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6858000" cy="9906000" type="A4"/>
  <p:notesSz cx="7099300" cy="10234613"/>
  <p:defaultTextStyle>
    <a:defPPr>
      <a:defRPr lang="en-US"/>
    </a:defPPr>
    <a:lvl1pPr marL="0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54745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09490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6423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418979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7372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128469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83214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837958" algn="l" defTabSz="70949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EF7"/>
    <a:srgbClr val="DAE3F1"/>
    <a:srgbClr val="BAC9E0"/>
    <a:srgbClr val="969696"/>
    <a:srgbClr val="777777"/>
    <a:srgbClr val="A3D619"/>
    <a:srgbClr val="59A80F"/>
    <a:srgbClr val="D9F19D"/>
    <a:srgbClr val="C4EE68"/>
    <a:srgbClr val="9FD5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44" autoAdjust="0"/>
    <p:restoredTop sz="93561" autoAdjust="0"/>
  </p:normalViewPr>
  <p:slideViewPr>
    <p:cSldViewPr snapToGrid="0">
      <p:cViewPr>
        <p:scale>
          <a:sx n="300" d="100"/>
          <a:sy n="300" d="100"/>
        </p:scale>
        <p:origin x="2202" y="-1722"/>
      </p:cViewPr>
      <p:guideLst>
        <p:guide orient="horz" pos="312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42CF5-0F59-452D-A22D-9CF205FE8940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54263" y="1279525"/>
            <a:ext cx="2390775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F539F3-8335-4DFD-9697-BBF5469CBC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5601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F539F3-8335-4DFD-9697-BBF5469CBC73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0789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2" y="3077283"/>
            <a:ext cx="5829300" cy="21233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1" y="5613400"/>
            <a:ext cx="4800600" cy="2531533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5474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7094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6423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4189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737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12846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8321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8379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8907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0529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15967" y="832381"/>
            <a:ext cx="1214438" cy="177505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70273" y="832381"/>
            <a:ext cx="3531394" cy="177505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3990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364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6365524"/>
            <a:ext cx="5829300" cy="1967442"/>
          </a:xfrm>
        </p:spPr>
        <p:txBody>
          <a:bodyPr anchor="t"/>
          <a:lstStyle>
            <a:lvl1pPr algn="l">
              <a:defRPr sz="31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4198587"/>
            <a:ext cx="5829300" cy="216693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5474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70949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6423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41897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7372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128469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83214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837958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341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70274" y="4854399"/>
            <a:ext cx="2372915" cy="1372852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57488" y="4854399"/>
            <a:ext cx="2372917" cy="13728523"/>
          </a:xfrm>
        </p:spPr>
        <p:txBody>
          <a:bodyPr/>
          <a:lstStyle>
            <a:lvl1pPr>
              <a:defRPr sz="2200"/>
            </a:lvl1pPr>
            <a:lvl2pPr>
              <a:defRPr sz="1900"/>
            </a:lvl2pPr>
            <a:lvl3pPr>
              <a:defRPr sz="15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0757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217385"/>
            <a:ext cx="3030141" cy="92410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4745" indent="0">
              <a:buNone/>
              <a:defRPr sz="1500" b="1"/>
            </a:lvl2pPr>
            <a:lvl3pPr marL="709490" indent="0">
              <a:buNone/>
              <a:defRPr sz="1400" b="1"/>
            </a:lvl3pPr>
            <a:lvl4pPr marL="1064234" indent="0">
              <a:buNone/>
              <a:defRPr sz="1200" b="1"/>
            </a:lvl4pPr>
            <a:lvl5pPr marL="1418979" indent="0">
              <a:buNone/>
              <a:defRPr sz="1200" b="1"/>
            </a:lvl5pPr>
            <a:lvl6pPr marL="1773724" indent="0">
              <a:buNone/>
              <a:defRPr sz="1200" b="1"/>
            </a:lvl6pPr>
            <a:lvl7pPr marL="2128469" indent="0">
              <a:buNone/>
              <a:defRPr sz="1200" b="1"/>
            </a:lvl7pPr>
            <a:lvl8pPr marL="2483214" indent="0">
              <a:buNone/>
              <a:defRPr sz="1200" b="1"/>
            </a:lvl8pPr>
            <a:lvl9pPr marL="283795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3141487"/>
            <a:ext cx="3030141" cy="570741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217385"/>
            <a:ext cx="3031332" cy="924101"/>
          </a:xfrm>
        </p:spPr>
        <p:txBody>
          <a:bodyPr anchor="b"/>
          <a:lstStyle>
            <a:lvl1pPr marL="0" indent="0">
              <a:buNone/>
              <a:defRPr sz="1900" b="1"/>
            </a:lvl1pPr>
            <a:lvl2pPr marL="354745" indent="0">
              <a:buNone/>
              <a:defRPr sz="1500" b="1"/>
            </a:lvl2pPr>
            <a:lvl3pPr marL="709490" indent="0">
              <a:buNone/>
              <a:defRPr sz="1400" b="1"/>
            </a:lvl3pPr>
            <a:lvl4pPr marL="1064234" indent="0">
              <a:buNone/>
              <a:defRPr sz="1200" b="1"/>
            </a:lvl4pPr>
            <a:lvl5pPr marL="1418979" indent="0">
              <a:buNone/>
              <a:defRPr sz="1200" b="1"/>
            </a:lvl5pPr>
            <a:lvl6pPr marL="1773724" indent="0">
              <a:buNone/>
              <a:defRPr sz="1200" b="1"/>
            </a:lvl6pPr>
            <a:lvl7pPr marL="2128469" indent="0">
              <a:buNone/>
              <a:defRPr sz="1200" b="1"/>
            </a:lvl7pPr>
            <a:lvl8pPr marL="2483214" indent="0">
              <a:buNone/>
              <a:defRPr sz="1200" b="1"/>
            </a:lvl8pPr>
            <a:lvl9pPr marL="2837958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3141487"/>
            <a:ext cx="3031332" cy="5707416"/>
          </a:xfrm>
        </p:spPr>
        <p:txBody>
          <a:bodyPr/>
          <a:lstStyle>
            <a:lvl1pPr>
              <a:defRPr sz="1900"/>
            </a:lvl1pPr>
            <a:lvl2pPr>
              <a:defRPr sz="15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2571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55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2433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1" y="394407"/>
            <a:ext cx="2256235" cy="1678517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9" y="394408"/>
            <a:ext cx="3833813" cy="8454496"/>
          </a:xfrm>
        </p:spPr>
        <p:txBody>
          <a:bodyPr/>
          <a:lstStyle>
            <a:lvl1pPr>
              <a:defRPr sz="2500"/>
            </a:lvl1pPr>
            <a:lvl2pPr>
              <a:defRPr sz="2200"/>
            </a:lvl2pPr>
            <a:lvl3pPr>
              <a:defRPr sz="19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1" y="2072923"/>
            <a:ext cx="2256235" cy="6775980"/>
          </a:xfrm>
        </p:spPr>
        <p:txBody>
          <a:bodyPr/>
          <a:lstStyle>
            <a:lvl1pPr marL="0" indent="0">
              <a:buNone/>
              <a:defRPr sz="1100"/>
            </a:lvl1pPr>
            <a:lvl2pPr marL="354745" indent="0">
              <a:buNone/>
              <a:defRPr sz="1000"/>
            </a:lvl2pPr>
            <a:lvl3pPr marL="709490" indent="0">
              <a:buNone/>
              <a:defRPr sz="800"/>
            </a:lvl3pPr>
            <a:lvl4pPr marL="1064234" indent="0">
              <a:buNone/>
              <a:defRPr sz="700"/>
            </a:lvl4pPr>
            <a:lvl5pPr marL="1418979" indent="0">
              <a:buNone/>
              <a:defRPr sz="700"/>
            </a:lvl5pPr>
            <a:lvl6pPr marL="1773724" indent="0">
              <a:buNone/>
              <a:defRPr sz="700"/>
            </a:lvl6pPr>
            <a:lvl7pPr marL="2128469" indent="0">
              <a:buNone/>
              <a:defRPr sz="700"/>
            </a:lvl7pPr>
            <a:lvl8pPr marL="2483214" indent="0">
              <a:buNone/>
              <a:defRPr sz="700"/>
            </a:lvl8pPr>
            <a:lvl9pPr marL="283795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5495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7" y="6934201"/>
            <a:ext cx="4114800" cy="818622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7" y="885120"/>
            <a:ext cx="4114800" cy="5943600"/>
          </a:xfrm>
        </p:spPr>
        <p:txBody>
          <a:bodyPr/>
          <a:lstStyle>
            <a:lvl1pPr marL="0" indent="0">
              <a:buNone/>
              <a:defRPr sz="2500"/>
            </a:lvl1pPr>
            <a:lvl2pPr marL="354745" indent="0">
              <a:buNone/>
              <a:defRPr sz="2200"/>
            </a:lvl2pPr>
            <a:lvl3pPr marL="709490" indent="0">
              <a:buNone/>
              <a:defRPr sz="1900"/>
            </a:lvl3pPr>
            <a:lvl4pPr marL="1064234" indent="0">
              <a:buNone/>
              <a:defRPr sz="1500"/>
            </a:lvl4pPr>
            <a:lvl5pPr marL="1418979" indent="0">
              <a:buNone/>
              <a:defRPr sz="1500"/>
            </a:lvl5pPr>
            <a:lvl6pPr marL="1773724" indent="0">
              <a:buNone/>
              <a:defRPr sz="1500"/>
            </a:lvl6pPr>
            <a:lvl7pPr marL="2128469" indent="0">
              <a:buNone/>
              <a:defRPr sz="1500"/>
            </a:lvl7pPr>
            <a:lvl8pPr marL="2483214" indent="0">
              <a:buNone/>
              <a:defRPr sz="1500"/>
            </a:lvl8pPr>
            <a:lvl9pPr marL="2837958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7" y="7752823"/>
            <a:ext cx="4114800" cy="1162578"/>
          </a:xfrm>
        </p:spPr>
        <p:txBody>
          <a:bodyPr/>
          <a:lstStyle>
            <a:lvl1pPr marL="0" indent="0">
              <a:buNone/>
              <a:defRPr sz="1100"/>
            </a:lvl1pPr>
            <a:lvl2pPr marL="354745" indent="0">
              <a:buNone/>
              <a:defRPr sz="1000"/>
            </a:lvl2pPr>
            <a:lvl3pPr marL="709490" indent="0">
              <a:buNone/>
              <a:defRPr sz="800"/>
            </a:lvl3pPr>
            <a:lvl4pPr marL="1064234" indent="0">
              <a:buNone/>
              <a:defRPr sz="700"/>
            </a:lvl4pPr>
            <a:lvl5pPr marL="1418979" indent="0">
              <a:buNone/>
              <a:defRPr sz="700"/>
            </a:lvl5pPr>
            <a:lvl6pPr marL="1773724" indent="0">
              <a:buNone/>
              <a:defRPr sz="700"/>
            </a:lvl6pPr>
            <a:lvl7pPr marL="2128469" indent="0">
              <a:buNone/>
              <a:defRPr sz="700"/>
            </a:lvl7pPr>
            <a:lvl8pPr marL="2483214" indent="0">
              <a:buNone/>
              <a:defRPr sz="700"/>
            </a:lvl8pPr>
            <a:lvl9pPr marL="2837958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310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1" y="396699"/>
            <a:ext cx="6172200" cy="1651000"/>
          </a:xfrm>
          <a:prstGeom prst="rect">
            <a:avLst/>
          </a:prstGeom>
        </p:spPr>
        <p:txBody>
          <a:bodyPr vert="horz" lIns="70949" tIns="35474" rIns="70949" bIns="3547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1" y="2311401"/>
            <a:ext cx="6172200" cy="6537502"/>
          </a:xfrm>
          <a:prstGeom prst="rect">
            <a:avLst/>
          </a:prstGeom>
        </p:spPr>
        <p:txBody>
          <a:bodyPr vert="horz" lIns="70949" tIns="35474" rIns="70949" bIns="3547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1" y="9181397"/>
            <a:ext cx="16002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8F2A5-D086-4936-BC29-0F70CC39936A}" type="datetimeFigureOut">
              <a:rPr lang="en-GB" smtClean="0"/>
              <a:t>26/08/2020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2" y="9181397"/>
            <a:ext cx="21717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1" y="9181397"/>
            <a:ext cx="1600200" cy="527403"/>
          </a:xfrm>
          <a:prstGeom prst="rect">
            <a:avLst/>
          </a:prstGeom>
        </p:spPr>
        <p:txBody>
          <a:bodyPr vert="horz" lIns="70949" tIns="35474" rIns="70949" bIns="35474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F85F6-9A30-4C15-854D-05675709BD9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734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709490" rtl="0" eaLnBrk="1" latinLnBrk="0" hangingPunct="1">
        <a:spcBef>
          <a:spcPct val="0"/>
        </a:spcBef>
        <a:buNone/>
        <a:defRPr sz="3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6058" indent="-266058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576460" indent="-221716" algn="l" defTabSz="709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2200" kern="1200">
          <a:solidFill>
            <a:schemeClr val="tx1"/>
          </a:solidFill>
          <a:latin typeface="+mn-lt"/>
          <a:ea typeface="+mn-ea"/>
          <a:cs typeface="+mn-cs"/>
        </a:defRPr>
      </a:lvl2pPr>
      <a:lvl3pPr marL="886862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3pPr>
      <a:lvl4pPr marL="124160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96352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5109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5841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0586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15331" indent="-177373" algn="l" defTabSz="709490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54745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09490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6423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18979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7372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128469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83214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837958" algn="l" defTabSz="70949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7.svg"/><Relationship Id="rId3" Type="http://schemas.openxmlformats.org/officeDocument/2006/relationships/image" Target="../media/image1.jpg"/><Relationship Id="rId7" Type="http://schemas.openxmlformats.org/officeDocument/2006/relationships/hyperlink" Target="http://www.google.com/maps/place/Nyon/@46.3795085,6.2325613,15z" TargetMode="Externa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0.sv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linkedin.com/in/jonpaulboyd" TargetMode="External"/><Relationship Id="rId11" Type="http://schemas.openxmlformats.org/officeDocument/2006/relationships/image" Target="../media/image5.svg"/><Relationship Id="rId5" Type="http://schemas.openxmlformats.org/officeDocument/2006/relationships/hyperlink" Target="http://corticalstack.ai/" TargetMode="External"/><Relationship Id="rId15" Type="http://schemas.openxmlformats.org/officeDocument/2006/relationships/image" Target="../media/image9.png"/><Relationship Id="rId10" Type="http://schemas.openxmlformats.org/officeDocument/2006/relationships/image" Target="../media/image4.png"/><Relationship Id="rId4" Type="http://schemas.openxmlformats.org/officeDocument/2006/relationships/hyperlink" Target="mailto:jp@corticalstack.ai" TargetMode="External"/><Relationship Id="rId9" Type="http://schemas.openxmlformats.org/officeDocument/2006/relationships/image" Target="../media/image3.sv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erson wearing glasses posing for the camera&#10;&#10;Description automatically generated">
            <a:extLst>
              <a:ext uri="{FF2B5EF4-FFF2-40B4-BE49-F238E27FC236}">
                <a16:creationId xmlns:a16="http://schemas.microsoft.com/office/drawing/2014/main" id="{8ABE09E8-325A-4B26-86B8-21BD3C07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" y="2010"/>
            <a:ext cx="1885127" cy="150810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5112" y="8367634"/>
            <a:ext cx="2523018" cy="1548000"/>
          </a:xfrm>
          <a:prstGeom prst="rect">
            <a:avLst/>
          </a:prstGeom>
          <a:solidFill>
            <a:srgbClr val="DAE3F1"/>
          </a:solidFill>
        </p:spPr>
        <p:txBody>
          <a:bodyPr wrap="square" lIns="70949" tIns="72000" rIns="70949" bIns="35474" rtlCol="0">
            <a:spAutoFit/>
          </a:bodyPr>
          <a:lstStyle/>
          <a:p>
            <a:r>
              <a:rPr lang="en-GB" sz="750" b="1" dirty="0">
                <a:latin typeface="Futura LtCn BT" panose="020B0408020204030204" pitchFamily="34" charset="0"/>
              </a:rPr>
              <a:t>“Tech savvy, experienced, meticulous, dependable, ingenious &amp; eager to learn more” 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Rudi </a:t>
            </a:r>
            <a:r>
              <a:rPr lang="en-GB" sz="600" dirty="0" err="1">
                <a:latin typeface="Futura (Light)" panose="020B7200000000000000" pitchFamily="34" charset="0"/>
              </a:rPr>
              <a:t>Dutli</a:t>
            </a:r>
            <a:r>
              <a:rPr lang="en-GB" sz="600" dirty="0">
                <a:latin typeface="Futura (Light)" panose="020B7200000000000000" pitchFamily="34" charset="0"/>
              </a:rPr>
              <a:t>, Principal, Infosys Lodestone</a:t>
            </a:r>
          </a:p>
          <a:p>
            <a:endParaRPr lang="en-GB" sz="300" b="1" dirty="0">
              <a:latin typeface="Futura LtCn BT" panose="020B0408020204030204" pitchFamily="34" charset="0"/>
            </a:endParaRPr>
          </a:p>
          <a:p>
            <a:r>
              <a:rPr lang="en-GB" sz="750" b="1" dirty="0">
                <a:latin typeface="Futura LtCn BT" panose="020B0408020204030204" pitchFamily="34" charset="0"/>
              </a:rPr>
              <a:t>“Builds comprehensive understanding of architectures involved, educating &amp; inspiring teams &amp; co-workers in the process. A real flair for challenging, on-the-edge development”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Trond </a:t>
            </a:r>
            <a:r>
              <a:rPr lang="en-GB" sz="600" dirty="0" err="1">
                <a:latin typeface="Futura (Light)" panose="020B7200000000000000" pitchFamily="34" charset="0"/>
              </a:rPr>
              <a:t>Stroemme</a:t>
            </a:r>
            <a:r>
              <a:rPr lang="en-GB" sz="600" dirty="0">
                <a:latin typeface="Futura (Light)" panose="020B7200000000000000" pitchFamily="34" charset="0"/>
              </a:rPr>
              <a:t>, Team Lead, SAP App Expertise Centre, Nestle</a:t>
            </a:r>
          </a:p>
          <a:p>
            <a:endParaRPr lang="en-GB" sz="300" b="1" dirty="0">
              <a:latin typeface="Futura LtCn BT" panose="020B0408020204030204" pitchFamily="34" charset="0"/>
            </a:endParaRPr>
          </a:p>
          <a:p>
            <a:r>
              <a:rPr lang="en-GB" sz="750" b="1" dirty="0">
                <a:latin typeface="Futura LtCn BT" panose="020B0408020204030204" pitchFamily="34" charset="0"/>
              </a:rPr>
              <a:t>“An expert in his domain, a great team player. His focus on results with optimal quality is outstanding”</a:t>
            </a:r>
          </a:p>
          <a:p>
            <a:r>
              <a:rPr lang="en-GB" sz="600" dirty="0">
                <a:latin typeface="Futura (Light)" panose="020B7200000000000000" pitchFamily="34" charset="0"/>
              </a:rPr>
              <a:t>Norbert </a:t>
            </a:r>
            <a:r>
              <a:rPr lang="en-GB" sz="600" dirty="0" err="1">
                <a:latin typeface="Futura (Light)" panose="020B7200000000000000" pitchFamily="34" charset="0"/>
              </a:rPr>
              <a:t>Rignall</a:t>
            </a:r>
            <a:r>
              <a:rPr lang="en-GB" sz="600" dirty="0">
                <a:latin typeface="Futura (Light)" panose="020B7200000000000000" pitchFamily="34" charset="0"/>
              </a:rPr>
              <a:t>, Master Data Solution Architect, Nestle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C16433-C06A-465E-AAF4-591940857AE7}"/>
              </a:ext>
            </a:extLst>
          </p:cNvPr>
          <p:cNvSpPr txBox="1"/>
          <p:nvPr/>
        </p:nvSpPr>
        <p:spPr>
          <a:xfrm>
            <a:off x="3304795" y="8090319"/>
            <a:ext cx="2522320" cy="276999"/>
          </a:xfrm>
          <a:prstGeom prst="rect">
            <a:avLst/>
          </a:prstGeom>
          <a:solidFill>
            <a:srgbClr val="DAE3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PRAISE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037CFA-1790-4119-BAD6-64A238E0F08D}"/>
              </a:ext>
            </a:extLst>
          </p:cNvPr>
          <p:cNvSpPr txBox="1"/>
          <p:nvPr/>
        </p:nvSpPr>
        <p:spPr>
          <a:xfrm>
            <a:off x="0" y="2031194"/>
            <a:ext cx="3305176" cy="7951783"/>
          </a:xfrm>
          <a:prstGeom prst="rect">
            <a:avLst/>
          </a:prstGeom>
          <a:solidFill>
            <a:srgbClr val="BAC9E0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900" dirty="0">
                <a:latin typeface="Futura LtCn BT" panose="020B0408020204030204" pitchFamily="34" charset="0"/>
              </a:rPr>
              <a:t>SAP HANA Technical Architect 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Nestle | Vevey, CH | 2014 – 2017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Technical lead, inspiring team implementing groundbreaking first HANA-based analytic reporting solution for 3000 users. 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Led 5 HANA major upgrades &amp; migration of analytics sidecar to embedded NetWeaver/HANA dual stack.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Extensive XSC/XSA development with database modelling, Fiori, </a:t>
            </a:r>
            <a:r>
              <a:rPr lang="en-US" sz="800" dirty="0" err="1">
                <a:latin typeface="Futura (Light)" panose="020B7200000000000000" pitchFamily="34" charset="0"/>
              </a:rPr>
              <a:t>SQLScript</a:t>
            </a:r>
            <a:r>
              <a:rPr lang="en-US" sz="800" dirty="0">
                <a:latin typeface="Futura (Light)" panose="020B7200000000000000" pitchFamily="34" charset="0"/>
              </a:rPr>
              <a:t>, XSJS, Node.js, security, </a:t>
            </a:r>
            <a:r>
              <a:rPr lang="en-US" sz="800" dirty="0" err="1">
                <a:latin typeface="Futura (Light)" panose="020B7200000000000000" pitchFamily="34" charset="0"/>
              </a:rPr>
              <a:t>optimisation</a:t>
            </a:r>
            <a:r>
              <a:rPr lang="en-US" sz="800" dirty="0">
                <a:latin typeface="Futura (Light)" panose="020B7200000000000000" pitchFamily="34" charset="0"/>
              </a:rPr>
              <a:t>.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Developed automated tool for analytic privileges build &amp; assign, performance tool measuring query runtimes vs KPIs. 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Configured HANA workload management, HALM, HRF. Major contributor to Nestle HANA Development best practices.</a:t>
            </a:r>
            <a:endParaRPr lang="en-US" sz="300" dirty="0">
              <a:latin typeface="Futura (Light)" panose="020B7200000000000000" pitchFamily="34" charset="0"/>
            </a:endParaRP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Daily liaison with Nestle &amp; SAP partners, presentation to management, key users, technical and product teams.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Learned I’m still hungry for technical challenges.</a:t>
            </a:r>
          </a:p>
          <a:p>
            <a:endParaRPr lang="en-US" sz="500" b="1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HANA Technical Architect</a:t>
            </a:r>
            <a:endParaRPr lang="en-GB" sz="900" b="1" dirty="0">
              <a:latin typeface="Futura LtCn BT" panose="020B0408020204030204" pitchFamily="34" charset="0"/>
            </a:endParaRPr>
          </a:p>
          <a:p>
            <a:r>
              <a:rPr lang="en-GB" sz="900" b="1" dirty="0">
                <a:latin typeface="Futura LtCn BT" panose="020B0408020204030204" pitchFamily="34" charset="0"/>
              </a:rPr>
              <a:t>Bluefin Solutions | London, UK | 2014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Helped BAT </a:t>
            </a:r>
            <a:r>
              <a:rPr lang="en-US" sz="800" dirty="0" err="1">
                <a:latin typeface="Futura (Light)" panose="020B7200000000000000" pitchFamily="34" charset="0"/>
              </a:rPr>
              <a:t>realise</a:t>
            </a:r>
            <a:r>
              <a:rPr lang="en-US" sz="800" dirty="0">
                <a:latin typeface="Futura (Light)" panose="020B7200000000000000" pitchFamily="34" charset="0"/>
              </a:rPr>
              <a:t> Gartner’s Logical Data Warehouse concept by implementing HANA SDA for data federation of London &amp; Sydney databases.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Developed P&amp;L with sub-second performance (legacy 2m10s), </a:t>
            </a:r>
            <a:r>
              <a:rPr lang="en-GB" sz="800" dirty="0">
                <a:latin typeface="Futura (Light)" panose="020B7200000000000000" pitchFamily="34" charset="0"/>
              </a:rPr>
              <a:t>SAP Fiori KPI dashboard with line item drill-down.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US" sz="800" dirty="0">
                <a:latin typeface="Futura (Light)" panose="020B7200000000000000" pitchFamily="34" charset="0"/>
              </a:rPr>
              <a:t>Learned trust won on transparency &amp; keeping delivery promises goes a long way.</a:t>
            </a:r>
          </a:p>
          <a:p>
            <a:endParaRPr lang="en-GB" sz="500" b="1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HANA Technical Architect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HANA Propulsion Laboratory| </a:t>
            </a:r>
            <a:r>
              <a:rPr lang="en-GB" sz="900" b="1" dirty="0" err="1">
                <a:latin typeface="Futura LtCn BT" panose="020B0408020204030204" pitchFamily="34" charset="0"/>
              </a:rPr>
              <a:t>Blonay</a:t>
            </a:r>
            <a:r>
              <a:rPr lang="en-GB" sz="900" b="1" dirty="0">
                <a:latin typeface="Futura LtCn BT" panose="020B0408020204030204" pitchFamily="34" charset="0"/>
              </a:rPr>
              <a:t>, CH | 2013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Engineered remote piloted vehicle with real time telemetry to Cloud-hosted HANA database for analytics &amp; real time vehicle control via openUI5 browser cockpit. 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Data mining for game analytics &amp;achievement/reward system tied to mission objectives &amp; pilot behaviour.</a:t>
            </a:r>
          </a:p>
          <a:p>
            <a:pPr marL="90488" indent="-90488" algn="just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Learned benefits of deep and wide research.</a:t>
            </a:r>
            <a:endParaRPr lang="en-GB" sz="300" dirty="0">
              <a:latin typeface="Futura (Light)" panose="020B7200000000000000" pitchFamily="34" charset="0"/>
            </a:endParaRPr>
          </a:p>
          <a:p>
            <a:endParaRPr lang="en-GB" sz="500" dirty="0">
              <a:latin typeface="Futura LtCn BT" panose="020B0408020204030204" pitchFamily="34" charset="0"/>
              <a:cs typeface="Arial" panose="020B060402020202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Web Dynpro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Nestle| Vevey, CH | 2010 – 2013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Lead developer for complex development &amp; problem-solving, delivered technical training for offshore teams. 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Brought sophisticated recipe change doc concept to life with UI design driven by simplicity, familiarity &amp; customisation.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Learned greater self-belief &amp; improved interpersonal skills through learning from others.</a:t>
            </a:r>
          </a:p>
          <a:p>
            <a:endParaRPr lang="en-GB" sz="500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Belgian Railways| Brussels, BB | 2008 – 2010</a:t>
            </a:r>
            <a:endParaRPr lang="en-GB" sz="900" dirty="0">
              <a:latin typeface="Century Gothic" panose="020B0502020202020204" pitchFamily="34" charset="0"/>
            </a:endParaRP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With a natural team-lead expertise successfully delivered a warehouse management shipment handling project.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Individually responsible for complex bespoke development functionality within logistics execution. 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Learned love of OO dev &amp; software in physical systems.</a:t>
            </a:r>
          </a:p>
          <a:p>
            <a:pPr algn="just"/>
            <a:endParaRPr lang="en-GB" sz="500" dirty="0">
              <a:latin typeface="Futura LtCn BT" panose="020B0408020204030204" pitchFamily="34" charset="0"/>
            </a:endParaRPr>
          </a:p>
          <a:p>
            <a:r>
              <a:rPr lang="en-GB" sz="900" dirty="0">
                <a:latin typeface="Futura LtCn BT" panose="020B0408020204030204" pitchFamily="34" charset="0"/>
              </a:rPr>
              <a:t>SAP ABAP Consultant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Cap Gemini| Middlesbrough, UK | 2000 – 2008</a:t>
            </a:r>
            <a:endParaRPr lang="en-GB" sz="900" dirty="0">
              <a:latin typeface="Century Gothic" panose="020B0502020202020204" pitchFamily="34" charset="0"/>
            </a:endParaRP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Senior ABAP dev in SAP competency centre, responsible for on-going support, dev &amp; upgrades for several clients. 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Analysed customer SAP systems from ABAP perspective to enable the smooth transitioning to </a:t>
            </a:r>
            <a:r>
              <a:rPr lang="en-GB" sz="800" i="1" dirty="0" err="1">
                <a:latin typeface="Futura (Light)" panose="020B7200000000000000" pitchFamily="34" charset="0"/>
              </a:rPr>
              <a:t>SAPrun</a:t>
            </a:r>
            <a:r>
              <a:rPr lang="en-GB" sz="800" dirty="0">
                <a:latin typeface="Futura (Light)" panose="020B7200000000000000" pitchFamily="34" charset="0"/>
              </a:rPr>
              <a:t> support.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Delivered revenue earning on-site consultancy/training.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Work pipeline management and assignment, training and support of 3 ABAP developer colleagues. 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Innovated systems integration monitoring dashboard.</a:t>
            </a:r>
          </a:p>
          <a:p>
            <a:pPr marL="90488" indent="-90488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Learned rewards of coaching juniors.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-1" y="1754196"/>
            <a:ext cx="3304795" cy="276999"/>
          </a:xfrm>
          <a:prstGeom prst="rect">
            <a:avLst/>
          </a:prstGeom>
          <a:solidFill>
            <a:srgbClr val="BAC9E0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CAREER HIGHLIGHTS</a:t>
            </a:r>
            <a:r>
              <a:rPr lang="en-GB" sz="1200" b="1" dirty="0">
                <a:solidFill>
                  <a:schemeClr val="bg1"/>
                </a:solidFill>
                <a:latin typeface="Futura LtCn BT" panose="020B0408020204030204" pitchFamily="34" charset="0"/>
              </a:rPr>
              <a:t> 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5B54B1E-2808-4FA2-9F30-855676B85B25}"/>
              </a:ext>
            </a:extLst>
          </p:cNvPr>
          <p:cNvSpPr txBox="1"/>
          <p:nvPr/>
        </p:nvSpPr>
        <p:spPr>
          <a:xfrm>
            <a:off x="3305810" y="2031194"/>
            <a:ext cx="2522320" cy="6080400"/>
          </a:xfrm>
          <a:prstGeom prst="rect">
            <a:avLst/>
          </a:prstGeom>
          <a:solidFill>
            <a:srgbClr val="DAE3F1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900" dirty="0">
                <a:latin typeface="Futura LtCn BT" panose="020B0408020204030204" pitchFamily="34" charset="0"/>
              </a:rPr>
              <a:t>Masters Intelligent Systems</a:t>
            </a:r>
          </a:p>
          <a:p>
            <a:r>
              <a:rPr lang="en-GB" sz="900" b="1" dirty="0">
                <a:latin typeface="Futura LtCn BT" panose="020B0408020204030204" pitchFamily="34" charset="0"/>
              </a:rPr>
              <a:t>De Montfort University | UK | 2017 – 2020</a:t>
            </a:r>
          </a:p>
          <a:p>
            <a:pPr marL="85725" indent="-85725">
              <a:buFont typeface="Wingdings" panose="05000000000000000000" pitchFamily="2" charset="2"/>
              <a:buChar char="§"/>
            </a:pPr>
            <a:r>
              <a:rPr lang="en-GB" sz="800" dirty="0">
                <a:latin typeface="Futura (Light)" panose="020B7200000000000000" pitchFamily="34" charset="0"/>
              </a:rPr>
              <a:t>Discovered why stronger partnerships should exist between enterprise and academia.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Applied Computational Intelligence (88%) </a:t>
            </a:r>
            <a:r>
              <a:rPr lang="en-GB" sz="800" dirty="0">
                <a:latin typeface="Futura (Light)" panose="020B7200000000000000" pitchFamily="34" charset="0"/>
              </a:rPr>
              <a:t>Predicting customer behaviour with tree-based classifiers. Extensive Python with data profiling &amp; preparation, unsupervised &amp; supervised machine learning, overfitting protection, hyperparameter tuning, model scoring, evaluation &amp; selection.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A.I. Programming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NLP Python NLTK context-free grammars for natural language to SQL database query.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Data Mining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Data analysis &amp; machine learning to predict risk indicators for cardiovascular disease.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Neural Networks (80%)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Evaluation of biomass &amp; classification of network activity (intrusion, attack, normal).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Fuzzy Logic (94%)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Classifying breast cancer tumours with fuzzy inference system, outperforming neural networks. Paper being submitted to journal of </a:t>
            </a:r>
            <a:r>
              <a:rPr lang="en-GB" sz="800" i="1" dirty="0">
                <a:latin typeface="Futura (Light)" panose="020B7200000000000000" pitchFamily="34" charset="0"/>
              </a:rPr>
              <a:t>Applied Soft Computing </a:t>
            </a:r>
            <a:r>
              <a:rPr lang="en-GB" sz="800" dirty="0">
                <a:latin typeface="Futura (Light)" panose="020B7200000000000000" pitchFamily="34" charset="0"/>
              </a:rPr>
              <a:t>for publication.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Research Methods (96%)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PhD proposal for augmented analytics.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Mobile Robots (97%)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Virtual search &amp; rescue robot controlled via Python, implementing obstacle avoidance, sensor data fusion, environment mapping, precision navigation, victim location.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Computational Intelligence Optimization (100%) </a:t>
            </a:r>
            <a:r>
              <a:rPr lang="en-GB" sz="800" dirty="0">
                <a:latin typeface="Futura (Light)" panose="020B7200000000000000" pitchFamily="34" charset="0"/>
              </a:rPr>
              <a:t>Design &amp; build of Python-based hyper-heuristic optimization platform to address the real-world problem of scheduling optimisation. 5 example nature-inspired metaheuristic algorithms are implemented. A hyper-heuristic feature dynamically switches between low-level metaheuristics to deterministically use the most appropriate algorithm according to current problem state, or select one stochastically.</a:t>
            </a:r>
          </a:p>
          <a:p>
            <a:pPr marL="88900" indent="-88900" algn="just">
              <a:buFont typeface="Wingdings" panose="05000000000000000000" pitchFamily="2" charset="2"/>
              <a:buChar char="§"/>
            </a:pPr>
            <a:r>
              <a:rPr lang="en-GB" sz="800" b="1" dirty="0">
                <a:latin typeface="Futura (Light)" panose="020B7200000000000000" pitchFamily="34" charset="0"/>
              </a:rPr>
              <a:t>Masters Project In Progress</a:t>
            </a:r>
          </a:p>
          <a:p>
            <a:pPr marL="88900" algn="just"/>
            <a:r>
              <a:rPr lang="en-GB" sz="800" dirty="0">
                <a:latin typeface="Futura (Light)" panose="020B7200000000000000" pitchFamily="34" charset="0"/>
              </a:rPr>
              <a:t>Building cloud-hosted medical research cockpit for knowledge discovery, summarization, topic classification &amp; clustering for best-informed next stage research actions, using COVID-19 literature.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605742" y="-3217"/>
            <a:ext cx="5187310" cy="1398711"/>
          </a:xfrm>
          <a:prstGeom prst="rect">
            <a:avLst/>
          </a:prstGeom>
          <a:noFill/>
        </p:spPr>
        <p:txBody>
          <a:bodyPr wrap="square" lIns="28824" tIns="14412" rIns="28824" bIns="14412" rtlCol="0" anchor="ctr">
            <a:spAutoFit/>
          </a:bodyPr>
          <a:lstStyle/>
          <a:p>
            <a:pPr algn="ctr"/>
            <a:r>
              <a:rPr lang="en-GB" sz="3600" b="1" dirty="0">
                <a:latin typeface="Futura LtCn BT" panose="020B0408020204030204" pitchFamily="34" charset="0"/>
              </a:rPr>
              <a:t>JON-PAUL BOYD</a:t>
            </a:r>
          </a:p>
          <a:p>
            <a:pPr algn="ctr"/>
            <a:r>
              <a:rPr lang="en-GB" sz="1600" b="1" dirty="0">
                <a:latin typeface="Futura LtCn BT" panose="020B0408020204030204" pitchFamily="34" charset="0"/>
              </a:rPr>
              <a:t>Intelligent Systems Engineer</a:t>
            </a:r>
          </a:p>
          <a:p>
            <a:pPr algn="ctr"/>
            <a:endParaRPr lang="en-GB" sz="700" b="1" dirty="0">
              <a:latin typeface="Futura LtCn BT" panose="020B0408020204030204" pitchFamily="34" charset="0"/>
            </a:endParaRPr>
          </a:p>
          <a:p>
            <a:pPr algn="ctr"/>
            <a:r>
              <a:rPr lang="en-GB" sz="900" dirty="0">
                <a:latin typeface="Futura LtCn BT" panose="020B0408020204030204" pitchFamily="34" charset="0"/>
              </a:rPr>
              <a:t>I thrive on delivering tangible, cutting-edge, AI-enabled and analytic solutions that inform, empower &amp; perform. I help solve business challenges and deliver value to all stakeholders through strong theory, practical hands-on, clarity of thought and communication.</a:t>
            </a:r>
            <a:endParaRPr lang="en-GB" sz="1800" dirty="0">
              <a:latin typeface="Futura LtCn BT" panose="020B0408020204030204" pitchFamily="34" charset="0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3305431" y="1754989"/>
            <a:ext cx="2518649" cy="276999"/>
          </a:xfrm>
          <a:prstGeom prst="rect">
            <a:avLst/>
          </a:prstGeom>
          <a:solidFill>
            <a:srgbClr val="DAE3F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EDUCATION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CAF53E-DA0E-4000-9DC7-C0A188FA8142}"/>
              </a:ext>
            </a:extLst>
          </p:cNvPr>
          <p:cNvSpPr txBox="1"/>
          <p:nvPr/>
        </p:nvSpPr>
        <p:spPr>
          <a:xfrm>
            <a:off x="5830497" y="9018004"/>
            <a:ext cx="1034556" cy="1018800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700" dirty="0">
                <a:latin typeface="Futura (Light)" panose="020B7200000000000000" pitchFamily="34" charset="0"/>
              </a:rPr>
              <a:t>Microsoft Certified Azure Fundamentals</a:t>
            </a:r>
          </a:p>
          <a:p>
            <a:endParaRPr lang="en-GB" sz="700" dirty="0">
              <a:latin typeface="Futura (Light)" panose="020B7200000000000000" pitchFamily="34" charset="0"/>
            </a:endParaRPr>
          </a:p>
          <a:p>
            <a:r>
              <a:rPr lang="en-GB" sz="700" dirty="0">
                <a:latin typeface="Futura (Light)" panose="020B7200000000000000" pitchFamily="34" charset="0"/>
              </a:rPr>
              <a:t>AWS Certified Cloud Practitioner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82E7F1-7E38-4B39-8212-1F26279E961A}"/>
              </a:ext>
            </a:extLst>
          </p:cNvPr>
          <p:cNvSpPr txBox="1"/>
          <p:nvPr/>
        </p:nvSpPr>
        <p:spPr>
          <a:xfrm>
            <a:off x="5830497" y="8738446"/>
            <a:ext cx="1035649" cy="276999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AWARDS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0F1AF6-D4E6-46A5-8AD4-98484A4A8BAB}"/>
              </a:ext>
            </a:extLst>
          </p:cNvPr>
          <p:cNvSpPr txBox="1"/>
          <p:nvPr/>
        </p:nvSpPr>
        <p:spPr>
          <a:xfrm>
            <a:off x="5830497" y="6548967"/>
            <a:ext cx="1034556" cy="2273306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700" dirty="0">
                <a:latin typeface="Futura (Light)" panose="020B7200000000000000" pitchFamily="34" charset="0"/>
              </a:rPr>
              <a:t>Python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Pandas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Numpy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Scikit-Learn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Keras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NLTK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Elasticsearch MongoDB 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HANA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ABAP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SAP Security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ReactJS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JavaScript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Amazon AWS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MS Azure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Docker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GitLab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Linux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Windows 10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A0DC6C-1932-4035-B3A9-7DE5361F75BC}"/>
              </a:ext>
            </a:extLst>
          </p:cNvPr>
          <p:cNvSpPr txBox="1"/>
          <p:nvPr/>
        </p:nvSpPr>
        <p:spPr>
          <a:xfrm>
            <a:off x="5831131" y="6272901"/>
            <a:ext cx="1026869" cy="276999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TOOLS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CC8DB70-2E37-4CB9-A23D-982DB6F34156}"/>
              </a:ext>
            </a:extLst>
          </p:cNvPr>
          <p:cNvSpPr txBox="1"/>
          <p:nvPr/>
        </p:nvSpPr>
        <p:spPr>
          <a:xfrm>
            <a:off x="5828131" y="2031194"/>
            <a:ext cx="1029860" cy="4269600"/>
          </a:xfrm>
          <a:prstGeom prst="rect">
            <a:avLst/>
          </a:prstGeom>
          <a:solidFill>
            <a:srgbClr val="E8EEF7"/>
          </a:solidFill>
          <a:ln>
            <a:noFill/>
          </a:ln>
          <a:effectLst/>
        </p:spPr>
        <p:txBody>
          <a:bodyPr wrap="square" tIns="72000" rtlCol="0">
            <a:spAutoFit/>
          </a:bodyPr>
          <a:lstStyle/>
          <a:p>
            <a:r>
              <a:rPr lang="en-GB" sz="1600" b="1" dirty="0">
                <a:latin typeface="Futura LtCn BT" panose="020B0408020204030204" pitchFamily="34" charset="0"/>
              </a:rPr>
              <a:t>23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LinkedIn Recommendations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24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Years software dev</a:t>
            </a:r>
          </a:p>
          <a:p>
            <a:endParaRPr lang="en-GB" sz="600" dirty="0">
              <a:latin typeface="Futura (Light)" panose="020B7200000000000000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5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Years  HANA dev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36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Companies provided expertise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35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GitHub Repos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sz="1600" b="1" dirty="0">
                <a:latin typeface="Futura LtCn BT" panose="020B0408020204030204" pitchFamily="34" charset="0"/>
              </a:rPr>
              <a:t>8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Masters modules graded distinction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b="1" dirty="0">
                <a:latin typeface="Futura LtCn BT" panose="020B0408020204030204" pitchFamily="34" charset="0"/>
              </a:rPr>
              <a:t>12</a:t>
            </a:r>
          </a:p>
          <a:p>
            <a:r>
              <a:rPr lang="en-GB" sz="700" dirty="0">
                <a:latin typeface="Futura (Light)" panose="020B7200000000000000" pitchFamily="34" charset="0"/>
              </a:rPr>
              <a:t>Times  consulting contract extended</a:t>
            </a:r>
          </a:p>
          <a:p>
            <a:endParaRPr lang="en-GB" sz="600" b="1" dirty="0">
              <a:latin typeface="Futura LtCn BT" panose="020B0408020204030204" pitchFamily="34" charset="0"/>
            </a:endParaRPr>
          </a:p>
          <a:p>
            <a:r>
              <a:rPr lang="en-GB" b="1" dirty="0">
                <a:latin typeface="Futura LtCn BT" panose="020B0408020204030204" pitchFamily="34" charset="0"/>
              </a:rPr>
              <a:t>1</a:t>
            </a:r>
          </a:p>
          <a:p>
            <a:r>
              <a:rPr lang="en-GB" sz="800" dirty="0">
                <a:latin typeface="Futura (Light)" panose="020B7200000000000000" pitchFamily="34" charset="0"/>
              </a:rPr>
              <a:t>Individual delivering client centric excellence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548CB67-3D5D-42D7-A56B-CD53195CB380}"/>
              </a:ext>
            </a:extLst>
          </p:cNvPr>
          <p:cNvSpPr txBox="1"/>
          <p:nvPr/>
        </p:nvSpPr>
        <p:spPr>
          <a:xfrm>
            <a:off x="5824080" y="1754195"/>
            <a:ext cx="1029860" cy="276999"/>
          </a:xfrm>
          <a:prstGeom prst="rect">
            <a:avLst/>
          </a:prstGeom>
          <a:solidFill>
            <a:srgbClr val="E8EEF7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72000" rtlCol="0">
            <a:spAutoFit/>
          </a:bodyPr>
          <a:lstStyle/>
          <a:p>
            <a:r>
              <a:rPr lang="en-GB" sz="1200" b="1" dirty="0">
                <a:latin typeface="Futura LtCn BT" panose="020B0408020204030204" pitchFamily="34" charset="0"/>
              </a:rPr>
              <a:t>STATS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0" y="1512063"/>
            <a:ext cx="6858656" cy="24622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GB" sz="1000" b="1" dirty="0">
                <a:solidFill>
                  <a:schemeClr val="bg1"/>
                </a:solidFill>
                <a:latin typeface="Futura (Light)" panose="020B7200000000000000" pitchFamily="34" charset="0"/>
              </a:rPr>
              <a:t>   +41 (0)79 952 18 81              </a:t>
            </a:r>
            <a:r>
              <a:rPr lang="en-GB" sz="1000" b="1" dirty="0">
                <a:solidFill>
                  <a:schemeClr val="bg1"/>
                </a:solidFill>
                <a:latin typeface="Futura (Light)" panose="020B7200000000000000" pitchFamily="34" charset="0"/>
                <a:hlinkClick r:id="rId4"/>
              </a:rPr>
              <a:t>jp@corticalstack.ai</a:t>
            </a:r>
            <a:r>
              <a:rPr lang="en-GB" sz="1000" b="1" dirty="0">
                <a:solidFill>
                  <a:schemeClr val="bg1"/>
                </a:solidFill>
                <a:latin typeface="Futura (Light)" panose="020B7200000000000000" pitchFamily="34" charset="0"/>
              </a:rPr>
              <a:t>              </a:t>
            </a:r>
            <a:r>
              <a:rPr lang="en-GB" sz="1000" b="1" dirty="0">
                <a:solidFill>
                  <a:schemeClr val="bg1"/>
                </a:solidFill>
                <a:latin typeface="Futura (Light)" panose="020B7200000000000000" pitchFamily="34" charset="0"/>
                <a:hlinkClick r:id="rId5"/>
              </a:rPr>
              <a:t>corticalstack.ai</a:t>
            </a:r>
            <a:r>
              <a:rPr lang="en-GB" sz="1000" b="1" dirty="0">
                <a:solidFill>
                  <a:schemeClr val="bg1"/>
                </a:solidFill>
                <a:latin typeface="Futura (Light)" panose="020B7200000000000000" pitchFamily="34" charset="0"/>
              </a:rPr>
              <a:t>              </a:t>
            </a:r>
            <a:r>
              <a:rPr lang="en-GB" sz="1000" b="1" dirty="0" err="1">
                <a:solidFill>
                  <a:schemeClr val="bg1"/>
                </a:solidFill>
                <a:latin typeface="Futura (Light)" panose="020B7200000000000000" pitchFamily="34" charset="0"/>
                <a:hlinkClick r:id="rId6"/>
              </a:rPr>
              <a:t>jonpaulboyd</a:t>
            </a:r>
            <a:r>
              <a:rPr lang="en-GB" sz="1000" b="1" dirty="0">
                <a:solidFill>
                  <a:schemeClr val="bg1"/>
                </a:solidFill>
                <a:latin typeface="Futura (Light)" panose="020B7200000000000000" pitchFamily="34" charset="0"/>
              </a:rPr>
              <a:t>             </a:t>
            </a:r>
            <a:r>
              <a:rPr lang="en-GB" sz="1000" b="1" dirty="0" err="1">
                <a:solidFill>
                  <a:schemeClr val="bg1"/>
                </a:solidFill>
                <a:latin typeface="Futura (Light)" panose="020B7200000000000000" pitchFamily="34" charset="0"/>
                <a:hlinkClick r:id="rId7"/>
              </a:rPr>
              <a:t>Nyon</a:t>
            </a:r>
            <a:r>
              <a:rPr lang="en-GB" sz="1000" b="1" dirty="0">
                <a:solidFill>
                  <a:schemeClr val="bg1"/>
                </a:solidFill>
                <a:latin typeface="Futura (Light)" panose="020B7200000000000000" pitchFamily="34" charset="0"/>
                <a:hlinkClick r:id="rId7"/>
              </a:rPr>
              <a:t>, CH</a:t>
            </a:r>
            <a:endParaRPr lang="en-GB" sz="1000" b="1" dirty="0">
              <a:solidFill>
                <a:schemeClr val="bg1"/>
              </a:solidFill>
              <a:latin typeface="Futura (Light)" panose="020B7200000000000000" pitchFamily="34" charset="0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681C506-9784-4353-93B2-454944183C7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9246" y="1549910"/>
            <a:ext cx="162000" cy="1620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A9A6310D-2DCC-415C-B430-05CAA567A83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52396" y="1553053"/>
            <a:ext cx="180000" cy="18000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68F9F7E6-5895-44CA-B572-CB24E7CE27C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22792" y="1562375"/>
            <a:ext cx="162000" cy="162000"/>
          </a:xfrm>
          <a:prstGeom prst="rect">
            <a:avLst/>
          </a:prstGeom>
        </p:spPr>
      </p:pic>
      <p:pic>
        <p:nvPicPr>
          <p:cNvPr id="32" name="Picture 31" descr="A picture containing drawing&#10;&#10;Description automatically generated">
            <a:extLst>
              <a:ext uri="{FF2B5EF4-FFF2-40B4-BE49-F238E27FC236}">
                <a16:creationId xmlns:a16="http://schemas.microsoft.com/office/drawing/2014/main" id="{5ADAAD93-322B-4C8C-A944-913752A4784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53586" y="1562053"/>
            <a:ext cx="162302" cy="162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878D13F-62D9-427F-A529-5D0D53752E9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029032" y="1557529"/>
            <a:ext cx="162000" cy="1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95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3927</TotalTime>
  <Words>976</Words>
  <Application>Microsoft Office PowerPoint</Application>
  <PresentationFormat>A4 Paper (210x297 mm)</PresentationFormat>
  <Paragraphs>126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Century Gothic</vt:lpstr>
      <vt:lpstr>Futura (Light)</vt:lpstr>
      <vt:lpstr>Futura LtCn BT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JP</dc:creator>
  <cp:lastModifiedBy>Jon-Paul Boyd</cp:lastModifiedBy>
  <cp:revision>401</cp:revision>
  <cp:lastPrinted>2014-04-29T10:45:37Z</cp:lastPrinted>
  <dcterms:created xsi:type="dcterms:W3CDTF">2014-04-27T07:17:40Z</dcterms:created>
  <dcterms:modified xsi:type="dcterms:W3CDTF">2020-08-26T09:26:56Z</dcterms:modified>
</cp:coreProperties>
</file>