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6858000" cy="9906000" type="A4"/>
  <p:notesSz cx="7099300" cy="10234613"/>
  <p:defaultTextStyle>
    <a:defPPr>
      <a:defRPr lang="en-US"/>
    </a:defPPr>
    <a:lvl1pPr marL="0" algn="l" defTabSz="709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54745" algn="l" defTabSz="709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09490" algn="l" defTabSz="709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64234" algn="l" defTabSz="709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18979" algn="l" defTabSz="709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73724" algn="l" defTabSz="709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28469" algn="l" defTabSz="709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83214" algn="l" defTabSz="709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37958" algn="l" defTabSz="709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EF7"/>
    <a:srgbClr val="DAE3F1"/>
    <a:srgbClr val="BAC9E0"/>
    <a:srgbClr val="969696"/>
    <a:srgbClr val="777777"/>
    <a:srgbClr val="A3D619"/>
    <a:srgbClr val="59A80F"/>
    <a:srgbClr val="D9F19D"/>
    <a:srgbClr val="C4EE68"/>
    <a:srgbClr val="9FD5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44" autoAdjust="0"/>
    <p:restoredTop sz="93561" autoAdjust="0"/>
  </p:normalViewPr>
  <p:slideViewPr>
    <p:cSldViewPr snapToGrid="0">
      <p:cViewPr>
        <p:scale>
          <a:sx n="200" d="100"/>
          <a:sy n="200" d="100"/>
        </p:scale>
        <p:origin x="4362" y="-6312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42CF5-0F59-452D-A22D-9CF205FE8940}" type="datetimeFigureOut">
              <a:rPr lang="en-GB" smtClean="0"/>
              <a:t>28/08/2020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54263" y="1279525"/>
            <a:ext cx="239077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539F3-8335-4DFD-9697-BBF5469CBC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601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539F3-8335-4DFD-9697-BBF5469CBC7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789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2" y="3077283"/>
            <a:ext cx="5829300" cy="21233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1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4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09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6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189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73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28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83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379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28/08/2020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907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28/08/2020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529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15967" y="832381"/>
            <a:ext cx="1214438" cy="177505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0273" y="832381"/>
            <a:ext cx="3531394" cy="177505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28/08/2020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399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28/08/2020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36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31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547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094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6423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1897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7372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2846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8321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3795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28/08/2020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41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0274" y="4854399"/>
            <a:ext cx="2372915" cy="1372852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57488" y="4854399"/>
            <a:ext cx="2372917" cy="1372852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28/08/2020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757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4745" indent="0">
              <a:buNone/>
              <a:defRPr sz="1500" b="1"/>
            </a:lvl2pPr>
            <a:lvl3pPr marL="709490" indent="0">
              <a:buNone/>
              <a:defRPr sz="1400" b="1"/>
            </a:lvl3pPr>
            <a:lvl4pPr marL="1064234" indent="0">
              <a:buNone/>
              <a:defRPr sz="1200" b="1"/>
            </a:lvl4pPr>
            <a:lvl5pPr marL="1418979" indent="0">
              <a:buNone/>
              <a:defRPr sz="1200" b="1"/>
            </a:lvl5pPr>
            <a:lvl6pPr marL="1773724" indent="0">
              <a:buNone/>
              <a:defRPr sz="1200" b="1"/>
            </a:lvl6pPr>
            <a:lvl7pPr marL="2128469" indent="0">
              <a:buNone/>
              <a:defRPr sz="1200" b="1"/>
            </a:lvl7pPr>
            <a:lvl8pPr marL="2483214" indent="0">
              <a:buNone/>
              <a:defRPr sz="1200" b="1"/>
            </a:lvl8pPr>
            <a:lvl9pPr marL="283795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7"/>
            <a:ext cx="3030141" cy="5707416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4745" indent="0">
              <a:buNone/>
              <a:defRPr sz="1500" b="1"/>
            </a:lvl2pPr>
            <a:lvl3pPr marL="709490" indent="0">
              <a:buNone/>
              <a:defRPr sz="1400" b="1"/>
            </a:lvl3pPr>
            <a:lvl4pPr marL="1064234" indent="0">
              <a:buNone/>
              <a:defRPr sz="1200" b="1"/>
            </a:lvl4pPr>
            <a:lvl5pPr marL="1418979" indent="0">
              <a:buNone/>
              <a:defRPr sz="1200" b="1"/>
            </a:lvl5pPr>
            <a:lvl6pPr marL="1773724" indent="0">
              <a:buNone/>
              <a:defRPr sz="1200" b="1"/>
            </a:lvl6pPr>
            <a:lvl7pPr marL="2128469" indent="0">
              <a:buNone/>
              <a:defRPr sz="1200" b="1"/>
            </a:lvl7pPr>
            <a:lvl8pPr marL="2483214" indent="0">
              <a:buNone/>
              <a:defRPr sz="1200" b="1"/>
            </a:lvl8pPr>
            <a:lvl9pPr marL="283795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7"/>
            <a:ext cx="3031332" cy="5707416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28/08/2020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25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28/08/2020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855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28/08/2020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433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94407"/>
            <a:ext cx="2256235" cy="1678517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9" y="394408"/>
            <a:ext cx="3833813" cy="8454496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2072923"/>
            <a:ext cx="2256235" cy="6775980"/>
          </a:xfrm>
        </p:spPr>
        <p:txBody>
          <a:bodyPr/>
          <a:lstStyle>
            <a:lvl1pPr marL="0" indent="0">
              <a:buNone/>
              <a:defRPr sz="1100"/>
            </a:lvl1pPr>
            <a:lvl2pPr marL="354745" indent="0">
              <a:buNone/>
              <a:defRPr sz="1000"/>
            </a:lvl2pPr>
            <a:lvl3pPr marL="709490" indent="0">
              <a:buNone/>
              <a:defRPr sz="800"/>
            </a:lvl3pPr>
            <a:lvl4pPr marL="1064234" indent="0">
              <a:buNone/>
              <a:defRPr sz="700"/>
            </a:lvl4pPr>
            <a:lvl5pPr marL="1418979" indent="0">
              <a:buNone/>
              <a:defRPr sz="700"/>
            </a:lvl5pPr>
            <a:lvl6pPr marL="1773724" indent="0">
              <a:buNone/>
              <a:defRPr sz="700"/>
            </a:lvl6pPr>
            <a:lvl7pPr marL="2128469" indent="0">
              <a:buNone/>
              <a:defRPr sz="700"/>
            </a:lvl7pPr>
            <a:lvl8pPr marL="2483214" indent="0">
              <a:buNone/>
              <a:defRPr sz="700"/>
            </a:lvl8pPr>
            <a:lvl9pPr marL="283795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28/08/2020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495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7" y="6934201"/>
            <a:ext cx="4114800" cy="818622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7" y="885120"/>
            <a:ext cx="4114800" cy="5943600"/>
          </a:xfrm>
        </p:spPr>
        <p:txBody>
          <a:bodyPr/>
          <a:lstStyle>
            <a:lvl1pPr marL="0" indent="0">
              <a:buNone/>
              <a:defRPr sz="2500"/>
            </a:lvl1pPr>
            <a:lvl2pPr marL="354745" indent="0">
              <a:buNone/>
              <a:defRPr sz="2200"/>
            </a:lvl2pPr>
            <a:lvl3pPr marL="709490" indent="0">
              <a:buNone/>
              <a:defRPr sz="1900"/>
            </a:lvl3pPr>
            <a:lvl4pPr marL="1064234" indent="0">
              <a:buNone/>
              <a:defRPr sz="1500"/>
            </a:lvl4pPr>
            <a:lvl5pPr marL="1418979" indent="0">
              <a:buNone/>
              <a:defRPr sz="1500"/>
            </a:lvl5pPr>
            <a:lvl6pPr marL="1773724" indent="0">
              <a:buNone/>
              <a:defRPr sz="1500"/>
            </a:lvl6pPr>
            <a:lvl7pPr marL="2128469" indent="0">
              <a:buNone/>
              <a:defRPr sz="1500"/>
            </a:lvl7pPr>
            <a:lvl8pPr marL="2483214" indent="0">
              <a:buNone/>
              <a:defRPr sz="1500"/>
            </a:lvl8pPr>
            <a:lvl9pPr marL="2837958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7" y="7752823"/>
            <a:ext cx="4114800" cy="1162578"/>
          </a:xfrm>
        </p:spPr>
        <p:txBody>
          <a:bodyPr/>
          <a:lstStyle>
            <a:lvl1pPr marL="0" indent="0">
              <a:buNone/>
              <a:defRPr sz="1100"/>
            </a:lvl1pPr>
            <a:lvl2pPr marL="354745" indent="0">
              <a:buNone/>
              <a:defRPr sz="1000"/>
            </a:lvl2pPr>
            <a:lvl3pPr marL="709490" indent="0">
              <a:buNone/>
              <a:defRPr sz="800"/>
            </a:lvl3pPr>
            <a:lvl4pPr marL="1064234" indent="0">
              <a:buNone/>
              <a:defRPr sz="700"/>
            </a:lvl4pPr>
            <a:lvl5pPr marL="1418979" indent="0">
              <a:buNone/>
              <a:defRPr sz="700"/>
            </a:lvl5pPr>
            <a:lvl6pPr marL="1773724" indent="0">
              <a:buNone/>
              <a:defRPr sz="700"/>
            </a:lvl6pPr>
            <a:lvl7pPr marL="2128469" indent="0">
              <a:buNone/>
              <a:defRPr sz="700"/>
            </a:lvl7pPr>
            <a:lvl8pPr marL="2483214" indent="0">
              <a:buNone/>
              <a:defRPr sz="700"/>
            </a:lvl8pPr>
            <a:lvl9pPr marL="283795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28/08/2020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31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1" y="396699"/>
            <a:ext cx="6172200" cy="1651000"/>
          </a:xfrm>
          <a:prstGeom prst="rect">
            <a:avLst/>
          </a:prstGeom>
        </p:spPr>
        <p:txBody>
          <a:bodyPr vert="horz" lIns="70949" tIns="35474" rIns="70949" bIns="35474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2311401"/>
            <a:ext cx="6172200" cy="6537502"/>
          </a:xfrm>
          <a:prstGeom prst="rect">
            <a:avLst/>
          </a:prstGeom>
        </p:spPr>
        <p:txBody>
          <a:bodyPr vert="horz" lIns="70949" tIns="35474" rIns="70949" bIns="3547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1" y="9181397"/>
            <a:ext cx="1600200" cy="527403"/>
          </a:xfrm>
          <a:prstGeom prst="rect">
            <a:avLst/>
          </a:prstGeom>
        </p:spPr>
        <p:txBody>
          <a:bodyPr vert="horz" lIns="70949" tIns="35474" rIns="70949" bIns="35474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8F2A5-D086-4936-BC29-0F70CC39936A}" type="datetimeFigureOut">
              <a:rPr lang="en-GB" smtClean="0"/>
              <a:t>28/08/2020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2" y="9181397"/>
            <a:ext cx="2171700" cy="527403"/>
          </a:xfrm>
          <a:prstGeom prst="rect">
            <a:avLst/>
          </a:prstGeom>
        </p:spPr>
        <p:txBody>
          <a:bodyPr vert="horz" lIns="70949" tIns="35474" rIns="70949" bIns="3547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1" y="9181397"/>
            <a:ext cx="1600200" cy="527403"/>
          </a:xfrm>
          <a:prstGeom prst="rect">
            <a:avLst/>
          </a:prstGeom>
        </p:spPr>
        <p:txBody>
          <a:bodyPr vert="horz" lIns="70949" tIns="35474" rIns="70949" bIns="35474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342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09490" rtl="0" eaLnBrk="1" latinLnBrk="0" hangingPunct="1"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058" indent="-266058" algn="l" defTabSz="7094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76460" indent="-221716" algn="l" defTabSz="7094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86862" indent="-177373" algn="l" defTabSz="7094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41606" indent="-177373" algn="l" defTabSz="70949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96352" indent="-177373" algn="l" defTabSz="70949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51096" indent="-177373" algn="l" defTabSz="7094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05841" indent="-177373" algn="l" defTabSz="7094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0586" indent="-177373" algn="l" defTabSz="7094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15331" indent="-177373" algn="l" defTabSz="7094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9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4745" algn="l" defTabSz="709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09490" algn="l" defTabSz="709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4234" algn="l" defTabSz="709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18979" algn="l" defTabSz="709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73724" algn="l" defTabSz="709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28469" algn="l" defTabSz="709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83214" algn="l" defTabSz="709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7958" algn="l" defTabSz="709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svg"/><Relationship Id="rId3" Type="http://schemas.openxmlformats.org/officeDocument/2006/relationships/image" Target="../media/image1.jpg"/><Relationship Id="rId7" Type="http://schemas.openxmlformats.org/officeDocument/2006/relationships/hyperlink" Target="http://www.google.com/maps/place/Nyon/@46.3795085,6.2325613,15z" TargetMode="Externa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linkedin.com/in/jonpaulboyd" TargetMode="External"/><Relationship Id="rId11" Type="http://schemas.openxmlformats.org/officeDocument/2006/relationships/image" Target="../media/image5.svg"/><Relationship Id="rId5" Type="http://schemas.openxmlformats.org/officeDocument/2006/relationships/hyperlink" Target="http://corticalstack.ai/" TargetMode="Externa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hyperlink" Target="mailto:jp@corticalstack.ai" TargetMode="External"/><Relationship Id="rId9" Type="http://schemas.openxmlformats.org/officeDocument/2006/relationships/image" Target="../media/image3.sv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person wearing glasses posing for the camera&#10;&#10;Description automatically generated">
            <a:extLst>
              <a:ext uri="{FF2B5EF4-FFF2-40B4-BE49-F238E27FC236}">
                <a16:creationId xmlns:a16="http://schemas.microsoft.com/office/drawing/2014/main" id="{8ABE09E8-325A-4B26-86B8-21BD3C072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" y="2010"/>
            <a:ext cx="1783512" cy="14268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05112" y="8217611"/>
            <a:ext cx="2523018" cy="1947600"/>
          </a:xfrm>
          <a:prstGeom prst="rect">
            <a:avLst/>
          </a:prstGeom>
          <a:solidFill>
            <a:srgbClr val="DAE3F1"/>
          </a:solidFill>
        </p:spPr>
        <p:txBody>
          <a:bodyPr wrap="square" lIns="70949" tIns="72000" rIns="70949" bIns="35474" rtlCol="0">
            <a:spAutoFit/>
          </a:bodyPr>
          <a:lstStyle/>
          <a:p>
            <a:r>
              <a:rPr lang="en-GB" sz="800" b="1" dirty="0">
                <a:latin typeface="Futura LtCn BT" panose="020B0408020204030204" pitchFamily="34" charset="0"/>
              </a:rPr>
              <a:t>“Tech savvy, experienced, meticulous, dependable, ingenious &amp; eager to learn more” </a:t>
            </a:r>
          </a:p>
          <a:p>
            <a:r>
              <a:rPr lang="en-GB" sz="600" dirty="0">
                <a:latin typeface="Futura (Light)" panose="020B7200000000000000" pitchFamily="34" charset="0"/>
              </a:rPr>
              <a:t>Rudi </a:t>
            </a:r>
            <a:r>
              <a:rPr lang="en-GB" sz="600" dirty="0" err="1">
                <a:latin typeface="Futura (Light)" panose="020B7200000000000000" pitchFamily="34" charset="0"/>
              </a:rPr>
              <a:t>Dutli</a:t>
            </a:r>
            <a:r>
              <a:rPr lang="en-GB" sz="600" dirty="0">
                <a:latin typeface="Futura (Light)" panose="020B7200000000000000" pitchFamily="34" charset="0"/>
              </a:rPr>
              <a:t>, Principal, Infosys Lodestone</a:t>
            </a:r>
          </a:p>
          <a:p>
            <a:endParaRPr lang="en-GB" sz="300" b="1" dirty="0">
              <a:latin typeface="Futura LtCn BT" panose="020B0408020204030204" pitchFamily="34" charset="0"/>
            </a:endParaRPr>
          </a:p>
          <a:p>
            <a:r>
              <a:rPr lang="en-GB" sz="800" b="1" dirty="0">
                <a:latin typeface="Futura LtCn BT" panose="020B0408020204030204" pitchFamily="34" charset="0"/>
              </a:rPr>
              <a:t>“Builds comprehensive understanding of architectures involved, educating &amp; inspiring teams &amp; co-workers in the process. A real flair for challenging, on-the-edge development”</a:t>
            </a:r>
          </a:p>
          <a:p>
            <a:r>
              <a:rPr lang="en-GB" sz="600" dirty="0">
                <a:latin typeface="Futura (Light)" panose="020B7200000000000000" pitchFamily="34" charset="0"/>
              </a:rPr>
              <a:t>Trond </a:t>
            </a:r>
            <a:r>
              <a:rPr lang="en-GB" sz="600" dirty="0" err="1">
                <a:latin typeface="Futura (Light)" panose="020B7200000000000000" pitchFamily="34" charset="0"/>
              </a:rPr>
              <a:t>Stroemme</a:t>
            </a:r>
            <a:r>
              <a:rPr lang="en-GB" sz="600" dirty="0">
                <a:latin typeface="Futura (Light)" panose="020B7200000000000000" pitchFamily="34" charset="0"/>
              </a:rPr>
              <a:t>, Team Lead, SAP App Expertise Centre, Nestle</a:t>
            </a:r>
          </a:p>
          <a:p>
            <a:endParaRPr lang="en-GB" sz="300" b="1" dirty="0">
              <a:latin typeface="Futura LtCn BT" panose="020B0408020204030204" pitchFamily="34" charset="0"/>
            </a:endParaRPr>
          </a:p>
          <a:p>
            <a:r>
              <a:rPr lang="en-GB" sz="800" b="1" dirty="0">
                <a:latin typeface="Futura LtCn BT" panose="020B0408020204030204" pitchFamily="34" charset="0"/>
              </a:rPr>
              <a:t>“An expert in his domain, a great team player. His focus on results with optimal quality is outstanding”</a:t>
            </a:r>
          </a:p>
          <a:p>
            <a:r>
              <a:rPr lang="en-GB" sz="600" dirty="0">
                <a:latin typeface="Futura (Light)" panose="020B7200000000000000" pitchFamily="34" charset="0"/>
              </a:rPr>
              <a:t>Norbert </a:t>
            </a:r>
            <a:r>
              <a:rPr lang="en-GB" sz="600" dirty="0" err="1">
                <a:latin typeface="Futura (Light)" panose="020B7200000000000000" pitchFamily="34" charset="0"/>
              </a:rPr>
              <a:t>Rignall</a:t>
            </a:r>
            <a:r>
              <a:rPr lang="en-GB" sz="600" dirty="0">
                <a:latin typeface="Futura (Light)" panose="020B7200000000000000" pitchFamily="34" charset="0"/>
              </a:rPr>
              <a:t>, Master Data Solution Architect, Nestle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C16433-C06A-465E-AAF4-591940857AE7}"/>
              </a:ext>
            </a:extLst>
          </p:cNvPr>
          <p:cNvSpPr txBox="1"/>
          <p:nvPr/>
        </p:nvSpPr>
        <p:spPr>
          <a:xfrm>
            <a:off x="3304795" y="7971259"/>
            <a:ext cx="2522320" cy="246221"/>
          </a:xfrm>
          <a:prstGeom prst="rect">
            <a:avLst/>
          </a:prstGeom>
          <a:solidFill>
            <a:srgbClr val="DAE3F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72000" rtlCol="0">
            <a:spAutoFit/>
          </a:bodyPr>
          <a:lstStyle/>
          <a:p>
            <a:r>
              <a:rPr lang="en-GB" sz="1000" b="1" dirty="0">
                <a:latin typeface="Futura LtCn BT" panose="020B0408020204030204" pitchFamily="34" charset="0"/>
              </a:rPr>
              <a:t>PRAISE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B54B1E-2808-4FA2-9F30-855676B85B25}"/>
              </a:ext>
            </a:extLst>
          </p:cNvPr>
          <p:cNvSpPr txBox="1"/>
          <p:nvPr/>
        </p:nvSpPr>
        <p:spPr>
          <a:xfrm>
            <a:off x="3305810" y="1916897"/>
            <a:ext cx="2522320" cy="6123600"/>
          </a:xfrm>
          <a:prstGeom prst="rect">
            <a:avLst/>
          </a:prstGeom>
          <a:solidFill>
            <a:srgbClr val="DAE3F1"/>
          </a:solidFill>
          <a:ln>
            <a:noFill/>
          </a:ln>
          <a:effectLst/>
        </p:spPr>
        <p:txBody>
          <a:bodyPr wrap="square" tIns="72000" rtlCol="0">
            <a:spAutoFit/>
          </a:bodyPr>
          <a:lstStyle/>
          <a:p>
            <a:r>
              <a:rPr lang="en-GB" sz="900" dirty="0">
                <a:latin typeface="Futura LtCn BT" panose="020B0408020204030204" pitchFamily="34" charset="0"/>
              </a:rPr>
              <a:t>Masters Intelligent Systems</a:t>
            </a:r>
          </a:p>
          <a:p>
            <a:r>
              <a:rPr lang="en-GB" sz="900" b="1" dirty="0">
                <a:latin typeface="Futura LtCn BT" panose="020B0408020204030204" pitchFamily="34" charset="0"/>
              </a:rPr>
              <a:t>De Montfort University | UK | 2017 – 2020</a:t>
            </a:r>
          </a:p>
          <a:p>
            <a:pPr algn="just"/>
            <a:r>
              <a:rPr lang="en-GB" sz="800" dirty="0">
                <a:latin typeface="Futura (Light)" panose="020B7200000000000000" pitchFamily="34" charset="0"/>
              </a:rPr>
              <a:t>Discovered why stronger partnerships should exist between enterprise and academia.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GB" sz="800" b="1" dirty="0">
                <a:latin typeface="Futura (Light)" panose="020B7200000000000000" pitchFamily="34" charset="0"/>
              </a:rPr>
              <a:t>Applied Computational Intelligence (88%) </a:t>
            </a:r>
            <a:r>
              <a:rPr lang="en-GB" sz="800" dirty="0">
                <a:latin typeface="Futura (Light)" panose="020B7200000000000000" pitchFamily="34" charset="0"/>
              </a:rPr>
              <a:t>Predicting customer behaviour with tree-based classifiers. Extensive Python with data profiling &amp; preparation, unsupervised &amp; supervised machine learning, overfitting protection, hyperparameter tuning, model scoring, evaluation &amp; selection.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GB" sz="800" b="1" dirty="0">
                <a:latin typeface="Futura (Light)" panose="020B7200000000000000" pitchFamily="34" charset="0"/>
              </a:rPr>
              <a:t>A.I. Programming (80%)</a:t>
            </a:r>
          </a:p>
          <a:p>
            <a:pPr marL="88900" algn="just"/>
            <a:r>
              <a:rPr lang="en-GB" sz="800" dirty="0">
                <a:latin typeface="Futura (Light)" panose="020B7200000000000000" pitchFamily="34" charset="0"/>
              </a:rPr>
              <a:t>NLP Python NLTK context-free grammars for natural language to SQL database query.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GB" sz="800" b="1" dirty="0">
                <a:latin typeface="Futura (Light)" panose="020B7200000000000000" pitchFamily="34" charset="0"/>
              </a:rPr>
              <a:t>Data Mining (80%)</a:t>
            </a:r>
          </a:p>
          <a:p>
            <a:pPr marL="88900" algn="just"/>
            <a:r>
              <a:rPr lang="en-GB" sz="800" dirty="0">
                <a:latin typeface="Futura (Light)" panose="020B7200000000000000" pitchFamily="34" charset="0"/>
              </a:rPr>
              <a:t>Data analysis &amp; machine learning to predict risk indicators for cardiovascular disease.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GB" sz="800" b="1" dirty="0">
                <a:latin typeface="Futura (Light)" panose="020B7200000000000000" pitchFamily="34" charset="0"/>
              </a:rPr>
              <a:t>Neural Networks (80%)</a:t>
            </a:r>
          </a:p>
          <a:p>
            <a:pPr marL="88900" algn="just"/>
            <a:r>
              <a:rPr lang="en-GB" sz="800" dirty="0">
                <a:latin typeface="Futura (Light)" panose="020B7200000000000000" pitchFamily="34" charset="0"/>
              </a:rPr>
              <a:t>Evaluation of biomass &amp; classification of network activity (intrusion, attack, normal).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GB" sz="800" b="1" dirty="0">
                <a:latin typeface="Futura (Light)" panose="020B7200000000000000" pitchFamily="34" charset="0"/>
              </a:rPr>
              <a:t>Fuzzy Logic (94%)</a:t>
            </a:r>
          </a:p>
          <a:p>
            <a:pPr marL="88900" algn="just"/>
            <a:r>
              <a:rPr lang="en-GB" sz="800" dirty="0">
                <a:latin typeface="Futura (Light)" panose="020B7200000000000000" pitchFamily="34" charset="0"/>
              </a:rPr>
              <a:t>Classifying breast cancer tumours with fuzzy inference, outperforming neural networks. Authored paper submitted to journal </a:t>
            </a:r>
            <a:r>
              <a:rPr lang="en-GB" sz="800" i="1" dirty="0">
                <a:latin typeface="Futura (Light)" panose="020B7200000000000000" pitchFamily="34" charset="0"/>
              </a:rPr>
              <a:t>Applied Soft Computing </a:t>
            </a:r>
            <a:r>
              <a:rPr lang="en-GB" sz="800" dirty="0">
                <a:latin typeface="Futura (Light)" panose="020B7200000000000000" pitchFamily="34" charset="0"/>
              </a:rPr>
              <a:t>for publication.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GB" sz="800" b="1" dirty="0">
                <a:latin typeface="Futura (Light)" panose="020B7200000000000000" pitchFamily="34" charset="0"/>
              </a:rPr>
              <a:t>Research Methods (96%)</a:t>
            </a:r>
          </a:p>
          <a:p>
            <a:pPr marL="88900" algn="just"/>
            <a:r>
              <a:rPr lang="en-GB" sz="800" dirty="0">
                <a:latin typeface="Futura (Light)" panose="020B7200000000000000" pitchFamily="34" charset="0"/>
              </a:rPr>
              <a:t>PhD proposal for augmented analytics.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GB" sz="800" b="1" dirty="0">
                <a:latin typeface="Futura (Light)" panose="020B7200000000000000" pitchFamily="34" charset="0"/>
              </a:rPr>
              <a:t>Mobile Robots (97%)</a:t>
            </a:r>
          </a:p>
          <a:p>
            <a:pPr marL="88900" algn="just"/>
            <a:r>
              <a:rPr lang="en-GB" sz="800" dirty="0">
                <a:latin typeface="Futura (Light)" panose="020B7200000000000000" pitchFamily="34" charset="0"/>
              </a:rPr>
              <a:t>Virtual search &amp; rescue robot controlled via Python, implementing obstacle avoidance, sensor data fusion, environment mapping, precision navigation, victim location.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GB" sz="800" b="1" dirty="0">
                <a:latin typeface="Futura (Light)" panose="020B7200000000000000" pitchFamily="34" charset="0"/>
              </a:rPr>
              <a:t>Computational Intelligence Optimization (100%) </a:t>
            </a:r>
            <a:r>
              <a:rPr lang="en-GB" sz="800" dirty="0">
                <a:latin typeface="Futura (Light)" panose="020B7200000000000000" pitchFamily="34" charset="0"/>
              </a:rPr>
              <a:t>Design &amp; build of Python-based hyper-heuristic optimization platform to address the real-world problem of scheduling optimisation. 5 example nature-inspired metaheuristic algorithms are implemented. A hyper-heuristic feature dynamically switches between low-level metaheuristics to deterministically use the most appropriate algorithm according to current problem state, or select one stochastically.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GB" sz="800" b="1" dirty="0">
                <a:latin typeface="Futura (Light)" panose="020B7200000000000000" pitchFamily="34" charset="0"/>
              </a:rPr>
              <a:t>Masters Project In Progress</a:t>
            </a:r>
          </a:p>
          <a:p>
            <a:pPr marL="88900" algn="just"/>
            <a:r>
              <a:rPr lang="en-GB" sz="800" dirty="0">
                <a:latin typeface="Futura (Light)" panose="020B7200000000000000" pitchFamily="34" charset="0"/>
              </a:rPr>
              <a:t>Building cloud-hosted medical research cockpit for knowledge discovery, summarization, topic classification &amp; clustering for best-informed next stage research actions, using COVID-19 literature.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05742" y="-3217"/>
            <a:ext cx="5187310" cy="1398711"/>
          </a:xfrm>
          <a:prstGeom prst="rect">
            <a:avLst/>
          </a:prstGeom>
          <a:noFill/>
        </p:spPr>
        <p:txBody>
          <a:bodyPr wrap="square" lIns="28824" tIns="14412" rIns="28824" bIns="14412" rtlCol="0" anchor="ctr">
            <a:spAutoFit/>
          </a:bodyPr>
          <a:lstStyle/>
          <a:p>
            <a:pPr algn="ctr"/>
            <a:r>
              <a:rPr lang="en-GB" sz="3600" b="1" dirty="0">
                <a:latin typeface="Futura LtCn BT" panose="020B0408020204030204" pitchFamily="34" charset="0"/>
              </a:rPr>
              <a:t>JON-PAUL BOYD</a:t>
            </a:r>
          </a:p>
          <a:p>
            <a:pPr algn="ctr"/>
            <a:r>
              <a:rPr lang="en-GB" sz="1600" b="1" dirty="0">
                <a:latin typeface="Futura LtCn BT" panose="020B0408020204030204" pitchFamily="34" charset="0"/>
              </a:rPr>
              <a:t>Intelligent Systems Engineer</a:t>
            </a:r>
          </a:p>
          <a:p>
            <a:pPr algn="ctr"/>
            <a:endParaRPr lang="en-GB" sz="700" b="1" dirty="0">
              <a:latin typeface="Futura LtCn BT" panose="020B0408020204030204" pitchFamily="34" charset="0"/>
            </a:endParaRPr>
          </a:p>
          <a:p>
            <a:pPr algn="ctr"/>
            <a:r>
              <a:rPr lang="en-GB" sz="900" dirty="0">
                <a:latin typeface="Futura LtCn BT" panose="020B0408020204030204" pitchFamily="34" charset="0"/>
              </a:rPr>
              <a:t>I thrive on delivering tangible, cutting-edge, AI-enabled and analytic solutions that inform, empower &amp; perform. I help solve business challenges and deliver value to all stakeholders through strong theory, experienced hands-on, clarity of thought and communication.</a:t>
            </a:r>
            <a:endParaRPr lang="en-GB" sz="1800" dirty="0">
              <a:latin typeface="Futura LtCn BT" panose="020B0408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CAF53E-DA0E-4000-9DC7-C0A188FA8142}"/>
              </a:ext>
            </a:extLst>
          </p:cNvPr>
          <p:cNvSpPr txBox="1"/>
          <p:nvPr/>
        </p:nvSpPr>
        <p:spPr>
          <a:xfrm>
            <a:off x="5822354" y="9039439"/>
            <a:ext cx="1042700" cy="910800"/>
          </a:xfrm>
          <a:prstGeom prst="rect">
            <a:avLst/>
          </a:prstGeom>
          <a:solidFill>
            <a:srgbClr val="E8EEF7"/>
          </a:solidFill>
          <a:ln>
            <a:noFill/>
          </a:ln>
          <a:effectLst/>
        </p:spPr>
        <p:txBody>
          <a:bodyPr wrap="square" tIns="72000" rtlCol="0">
            <a:spAutoFit/>
          </a:bodyPr>
          <a:lstStyle/>
          <a:p>
            <a:r>
              <a:rPr lang="en-GB" sz="700" dirty="0">
                <a:latin typeface="Futura (Light)" panose="020B7200000000000000" pitchFamily="34" charset="0"/>
              </a:rPr>
              <a:t>Microsoft Certified Azure Fundamentals</a:t>
            </a:r>
          </a:p>
          <a:p>
            <a:endParaRPr lang="en-GB" sz="700" dirty="0">
              <a:latin typeface="Futura (Light)" panose="020B7200000000000000" pitchFamily="34" charset="0"/>
            </a:endParaRPr>
          </a:p>
          <a:p>
            <a:r>
              <a:rPr lang="en-GB" sz="700" dirty="0">
                <a:latin typeface="Futura (Light)" panose="020B7200000000000000" pitchFamily="34" charset="0"/>
              </a:rPr>
              <a:t>AWS Certified Cloud Practitioner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0F1AF6-D4E6-46A5-8AD4-98484A4A8BAB}"/>
              </a:ext>
            </a:extLst>
          </p:cNvPr>
          <p:cNvSpPr txBox="1"/>
          <p:nvPr/>
        </p:nvSpPr>
        <p:spPr>
          <a:xfrm>
            <a:off x="5824080" y="6606112"/>
            <a:ext cx="1040179" cy="2273306"/>
          </a:xfrm>
          <a:prstGeom prst="rect">
            <a:avLst/>
          </a:prstGeom>
          <a:solidFill>
            <a:srgbClr val="E8EEF7"/>
          </a:solidFill>
          <a:ln>
            <a:noFill/>
          </a:ln>
          <a:effectLst/>
        </p:spPr>
        <p:txBody>
          <a:bodyPr wrap="square" tIns="72000" rtlCol="0">
            <a:spAutoFit/>
          </a:bodyPr>
          <a:lstStyle/>
          <a:p>
            <a:r>
              <a:rPr lang="en-GB" sz="700" dirty="0">
                <a:latin typeface="Futura (Light)" panose="020B7200000000000000" pitchFamily="34" charset="0"/>
              </a:rPr>
              <a:t>Python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Pandas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Numpy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Scikit-Learn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Keras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NLTK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Elasticsearch MongoDB 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SAP HANA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SAP ABAP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SAP Security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ReactJS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JavaScript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Amazon AWS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MS Azure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Docker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Git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GitLab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Linux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Windows 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82E7F1-7E38-4B39-8212-1F26279E961A}"/>
              </a:ext>
            </a:extLst>
          </p:cNvPr>
          <p:cNvSpPr txBox="1"/>
          <p:nvPr/>
        </p:nvSpPr>
        <p:spPr>
          <a:xfrm>
            <a:off x="5823447" y="8793217"/>
            <a:ext cx="1042700" cy="246221"/>
          </a:xfrm>
          <a:prstGeom prst="rect">
            <a:avLst/>
          </a:prstGeom>
          <a:solidFill>
            <a:srgbClr val="E8EEF7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72000" rtlCol="0">
            <a:spAutoFit/>
          </a:bodyPr>
          <a:lstStyle/>
          <a:p>
            <a:r>
              <a:rPr lang="en-GB" sz="1000" b="1" dirty="0">
                <a:latin typeface="Futura LtCn BT" panose="020B0408020204030204" pitchFamily="34" charset="0"/>
              </a:rPr>
              <a:t>AWARDS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037CFA-1790-4119-BAD6-64A238E0F08D}"/>
              </a:ext>
            </a:extLst>
          </p:cNvPr>
          <p:cNvSpPr txBox="1"/>
          <p:nvPr/>
        </p:nvSpPr>
        <p:spPr>
          <a:xfrm>
            <a:off x="838" y="1919176"/>
            <a:ext cx="3305176" cy="7988400"/>
          </a:xfrm>
          <a:prstGeom prst="rect">
            <a:avLst/>
          </a:prstGeom>
          <a:solidFill>
            <a:srgbClr val="BAC9E0"/>
          </a:solidFill>
          <a:ln>
            <a:noFill/>
          </a:ln>
          <a:effectLst/>
        </p:spPr>
        <p:txBody>
          <a:bodyPr wrap="square" tIns="72000" rtlCol="0">
            <a:spAutoFit/>
          </a:bodyPr>
          <a:lstStyle/>
          <a:p>
            <a:r>
              <a:rPr lang="en-GB" sz="900" dirty="0">
                <a:latin typeface="Futura LtCn BT" panose="020B0408020204030204" pitchFamily="34" charset="0"/>
              </a:rPr>
              <a:t>SAP HANA Technical Architect </a:t>
            </a:r>
          </a:p>
          <a:p>
            <a:r>
              <a:rPr lang="en-GB" sz="900" b="1" dirty="0">
                <a:latin typeface="Futura LtCn BT" panose="020B0408020204030204" pitchFamily="34" charset="0"/>
              </a:rPr>
              <a:t>Nestle | Vevey, CH | 2014 – 2017</a:t>
            </a:r>
          </a:p>
          <a:p>
            <a:pPr algn="just"/>
            <a:r>
              <a:rPr lang="en-US" sz="800" dirty="0">
                <a:latin typeface="Futura (Light)" panose="020B7200000000000000" pitchFamily="34" charset="0"/>
              </a:rPr>
              <a:t>Technical lead, inspiring team implementing groundbreaking HANA-based analytics reporting solution. Empowered 3000 users with multi-level recipe search to answer questions of regulatory compliance, quantity &amp; procurement previously impossible. Learned I’m still hungry for technical challenges.</a:t>
            </a:r>
            <a:endParaRPr lang="en-GB" sz="800" dirty="0">
              <a:latin typeface="Futura (Light)" panose="020B7200000000000000" pitchFamily="34" charset="0"/>
            </a:endParaRP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US" sz="800" dirty="0">
                <a:latin typeface="Futura (Light)" panose="020B7200000000000000" pitchFamily="34" charset="0"/>
              </a:rPr>
              <a:t>Resolved SAP product shortcomings, developing tool for analytic privileges build &amp; assign, enabling project go-live.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US" sz="800" dirty="0">
                <a:latin typeface="Futura (Light)" panose="020B7200000000000000" pitchFamily="34" charset="0"/>
              </a:rPr>
              <a:t>Quantified performance, developing tool measuring query times vs KPIs, supporting user experience/expectation mgmt.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US" sz="800" dirty="0">
                <a:latin typeface="Futura (Light)" panose="020B7200000000000000" pitchFamily="34" charset="0"/>
              </a:rPr>
              <a:t>Acquired new skillsets to configure HANA workload management, HALM &amp; HRF, then shared with team.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US" sz="800" dirty="0">
                <a:latin typeface="Futura (Light)" panose="020B7200000000000000" pitchFamily="34" charset="0"/>
              </a:rPr>
              <a:t>Formalized Nestle HANA dev best practices.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US" sz="800" dirty="0">
                <a:latin typeface="Futura (Light)" panose="020B7200000000000000" pitchFamily="34" charset="0"/>
              </a:rPr>
              <a:t>Executed 5 HANA major upgrades &amp; migration of analytics sidecar to embedded NetWeaver/HANA dual stack.</a:t>
            </a:r>
            <a:endParaRPr lang="en-US" sz="300" dirty="0">
              <a:latin typeface="Futura (Light)" panose="020B7200000000000000" pitchFamily="34" charset="0"/>
            </a:endParaRP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US" sz="800" dirty="0">
                <a:latin typeface="Futura (Light)" panose="020B7200000000000000" pitchFamily="34" charset="0"/>
              </a:rPr>
              <a:t>Liaised daily with stakeholders, technical &amp; product teams.</a:t>
            </a:r>
          </a:p>
          <a:p>
            <a:endParaRPr lang="en-US" sz="500" b="1" dirty="0">
              <a:latin typeface="Futura LtCn BT" panose="020B0408020204030204" pitchFamily="34" charset="0"/>
            </a:endParaRPr>
          </a:p>
          <a:p>
            <a:r>
              <a:rPr lang="en-GB" sz="900" dirty="0">
                <a:latin typeface="Futura LtCn BT" panose="020B0408020204030204" pitchFamily="34" charset="0"/>
              </a:rPr>
              <a:t>SAP HANA Technical Architect</a:t>
            </a:r>
            <a:endParaRPr lang="en-GB" sz="900" b="1" dirty="0">
              <a:latin typeface="Futura LtCn BT" panose="020B0408020204030204" pitchFamily="34" charset="0"/>
            </a:endParaRPr>
          </a:p>
          <a:p>
            <a:r>
              <a:rPr lang="en-GB" sz="900" b="1" dirty="0">
                <a:latin typeface="Futura LtCn BT" panose="020B0408020204030204" pitchFamily="34" charset="0"/>
              </a:rPr>
              <a:t>Bluefin Solutions | London, UK | 2014</a:t>
            </a:r>
          </a:p>
          <a:p>
            <a:pPr algn="just"/>
            <a:r>
              <a:rPr lang="en-US" sz="800" dirty="0">
                <a:latin typeface="Futura (Light)" panose="020B7200000000000000" pitchFamily="34" charset="0"/>
              </a:rPr>
              <a:t>Helped BAT </a:t>
            </a:r>
            <a:r>
              <a:rPr lang="en-US" sz="800" dirty="0" err="1">
                <a:latin typeface="Futura (Light)" panose="020B7200000000000000" pitchFamily="34" charset="0"/>
              </a:rPr>
              <a:t>realise</a:t>
            </a:r>
            <a:r>
              <a:rPr lang="en-US" sz="800" dirty="0">
                <a:latin typeface="Futura (Light)" panose="020B7200000000000000" pitchFamily="34" charset="0"/>
              </a:rPr>
              <a:t> Gartner’s Logical Data Warehouse concept by implementing HANA SDA for data federation of London &amp; Sydney databases. Learned trust won on transparency &amp; keeping delivery promises goes a long way.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US" sz="800" dirty="0">
                <a:latin typeface="Futura (Light)" panose="020B7200000000000000" pitchFamily="34" charset="0"/>
              </a:rPr>
              <a:t>Developed new P&amp;L, achieving sub-second performance (legacy 2m10s), </a:t>
            </a:r>
            <a:r>
              <a:rPr lang="en-GB" sz="800" dirty="0">
                <a:latin typeface="Futura (Light)" panose="020B7200000000000000" pitchFamily="34" charset="0"/>
              </a:rPr>
              <a:t>SAP Fiori KPI dashboard with item drill-down.</a:t>
            </a:r>
          </a:p>
          <a:p>
            <a:endParaRPr lang="en-GB" sz="500" b="1" dirty="0">
              <a:latin typeface="Futura LtCn BT" panose="020B0408020204030204" pitchFamily="34" charset="0"/>
            </a:endParaRPr>
          </a:p>
          <a:p>
            <a:r>
              <a:rPr lang="en-GB" sz="900" dirty="0">
                <a:latin typeface="Futura LtCn BT" panose="020B0408020204030204" pitchFamily="34" charset="0"/>
              </a:rPr>
              <a:t>SAP HANA Technical Architect</a:t>
            </a:r>
          </a:p>
          <a:p>
            <a:r>
              <a:rPr lang="en-GB" sz="900" b="1" dirty="0">
                <a:latin typeface="Futura LtCn BT" panose="020B0408020204030204" pitchFamily="34" charset="0"/>
              </a:rPr>
              <a:t>HANA Propulsion Laboratory| </a:t>
            </a:r>
            <a:r>
              <a:rPr lang="en-GB" sz="900" b="1" dirty="0" err="1">
                <a:latin typeface="Futura LtCn BT" panose="020B0408020204030204" pitchFamily="34" charset="0"/>
              </a:rPr>
              <a:t>Blonay</a:t>
            </a:r>
            <a:r>
              <a:rPr lang="en-GB" sz="900" b="1" dirty="0">
                <a:latin typeface="Futura LtCn BT" panose="020B0408020204030204" pitchFamily="34" charset="0"/>
              </a:rPr>
              <a:t>, CH | 2013</a:t>
            </a:r>
          </a:p>
          <a:p>
            <a:pPr algn="just"/>
            <a:r>
              <a:rPr lang="en-GB" sz="800" dirty="0">
                <a:latin typeface="Futura (Light)" panose="020B7200000000000000" pitchFamily="34" charset="0"/>
              </a:rPr>
              <a:t>Learned HANA by engineering piloted vehicle, with real time telemetry to cloud-hosted dB for analytics &amp; vehicle control via openUI5 cockpit. Realised benefits of deep &amp; wide research.</a:t>
            </a:r>
          </a:p>
          <a:p>
            <a:pPr marL="90488" indent="-90488" algn="just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Developed data mining for game analytics &amp; reward system tied to mission objectives &amp; pilot behaviour.</a:t>
            </a:r>
          </a:p>
          <a:p>
            <a:endParaRPr lang="en-GB" sz="500" dirty="0">
              <a:latin typeface="Futura LtCn BT" panose="020B0408020204030204" pitchFamily="34" charset="0"/>
              <a:cs typeface="Arial" panose="020B0604020202020204" pitchFamily="34" charset="0"/>
            </a:endParaRPr>
          </a:p>
          <a:p>
            <a:r>
              <a:rPr lang="en-GB" sz="900" dirty="0">
                <a:latin typeface="Futura LtCn BT" panose="020B0408020204030204" pitchFamily="34" charset="0"/>
              </a:rPr>
              <a:t>SAP Web Dynpro ABAP Consultant</a:t>
            </a:r>
          </a:p>
          <a:p>
            <a:r>
              <a:rPr lang="en-GB" sz="900" b="1" dirty="0">
                <a:latin typeface="Futura LtCn BT" panose="020B0408020204030204" pitchFamily="34" charset="0"/>
              </a:rPr>
              <a:t>Nestle| Vevey, CH | 2010 – 2013</a:t>
            </a:r>
          </a:p>
          <a:p>
            <a:pPr algn="just"/>
            <a:r>
              <a:rPr lang="en-GB" sz="800" dirty="0">
                <a:latin typeface="Futura (Light)" panose="020B7200000000000000" pitchFamily="34" charset="0"/>
              </a:rPr>
              <a:t>Revitalized team, solving skillset deficit, &amp; guided complex dev, problem-solving &amp; upgrades. Learned greater self-belief &amp; improved interpersonal skills through learning from others.</a:t>
            </a:r>
          </a:p>
          <a:p>
            <a:pPr marL="90488" indent="-90488" algn="just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Redesigned recipe change documents with new concept driven by simplicity, familiarity &amp; customisation.</a:t>
            </a:r>
          </a:p>
          <a:p>
            <a:pPr marL="90488" indent="-90488" algn="just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Cultivated offshore dev capability with technical training.</a:t>
            </a:r>
          </a:p>
          <a:p>
            <a:endParaRPr lang="en-GB" sz="500" dirty="0">
              <a:latin typeface="Futura LtCn BT" panose="020B0408020204030204" pitchFamily="34" charset="0"/>
            </a:endParaRPr>
          </a:p>
          <a:p>
            <a:r>
              <a:rPr lang="en-GB" sz="900" dirty="0">
                <a:latin typeface="Futura LtCn BT" panose="020B0408020204030204" pitchFamily="34" charset="0"/>
              </a:rPr>
              <a:t>SAP ABAP Consultant</a:t>
            </a:r>
          </a:p>
          <a:p>
            <a:r>
              <a:rPr lang="en-GB" sz="900" b="1" dirty="0">
                <a:latin typeface="Futura LtCn BT" panose="020B0408020204030204" pitchFamily="34" charset="0"/>
              </a:rPr>
              <a:t>Belgian Railways| Brussels, BB | 2008 – 2010</a:t>
            </a:r>
            <a:endParaRPr lang="en-GB" sz="900" dirty="0">
              <a:latin typeface="Century Gothic" panose="020B0502020202020204" pitchFamily="34" charset="0"/>
            </a:endParaRPr>
          </a:p>
          <a:p>
            <a:pPr algn="just"/>
            <a:r>
              <a:rPr lang="en-GB" sz="800" dirty="0">
                <a:latin typeface="Futura (Light)" panose="020B7200000000000000" pitchFamily="34" charset="0"/>
              </a:rPr>
              <a:t>Mobilized to successfully guide &amp; rescue a failing technical project integrating RF scanning into warehouse management shipment handling. Learned love of OO dev &amp; software in physical systems.</a:t>
            </a:r>
          </a:p>
          <a:p>
            <a:pPr marL="90488" indent="-90488" algn="just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Individually responsible for complex bespoke development functionality within logistics execution. </a:t>
            </a:r>
          </a:p>
          <a:p>
            <a:pPr algn="just"/>
            <a:endParaRPr lang="en-GB" sz="500" dirty="0">
              <a:latin typeface="Futura LtCn BT" panose="020B0408020204030204" pitchFamily="34" charset="0"/>
            </a:endParaRPr>
          </a:p>
          <a:p>
            <a:r>
              <a:rPr lang="en-GB" sz="900" dirty="0">
                <a:latin typeface="Futura LtCn BT" panose="020B0408020204030204" pitchFamily="34" charset="0"/>
              </a:rPr>
              <a:t>Senior SAP ABAP Consultant</a:t>
            </a:r>
          </a:p>
          <a:p>
            <a:r>
              <a:rPr lang="en-GB" sz="900" b="1" dirty="0">
                <a:latin typeface="Futura LtCn BT" panose="020B0408020204030204" pitchFamily="34" charset="0"/>
              </a:rPr>
              <a:t>Cap Gemini| Middlesbrough, UK | 2000 – 2008</a:t>
            </a:r>
            <a:endParaRPr lang="en-GB" sz="900" dirty="0">
              <a:latin typeface="Century Gothic" panose="020B0502020202020204" pitchFamily="34" charset="0"/>
            </a:endParaRPr>
          </a:p>
          <a:p>
            <a:pPr algn="just"/>
            <a:r>
              <a:rPr lang="en-GB" sz="800" dirty="0">
                <a:latin typeface="Futura (Light)" panose="020B7200000000000000" pitchFamily="34" charset="0"/>
              </a:rPr>
              <a:t>Analysed customer systems from ABAP perspective to enable the smooth transitioning into SAP competency centre flagship nearshoring service. Demonstrated technical &amp; client-facing capability by delivering additional revenue earning on-site consultancy &amp; training. Learned rewards of coaching juniors.</a:t>
            </a:r>
          </a:p>
          <a:p>
            <a:pPr marL="90488" indent="-90488" algn="just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Supervised 3 ABAP developer colleagues, managing work pipeline and continuous coaching. </a:t>
            </a:r>
          </a:p>
          <a:p>
            <a:pPr marL="90488" indent="-90488" algn="just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Innovated systems integration monitoring dashboard.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-1" y="1671646"/>
            <a:ext cx="3304795" cy="246221"/>
          </a:xfrm>
          <a:prstGeom prst="rect">
            <a:avLst/>
          </a:prstGeom>
          <a:solidFill>
            <a:srgbClr val="BAC9E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72000" rtlCol="0">
            <a:spAutoFit/>
          </a:bodyPr>
          <a:lstStyle/>
          <a:p>
            <a:r>
              <a:rPr lang="en-GB" sz="1000" b="1" dirty="0">
                <a:latin typeface="Futura LtCn BT" panose="020B0408020204030204" pitchFamily="34" charset="0"/>
              </a:rPr>
              <a:t>CAREER HIGHLIGHTS</a:t>
            </a:r>
            <a:r>
              <a:rPr lang="en-GB" sz="1000" b="1" dirty="0">
                <a:solidFill>
                  <a:schemeClr val="bg1"/>
                </a:solidFill>
                <a:latin typeface="Futura LtCn BT" panose="020B0408020204030204" pitchFamily="34" charset="0"/>
              </a:rPr>
              <a:t> 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305431" y="1671646"/>
            <a:ext cx="2518649" cy="246221"/>
          </a:xfrm>
          <a:prstGeom prst="rect">
            <a:avLst/>
          </a:prstGeom>
          <a:solidFill>
            <a:srgbClr val="DAE3F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72000" rtlCol="0">
            <a:spAutoFit/>
          </a:bodyPr>
          <a:lstStyle/>
          <a:p>
            <a:r>
              <a:rPr lang="en-GB" sz="1000" b="1" dirty="0">
                <a:latin typeface="Futura LtCn BT" panose="020B0408020204030204" pitchFamily="34" charset="0"/>
              </a:rPr>
              <a:t>EDUCATION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C8DB70-2E37-4CB9-A23D-982DB6F34156}"/>
              </a:ext>
            </a:extLst>
          </p:cNvPr>
          <p:cNvSpPr txBox="1"/>
          <p:nvPr/>
        </p:nvSpPr>
        <p:spPr>
          <a:xfrm>
            <a:off x="5826716" y="1919274"/>
            <a:ext cx="1033656" cy="4658574"/>
          </a:xfrm>
          <a:prstGeom prst="rect">
            <a:avLst/>
          </a:prstGeom>
          <a:solidFill>
            <a:srgbClr val="E8EEF7"/>
          </a:solidFill>
          <a:ln>
            <a:noFill/>
          </a:ln>
          <a:effectLst/>
        </p:spPr>
        <p:txBody>
          <a:bodyPr wrap="square" tIns="72000" rtlCol="0">
            <a:spAutoFit/>
          </a:bodyPr>
          <a:lstStyle/>
          <a:p>
            <a:r>
              <a:rPr lang="en-GB" sz="1800" b="1" dirty="0">
                <a:latin typeface="Futura LtCn BT" panose="020B0408020204030204" pitchFamily="34" charset="0"/>
              </a:rPr>
              <a:t>23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LinkedIn Recommendations</a:t>
            </a:r>
          </a:p>
          <a:p>
            <a:endParaRPr lang="en-GB" sz="500" b="1" dirty="0">
              <a:latin typeface="Futura LtCn BT" panose="020B0408020204030204" pitchFamily="34" charset="0"/>
            </a:endParaRPr>
          </a:p>
          <a:p>
            <a:r>
              <a:rPr lang="en-GB" sz="1800" b="1" dirty="0">
                <a:latin typeface="Futura LtCn BT" panose="020B0408020204030204" pitchFamily="34" charset="0"/>
              </a:rPr>
              <a:t>25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Years software dev</a:t>
            </a:r>
          </a:p>
          <a:p>
            <a:endParaRPr lang="en-GB" sz="500" dirty="0">
              <a:latin typeface="Futura (Light)" panose="020B7200000000000000" pitchFamily="34" charset="0"/>
            </a:endParaRPr>
          </a:p>
          <a:p>
            <a:r>
              <a:rPr lang="en-GB" sz="1800" b="1" dirty="0">
                <a:latin typeface="Futura LtCn BT" panose="020B0408020204030204" pitchFamily="34" charset="0"/>
              </a:rPr>
              <a:t>5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Years HANA dev</a:t>
            </a:r>
          </a:p>
          <a:p>
            <a:endParaRPr lang="en-GB" sz="500" b="1" dirty="0">
              <a:latin typeface="Futura LtCn BT" panose="020B0408020204030204" pitchFamily="34" charset="0"/>
            </a:endParaRPr>
          </a:p>
          <a:p>
            <a:r>
              <a:rPr lang="en-GB" sz="1800" b="1" dirty="0">
                <a:latin typeface="Futura LtCn BT" panose="020B0408020204030204" pitchFamily="34" charset="0"/>
              </a:rPr>
              <a:t>36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Companies provided expertise</a:t>
            </a:r>
          </a:p>
          <a:p>
            <a:endParaRPr lang="en-GB" sz="500" b="1" dirty="0">
              <a:latin typeface="Futura LtCn BT" panose="020B0408020204030204" pitchFamily="34" charset="0"/>
            </a:endParaRPr>
          </a:p>
          <a:p>
            <a:r>
              <a:rPr lang="en-GB" sz="1800" b="1" dirty="0">
                <a:latin typeface="Futura LtCn BT" panose="020B0408020204030204" pitchFamily="34" charset="0"/>
              </a:rPr>
              <a:t>35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GitHub Repos</a:t>
            </a:r>
          </a:p>
          <a:p>
            <a:endParaRPr lang="en-GB" sz="500" b="1" dirty="0">
              <a:latin typeface="Futura LtCn BT" panose="020B0408020204030204" pitchFamily="34" charset="0"/>
            </a:endParaRPr>
          </a:p>
          <a:p>
            <a:r>
              <a:rPr lang="en-GB" sz="1800" b="1" dirty="0">
                <a:latin typeface="Futura LtCn BT" panose="020B0408020204030204" pitchFamily="34" charset="0"/>
              </a:rPr>
              <a:t>8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Masters modules graded distinction</a:t>
            </a:r>
          </a:p>
          <a:p>
            <a:endParaRPr lang="en-GB" sz="500" b="1" dirty="0">
              <a:latin typeface="Futura LtCn BT" panose="020B0408020204030204" pitchFamily="34" charset="0"/>
            </a:endParaRPr>
          </a:p>
          <a:p>
            <a:r>
              <a:rPr lang="en-GB" sz="1800" b="1" dirty="0">
                <a:latin typeface="Futura LtCn BT" panose="020B0408020204030204" pitchFamily="34" charset="0"/>
              </a:rPr>
              <a:t>12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Times  consulting contract extended</a:t>
            </a:r>
          </a:p>
          <a:p>
            <a:endParaRPr lang="en-GB" sz="500" b="1" dirty="0">
              <a:latin typeface="Futura LtCn BT" panose="020B0408020204030204" pitchFamily="34" charset="0"/>
            </a:endParaRPr>
          </a:p>
          <a:p>
            <a:r>
              <a:rPr lang="en-GB" sz="1800" b="1" dirty="0">
                <a:latin typeface="Futura LtCn BT" panose="020B0408020204030204" pitchFamily="34" charset="0"/>
              </a:rPr>
              <a:t>1</a:t>
            </a:r>
          </a:p>
          <a:p>
            <a:r>
              <a:rPr lang="en-GB" sz="800" dirty="0">
                <a:latin typeface="Futura (Light)" panose="020B7200000000000000" pitchFamily="34" charset="0"/>
              </a:rPr>
              <a:t>Individual delivering client centric excellence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A0DC6C-1932-4035-B3A9-7DE5361F75BC}"/>
              </a:ext>
            </a:extLst>
          </p:cNvPr>
          <p:cNvSpPr txBox="1"/>
          <p:nvPr/>
        </p:nvSpPr>
        <p:spPr>
          <a:xfrm>
            <a:off x="5824335" y="6359897"/>
            <a:ext cx="1033665" cy="246221"/>
          </a:xfrm>
          <a:prstGeom prst="rect">
            <a:avLst/>
          </a:prstGeom>
          <a:solidFill>
            <a:srgbClr val="E8EEF7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72000" rtlCol="0">
            <a:spAutoFit/>
          </a:bodyPr>
          <a:lstStyle/>
          <a:p>
            <a:r>
              <a:rPr lang="en-GB" sz="1000" b="1" dirty="0">
                <a:latin typeface="Futura LtCn BT" panose="020B0408020204030204" pitchFamily="34" charset="0"/>
              </a:rPr>
              <a:t>TOOLS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48CB67-3D5D-42D7-A56B-CD53195CB380}"/>
              </a:ext>
            </a:extLst>
          </p:cNvPr>
          <p:cNvSpPr txBox="1"/>
          <p:nvPr/>
        </p:nvSpPr>
        <p:spPr>
          <a:xfrm>
            <a:off x="5827321" y="1670849"/>
            <a:ext cx="1036938" cy="246221"/>
          </a:xfrm>
          <a:prstGeom prst="rect">
            <a:avLst/>
          </a:prstGeom>
          <a:solidFill>
            <a:srgbClr val="E8EEF7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72000" rtlCol="0">
            <a:spAutoFit/>
          </a:bodyPr>
          <a:lstStyle/>
          <a:p>
            <a:r>
              <a:rPr lang="en-GB" sz="1000" b="1" dirty="0">
                <a:latin typeface="Futura LtCn BT" panose="020B0408020204030204" pitchFamily="34" charset="0"/>
              </a:rPr>
              <a:t>STATS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821D73-CDCA-4021-9D46-3D2A9289ED90}"/>
              </a:ext>
            </a:extLst>
          </p:cNvPr>
          <p:cNvGrpSpPr/>
          <p:nvPr/>
        </p:nvGrpSpPr>
        <p:grpSpPr>
          <a:xfrm>
            <a:off x="-219" y="1426492"/>
            <a:ext cx="6858656" cy="246221"/>
            <a:chOff x="-219" y="1509042"/>
            <a:chExt cx="6858656" cy="246221"/>
          </a:xfrm>
        </p:grpSpPr>
        <p:sp>
          <p:nvSpPr>
            <p:cNvPr id="29" name="TextBox 28"/>
            <p:cNvSpPr txBox="1"/>
            <p:nvPr/>
          </p:nvSpPr>
          <p:spPr>
            <a:xfrm>
              <a:off x="-219" y="1509042"/>
              <a:ext cx="6858656" cy="24622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b="1" dirty="0">
                  <a:solidFill>
                    <a:schemeClr val="bg1"/>
                  </a:solidFill>
                  <a:latin typeface="Futura (Light)" panose="020B7200000000000000" pitchFamily="34" charset="0"/>
                </a:rPr>
                <a:t>   +41 (0)79 952 18 81              </a:t>
              </a:r>
              <a:r>
                <a:rPr lang="en-GB" sz="1000" b="1" dirty="0">
                  <a:solidFill>
                    <a:schemeClr val="bg1"/>
                  </a:solidFill>
                  <a:latin typeface="Futura (Light)" panose="020B7200000000000000" pitchFamily="34" charset="0"/>
                  <a:hlinkClick r:id="rId4"/>
                </a:rPr>
                <a:t>jp@corticalstack.ai</a:t>
              </a:r>
              <a:r>
                <a:rPr lang="en-GB" sz="1000" b="1" dirty="0">
                  <a:solidFill>
                    <a:schemeClr val="bg1"/>
                  </a:solidFill>
                  <a:latin typeface="Futura (Light)" panose="020B7200000000000000" pitchFamily="34" charset="0"/>
                </a:rPr>
                <a:t>              </a:t>
              </a:r>
              <a:r>
                <a:rPr lang="en-GB" sz="1000" b="1" dirty="0">
                  <a:solidFill>
                    <a:schemeClr val="bg1"/>
                  </a:solidFill>
                  <a:latin typeface="Futura (Light)" panose="020B7200000000000000" pitchFamily="34" charset="0"/>
                  <a:hlinkClick r:id="rId5"/>
                </a:rPr>
                <a:t>corticalstack.ai</a:t>
              </a:r>
              <a:r>
                <a:rPr lang="en-GB" sz="1000" b="1" dirty="0">
                  <a:solidFill>
                    <a:schemeClr val="bg1"/>
                  </a:solidFill>
                  <a:latin typeface="Futura (Light)" panose="020B7200000000000000" pitchFamily="34" charset="0"/>
                </a:rPr>
                <a:t>              </a:t>
              </a:r>
              <a:r>
                <a:rPr lang="en-GB" sz="1000" b="1" dirty="0" err="1">
                  <a:solidFill>
                    <a:schemeClr val="bg1"/>
                  </a:solidFill>
                  <a:latin typeface="Futura (Light)" panose="020B7200000000000000" pitchFamily="34" charset="0"/>
                  <a:hlinkClick r:id="rId6"/>
                </a:rPr>
                <a:t>jonpaulboyd</a:t>
              </a:r>
              <a:r>
                <a:rPr lang="en-GB" sz="1000" b="1" dirty="0">
                  <a:solidFill>
                    <a:schemeClr val="bg1"/>
                  </a:solidFill>
                  <a:latin typeface="Futura (Light)" panose="020B7200000000000000" pitchFamily="34" charset="0"/>
                </a:rPr>
                <a:t>             </a:t>
              </a:r>
              <a:r>
                <a:rPr lang="en-GB" sz="1000" b="1" dirty="0" err="1">
                  <a:solidFill>
                    <a:schemeClr val="bg1"/>
                  </a:solidFill>
                  <a:latin typeface="Futura (Light)" panose="020B7200000000000000" pitchFamily="34" charset="0"/>
                  <a:hlinkClick r:id="rId7"/>
                </a:rPr>
                <a:t>Nyon</a:t>
              </a:r>
              <a:r>
                <a:rPr lang="en-GB" sz="1000" b="1" dirty="0">
                  <a:solidFill>
                    <a:schemeClr val="bg1"/>
                  </a:solidFill>
                  <a:latin typeface="Futura (Light)" panose="020B7200000000000000" pitchFamily="34" charset="0"/>
                  <a:hlinkClick r:id="rId7"/>
                </a:rPr>
                <a:t>, CH</a:t>
              </a:r>
              <a:endParaRPr lang="en-GB" sz="1000" b="1" dirty="0">
                <a:solidFill>
                  <a:schemeClr val="bg1"/>
                </a:solidFill>
                <a:latin typeface="Futura (Light)" panose="020B7200000000000000" pitchFamily="34" charset="0"/>
              </a:endParaRP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F681C506-9784-4353-93B2-454944183C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9246" y="1549910"/>
              <a:ext cx="162000" cy="162000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A9A6310D-2DCC-415C-B430-05CAA567A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652396" y="1553053"/>
              <a:ext cx="180000" cy="180000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68F9F7E6-5895-44CA-B572-CB24E7CE27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22792" y="1562375"/>
              <a:ext cx="162000" cy="162000"/>
            </a:xfrm>
            <a:prstGeom prst="rect">
              <a:avLst/>
            </a:prstGeom>
          </p:spPr>
        </p:pic>
        <p:pic>
          <p:nvPicPr>
            <p:cNvPr id="32" name="Picture 3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5ADAAD93-322B-4C8C-A944-913752A47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753586" y="1562053"/>
              <a:ext cx="162302" cy="162000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0878D13F-62D9-427F-A529-5D0D53752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029032" y="1557529"/>
              <a:ext cx="162000" cy="16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9595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4145</TotalTime>
  <Words>980</Words>
  <Application>Microsoft Office PowerPoint</Application>
  <PresentationFormat>A4 Paper (210x297 mm)</PresentationFormat>
  <Paragraphs>120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Century Gothic</vt:lpstr>
      <vt:lpstr>Futura (Light)</vt:lpstr>
      <vt:lpstr>Futura LtCn BT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</dc:creator>
  <cp:lastModifiedBy>Jon-Paul Boyd</cp:lastModifiedBy>
  <cp:revision>434</cp:revision>
  <cp:lastPrinted>2014-04-29T10:45:37Z</cp:lastPrinted>
  <dcterms:created xsi:type="dcterms:W3CDTF">2014-04-27T07:17:40Z</dcterms:created>
  <dcterms:modified xsi:type="dcterms:W3CDTF">2020-08-28T09:46:42Z</dcterms:modified>
</cp:coreProperties>
</file>