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57" r:id="rId5"/>
    <p:sldId id="274" r:id="rId6"/>
    <p:sldId id="315" r:id="rId7"/>
    <p:sldId id="334" r:id="rId8"/>
    <p:sldId id="335" r:id="rId9"/>
    <p:sldId id="344" r:id="rId10"/>
    <p:sldId id="345" r:id="rId11"/>
    <p:sldId id="336" r:id="rId12"/>
    <p:sldId id="346" r:id="rId13"/>
    <p:sldId id="339" r:id="rId14"/>
    <p:sldId id="341" r:id="rId15"/>
    <p:sldId id="347" r:id="rId16"/>
    <p:sldId id="348" r:id="rId17"/>
    <p:sldId id="351" r:id="rId18"/>
    <p:sldId id="352" r:id="rId19"/>
    <p:sldId id="342" r:id="rId20"/>
    <p:sldId id="353" r:id="rId21"/>
    <p:sldId id="350" r:id="rId22"/>
    <p:sldId id="349" r:id="rId23"/>
    <p:sldId id="355" r:id="rId24"/>
    <p:sldId id="354" r:id="rId25"/>
    <p:sldId id="356" r:id="rId26"/>
    <p:sldId id="343" r:id="rId27"/>
    <p:sldId id="358" r:id="rId28"/>
    <p:sldId id="321"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92">
          <p15:clr>
            <a:srgbClr val="A4A3A4"/>
          </p15:clr>
        </p15:guide>
        <p15:guide id="2" pos="767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yd,Jon Paul,VEVEY,Contractor for Global Business Solutions" initials="BPfGB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0E31"/>
    <a:srgbClr val="000000"/>
    <a:srgbClr val="FF00FF"/>
    <a:srgbClr val="ED913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80868" autoAdjust="0"/>
  </p:normalViewPr>
  <p:slideViewPr>
    <p:cSldViewPr snapToGrid="0">
      <p:cViewPr varScale="1">
        <p:scale>
          <a:sx n="119" d="100"/>
          <a:sy n="119" d="100"/>
        </p:scale>
        <p:origin x="96" y="480"/>
      </p:cViewPr>
      <p:guideLst>
        <p:guide orient="horz" pos="492"/>
        <p:guide pos="76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5EBE0-3380-4608-8716-D6A8DA8A29CA}" type="datetimeFigureOut">
              <a:rPr lang="fr-CH" smtClean="0"/>
              <a:t>07.05.2018</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60D64-2426-42D4-8C23-000A015DF9FE}" type="slidenum">
              <a:rPr lang="fr-CH" smtClean="0"/>
              <a:t>‹#›</a:t>
            </a:fld>
            <a:endParaRPr lang="fr-CH"/>
          </a:p>
        </p:txBody>
      </p:sp>
    </p:spTree>
    <p:extLst>
      <p:ext uri="{BB962C8B-B14F-4D97-AF65-F5344CB8AC3E}">
        <p14:creationId xmlns:p14="http://schemas.microsoft.com/office/powerpoint/2010/main" val="329383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1</a:t>
            </a:fld>
            <a:endParaRPr lang="fr-CH"/>
          </a:p>
        </p:txBody>
      </p:sp>
    </p:spTree>
    <p:extLst>
      <p:ext uri="{BB962C8B-B14F-4D97-AF65-F5344CB8AC3E}">
        <p14:creationId xmlns:p14="http://schemas.microsoft.com/office/powerpoint/2010/main" val="3482420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10</a:t>
            </a:fld>
            <a:endParaRPr lang="fr-CH"/>
          </a:p>
        </p:txBody>
      </p:sp>
    </p:spTree>
    <p:extLst>
      <p:ext uri="{BB962C8B-B14F-4D97-AF65-F5344CB8AC3E}">
        <p14:creationId xmlns:p14="http://schemas.microsoft.com/office/powerpoint/2010/main" val="382780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11</a:t>
            </a:fld>
            <a:endParaRPr lang="fr-CH"/>
          </a:p>
        </p:txBody>
      </p:sp>
    </p:spTree>
    <p:extLst>
      <p:ext uri="{BB962C8B-B14F-4D97-AF65-F5344CB8AC3E}">
        <p14:creationId xmlns:p14="http://schemas.microsoft.com/office/powerpoint/2010/main" val="391771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12</a:t>
            </a:fld>
            <a:endParaRPr lang="fr-CH"/>
          </a:p>
        </p:txBody>
      </p:sp>
    </p:spTree>
    <p:extLst>
      <p:ext uri="{BB962C8B-B14F-4D97-AF65-F5344CB8AC3E}">
        <p14:creationId xmlns:p14="http://schemas.microsoft.com/office/powerpoint/2010/main" val="56268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13</a:t>
            </a:fld>
            <a:endParaRPr lang="fr-CH"/>
          </a:p>
        </p:txBody>
      </p:sp>
    </p:spTree>
    <p:extLst>
      <p:ext uri="{BB962C8B-B14F-4D97-AF65-F5344CB8AC3E}">
        <p14:creationId xmlns:p14="http://schemas.microsoft.com/office/powerpoint/2010/main" val="3101501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14</a:t>
            </a:fld>
            <a:endParaRPr lang="fr-CH"/>
          </a:p>
        </p:txBody>
      </p:sp>
    </p:spTree>
    <p:extLst>
      <p:ext uri="{BB962C8B-B14F-4D97-AF65-F5344CB8AC3E}">
        <p14:creationId xmlns:p14="http://schemas.microsoft.com/office/powerpoint/2010/main" val="3101501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15</a:t>
            </a:fld>
            <a:endParaRPr lang="fr-CH"/>
          </a:p>
        </p:txBody>
      </p:sp>
    </p:spTree>
    <p:extLst>
      <p:ext uri="{BB962C8B-B14F-4D97-AF65-F5344CB8AC3E}">
        <p14:creationId xmlns:p14="http://schemas.microsoft.com/office/powerpoint/2010/main" val="3101501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16</a:t>
            </a:fld>
            <a:endParaRPr lang="fr-CH"/>
          </a:p>
        </p:txBody>
      </p:sp>
    </p:spTree>
    <p:extLst>
      <p:ext uri="{BB962C8B-B14F-4D97-AF65-F5344CB8AC3E}">
        <p14:creationId xmlns:p14="http://schemas.microsoft.com/office/powerpoint/2010/main" val="3101501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17</a:t>
            </a:fld>
            <a:endParaRPr lang="fr-CH"/>
          </a:p>
        </p:txBody>
      </p:sp>
    </p:spTree>
    <p:extLst>
      <p:ext uri="{BB962C8B-B14F-4D97-AF65-F5344CB8AC3E}">
        <p14:creationId xmlns:p14="http://schemas.microsoft.com/office/powerpoint/2010/main" val="3101501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18</a:t>
            </a:fld>
            <a:endParaRPr lang="fr-CH"/>
          </a:p>
        </p:txBody>
      </p:sp>
    </p:spTree>
    <p:extLst>
      <p:ext uri="{BB962C8B-B14F-4D97-AF65-F5344CB8AC3E}">
        <p14:creationId xmlns:p14="http://schemas.microsoft.com/office/powerpoint/2010/main" val="3101501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19</a:t>
            </a:fld>
            <a:endParaRPr lang="fr-CH"/>
          </a:p>
        </p:txBody>
      </p:sp>
    </p:spTree>
    <p:extLst>
      <p:ext uri="{BB962C8B-B14F-4D97-AF65-F5344CB8AC3E}">
        <p14:creationId xmlns:p14="http://schemas.microsoft.com/office/powerpoint/2010/main" val="310150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kern="1200" dirty="0">
                <a:solidFill>
                  <a:schemeClr val="tx1"/>
                </a:solidFill>
                <a:effectLst/>
                <a:latin typeface="+mn-lt"/>
                <a:ea typeface="+mn-ea"/>
                <a:cs typeface="+mn-cs"/>
              </a:rPr>
              <a:t>The ROC curve is a plot of the true positive rate (sensitivity) against the false positive rate (specificity) for the different possible </a:t>
            </a:r>
            <a:r>
              <a:rPr lang="en-GB" sz="1200" kern="1200" dirty="0" err="1">
                <a:solidFill>
                  <a:schemeClr val="tx1"/>
                </a:solidFill>
                <a:effectLst/>
                <a:latin typeface="+mn-lt"/>
                <a:ea typeface="+mn-ea"/>
                <a:cs typeface="+mn-cs"/>
              </a:rPr>
              <a:t>cutpoints</a:t>
            </a:r>
            <a:r>
              <a:rPr lang="en-GB" sz="1200" kern="1200" dirty="0">
                <a:solidFill>
                  <a:schemeClr val="tx1"/>
                </a:solidFill>
                <a:effectLst/>
                <a:latin typeface="+mn-lt"/>
                <a:ea typeface="+mn-ea"/>
                <a:cs typeface="+mn-cs"/>
              </a:rPr>
              <a:t> of a diagnostic test. In effect, it measures the accuracy of prediction probabilities for every possible decision threshold that can be used to round probabilities to binary predictions. AUC scores can range between 0 and 1, with the higher the value the more accurate the model’s predictions. </a:t>
            </a:r>
          </a:p>
          <a:p>
            <a:pPr marL="457200" marR="0" lvl="1"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kern="1200" dirty="0">
              <a:solidFill>
                <a:schemeClr val="tx1"/>
              </a:solidFill>
              <a:effectLst/>
              <a:latin typeface="+mn-lt"/>
              <a:ea typeface="+mn-ea"/>
              <a:cs typeface="+mn-cs"/>
            </a:endParaRPr>
          </a:p>
          <a:p>
            <a:pPr marL="457200" marR="0" lvl="1"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kern="1200" dirty="0">
                <a:solidFill>
                  <a:schemeClr val="tx1"/>
                </a:solidFill>
                <a:effectLst/>
                <a:latin typeface="+mn-lt"/>
                <a:ea typeface="+mn-ea"/>
                <a:cs typeface="+mn-cs"/>
              </a:rPr>
              <a:t>As a benchmark, the challenge included AUC scores from a basic naïve </a:t>
            </a:r>
            <a:r>
              <a:rPr lang="en-GB" sz="1200" kern="1200" dirty="0" err="1">
                <a:solidFill>
                  <a:schemeClr val="tx1"/>
                </a:solidFill>
                <a:effectLst/>
                <a:latin typeface="+mn-lt"/>
                <a:ea typeface="+mn-ea"/>
                <a:cs typeface="+mn-cs"/>
              </a:rPr>
              <a:t>bayes</a:t>
            </a:r>
            <a:r>
              <a:rPr lang="en-GB" sz="1200" kern="1200" dirty="0">
                <a:solidFill>
                  <a:schemeClr val="tx1"/>
                </a:solidFill>
                <a:effectLst/>
                <a:latin typeface="+mn-lt"/>
                <a:ea typeface="+mn-ea"/>
                <a:cs typeface="+mn-cs"/>
              </a:rPr>
              <a:t> classifier for competitors to beat in order to qualify for a prize [1]. The overall AUC benchmark score is 0.6711 (Churn problem: AUC = 0.6468; Appetency problem: AUC = 0.6453; Up-selling problem: AUC = 0.7211).</a:t>
            </a:r>
          </a:p>
          <a:p>
            <a:pPr marL="457200" lvl="1" indent="0" algn="just">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2</a:t>
            </a:fld>
            <a:endParaRPr lang="fr-CH"/>
          </a:p>
        </p:txBody>
      </p:sp>
    </p:spTree>
    <p:extLst>
      <p:ext uri="{BB962C8B-B14F-4D97-AF65-F5344CB8AC3E}">
        <p14:creationId xmlns:p14="http://schemas.microsoft.com/office/powerpoint/2010/main" val="293239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20</a:t>
            </a:fld>
            <a:endParaRPr lang="fr-CH"/>
          </a:p>
        </p:txBody>
      </p:sp>
    </p:spTree>
    <p:extLst>
      <p:ext uri="{BB962C8B-B14F-4D97-AF65-F5344CB8AC3E}">
        <p14:creationId xmlns:p14="http://schemas.microsoft.com/office/powerpoint/2010/main" val="3101501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21</a:t>
            </a:fld>
            <a:endParaRPr lang="fr-CH"/>
          </a:p>
        </p:txBody>
      </p:sp>
    </p:spTree>
    <p:extLst>
      <p:ext uri="{BB962C8B-B14F-4D97-AF65-F5344CB8AC3E}">
        <p14:creationId xmlns:p14="http://schemas.microsoft.com/office/powerpoint/2010/main" val="3101501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22</a:t>
            </a:fld>
            <a:endParaRPr lang="fr-CH"/>
          </a:p>
        </p:txBody>
      </p:sp>
    </p:spTree>
    <p:extLst>
      <p:ext uri="{BB962C8B-B14F-4D97-AF65-F5344CB8AC3E}">
        <p14:creationId xmlns:p14="http://schemas.microsoft.com/office/powerpoint/2010/main" val="3101501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23</a:t>
            </a:fld>
            <a:endParaRPr lang="fr-CH"/>
          </a:p>
        </p:txBody>
      </p:sp>
    </p:spTree>
    <p:extLst>
      <p:ext uri="{BB962C8B-B14F-4D97-AF65-F5344CB8AC3E}">
        <p14:creationId xmlns:p14="http://schemas.microsoft.com/office/powerpoint/2010/main" val="4041223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24</a:t>
            </a:fld>
            <a:endParaRPr lang="fr-CH"/>
          </a:p>
        </p:txBody>
      </p:sp>
    </p:spTree>
    <p:extLst>
      <p:ext uri="{BB962C8B-B14F-4D97-AF65-F5344CB8AC3E}">
        <p14:creationId xmlns:p14="http://schemas.microsoft.com/office/powerpoint/2010/main" val="4041223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25</a:t>
            </a:fld>
            <a:endParaRPr lang="fr-CH"/>
          </a:p>
        </p:txBody>
      </p:sp>
    </p:spTree>
    <p:extLst>
      <p:ext uri="{BB962C8B-B14F-4D97-AF65-F5344CB8AC3E}">
        <p14:creationId xmlns:p14="http://schemas.microsoft.com/office/powerpoint/2010/main" val="1570103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Positive target binary values were very sparse, with only 7.34% (3672) of observations labelled positively for churn, 1.78% (890) for appetency and 7.36% (3682) for upselling. </a:t>
            </a:r>
          </a:p>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3</a:t>
            </a:fld>
            <a:endParaRPr lang="fr-CH"/>
          </a:p>
        </p:txBody>
      </p:sp>
    </p:spTree>
    <p:extLst>
      <p:ext uri="{BB962C8B-B14F-4D97-AF65-F5344CB8AC3E}">
        <p14:creationId xmlns:p14="http://schemas.microsoft.com/office/powerpoint/2010/main" val="375215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RQ1 H1</a:t>
            </a:r>
            <a:r>
              <a:rPr lang="en-GB" sz="1200" kern="1200" dirty="0">
                <a:solidFill>
                  <a:schemeClr val="tx1"/>
                </a:solidFill>
                <a:effectLst/>
                <a:latin typeface="+mn-lt"/>
                <a:ea typeface="+mn-ea"/>
                <a:cs typeface="+mn-cs"/>
              </a:rPr>
              <a:t> will be measured by ranking the baseline AUC scores of classifiers against KDD Cup benchmark and existing KDD Cup submissions “</a:t>
            </a:r>
            <a:r>
              <a:rPr lang="en-GB" sz="1200" i="1" kern="1200" dirty="0">
                <a:solidFill>
                  <a:schemeClr val="tx1"/>
                </a:solidFill>
                <a:effectLst/>
                <a:latin typeface="+mn-lt"/>
                <a:ea typeface="+mn-ea"/>
                <a:cs typeface="+mn-cs"/>
              </a:rPr>
              <a:t>Full Results: Slow Track</a:t>
            </a:r>
            <a:r>
              <a:rPr lang="en-GB" sz="1200" kern="1200" dirty="0">
                <a:solidFill>
                  <a:schemeClr val="tx1"/>
                </a:solidFill>
                <a:effectLst/>
                <a:latin typeface="+mn-lt"/>
                <a:ea typeface="+mn-ea"/>
                <a:cs typeface="+mn-cs"/>
              </a:rPr>
              <a:t>” [4]. Baseline means classifier with full default settings (no tuning applied).</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RQ2 H2</a:t>
            </a:r>
            <a:r>
              <a:rPr lang="en-GB" sz="1200" kern="1200" dirty="0">
                <a:solidFill>
                  <a:schemeClr val="tx1"/>
                </a:solidFill>
                <a:effectLst/>
                <a:latin typeface="+mn-lt"/>
                <a:ea typeface="+mn-ea"/>
                <a:cs typeface="+mn-cs"/>
              </a:rPr>
              <a:t> is measured by comparing classifier baseline AUC scores when a variety of data preparation methods are applied.</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RQ2 H3</a:t>
            </a:r>
            <a:r>
              <a:rPr lang="en-GB" sz="1200" kern="1200" dirty="0">
                <a:solidFill>
                  <a:schemeClr val="tx1"/>
                </a:solidFill>
                <a:effectLst/>
                <a:latin typeface="+mn-lt"/>
                <a:ea typeface="+mn-ea"/>
                <a:cs typeface="+mn-cs"/>
              </a:rPr>
              <a:t> will compare the predictive performance of each classifier to determine if “</a:t>
            </a:r>
            <a:r>
              <a:rPr lang="en-GB" sz="1200" i="1" kern="1200" dirty="0">
                <a:solidFill>
                  <a:schemeClr val="tx1"/>
                </a:solidFill>
                <a:effectLst/>
                <a:latin typeface="+mn-lt"/>
                <a:ea typeface="+mn-ea"/>
                <a:cs typeface="+mn-cs"/>
              </a:rPr>
              <a:t>Boosting &gt; Bagging &gt; Single Tree</a:t>
            </a:r>
            <a:r>
              <a:rPr lang="en-GB" sz="1200" kern="1200" dirty="0">
                <a:solidFill>
                  <a:schemeClr val="tx1"/>
                </a:solidFill>
                <a:effectLst/>
                <a:latin typeface="+mn-lt"/>
                <a:ea typeface="+mn-ea"/>
                <a:cs typeface="+mn-cs"/>
              </a:rPr>
              <a:t>” as stated by Leo </a:t>
            </a:r>
            <a:r>
              <a:rPr lang="en-GB" sz="1200" kern="1200" dirty="0" err="1">
                <a:solidFill>
                  <a:schemeClr val="tx1"/>
                </a:solidFill>
                <a:effectLst/>
                <a:latin typeface="+mn-lt"/>
                <a:ea typeface="+mn-ea"/>
                <a:cs typeface="+mn-cs"/>
              </a:rPr>
              <a:t>Breiman</a:t>
            </a:r>
            <a:r>
              <a:rPr lang="en-GB" sz="1200" kern="1200" dirty="0">
                <a:solidFill>
                  <a:schemeClr val="tx1"/>
                </a:solidFill>
                <a:effectLst/>
                <a:latin typeface="+mn-lt"/>
                <a:ea typeface="+mn-ea"/>
                <a:cs typeface="+mn-cs"/>
              </a:rPr>
              <a:t> still holds true (and quoted by Trevor Hastie at a Stanford University talk in 2003 [5]).</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RQ2 H4</a:t>
            </a:r>
            <a:r>
              <a:rPr lang="en-GB" sz="1200" kern="1200" dirty="0">
                <a:solidFill>
                  <a:schemeClr val="tx1"/>
                </a:solidFill>
                <a:effectLst/>
                <a:latin typeface="+mn-lt"/>
                <a:ea typeface="+mn-ea"/>
                <a:cs typeface="+mn-cs"/>
              </a:rPr>
              <a:t> will compare the baseline AUC scoring of each classifier with corresponding final score after hyperparameter tuning applied.</a:t>
            </a:r>
          </a:p>
          <a:p>
            <a:r>
              <a:rPr lang="en-GB" sz="1200" b="1"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RQ2 H5</a:t>
            </a:r>
            <a:r>
              <a:rPr lang="en-GB" sz="1200" kern="1200" dirty="0">
                <a:solidFill>
                  <a:schemeClr val="tx1"/>
                </a:solidFill>
                <a:effectLst/>
                <a:latin typeface="+mn-lt"/>
                <a:ea typeface="+mn-ea"/>
                <a:cs typeface="+mn-cs"/>
              </a:rPr>
              <a:t> will be measured by ranking the AUC scores of hyperparameter tuned classifiers against KDD benchmarks.</a:t>
            </a:r>
          </a:p>
          <a:p>
            <a:endParaRPr lang="en-GB"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RQ2 H6</a:t>
            </a:r>
            <a:r>
              <a:rPr lang="en-GB" sz="1200" kern="1200" dirty="0">
                <a:solidFill>
                  <a:schemeClr val="tx1"/>
                </a:solidFill>
                <a:effectLst/>
                <a:latin typeface="+mn-lt"/>
                <a:ea typeface="+mn-ea"/>
                <a:cs typeface="+mn-cs"/>
              </a:rPr>
              <a:t> will be measured by ranking the AUC scores of hyperparameter tuned classifiers against existing KDD submissions “</a:t>
            </a:r>
            <a:r>
              <a:rPr lang="en-GB" sz="1200" i="1" kern="1200" dirty="0">
                <a:solidFill>
                  <a:schemeClr val="tx1"/>
                </a:solidFill>
                <a:effectLst/>
                <a:latin typeface="+mn-lt"/>
                <a:ea typeface="+mn-ea"/>
                <a:cs typeface="+mn-cs"/>
              </a:rPr>
              <a:t>Full Results: Slow Track</a:t>
            </a:r>
            <a:r>
              <a:rPr lang="en-GB" sz="1200" kern="1200" dirty="0">
                <a:solidFill>
                  <a:schemeClr val="tx1"/>
                </a:solidFill>
                <a:effectLst/>
                <a:latin typeface="+mn-lt"/>
                <a:ea typeface="+mn-ea"/>
                <a:cs typeface="+mn-cs"/>
              </a:rPr>
              <a:t>” [4].</a:t>
            </a:r>
          </a:p>
        </p:txBody>
      </p:sp>
      <p:sp>
        <p:nvSpPr>
          <p:cNvPr id="4" name="Slide Number Placeholder 3"/>
          <p:cNvSpPr>
            <a:spLocks noGrp="1"/>
          </p:cNvSpPr>
          <p:nvPr>
            <p:ph type="sldNum" sz="quarter" idx="10"/>
          </p:nvPr>
        </p:nvSpPr>
        <p:spPr/>
        <p:txBody>
          <a:bodyPr/>
          <a:lstStyle/>
          <a:p>
            <a:fld id="{83C60D64-2426-42D4-8C23-000A015DF9FE}" type="slidenum">
              <a:rPr lang="fr-CH" smtClean="0"/>
              <a:t>4</a:t>
            </a:fld>
            <a:endParaRPr lang="fr-CH"/>
          </a:p>
        </p:txBody>
      </p:sp>
    </p:spTree>
    <p:extLst>
      <p:ext uri="{BB962C8B-B14F-4D97-AF65-F5344CB8AC3E}">
        <p14:creationId xmlns:p14="http://schemas.microsoft.com/office/powerpoint/2010/main" val="396668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5</a:t>
            </a:fld>
            <a:endParaRPr lang="fr-CH"/>
          </a:p>
        </p:txBody>
      </p:sp>
    </p:spTree>
    <p:extLst>
      <p:ext uri="{BB962C8B-B14F-4D97-AF65-F5344CB8AC3E}">
        <p14:creationId xmlns:p14="http://schemas.microsoft.com/office/powerpoint/2010/main" val="58821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The main module</a:t>
            </a:r>
            <a:r>
              <a:rPr lang="en-GB" sz="1200" kern="1200" dirty="0">
                <a:solidFill>
                  <a:schemeClr val="tx1"/>
                </a:solidFill>
                <a:effectLst/>
                <a:latin typeface="+mn-lt"/>
                <a:ea typeface="+mn-ea"/>
                <a:cs typeface="+mn-cs"/>
              </a:rPr>
              <a:t> responsible for orchestrating the overall solution according to runtime environment settings.</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The file handler module</a:t>
            </a:r>
            <a:r>
              <a:rPr lang="en-GB" sz="1200" kern="1200" dirty="0">
                <a:solidFill>
                  <a:schemeClr val="tx1"/>
                </a:solidFill>
                <a:effectLst/>
                <a:latin typeface="+mn-lt"/>
                <a:ea typeface="+mn-ea"/>
                <a:cs typeface="+mn-cs"/>
              </a:rPr>
              <a:t> takes care of saving/loading of datasets and target variable files, in addition to output of scoring and feature importance data.</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The pre-processor module</a:t>
            </a:r>
            <a:r>
              <a:rPr lang="en-GB" sz="1200" kern="1200" dirty="0">
                <a:solidFill>
                  <a:schemeClr val="tx1"/>
                </a:solidFill>
                <a:effectLst/>
                <a:latin typeface="+mn-lt"/>
                <a:ea typeface="+mn-ea"/>
                <a:cs typeface="+mn-cs"/>
              </a:rPr>
              <a:t> is responsible for data wrangling, with imputation of null values, feature dropping, label encoding and one hot encoding.</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The modeler module</a:t>
            </a:r>
            <a:r>
              <a:rPr lang="en-GB" sz="1200" kern="1200" dirty="0">
                <a:solidFill>
                  <a:schemeClr val="tx1"/>
                </a:solidFill>
                <a:effectLst/>
                <a:latin typeface="+mn-lt"/>
                <a:ea typeface="+mn-ea"/>
                <a:cs typeface="+mn-cs"/>
              </a:rPr>
              <a:t> scores the baseline and final variant of each classifier. The module includes hyperparameter scoring on an individual and combination parameter basis.</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The visualizer module</a:t>
            </a:r>
            <a:r>
              <a:rPr lang="en-GB" sz="1200" kern="1200" dirty="0">
                <a:solidFill>
                  <a:schemeClr val="tx1"/>
                </a:solidFill>
                <a:effectLst/>
                <a:latin typeface="+mn-lt"/>
                <a:ea typeface="+mn-ea"/>
                <a:cs typeface="+mn-cs"/>
              </a:rPr>
              <a:t> graphs key stages within the classification process that includes dataset feature nullity, feature correlation and classifier scoring.</a:t>
            </a:r>
          </a:p>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6</a:t>
            </a:fld>
            <a:endParaRPr lang="fr-CH"/>
          </a:p>
        </p:txBody>
      </p:sp>
    </p:spTree>
    <p:extLst>
      <p:ext uri="{BB962C8B-B14F-4D97-AF65-F5344CB8AC3E}">
        <p14:creationId xmlns:p14="http://schemas.microsoft.com/office/powerpoint/2010/main" val="1742950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7</a:t>
            </a:fld>
            <a:endParaRPr lang="fr-CH"/>
          </a:p>
        </p:txBody>
      </p:sp>
    </p:spTree>
    <p:extLst>
      <p:ext uri="{BB962C8B-B14F-4D97-AF65-F5344CB8AC3E}">
        <p14:creationId xmlns:p14="http://schemas.microsoft.com/office/powerpoint/2010/main" val="2353724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Experimentation in configurating the classification model to only use the top 20 features could not yield improved predictive performance in AUC scoring. </a:t>
            </a:r>
          </a:p>
          <a:p>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8</a:t>
            </a:fld>
            <a:endParaRPr lang="fr-CH"/>
          </a:p>
        </p:txBody>
      </p:sp>
    </p:spTree>
    <p:extLst>
      <p:ext uri="{BB962C8B-B14F-4D97-AF65-F5344CB8AC3E}">
        <p14:creationId xmlns:p14="http://schemas.microsoft.com/office/powerpoint/2010/main" val="1895622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83C60D64-2426-42D4-8C23-000A015DF9FE}" type="slidenum">
              <a:rPr lang="fr-CH" smtClean="0"/>
              <a:t>9</a:t>
            </a:fld>
            <a:endParaRPr lang="fr-CH"/>
          </a:p>
        </p:txBody>
      </p:sp>
    </p:spTree>
    <p:extLst>
      <p:ext uri="{BB962C8B-B14F-4D97-AF65-F5344CB8AC3E}">
        <p14:creationId xmlns:p14="http://schemas.microsoft.com/office/powerpoint/2010/main" val="2871230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07/05/2018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187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07/05/2018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832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94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06376"/>
            <a:ext cx="8026400"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07/05/2018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8815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07/05/2018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6662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2"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666">
                <a:solidFill>
                  <a:schemeClr val="tx1">
                    <a:tint val="75000"/>
                  </a:schemeClr>
                </a:solidFill>
              </a:defRPr>
            </a:lvl1pPr>
            <a:lvl2pPr marL="609402" indent="0">
              <a:buNone/>
              <a:defRPr sz="2399">
                <a:solidFill>
                  <a:schemeClr val="tx1">
                    <a:tint val="75000"/>
                  </a:schemeClr>
                </a:solidFill>
              </a:defRPr>
            </a:lvl2pPr>
            <a:lvl3pPr marL="1218804" indent="0">
              <a:buNone/>
              <a:defRPr sz="2133">
                <a:solidFill>
                  <a:schemeClr val="tx1">
                    <a:tint val="75000"/>
                  </a:schemeClr>
                </a:solidFill>
              </a:defRPr>
            </a:lvl3pPr>
            <a:lvl4pPr marL="1828206" indent="0">
              <a:buNone/>
              <a:defRPr sz="1866">
                <a:solidFill>
                  <a:schemeClr val="tx1">
                    <a:tint val="75000"/>
                  </a:schemeClr>
                </a:solidFill>
              </a:defRPr>
            </a:lvl4pPr>
            <a:lvl5pPr marL="2437608" indent="0">
              <a:buNone/>
              <a:defRPr sz="1866">
                <a:solidFill>
                  <a:schemeClr val="tx1">
                    <a:tint val="75000"/>
                  </a:schemeClr>
                </a:solidFill>
              </a:defRPr>
            </a:lvl5pPr>
            <a:lvl6pPr marL="3047009" indent="0">
              <a:buNone/>
              <a:defRPr sz="1866">
                <a:solidFill>
                  <a:schemeClr val="tx1">
                    <a:tint val="75000"/>
                  </a:schemeClr>
                </a:solidFill>
              </a:defRPr>
            </a:lvl6pPr>
            <a:lvl7pPr marL="3656411" indent="0">
              <a:buNone/>
              <a:defRPr sz="1866">
                <a:solidFill>
                  <a:schemeClr val="tx1">
                    <a:tint val="75000"/>
                  </a:schemeClr>
                </a:solidFill>
              </a:defRPr>
            </a:lvl7pPr>
            <a:lvl8pPr marL="4265813" indent="0">
              <a:buNone/>
              <a:defRPr sz="1866">
                <a:solidFill>
                  <a:schemeClr val="tx1">
                    <a:tint val="75000"/>
                  </a:schemeClr>
                </a:solidFill>
              </a:defRPr>
            </a:lvl8pPr>
            <a:lvl9pPr marL="4875215"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07/05/2018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986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07/05/2018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522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6"/>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6"/>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FD890E2-ADD7-4E34-8101-8DE1ED00F647}" type="datetimeFigureOut">
              <a:rPr lang="en-GB" smtClean="0">
                <a:solidFill>
                  <a:prstClr val="black">
                    <a:tint val="75000"/>
                  </a:prstClr>
                </a:solidFill>
              </a:rPr>
              <a:pPr/>
              <a:t>07/05/2018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758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FD890E2-ADD7-4E34-8101-8DE1ED00F647}" type="datetimeFigureOut">
              <a:rPr lang="en-GB" smtClean="0">
                <a:solidFill>
                  <a:prstClr val="black">
                    <a:tint val="75000"/>
                  </a:prstClr>
                </a:solidFill>
              </a:rPr>
              <a:pPr/>
              <a:t>07/05/2018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929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890E2-ADD7-4E34-8101-8DE1ED00F647}" type="datetimeFigureOut">
              <a:rPr lang="en-GB" smtClean="0">
                <a:solidFill>
                  <a:prstClr val="black">
                    <a:tint val="75000"/>
                  </a:prstClr>
                </a:solidFill>
              </a:rPr>
              <a:pPr/>
              <a:t>07/05/2018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1012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1"/>
          </a:xfrm>
        </p:spPr>
        <p:txBody>
          <a:bodyPr anchor="b"/>
          <a:lstStyle>
            <a:lvl1pPr algn="l">
              <a:defRPr sz="2666" b="1"/>
            </a:lvl1pPr>
          </a:lstStyle>
          <a:p>
            <a:r>
              <a:rPr lang="en-US"/>
              <a:t>Click to edit Master title style</a:t>
            </a:r>
            <a:endParaRPr lang="en-GB"/>
          </a:p>
        </p:txBody>
      </p:sp>
      <p:sp>
        <p:nvSpPr>
          <p:cNvPr id="3" name="Content Placeholder 2"/>
          <p:cNvSpPr>
            <a:spLocks noGrp="1"/>
          </p:cNvSpPr>
          <p:nvPr>
            <p:ph idx="1"/>
          </p:nvPr>
        </p:nvSpPr>
        <p:spPr>
          <a:xfrm>
            <a:off x="4766733" y="273050"/>
            <a:ext cx="6815667" cy="585311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2"/>
            <a:ext cx="4011084" cy="46910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07/05/2018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950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6" b="1"/>
            </a:lvl1pPr>
          </a:lstStyle>
          <a:p>
            <a:r>
              <a:rPr lang="en-US"/>
              <a:t>Click to edit Master title style</a:t>
            </a:r>
            <a:endParaRPr lang="en-GB"/>
          </a:p>
        </p:txBody>
      </p:sp>
      <p:sp>
        <p:nvSpPr>
          <p:cNvPr id="3" name="Picture Placeholder 2"/>
          <p:cNvSpPr>
            <a:spLocks noGrp="1"/>
          </p:cNvSpPr>
          <p:nvPr>
            <p:ph type="pic" idx="1"/>
          </p:nvPr>
        </p:nvSpPr>
        <p:spPr>
          <a:xfrm>
            <a:off x="2389717" y="612776"/>
            <a:ext cx="7315200" cy="411480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07/05/2018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7566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599">
                <a:solidFill>
                  <a:schemeClr val="tx1">
                    <a:tint val="75000"/>
                  </a:schemeClr>
                </a:solidFill>
              </a:defRPr>
            </a:lvl1pPr>
          </a:lstStyle>
          <a:p>
            <a:fld id="{BFD890E2-ADD7-4E34-8101-8DE1ED00F647}" type="datetimeFigureOut">
              <a:rPr lang="en-GB" smtClean="0">
                <a:solidFill>
                  <a:prstClr val="black">
                    <a:tint val="75000"/>
                  </a:prstClr>
                </a:solidFill>
              </a:rPr>
              <a:pPr/>
              <a:t>07/05/2018</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599">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599">
                <a:solidFill>
                  <a:schemeClr val="tx1">
                    <a:tint val="75000"/>
                  </a:schemeClr>
                </a:solidFill>
              </a:defRPr>
            </a:lvl1p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563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8804" rtl="0" eaLnBrk="1" latinLnBrk="0" hangingPunct="1">
        <a:spcBef>
          <a:spcPct val="0"/>
        </a:spcBef>
        <a:buNone/>
        <a:defRPr sz="5865" kern="1200">
          <a:solidFill>
            <a:schemeClr val="tx1"/>
          </a:solidFill>
          <a:latin typeface="+mj-lt"/>
          <a:ea typeface="+mj-ea"/>
          <a:cs typeface="+mj-cs"/>
        </a:defRPr>
      </a:lvl1pPr>
    </p:titleStyle>
    <p:bodyStyle>
      <a:lvl1pPr marL="457051" indent="-457051" algn="l" defTabSz="1218804"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278" indent="-380876" algn="l" defTabSz="1218804" rtl="0" eaLnBrk="1" latinLnBrk="0" hangingPunct="1">
        <a:spcBef>
          <a:spcPct val="20000"/>
        </a:spcBef>
        <a:buFont typeface="Arial" panose="020B0604020202020204" pitchFamily="34" charset="0"/>
        <a:buChar char="–"/>
        <a:defRPr sz="3732" kern="1200">
          <a:solidFill>
            <a:schemeClr val="tx1"/>
          </a:solidFill>
          <a:latin typeface="+mn-lt"/>
          <a:ea typeface="+mn-ea"/>
          <a:cs typeface="+mn-cs"/>
        </a:defRPr>
      </a:lvl2pPr>
      <a:lvl3pPr marL="1523505" indent="-304701" algn="l" defTabSz="1218804"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907"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4pPr>
      <a:lvl5pPr marL="2742308"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5pPr>
      <a:lvl6pPr marL="3351710"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6pPr>
      <a:lvl7pPr marL="3961112"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7pPr>
      <a:lvl8pPr marL="4570514"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8pPr>
      <a:lvl9pPr marL="5179916"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9pPr>
    </p:bodyStyle>
    <p:otherStyle>
      <a:defPPr>
        <a:defRPr lang="en-US"/>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s://arxiv.org/pdf/1502.01852.pdf" TargetMode="External"/><Relationship Id="rId3" Type="http://schemas.openxmlformats.org/officeDocument/2006/relationships/hyperlink" Target="https://www.anaconda.com/" TargetMode="External"/><Relationship Id="rId7" Type="http://schemas.openxmlformats.org/officeDocument/2006/relationships/hyperlink" Target="http://hyperopt.github.io/hyperopt/"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cikit-learn.org/stable/" TargetMode="External"/><Relationship Id="rId5" Type="http://schemas.openxmlformats.org/officeDocument/2006/relationships/hyperlink" Target="http://www.tensorflow.org" TargetMode="External"/><Relationship Id="rId4" Type="http://schemas.openxmlformats.org/officeDocument/2006/relationships/hyperlink" Target="https://github.com/keras-team/keras" TargetMode="External"/><Relationship Id="rId9" Type="http://schemas.openxmlformats.org/officeDocument/2006/relationships/hyperlink" Target="https://arxiv.org/pdf/1710.05941.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873" y="2436051"/>
            <a:ext cx="7160253" cy="26499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Banner"/>
          <p:cNvSpPr/>
          <p:nvPr/>
        </p:nvSpPr>
        <p:spPr>
          <a:xfrm>
            <a:off x="1881" y="-1"/>
            <a:ext cx="12188238" cy="60940"/>
          </a:xfrm>
          <a:prstGeom prst="rect">
            <a:avLst/>
          </a:prstGeom>
          <a:solidFill>
            <a:srgbClr val="9D0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90953" y="0"/>
            <a:ext cx="11852982" cy="2323713"/>
          </a:xfrm>
          <a:prstGeom prst="rect">
            <a:avLst/>
          </a:prstGeom>
        </p:spPr>
        <p:txBody>
          <a:bodyPr wrap="square">
            <a:spAutoFit/>
          </a:bodyPr>
          <a:lstStyle/>
          <a:p>
            <a:pPr algn="ctr"/>
            <a:r>
              <a:rPr lang="en-GB" sz="3200" b="1" dirty="0">
                <a:solidFill>
                  <a:prstClr val="white"/>
                </a:solidFill>
              </a:rPr>
              <a:t>Predicting Customer Behaviour Using KDD Cup 2009 Small Dataset With A Variety of Classifiers</a:t>
            </a:r>
          </a:p>
          <a:p>
            <a:pPr algn="ctr"/>
            <a:endParaRPr lang="en-GB" sz="800" b="1" dirty="0">
              <a:solidFill>
                <a:prstClr val="white"/>
              </a:solidFill>
            </a:endParaRPr>
          </a:p>
          <a:p>
            <a:endParaRPr lang="en-GB" sz="100" b="1" dirty="0">
              <a:solidFill>
                <a:prstClr val="white"/>
              </a:solidFill>
            </a:endParaRPr>
          </a:p>
          <a:p>
            <a:pPr algn="ctr"/>
            <a:r>
              <a:rPr lang="en-GB" b="1" dirty="0">
                <a:solidFill>
                  <a:prstClr val="white"/>
                </a:solidFill>
              </a:rPr>
              <a:t>IMAT 5234 Applied Computational Intelligence</a:t>
            </a:r>
          </a:p>
          <a:p>
            <a:pPr algn="ctr"/>
            <a:r>
              <a:rPr lang="en-GB" b="1" dirty="0">
                <a:solidFill>
                  <a:prstClr val="white"/>
                </a:solidFill>
              </a:rPr>
              <a:t>School of Computer Science and Informatics</a:t>
            </a:r>
          </a:p>
          <a:p>
            <a:pPr algn="ctr"/>
            <a:r>
              <a:rPr lang="en-GB" dirty="0">
                <a:solidFill>
                  <a:prstClr val="white"/>
                </a:solidFill>
              </a:rPr>
              <a:t>Jon-Paul Boyd &amp; Henry Lidgley</a:t>
            </a:r>
          </a:p>
          <a:p>
            <a:pPr algn="ctr"/>
            <a:r>
              <a:rPr lang="en-GB" dirty="0">
                <a:solidFill>
                  <a:prstClr val="white"/>
                </a:solidFill>
              </a:rPr>
              <a:t>5</a:t>
            </a:r>
            <a:r>
              <a:rPr lang="en-GB" baseline="30000" dirty="0">
                <a:solidFill>
                  <a:prstClr val="white"/>
                </a:solidFill>
              </a:rPr>
              <a:t>th</a:t>
            </a:r>
            <a:r>
              <a:rPr lang="en-GB" dirty="0">
                <a:solidFill>
                  <a:prstClr val="white"/>
                </a:solidFill>
              </a:rPr>
              <a:t> May 2018</a:t>
            </a:r>
          </a:p>
        </p:txBody>
      </p:sp>
      <p:pic>
        <p:nvPicPr>
          <p:cNvPr id="4" name="Picture 3">
            <a:extLst>
              <a:ext uri="{FF2B5EF4-FFF2-40B4-BE49-F238E27FC236}">
                <a16:creationId xmlns:a16="http://schemas.microsoft.com/office/drawing/2014/main" id="{F43E9FAA-1EC6-4749-8771-00E0839969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917" y="4847199"/>
            <a:ext cx="4479388" cy="1926137"/>
          </a:xfrm>
          <a:prstGeom prst="rect">
            <a:avLst/>
          </a:prstGeom>
        </p:spPr>
      </p:pic>
    </p:spTree>
    <p:extLst>
      <p:ext uri="{BB962C8B-B14F-4D97-AF65-F5344CB8AC3E}">
        <p14:creationId xmlns:p14="http://schemas.microsoft.com/office/powerpoint/2010/main" val="3575966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707886"/>
          </a:xfrm>
          <a:prstGeom prst="rect">
            <a:avLst/>
          </a:prstGeom>
        </p:spPr>
        <p:txBody>
          <a:bodyPr wrap="square">
            <a:spAutoFit/>
          </a:bodyPr>
          <a:lstStyle/>
          <a:p>
            <a:r>
              <a:rPr lang="en-GB" sz="3200" b="1" dirty="0">
                <a:solidFill>
                  <a:srgbClr val="FFFF00"/>
                </a:solidFill>
              </a:rPr>
              <a:t>Tree-based Classifier Solution – Classifier Build, Score and Tune</a:t>
            </a:r>
          </a:p>
          <a:p>
            <a:endParaRPr lang="en-GB" sz="800" i="1" dirty="0">
              <a:solidFill>
                <a:schemeClr val="bg1"/>
              </a:solidFill>
            </a:endParaRPr>
          </a:p>
        </p:txBody>
      </p:sp>
      <p:sp>
        <p:nvSpPr>
          <p:cNvPr id="5" name="Title1">
            <a:extLst>
              <a:ext uri="{FF2B5EF4-FFF2-40B4-BE49-F238E27FC236}">
                <a16:creationId xmlns:a16="http://schemas.microsoft.com/office/drawing/2014/main" id="{2C3DBBAF-6AED-4E0F-9339-4DC5C8333A76}"/>
              </a:ext>
            </a:extLst>
          </p:cNvPr>
          <p:cNvSpPr/>
          <p:nvPr/>
        </p:nvSpPr>
        <p:spPr>
          <a:xfrm>
            <a:off x="6530187" y="565591"/>
            <a:ext cx="5767131" cy="6617196"/>
          </a:xfrm>
          <a:prstGeom prst="rect">
            <a:avLst/>
          </a:prstGeom>
        </p:spPr>
        <p:txBody>
          <a:bodyPr wrap="square">
            <a:spAutoFit/>
          </a:bodyPr>
          <a:lstStyle/>
          <a:p>
            <a:r>
              <a:rPr lang="en-GB" sz="1000" noProof="1">
                <a:solidFill>
                  <a:schemeClr val="bg1"/>
                </a:solidFill>
                <a:latin typeface="Courier New" panose="02070309020205020404" pitchFamily="49" charset="0"/>
                <a:cs typeface="Courier New" panose="02070309020205020404" pitchFamily="49" charset="0"/>
              </a:rPr>
              <a:t>from sklearn.ensemble import RandomForestClassifier</a:t>
            </a:r>
          </a:p>
          <a:p>
            <a:r>
              <a:rPr lang="en-GB" sz="1000" noProof="1">
                <a:solidFill>
                  <a:schemeClr val="bg1"/>
                </a:solidFill>
                <a:latin typeface="Courier New" panose="02070309020205020404" pitchFamily="49" charset="0"/>
                <a:cs typeface="Courier New" panose="02070309020205020404" pitchFamily="49" charset="0"/>
              </a:rPr>
              <a:t>from sklearn.model_selection import GridSearchCV</a:t>
            </a:r>
          </a:p>
          <a:p>
            <a:r>
              <a:rPr lang="en-GB" sz="1000" noProof="1">
                <a:solidFill>
                  <a:schemeClr val="bg1"/>
                </a:solidFill>
                <a:latin typeface="Courier New" panose="02070309020205020404" pitchFamily="49" charset="0"/>
                <a:cs typeface="Courier New" panose="02070309020205020404" pitchFamily="49" charset="0"/>
              </a:rPr>
              <a:t>from sklearn.metrics import roc_auc_score</a:t>
            </a:r>
          </a:p>
          <a:p>
            <a:endParaRPr lang="en-GB" sz="1000" noProof="1">
              <a:solidFill>
                <a:schemeClr val="bg1"/>
              </a:solidFill>
              <a:latin typeface="Courier New" panose="02070309020205020404" pitchFamily="49" charset="0"/>
              <a:cs typeface="Courier New" panose="02070309020205020404" pitchFamily="49" charset="0"/>
            </a:endParaRPr>
          </a:p>
          <a:p>
            <a:r>
              <a:rPr lang="en-GB" sz="1000" noProof="1">
                <a:solidFill>
                  <a:schemeClr val="bg1"/>
                </a:solidFill>
                <a:latin typeface="Courier New" panose="02070309020205020404" pitchFamily="49" charset="0"/>
                <a:cs typeface="Courier New" panose="02070309020205020404" pitchFamily="49" charset="0"/>
              </a:rPr>
              <a:t>def score_baseline_rfc(envparm, filehandler,):</a:t>
            </a:r>
          </a:p>
          <a:p>
            <a:r>
              <a:rPr lang="en-GB" sz="1000" noProof="1">
                <a:solidFill>
                  <a:schemeClr val="bg1"/>
                </a:solidFill>
                <a:latin typeface="Courier New" panose="02070309020205020404" pitchFamily="49" charset="0"/>
                <a:cs typeface="Courier New" panose="02070309020205020404" pitchFamily="49" charset="0"/>
              </a:rPr>
              <a:t>  clf = RandomForestClassifier(random_state=20)</a:t>
            </a:r>
          </a:p>
          <a:p>
            <a:r>
              <a:rPr lang="en-GB" sz="1000" noProof="1">
                <a:solidFill>
                  <a:schemeClr val="bg1"/>
                </a:solidFill>
                <a:latin typeface="Courier New" panose="02070309020205020404" pitchFamily="49" charset="0"/>
                <a:cs typeface="Courier New" panose="02070309020205020404" pitchFamily="49" charset="0"/>
              </a:rPr>
              <a:t>  fit_predict_score(clf, rfcname, self.rfc, 'Baseline', envparm)</a:t>
            </a:r>
          </a:p>
          <a:p>
            <a:r>
              <a:rPr lang="en-GB" sz="1000" noProof="1">
                <a:solidFill>
                  <a:schemeClr val="bg1"/>
                </a:solidFill>
                <a:latin typeface="Courier New" panose="02070309020205020404" pitchFamily="49" charset="0"/>
                <a:cs typeface="Courier New" panose="02070309020205020404" pitchFamily="49" charset="0"/>
              </a:rPr>
              <a:t>        </a:t>
            </a:r>
            <a:endParaRPr lang="en-GB" sz="1000" dirty="0">
              <a:solidFill>
                <a:schemeClr val="bg1"/>
              </a:solidFill>
              <a:latin typeface="Courier New" panose="02070309020205020404" pitchFamily="49" charset="0"/>
              <a:cs typeface="Courier New" panose="02070309020205020404" pitchFamily="49" charset="0"/>
            </a:endParaRPr>
          </a:p>
          <a:p>
            <a:endParaRPr lang="en-GB" sz="1000" noProof="1">
              <a:solidFill>
                <a:schemeClr val="bg1"/>
              </a:solidFill>
              <a:latin typeface="Courier New" panose="02070309020205020404" pitchFamily="49" charset="0"/>
              <a:cs typeface="Courier New" panose="02070309020205020404" pitchFamily="49" charset="0"/>
            </a:endParaRPr>
          </a:p>
          <a:p>
            <a:r>
              <a:rPr lang="en-GB" sz="1000" noProof="1">
                <a:solidFill>
                  <a:schemeClr val="bg1"/>
                </a:solidFill>
                <a:latin typeface="Courier New" panose="02070309020205020404" pitchFamily="49" charset="0"/>
                <a:cs typeface="Courier New" panose="02070309020205020404" pitchFamily="49" charset="0"/>
              </a:rPr>
              <a:t>def fit_predict_score(clf, clf_name, clf_name_short, gs_param, envparm):</a:t>
            </a:r>
          </a:p>
          <a:p>
            <a:r>
              <a:rPr lang="en-GB" sz="1000" noProof="1">
                <a:solidFill>
                  <a:schemeClr val="bg1"/>
                </a:solidFill>
                <a:latin typeface="Courier New" panose="02070309020205020404" pitchFamily="49" charset="0"/>
                <a:cs typeface="Courier New" panose="02070309020205020404" pitchFamily="49" charset="0"/>
              </a:rPr>
              <a:t>  clf.fit(dataset_train, target_train)</a:t>
            </a:r>
          </a:p>
          <a:p>
            <a:r>
              <a:rPr lang="en-GB" sz="1000" noProof="1">
                <a:solidFill>
                  <a:schemeClr val="bg1"/>
                </a:solidFill>
                <a:latin typeface="Courier New" panose="02070309020205020404" pitchFamily="49" charset="0"/>
                <a:cs typeface="Courier New" panose="02070309020205020404" pitchFamily="49" charset="0"/>
              </a:rPr>
              <a:t>  predict = clf.predict_proba(dataset_test)[:,1]</a:t>
            </a:r>
          </a:p>
          <a:p>
            <a:r>
              <a:rPr lang="en-GB" sz="1000" noProof="1">
                <a:solidFill>
                  <a:schemeClr val="bg1"/>
                </a:solidFill>
                <a:latin typeface="Courier New" panose="02070309020205020404" pitchFamily="49" charset="0"/>
                <a:cs typeface="Courier New" panose="02070309020205020404" pitchFamily="49" charset="0"/>
              </a:rPr>
              <a:t>  score_auc = roc_auc_score(target_test, predict)</a:t>
            </a:r>
          </a:p>
          <a:p>
            <a:endParaRPr lang="en-GB" sz="1000" noProof="1">
              <a:solidFill>
                <a:schemeClr val="bg1"/>
              </a:solidFill>
              <a:latin typeface="Courier New" panose="02070309020205020404" pitchFamily="49" charset="0"/>
              <a:cs typeface="Courier New" panose="02070309020205020404" pitchFamily="49" charset="0"/>
            </a:endParaRPr>
          </a:p>
          <a:p>
            <a:r>
              <a:rPr lang="en-GB" sz="1000" noProof="1">
                <a:solidFill>
                  <a:schemeClr val="bg1"/>
                </a:solidFill>
                <a:latin typeface="Courier New" panose="02070309020205020404" pitchFamily="49" charset="0"/>
                <a:cs typeface="Courier New" panose="02070309020205020404" pitchFamily="49" charset="0"/>
              </a:rPr>
              <a:t>def get_gridsearch_single_abc(param_grid):</a:t>
            </a:r>
          </a:p>
          <a:p>
            <a:r>
              <a:rPr lang="en-GB" sz="1000" noProof="1">
                <a:solidFill>
                  <a:schemeClr val="bg1"/>
                </a:solidFill>
                <a:latin typeface="Courier New" panose="02070309020205020404" pitchFamily="49" charset="0"/>
                <a:cs typeface="Courier New" panose="02070309020205020404" pitchFamily="49" charset="0"/>
              </a:rPr>
              <a:t>  grid_search = GridSearchCV(</a:t>
            </a:r>
          </a:p>
          <a:p>
            <a:r>
              <a:rPr lang="en-GB" sz="1000" noProof="1">
                <a:solidFill>
                  <a:schemeClr val="bg1"/>
                </a:solidFill>
                <a:latin typeface="Courier New" panose="02070309020205020404" pitchFamily="49" charset="0"/>
                <a:cs typeface="Courier New" panose="02070309020205020404" pitchFamily="49" charset="0"/>
              </a:rPr>
              <a:t>      estimator=AdaBoostClassifier(</a:t>
            </a:r>
          </a:p>
          <a:p>
            <a:r>
              <a:rPr lang="en-GB" sz="1000" noProof="1">
                <a:solidFill>
                  <a:schemeClr val="bg1"/>
                </a:solidFill>
                <a:latin typeface="Courier New" panose="02070309020205020404" pitchFamily="49" charset="0"/>
                <a:cs typeface="Courier New" panose="02070309020205020404" pitchFamily="49" charset="0"/>
              </a:rPr>
              <a:t>         DecisionTreeClassifier(</a:t>
            </a:r>
          </a:p>
          <a:p>
            <a:r>
              <a:rPr lang="en-GB" sz="1000" noProof="1">
                <a:solidFill>
                  <a:schemeClr val="bg1"/>
                </a:solidFill>
                <a:latin typeface="Courier New" panose="02070309020205020404" pitchFamily="49" charset="0"/>
                <a:cs typeface="Courier New" panose="02070309020205020404" pitchFamily="49" charset="0"/>
              </a:rPr>
              <a:t>            random_state=20, </a:t>
            </a:r>
          </a:p>
          <a:p>
            <a:r>
              <a:rPr lang="en-GB" sz="1000" noProof="1">
                <a:solidFill>
                  <a:schemeClr val="bg1"/>
                </a:solidFill>
                <a:latin typeface="Courier New" panose="02070309020205020404" pitchFamily="49" charset="0"/>
                <a:cs typeface="Courier New" panose="02070309020205020404" pitchFamily="49" charset="0"/>
              </a:rPr>
              <a:t>	criterion='gini',                                        </a:t>
            </a:r>
          </a:p>
          <a:p>
            <a:r>
              <a:rPr lang="en-GB" sz="1000" noProof="1">
                <a:solidFill>
                  <a:schemeClr val="bg1"/>
                </a:solidFill>
                <a:latin typeface="Courier New" panose="02070309020205020404" pitchFamily="49" charset="0"/>
                <a:cs typeface="Courier New" panose="02070309020205020404" pitchFamily="49" charset="0"/>
              </a:rPr>
              <a:t>            max_depth=5, </a:t>
            </a:r>
          </a:p>
          <a:p>
            <a:r>
              <a:rPr lang="en-GB" sz="1000" noProof="1">
                <a:solidFill>
                  <a:schemeClr val="bg1"/>
                </a:solidFill>
                <a:latin typeface="Courier New" panose="02070309020205020404" pitchFamily="49" charset="0"/>
                <a:cs typeface="Courier New" panose="02070309020205020404" pitchFamily="49" charset="0"/>
              </a:rPr>
              <a:t>	max_leaf_nodes=20, </a:t>
            </a:r>
          </a:p>
          <a:p>
            <a:r>
              <a:rPr lang="en-GB" sz="1000" noProof="1">
                <a:solidFill>
                  <a:schemeClr val="bg1"/>
                </a:solidFill>
                <a:latin typeface="Courier New" panose="02070309020205020404" pitchFamily="49" charset="0"/>
                <a:cs typeface="Courier New" panose="02070309020205020404" pitchFamily="49" charset="0"/>
              </a:rPr>
              <a:t>            min_samples_leaf=44,     </a:t>
            </a:r>
          </a:p>
          <a:p>
            <a:r>
              <a:rPr lang="en-GB" sz="1000" noProof="1">
                <a:solidFill>
                  <a:schemeClr val="bg1"/>
                </a:solidFill>
                <a:latin typeface="Courier New" panose="02070309020205020404" pitchFamily="49" charset="0"/>
                <a:cs typeface="Courier New" panose="02070309020205020404" pitchFamily="49" charset="0"/>
              </a:rPr>
              <a:t>            min_samples_split=46), </a:t>
            </a:r>
          </a:p>
          <a:p>
            <a:r>
              <a:rPr lang="en-GB" sz="1000" noProof="1">
                <a:solidFill>
                  <a:schemeClr val="bg1"/>
                </a:solidFill>
                <a:latin typeface="Courier New" panose="02070309020205020404" pitchFamily="49" charset="0"/>
                <a:cs typeface="Courier New" panose="02070309020205020404" pitchFamily="49" charset="0"/>
              </a:rPr>
              <a:t>         random_state=20, n_estimators=500),                  </a:t>
            </a:r>
          </a:p>
          <a:p>
            <a:r>
              <a:rPr lang="en-GB" sz="1000" noProof="1">
                <a:solidFill>
                  <a:schemeClr val="bg1"/>
                </a:solidFill>
                <a:latin typeface="Courier New" panose="02070309020205020404" pitchFamily="49" charset="0"/>
                <a:cs typeface="Courier New" panose="02070309020205020404" pitchFamily="49" charset="0"/>
              </a:rPr>
              <a:t>         param_grid=param_grid, scoring='roc_auc', </a:t>
            </a:r>
          </a:p>
          <a:p>
            <a:r>
              <a:rPr lang="en-GB" sz="1000" noProof="1">
                <a:solidFill>
                  <a:schemeClr val="bg1"/>
                </a:solidFill>
                <a:latin typeface="Courier New" panose="02070309020205020404" pitchFamily="49" charset="0"/>
                <a:cs typeface="Courier New" panose="02070309020205020404" pitchFamily="49" charset="0"/>
              </a:rPr>
              <a:t>         n_jobs=8, iid=False, cv=3, verbose=0)</a:t>
            </a:r>
          </a:p>
          <a:p>
            <a:r>
              <a:rPr lang="en-GB" sz="1000" noProof="1">
                <a:solidFill>
                  <a:schemeClr val="bg1"/>
                </a:solidFill>
                <a:latin typeface="Courier New" panose="02070309020205020404" pitchFamily="49" charset="0"/>
                <a:cs typeface="Courier New" panose="02070309020205020404" pitchFamily="49" charset="0"/>
              </a:rPr>
              <a:t>  return grid_search</a:t>
            </a:r>
          </a:p>
          <a:p>
            <a:pPr algn="just"/>
            <a:endParaRPr lang="en-GB" sz="1000" dirty="0">
              <a:solidFill>
                <a:schemeClr val="bg1"/>
              </a:solidFill>
              <a:latin typeface="Courier New" panose="02070309020205020404" pitchFamily="49" charset="0"/>
              <a:cs typeface="Courier New" panose="02070309020205020404" pitchFamily="49" charset="0"/>
            </a:endParaRPr>
          </a:p>
          <a:p>
            <a:r>
              <a:rPr lang="en-GB" sz="1000" noProof="1">
                <a:solidFill>
                  <a:schemeClr val="bg1"/>
                </a:solidFill>
                <a:latin typeface="Courier New" panose="02070309020205020404" pitchFamily="49" charset="0"/>
                <a:cs typeface="Courier New" panose="02070309020205020404" pitchFamily="49" charset="0"/>
              </a:rPr>
              <a:t>def gridsearch_single_abc():</a:t>
            </a:r>
          </a:p>
          <a:p>
            <a:r>
              <a:rPr lang="en-GB" sz="1000" noProof="1">
                <a:solidFill>
                  <a:schemeClr val="bg1"/>
                </a:solidFill>
                <a:latin typeface="Courier New" panose="02070309020205020404" pitchFamily="49" charset="0"/>
                <a:cs typeface="Courier New" panose="02070309020205020404" pitchFamily="49" charset="0"/>
              </a:rPr>
              <a:t>  gs_param = 'n_estimators'</a:t>
            </a:r>
          </a:p>
          <a:p>
            <a:r>
              <a:rPr lang="en-GB" sz="1000" noProof="1">
                <a:solidFill>
                  <a:schemeClr val="bg1"/>
                </a:solidFill>
                <a:latin typeface="Courier New" panose="02070309020205020404" pitchFamily="49" charset="0"/>
                <a:cs typeface="Courier New" panose="02070309020205020404" pitchFamily="49" charset="0"/>
              </a:rPr>
              <a:t>  param_grid = {gs_param: range(50, 1550, 50)}</a:t>
            </a:r>
          </a:p>
          <a:p>
            <a:r>
              <a:rPr lang="en-GB" sz="1000" noProof="1">
                <a:solidFill>
                  <a:schemeClr val="bg1"/>
                </a:solidFill>
                <a:latin typeface="Courier New" panose="02070309020205020404" pitchFamily="49" charset="0"/>
                <a:cs typeface="Courier New" panose="02070309020205020404" pitchFamily="49" charset="0"/>
              </a:rPr>
              <a:t>  grid_search = get_gridsearch_single_abc(param_grid)</a:t>
            </a:r>
          </a:p>
          <a:p>
            <a:r>
              <a:rPr lang="en-GB" sz="1000" noProof="1">
                <a:solidFill>
                  <a:schemeClr val="bg1"/>
                </a:solidFill>
                <a:latin typeface="Courier New" panose="02070309020205020404" pitchFamily="49" charset="0"/>
                <a:cs typeface="Courier New" panose="02070309020205020404" pitchFamily="49" charset="0"/>
              </a:rPr>
              <a:t>  fit_predict_score(grid_search, abcname, gs_param)</a:t>
            </a:r>
          </a:p>
          <a:p>
            <a:r>
              <a:rPr lang="en-GB" sz="1000" noProof="1">
                <a:solidFill>
                  <a:schemeClr val="bg1"/>
                </a:solidFill>
                <a:latin typeface="Courier New" panose="02070309020205020404" pitchFamily="49" charset="0"/>
                <a:cs typeface="Courier New" panose="02070309020205020404" pitchFamily="49" charset="0"/>
              </a:rPr>
              <a:t> </a:t>
            </a:r>
          </a:p>
          <a:p>
            <a:r>
              <a:rPr lang="en-GB" sz="1000" noProof="1">
                <a:solidFill>
                  <a:schemeClr val="bg1"/>
                </a:solidFill>
                <a:latin typeface="Courier New" panose="02070309020205020404" pitchFamily="49" charset="0"/>
                <a:cs typeface="Courier New" panose="02070309020205020404" pitchFamily="49" charset="0"/>
              </a:rPr>
              <a:t>  gs_param = 'learning_rate'</a:t>
            </a:r>
          </a:p>
          <a:p>
            <a:r>
              <a:rPr lang="en-GB" sz="1000" noProof="1">
                <a:solidFill>
                  <a:schemeClr val="bg1"/>
                </a:solidFill>
                <a:latin typeface="Courier New" panose="02070309020205020404" pitchFamily="49" charset="0"/>
                <a:cs typeface="Courier New" panose="02070309020205020404" pitchFamily="49" charset="0"/>
              </a:rPr>
              <a:t>  param_grid = {gs_param: [0.1, 0.2, 0.5, 1.0]}</a:t>
            </a:r>
          </a:p>
          <a:p>
            <a:r>
              <a:rPr lang="en-GB" sz="1000" noProof="1">
                <a:solidFill>
                  <a:schemeClr val="bg1"/>
                </a:solidFill>
                <a:latin typeface="Courier New" panose="02070309020205020404" pitchFamily="49" charset="0"/>
                <a:cs typeface="Courier New" panose="02070309020205020404" pitchFamily="49" charset="0"/>
              </a:rPr>
              <a:t>  grid_search = self.get_gridsearch_single_abc(param_grid)</a:t>
            </a:r>
          </a:p>
          <a:p>
            <a:r>
              <a:rPr lang="en-GB" sz="1000" noProof="1">
                <a:solidFill>
                  <a:schemeClr val="bg1"/>
                </a:solidFill>
                <a:latin typeface="Courier New" panose="02070309020205020404" pitchFamily="49" charset="0"/>
                <a:cs typeface="Courier New" panose="02070309020205020404" pitchFamily="49" charset="0"/>
              </a:rPr>
              <a:t>  fit_predict_score(grid_search, abcname, abc, gs_param)</a:t>
            </a:r>
          </a:p>
          <a:p>
            <a:endParaRPr lang="en-GB" sz="1000" noProof="1">
              <a:solidFill>
                <a:schemeClr val="bg1"/>
              </a:solidFill>
              <a:latin typeface="Courier New" panose="02070309020205020404" pitchFamily="49" charset="0"/>
              <a:cs typeface="Courier New" panose="02070309020205020404" pitchFamily="49" charset="0"/>
            </a:endParaRPr>
          </a:p>
          <a:p>
            <a:pPr algn="just"/>
            <a:endParaRPr lang="en-GB" sz="1400" dirty="0">
              <a:solidFill>
                <a:schemeClr val="bg1"/>
              </a:solidFill>
            </a:endParaRPr>
          </a:p>
        </p:txBody>
      </p:sp>
      <p:sp>
        <p:nvSpPr>
          <p:cNvPr id="10" name="Title1">
            <a:extLst>
              <a:ext uri="{FF2B5EF4-FFF2-40B4-BE49-F238E27FC236}">
                <a16:creationId xmlns:a16="http://schemas.microsoft.com/office/drawing/2014/main" id="{9E1995B6-161F-4EFB-AD39-410A754B691C}"/>
              </a:ext>
            </a:extLst>
          </p:cNvPr>
          <p:cNvSpPr/>
          <p:nvPr/>
        </p:nvSpPr>
        <p:spPr>
          <a:xfrm>
            <a:off x="1" y="479356"/>
            <a:ext cx="6261462" cy="5632311"/>
          </a:xfrm>
          <a:prstGeom prst="rect">
            <a:avLst/>
          </a:prstGeom>
        </p:spPr>
        <p:txBody>
          <a:bodyPr wrap="square">
            <a:spAutoFit/>
          </a:bodyPr>
          <a:lstStyle/>
          <a:p>
            <a:pPr algn="just"/>
            <a:r>
              <a:rPr lang="en-GB" b="1" dirty="0">
                <a:solidFill>
                  <a:srgbClr val="00B0F0"/>
                </a:solidFill>
              </a:rPr>
              <a:t>Import python classes </a:t>
            </a:r>
            <a:r>
              <a:rPr lang="en-GB" dirty="0">
                <a:solidFill>
                  <a:schemeClr val="bg1"/>
                </a:solidFill>
              </a:rPr>
              <a:t>enables instantiation of classifier. GridSearchCV supports classifier tuning. </a:t>
            </a:r>
            <a:r>
              <a:rPr lang="en-GB" dirty="0" err="1">
                <a:solidFill>
                  <a:schemeClr val="bg1"/>
                </a:solidFill>
              </a:rPr>
              <a:t>Roc_auc_score</a:t>
            </a:r>
            <a:r>
              <a:rPr lang="en-GB" dirty="0">
                <a:solidFill>
                  <a:schemeClr val="bg1"/>
                </a:solidFill>
              </a:rPr>
              <a:t> returns an AUC score when passed model predictions and target labels</a:t>
            </a:r>
          </a:p>
          <a:p>
            <a:pPr algn="just"/>
            <a:endParaRPr lang="en-GB" dirty="0">
              <a:solidFill>
                <a:schemeClr val="bg1"/>
              </a:solidFill>
            </a:endParaRPr>
          </a:p>
          <a:p>
            <a:pPr algn="just"/>
            <a:r>
              <a:rPr lang="en-GB" b="1" dirty="0">
                <a:solidFill>
                  <a:srgbClr val="00B0F0"/>
                </a:solidFill>
              </a:rPr>
              <a:t>Instantiate classifier </a:t>
            </a:r>
            <a:r>
              <a:rPr lang="en-GB" dirty="0">
                <a:solidFill>
                  <a:schemeClr val="bg1"/>
                </a:solidFill>
              </a:rPr>
              <a:t>which can then be scored. Baseline configuration shown in example. Final model instantiates with collection of best hyperparameter values.</a:t>
            </a:r>
          </a:p>
          <a:p>
            <a:pPr algn="just"/>
            <a:endParaRPr lang="en-GB" b="1" dirty="0">
              <a:solidFill>
                <a:srgbClr val="00B0F0"/>
              </a:solidFill>
            </a:endParaRPr>
          </a:p>
          <a:p>
            <a:pPr algn="just"/>
            <a:r>
              <a:rPr lang="en-GB" b="1" dirty="0">
                <a:solidFill>
                  <a:srgbClr val="00B0F0"/>
                </a:solidFill>
              </a:rPr>
              <a:t>Train model with fitted dataset, predict then score,  </a:t>
            </a:r>
            <a:r>
              <a:rPr lang="en-GB" dirty="0">
                <a:solidFill>
                  <a:schemeClr val="bg1"/>
                </a:solidFill>
              </a:rPr>
              <a:t>fitting the passed classifier to the independent training partition features and dependant target labels. Prediction probabilities are then made and AUC scored, comparing known labels vs predicted.</a:t>
            </a:r>
          </a:p>
          <a:p>
            <a:pPr algn="just"/>
            <a:endParaRPr lang="en-GB" dirty="0">
              <a:solidFill>
                <a:schemeClr val="bg1"/>
              </a:solidFill>
            </a:endParaRPr>
          </a:p>
          <a:p>
            <a:pPr algn="just"/>
            <a:r>
              <a:rPr lang="en-GB" b="1" dirty="0">
                <a:solidFill>
                  <a:srgbClr val="00B0F0"/>
                </a:solidFill>
              </a:rPr>
              <a:t>Tuning templates with predefined parameter values </a:t>
            </a:r>
            <a:r>
              <a:rPr lang="en-GB" dirty="0">
                <a:solidFill>
                  <a:schemeClr val="bg1"/>
                </a:solidFill>
              </a:rPr>
              <a:t>iteratively refined during build and test</a:t>
            </a:r>
          </a:p>
          <a:p>
            <a:pPr algn="just"/>
            <a:endParaRPr lang="en-GB" dirty="0">
              <a:solidFill>
                <a:schemeClr val="bg1"/>
              </a:solidFill>
            </a:endParaRPr>
          </a:p>
          <a:p>
            <a:pPr algn="just"/>
            <a:r>
              <a:rPr lang="en-GB" b="1" dirty="0">
                <a:solidFill>
                  <a:srgbClr val="00B0F0"/>
                </a:solidFill>
              </a:rPr>
              <a:t>Testing a broad range of hyperparameter values  </a:t>
            </a:r>
            <a:r>
              <a:rPr lang="en-GB" dirty="0">
                <a:solidFill>
                  <a:schemeClr val="bg1"/>
                </a:solidFill>
              </a:rPr>
              <a:t>with the template grid_search enhanced with a range of values for specific parameters which are scored to find best predictive performance</a:t>
            </a:r>
            <a:endParaRPr lang="en-GB" sz="1200" b="1" dirty="0">
              <a:solidFill>
                <a:srgbClr val="00B0F0"/>
              </a:solidFill>
            </a:endParaRPr>
          </a:p>
        </p:txBody>
      </p:sp>
      <p:cxnSp>
        <p:nvCxnSpPr>
          <p:cNvPr id="4" name="Straight Arrow Connector 3">
            <a:extLst>
              <a:ext uri="{FF2B5EF4-FFF2-40B4-BE49-F238E27FC236}">
                <a16:creationId xmlns:a16="http://schemas.microsoft.com/office/drawing/2014/main" id="{D4526B95-12FD-400D-87BF-1E348687F45D}"/>
              </a:ext>
            </a:extLst>
          </p:cNvPr>
          <p:cNvCxnSpPr/>
          <p:nvPr/>
        </p:nvCxnSpPr>
        <p:spPr>
          <a:xfrm>
            <a:off x="6261463" y="844731"/>
            <a:ext cx="29609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88BC6B4-36EC-4763-A162-382E403645BA}"/>
              </a:ext>
            </a:extLst>
          </p:cNvPr>
          <p:cNvCxnSpPr>
            <a:cxnSpLocks/>
          </p:cNvCxnSpPr>
          <p:nvPr/>
        </p:nvCxnSpPr>
        <p:spPr>
          <a:xfrm flipV="1">
            <a:off x="6261463" y="1552577"/>
            <a:ext cx="425087" cy="21907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B01FEF8-B802-4D8C-BFFE-616082388C55}"/>
              </a:ext>
            </a:extLst>
          </p:cNvPr>
          <p:cNvCxnSpPr>
            <a:cxnSpLocks/>
          </p:cNvCxnSpPr>
          <p:nvPr/>
        </p:nvCxnSpPr>
        <p:spPr>
          <a:xfrm flipV="1">
            <a:off x="6261462" y="2190068"/>
            <a:ext cx="425088" cy="66239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CF4380C-34BA-448A-87EC-0E3B76D5724F}"/>
              </a:ext>
            </a:extLst>
          </p:cNvPr>
          <p:cNvCxnSpPr>
            <a:cxnSpLocks/>
          </p:cNvCxnSpPr>
          <p:nvPr/>
        </p:nvCxnSpPr>
        <p:spPr>
          <a:xfrm flipV="1">
            <a:off x="6261462" y="3116985"/>
            <a:ext cx="539388" cy="115102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646F2C-4BE9-4F8F-9AD1-BF547403D9C8}"/>
              </a:ext>
            </a:extLst>
          </p:cNvPr>
          <p:cNvCxnSpPr/>
          <p:nvPr/>
        </p:nvCxnSpPr>
        <p:spPr>
          <a:xfrm>
            <a:off x="6261463" y="5092881"/>
            <a:ext cx="29609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JPB</a:t>
            </a:r>
          </a:p>
        </p:txBody>
      </p:sp>
    </p:spTree>
    <p:extLst>
      <p:ext uri="{BB962C8B-B14F-4D97-AF65-F5344CB8AC3E}">
        <p14:creationId xmlns:p14="http://schemas.microsoft.com/office/powerpoint/2010/main" val="69446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707886"/>
          </a:xfrm>
          <a:prstGeom prst="rect">
            <a:avLst/>
          </a:prstGeom>
        </p:spPr>
        <p:txBody>
          <a:bodyPr wrap="square">
            <a:spAutoFit/>
          </a:bodyPr>
          <a:lstStyle/>
          <a:p>
            <a:r>
              <a:rPr lang="en-GB" sz="3200" b="1" dirty="0">
                <a:solidFill>
                  <a:srgbClr val="FFFF00"/>
                </a:solidFill>
              </a:rPr>
              <a:t>Tree-based Classifier Solution – Classifier Tuning Continued</a:t>
            </a:r>
          </a:p>
          <a:p>
            <a:endParaRPr lang="en-GB" sz="800" i="1" dirty="0">
              <a:solidFill>
                <a:schemeClr val="bg1"/>
              </a:solidFill>
            </a:endParaRPr>
          </a:p>
        </p:txBody>
      </p:sp>
      <p:sp>
        <p:nvSpPr>
          <p:cNvPr id="5" name="Title1">
            <a:extLst>
              <a:ext uri="{FF2B5EF4-FFF2-40B4-BE49-F238E27FC236}">
                <a16:creationId xmlns:a16="http://schemas.microsoft.com/office/drawing/2014/main" id="{2C3DBBAF-6AED-4E0F-9339-4DC5C8333A76}"/>
              </a:ext>
            </a:extLst>
          </p:cNvPr>
          <p:cNvSpPr/>
          <p:nvPr/>
        </p:nvSpPr>
        <p:spPr>
          <a:xfrm>
            <a:off x="0" y="1035703"/>
            <a:ext cx="11748774" cy="1169551"/>
          </a:xfrm>
          <a:prstGeom prst="rect">
            <a:avLst/>
          </a:prstGeom>
        </p:spPr>
        <p:txBody>
          <a:bodyPr wrap="square">
            <a:spAutoFit/>
          </a:bodyPr>
          <a:lstStyle/>
          <a:p>
            <a:endParaRPr lang="en-GB" sz="1400" i="1" dirty="0">
              <a:solidFill>
                <a:schemeClr val="bg1"/>
              </a:solidFill>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400" dirty="0">
              <a:solidFill>
                <a:schemeClr val="bg1"/>
              </a:solidFill>
            </a:endParaRPr>
          </a:p>
        </p:txBody>
      </p:sp>
      <p:sp>
        <p:nvSpPr>
          <p:cNvPr id="6" name="Rectangle 1">
            <a:extLst>
              <a:ext uri="{FF2B5EF4-FFF2-40B4-BE49-F238E27FC236}">
                <a16:creationId xmlns:a16="http://schemas.microsoft.com/office/drawing/2014/main" id="{45504CEA-1936-4FBC-B8DF-BDF52EE36AE4}"/>
              </a:ext>
            </a:extLst>
          </p:cNvPr>
          <p:cNvSpPr>
            <a:spLocks noChangeArrowheads="1"/>
          </p:cNvSpPr>
          <p:nvPr/>
        </p:nvSpPr>
        <p:spPr bwMode="auto">
          <a:xfrm>
            <a:off x="2776538" y="2125663"/>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800" b="0" i="0" u="none" strike="noStrike" cap="none" normalizeH="0" baseline="0">
                <a:ln>
                  <a:noFill/>
                </a:ln>
                <a:solidFill>
                  <a:schemeClr val="tx1"/>
                </a:solidFill>
                <a:effectLst/>
                <a:latin typeface="Constantia" panose="02030602050306030303" pitchFamily="18" charset="0"/>
                <a:ea typeface="Calibri" panose="020F0502020204030204" pitchFamily="34" charset="0"/>
                <a:cs typeface="Times New Roman" panose="02020603050405020304" pitchFamily="18" charset="0"/>
              </a:rPr>
              <a:t>Table 4 – Classifier final prediction AUC scores</a:t>
            </a:r>
            <a:endParaRPr kumimoji="0" lang="en-GB"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4012B41-5A32-4EE0-B1BD-3DD4D3278150}"/>
              </a:ext>
            </a:extLst>
          </p:cNvPr>
          <p:cNvPicPr/>
          <p:nvPr/>
        </p:nvPicPr>
        <p:blipFill>
          <a:blip r:embed="rId3"/>
          <a:stretch>
            <a:fillRect/>
          </a:stretch>
        </p:blipFill>
        <p:spPr>
          <a:xfrm>
            <a:off x="6400801" y="3864469"/>
            <a:ext cx="5516096" cy="2622056"/>
          </a:xfrm>
          <a:prstGeom prst="rect">
            <a:avLst/>
          </a:prstGeom>
        </p:spPr>
      </p:pic>
      <p:pic>
        <p:nvPicPr>
          <p:cNvPr id="10" name="Picture 9">
            <a:extLst>
              <a:ext uri="{FF2B5EF4-FFF2-40B4-BE49-F238E27FC236}">
                <a16:creationId xmlns:a16="http://schemas.microsoft.com/office/drawing/2014/main" id="{87D072CE-D61C-4347-B8FD-7BF833122FFA}"/>
              </a:ext>
            </a:extLst>
          </p:cNvPr>
          <p:cNvPicPr/>
          <p:nvPr/>
        </p:nvPicPr>
        <p:blipFill>
          <a:blip r:embed="rId4"/>
          <a:stretch>
            <a:fillRect/>
          </a:stretch>
        </p:blipFill>
        <p:spPr>
          <a:xfrm>
            <a:off x="6400802" y="602575"/>
            <a:ext cx="5516096" cy="2907128"/>
          </a:xfrm>
          <a:prstGeom prst="rect">
            <a:avLst/>
          </a:prstGeom>
        </p:spPr>
      </p:pic>
      <p:sp>
        <p:nvSpPr>
          <p:cNvPr id="12" name="Title1">
            <a:extLst>
              <a:ext uri="{FF2B5EF4-FFF2-40B4-BE49-F238E27FC236}">
                <a16:creationId xmlns:a16="http://schemas.microsoft.com/office/drawing/2014/main" id="{A75604C1-1009-4FA9-87F8-0461006BC4FF}"/>
              </a:ext>
            </a:extLst>
          </p:cNvPr>
          <p:cNvSpPr/>
          <p:nvPr/>
        </p:nvSpPr>
        <p:spPr>
          <a:xfrm>
            <a:off x="4928" y="505888"/>
            <a:ext cx="6091072" cy="5909310"/>
          </a:xfrm>
          <a:prstGeom prst="rect">
            <a:avLst/>
          </a:prstGeom>
        </p:spPr>
        <p:txBody>
          <a:bodyPr wrap="square">
            <a:spAutoFit/>
          </a:bodyPr>
          <a:lstStyle/>
          <a:p>
            <a:pPr algn="just"/>
            <a:r>
              <a:rPr lang="en-GB" b="1" dirty="0">
                <a:solidFill>
                  <a:srgbClr val="00B0F0"/>
                </a:solidFill>
              </a:rPr>
              <a:t>Tuning Single Hyperparameters </a:t>
            </a:r>
            <a:r>
              <a:rPr lang="en-GB" dirty="0">
                <a:solidFill>
                  <a:schemeClr val="bg1"/>
                </a:solidFill>
              </a:rPr>
              <a:t>Fig. 3 presents output from GridSearchCV scoring of the AdaBoost classifier predicting churn using DS02, with a range of values for hyperparameter n_estimator (number of tree base learners grown). AUC score tapers off at 1450 trees with score of 0.6382. Interestingly, 50 trees returns a score of 0.6273 then sharply drops, only surpassed when using 850 trees and above.  For information baseline configuration score was 0.6205.</a:t>
            </a:r>
          </a:p>
          <a:p>
            <a:pPr algn="just"/>
            <a:endParaRPr lang="en-GB" dirty="0">
              <a:solidFill>
                <a:schemeClr val="bg1"/>
              </a:solidFill>
            </a:endParaRPr>
          </a:p>
          <a:p>
            <a:pPr algn="just"/>
            <a:endParaRPr lang="en-GB" dirty="0">
              <a:solidFill>
                <a:schemeClr val="bg1"/>
              </a:solidFill>
            </a:endParaRPr>
          </a:p>
          <a:p>
            <a:pPr algn="just"/>
            <a:endParaRPr lang="en-GB" dirty="0">
              <a:solidFill>
                <a:schemeClr val="bg1"/>
              </a:solidFill>
            </a:endParaRPr>
          </a:p>
          <a:p>
            <a:pPr algn="just"/>
            <a:r>
              <a:rPr lang="en-GB" b="1" dirty="0">
                <a:solidFill>
                  <a:srgbClr val="00B0F0"/>
                </a:solidFill>
              </a:rPr>
              <a:t>Baseline Vs Final Tuned </a:t>
            </a:r>
            <a:r>
              <a:rPr lang="en-GB" dirty="0">
                <a:solidFill>
                  <a:schemeClr val="bg1"/>
                </a:solidFill>
              </a:rPr>
              <a:t>Fig. 4 shows difference between baseline vs tuned scores for churn. All models respond positively to tuning, the greatest increase over baseline configuration score with the decision tree classifier (0.1709), demonstrating its receptiveness to tuning. There are some surprises, with AdaBoost registering unexpectedly poor performance, being surpassed by decision trees and random forest. Gradient boosting shows minimal improvement of just 0.0039, underlining just how strong this classifier is “out of box” with well optimised default settings and beating voting.</a:t>
            </a:r>
          </a:p>
        </p:txBody>
      </p:sp>
      <p:sp>
        <p:nvSpPr>
          <p:cNvPr id="13" name="TextBox 12">
            <a:extLst>
              <a:ext uri="{FF2B5EF4-FFF2-40B4-BE49-F238E27FC236}">
                <a16:creationId xmlns:a16="http://schemas.microsoft.com/office/drawing/2014/main" id="{9CD773E3-79B7-4FBF-A86A-6325494590E4}"/>
              </a:ext>
            </a:extLst>
          </p:cNvPr>
          <p:cNvSpPr txBox="1"/>
          <p:nvPr/>
        </p:nvSpPr>
        <p:spPr>
          <a:xfrm>
            <a:off x="7296138" y="3462078"/>
            <a:ext cx="3963544" cy="276999"/>
          </a:xfrm>
          <a:prstGeom prst="rect">
            <a:avLst/>
          </a:prstGeom>
          <a:noFill/>
        </p:spPr>
        <p:txBody>
          <a:bodyPr wrap="square" rtlCol="0">
            <a:spAutoFit/>
          </a:bodyPr>
          <a:lstStyle/>
          <a:p>
            <a:r>
              <a:rPr lang="en-GB" sz="1200" dirty="0">
                <a:solidFill>
                  <a:schemeClr val="bg1"/>
                </a:solidFill>
              </a:rPr>
              <a:t>Fig. 3. AdaBoost churn AUC score with number of estimators</a:t>
            </a:r>
          </a:p>
        </p:txBody>
      </p:sp>
      <p:sp>
        <p:nvSpPr>
          <p:cNvPr id="16" name="TextBox 15">
            <a:extLst>
              <a:ext uri="{FF2B5EF4-FFF2-40B4-BE49-F238E27FC236}">
                <a16:creationId xmlns:a16="http://schemas.microsoft.com/office/drawing/2014/main" id="{85B9F500-8654-4E97-95EC-0C1F7E59EEEB}"/>
              </a:ext>
            </a:extLst>
          </p:cNvPr>
          <p:cNvSpPr txBox="1"/>
          <p:nvPr/>
        </p:nvSpPr>
        <p:spPr>
          <a:xfrm>
            <a:off x="6954744" y="6456072"/>
            <a:ext cx="4646331" cy="276999"/>
          </a:xfrm>
          <a:prstGeom prst="rect">
            <a:avLst/>
          </a:prstGeom>
          <a:noFill/>
        </p:spPr>
        <p:txBody>
          <a:bodyPr wrap="square" rtlCol="0">
            <a:spAutoFit/>
          </a:bodyPr>
          <a:lstStyle/>
          <a:p>
            <a:r>
              <a:rPr lang="en-GB" sz="1200" dirty="0">
                <a:solidFill>
                  <a:schemeClr val="bg1"/>
                </a:solidFill>
              </a:rPr>
              <a:t>Fig. 4. Classifier baseline vs final tuned, predicting churn (dataset DS02)</a:t>
            </a:r>
          </a:p>
        </p:txBody>
      </p:sp>
      <p:sp>
        <p:nvSpPr>
          <p:cNvPr id="11" name="TextBox 10"/>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JPB</a:t>
            </a:r>
          </a:p>
        </p:txBody>
      </p:sp>
    </p:spTree>
    <p:extLst>
      <p:ext uri="{BB962C8B-B14F-4D97-AF65-F5344CB8AC3E}">
        <p14:creationId xmlns:p14="http://schemas.microsoft.com/office/powerpoint/2010/main" val="1767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1692771"/>
          </a:xfrm>
          <a:prstGeom prst="rect">
            <a:avLst/>
          </a:prstGeom>
        </p:spPr>
        <p:txBody>
          <a:bodyPr wrap="square">
            <a:spAutoFit/>
          </a:bodyPr>
          <a:lstStyle/>
          <a:p>
            <a:r>
              <a:rPr lang="en-GB" sz="3200" b="1" dirty="0">
                <a:solidFill>
                  <a:srgbClr val="FFFF00"/>
                </a:solidFill>
              </a:rPr>
              <a:t>Tree-based Classifier Solution – Evaluation</a:t>
            </a:r>
          </a:p>
          <a:p>
            <a:endParaRPr lang="en-GB" sz="800" i="1" dirty="0">
              <a:solidFill>
                <a:schemeClr val="bg1"/>
              </a:solidFill>
            </a:endParaRPr>
          </a:p>
          <a:p>
            <a:pPr algn="just"/>
            <a:endParaRPr lang="en-GB" sz="2800" b="1" dirty="0">
              <a:solidFill>
                <a:srgbClr val="00B0F0"/>
              </a:solidFill>
            </a:endParaRP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endParaRPr lang="en-GB" dirty="0">
              <a:solidFill>
                <a:schemeClr val="bg1"/>
              </a:solidFill>
            </a:endParaRPr>
          </a:p>
        </p:txBody>
      </p:sp>
      <p:sp>
        <p:nvSpPr>
          <p:cNvPr id="5" name="Title1">
            <a:extLst>
              <a:ext uri="{FF2B5EF4-FFF2-40B4-BE49-F238E27FC236}">
                <a16:creationId xmlns:a16="http://schemas.microsoft.com/office/drawing/2014/main" id="{2C3DBBAF-6AED-4E0F-9339-4DC5C8333A76}"/>
              </a:ext>
            </a:extLst>
          </p:cNvPr>
          <p:cNvSpPr/>
          <p:nvPr/>
        </p:nvSpPr>
        <p:spPr>
          <a:xfrm>
            <a:off x="0" y="1035703"/>
            <a:ext cx="11748774" cy="1169551"/>
          </a:xfrm>
          <a:prstGeom prst="rect">
            <a:avLst/>
          </a:prstGeom>
        </p:spPr>
        <p:txBody>
          <a:bodyPr wrap="square">
            <a:spAutoFit/>
          </a:bodyPr>
          <a:lstStyle/>
          <a:p>
            <a:endParaRPr lang="en-GB" sz="1400" i="1" dirty="0">
              <a:solidFill>
                <a:schemeClr val="bg1"/>
              </a:solidFill>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400" dirty="0">
              <a:solidFill>
                <a:schemeClr val="bg1"/>
              </a:solidFill>
            </a:endParaRPr>
          </a:p>
        </p:txBody>
      </p:sp>
      <p:sp>
        <p:nvSpPr>
          <p:cNvPr id="6" name="Rectangle 1">
            <a:extLst>
              <a:ext uri="{FF2B5EF4-FFF2-40B4-BE49-F238E27FC236}">
                <a16:creationId xmlns:a16="http://schemas.microsoft.com/office/drawing/2014/main" id="{45504CEA-1936-4FBC-B8DF-BDF52EE36AE4}"/>
              </a:ext>
            </a:extLst>
          </p:cNvPr>
          <p:cNvSpPr>
            <a:spLocks noChangeArrowheads="1"/>
          </p:cNvSpPr>
          <p:nvPr/>
        </p:nvSpPr>
        <p:spPr bwMode="auto">
          <a:xfrm>
            <a:off x="2776538" y="2125663"/>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800" b="0" i="0" u="none" strike="noStrike" cap="none" normalizeH="0" baseline="0">
                <a:ln>
                  <a:noFill/>
                </a:ln>
                <a:solidFill>
                  <a:schemeClr val="tx1"/>
                </a:solidFill>
                <a:effectLst/>
                <a:latin typeface="Constantia" panose="02030602050306030303" pitchFamily="18" charset="0"/>
                <a:ea typeface="Calibri" panose="020F0502020204030204" pitchFamily="34" charset="0"/>
                <a:cs typeface="Times New Roman" panose="02020603050405020304" pitchFamily="18" charset="0"/>
              </a:rPr>
              <a:t>Table 4 – Classifier final prediction AUC scores</a:t>
            </a:r>
            <a:endParaRPr kumimoji="0" lang="en-GB"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6E749E81-01F0-4013-A2FA-BF305B0C219F}"/>
              </a:ext>
            </a:extLst>
          </p:cNvPr>
          <p:cNvPicPr>
            <a:picLocks noChangeAspect="1"/>
          </p:cNvPicPr>
          <p:nvPr/>
        </p:nvPicPr>
        <p:blipFill>
          <a:blip r:embed="rId3"/>
          <a:stretch>
            <a:fillRect/>
          </a:stretch>
        </p:blipFill>
        <p:spPr>
          <a:xfrm>
            <a:off x="7852857" y="638455"/>
            <a:ext cx="4241932" cy="4149111"/>
          </a:xfrm>
          <a:prstGeom prst="rect">
            <a:avLst/>
          </a:prstGeom>
        </p:spPr>
      </p:pic>
      <p:sp>
        <p:nvSpPr>
          <p:cNvPr id="11" name="Title1">
            <a:extLst>
              <a:ext uri="{FF2B5EF4-FFF2-40B4-BE49-F238E27FC236}">
                <a16:creationId xmlns:a16="http://schemas.microsoft.com/office/drawing/2014/main" id="{E18A13E0-A343-4E5C-81F7-29B8BCD0BD7E}"/>
              </a:ext>
            </a:extLst>
          </p:cNvPr>
          <p:cNvSpPr/>
          <p:nvPr/>
        </p:nvSpPr>
        <p:spPr>
          <a:xfrm>
            <a:off x="4927" y="505888"/>
            <a:ext cx="7736936" cy="4524315"/>
          </a:xfrm>
          <a:prstGeom prst="rect">
            <a:avLst/>
          </a:prstGeom>
        </p:spPr>
        <p:txBody>
          <a:bodyPr wrap="square">
            <a:spAutoFit/>
          </a:bodyPr>
          <a:lstStyle/>
          <a:p>
            <a:pPr algn="just"/>
            <a:r>
              <a:rPr lang="en-GB" b="1" dirty="0">
                <a:solidFill>
                  <a:srgbClr val="00B0F0"/>
                </a:solidFill>
              </a:rPr>
              <a:t>Final classifier results </a:t>
            </a:r>
            <a:r>
              <a:rPr lang="en-GB" dirty="0">
                <a:solidFill>
                  <a:schemeClr val="bg1"/>
                </a:solidFill>
              </a:rPr>
              <a:t>presented in table 6</a:t>
            </a:r>
          </a:p>
          <a:p>
            <a:pPr algn="just"/>
            <a:endParaRPr lang="en-GB" dirty="0">
              <a:solidFill>
                <a:schemeClr val="bg1"/>
              </a:solidFill>
            </a:endParaRPr>
          </a:p>
          <a:p>
            <a:pPr algn="just"/>
            <a:r>
              <a:rPr lang="en-GB" b="1" dirty="0">
                <a:solidFill>
                  <a:srgbClr val="00B0F0"/>
                </a:solidFill>
              </a:rPr>
              <a:t>Best performing experiment variant </a:t>
            </a:r>
            <a:r>
              <a:rPr lang="en-GB" dirty="0">
                <a:solidFill>
                  <a:schemeClr val="bg1"/>
                </a:solidFill>
              </a:rPr>
              <a:t>is gradient boosting consuming DS03, scoring AUC average of 0.8118, ranking 34</a:t>
            </a:r>
            <a:r>
              <a:rPr lang="en-GB" baseline="30000" dirty="0">
                <a:solidFill>
                  <a:schemeClr val="bg1"/>
                </a:solidFill>
              </a:rPr>
              <a:t>th</a:t>
            </a:r>
            <a:r>
              <a:rPr lang="en-GB" dirty="0">
                <a:solidFill>
                  <a:schemeClr val="bg1"/>
                </a:solidFill>
              </a:rPr>
              <a:t> of 89 total challenge submissions. Hypothesis H1 (out of box), H5 (beat KDD benchmark) and H6 (rank minimum mid-table) confirmed. Voting classifier comes second, ranking 35</a:t>
            </a:r>
            <a:r>
              <a:rPr lang="en-GB" baseline="30000" dirty="0">
                <a:solidFill>
                  <a:schemeClr val="bg1"/>
                </a:solidFill>
              </a:rPr>
              <a:t>th</a:t>
            </a:r>
            <a:r>
              <a:rPr lang="en-GB" dirty="0">
                <a:solidFill>
                  <a:schemeClr val="bg1"/>
                </a:solidFill>
              </a:rPr>
              <a:t>, followed by bagging (43</a:t>
            </a:r>
            <a:r>
              <a:rPr lang="en-GB" baseline="30000" dirty="0">
                <a:solidFill>
                  <a:schemeClr val="bg1"/>
                </a:solidFill>
              </a:rPr>
              <a:t>rd</a:t>
            </a:r>
            <a:r>
              <a:rPr lang="en-GB" dirty="0">
                <a:solidFill>
                  <a:schemeClr val="bg1"/>
                </a:solidFill>
              </a:rPr>
              <a:t>), random forest (43</a:t>
            </a:r>
            <a:r>
              <a:rPr lang="en-GB" baseline="30000" dirty="0">
                <a:solidFill>
                  <a:schemeClr val="bg1"/>
                </a:solidFill>
              </a:rPr>
              <a:t>rd</a:t>
            </a:r>
            <a:r>
              <a:rPr lang="en-GB" dirty="0">
                <a:solidFill>
                  <a:schemeClr val="bg1"/>
                </a:solidFill>
              </a:rPr>
              <a:t>), decision trees (61</a:t>
            </a:r>
            <a:r>
              <a:rPr lang="en-GB" baseline="30000" dirty="0">
                <a:solidFill>
                  <a:schemeClr val="bg1"/>
                </a:solidFill>
              </a:rPr>
              <a:t>st</a:t>
            </a:r>
            <a:r>
              <a:rPr lang="en-GB" dirty="0">
                <a:solidFill>
                  <a:schemeClr val="bg1"/>
                </a:solidFill>
              </a:rPr>
              <a:t>) and AdaBoost(63</a:t>
            </a:r>
            <a:r>
              <a:rPr lang="en-GB" baseline="30000" dirty="0">
                <a:solidFill>
                  <a:schemeClr val="bg1"/>
                </a:solidFill>
              </a:rPr>
              <a:t>rd</a:t>
            </a:r>
            <a:r>
              <a:rPr lang="en-GB" dirty="0">
                <a:solidFill>
                  <a:schemeClr val="bg1"/>
                </a:solidFill>
              </a:rPr>
              <a:t>)</a:t>
            </a:r>
          </a:p>
          <a:p>
            <a:pPr algn="just"/>
            <a:endParaRPr lang="en-GB" dirty="0">
              <a:solidFill>
                <a:schemeClr val="bg1"/>
              </a:solidFill>
            </a:endParaRPr>
          </a:p>
          <a:p>
            <a:pPr algn="just"/>
            <a:r>
              <a:rPr lang="en-GB" b="1" dirty="0">
                <a:solidFill>
                  <a:srgbClr val="00B0F0"/>
                </a:solidFill>
              </a:rPr>
              <a:t>Strong “out-of-box” baseline performance of gradient boosting</a:t>
            </a:r>
            <a:r>
              <a:rPr lang="en-GB" b="1" dirty="0">
                <a:solidFill>
                  <a:schemeClr val="bg1"/>
                </a:solidFill>
              </a:rPr>
              <a:t> </a:t>
            </a:r>
            <a:r>
              <a:rPr lang="en-GB" dirty="0">
                <a:solidFill>
                  <a:schemeClr val="bg1"/>
                </a:solidFill>
              </a:rPr>
              <a:t>observed less receptive to tuning than other classifiers</a:t>
            </a:r>
          </a:p>
          <a:p>
            <a:pPr algn="just"/>
            <a:endParaRPr lang="en-GB" dirty="0">
              <a:solidFill>
                <a:schemeClr val="bg1"/>
              </a:solidFill>
            </a:endParaRPr>
          </a:p>
          <a:p>
            <a:pPr algn="just"/>
            <a:r>
              <a:rPr lang="en-GB" b="1" dirty="0">
                <a:solidFill>
                  <a:srgbClr val="00B0F0"/>
                </a:solidFill>
              </a:rPr>
              <a:t>Hyperparameter tuning effective</a:t>
            </a:r>
            <a:r>
              <a:rPr lang="en-GB" dirty="0">
                <a:solidFill>
                  <a:schemeClr val="bg1"/>
                </a:solidFill>
              </a:rPr>
              <a:t>, especially for all models except gradient boosting, e.g. final tune decision tree scores 0.7979 with increase over baseline of 0.2847 for appetency. Hypothesis H4 (improved predictive performance) is satisfied </a:t>
            </a:r>
          </a:p>
          <a:p>
            <a:pPr algn="just"/>
            <a:endParaRPr lang="en-GB" b="1" dirty="0">
              <a:solidFill>
                <a:srgbClr val="00B0F0"/>
              </a:solidFill>
            </a:endParaRPr>
          </a:p>
        </p:txBody>
      </p:sp>
      <p:sp>
        <p:nvSpPr>
          <p:cNvPr id="12" name="TextBox 11">
            <a:extLst>
              <a:ext uri="{FF2B5EF4-FFF2-40B4-BE49-F238E27FC236}">
                <a16:creationId xmlns:a16="http://schemas.microsoft.com/office/drawing/2014/main" id="{B1DEA4BF-D26C-4146-B0FA-2241B6574599}"/>
              </a:ext>
            </a:extLst>
          </p:cNvPr>
          <p:cNvSpPr txBox="1"/>
          <p:nvPr/>
        </p:nvSpPr>
        <p:spPr>
          <a:xfrm>
            <a:off x="8914067" y="4753204"/>
            <a:ext cx="2119512" cy="276999"/>
          </a:xfrm>
          <a:prstGeom prst="rect">
            <a:avLst/>
          </a:prstGeom>
          <a:noFill/>
        </p:spPr>
        <p:txBody>
          <a:bodyPr wrap="square" rtlCol="0">
            <a:spAutoFit/>
          </a:bodyPr>
          <a:lstStyle/>
          <a:p>
            <a:r>
              <a:rPr lang="en-GB" sz="1200" dirty="0">
                <a:solidFill>
                  <a:schemeClr val="bg1"/>
                </a:solidFill>
              </a:rPr>
              <a:t>Table 6. Final Classifier Results</a:t>
            </a:r>
          </a:p>
        </p:txBody>
      </p:sp>
      <p:sp>
        <p:nvSpPr>
          <p:cNvPr id="13" name="Title1">
            <a:extLst>
              <a:ext uri="{FF2B5EF4-FFF2-40B4-BE49-F238E27FC236}">
                <a16:creationId xmlns:a16="http://schemas.microsoft.com/office/drawing/2014/main" id="{A776E5E1-5B58-4C4B-A1C2-DC553871FB40}"/>
              </a:ext>
            </a:extLst>
          </p:cNvPr>
          <p:cNvSpPr/>
          <p:nvPr/>
        </p:nvSpPr>
        <p:spPr>
          <a:xfrm>
            <a:off x="10506" y="4945150"/>
            <a:ext cx="12084284" cy="1754326"/>
          </a:xfrm>
          <a:prstGeom prst="rect">
            <a:avLst/>
          </a:prstGeom>
        </p:spPr>
        <p:txBody>
          <a:bodyPr wrap="square">
            <a:spAutoFit/>
          </a:bodyPr>
          <a:lstStyle/>
          <a:p>
            <a:pPr algn="just"/>
            <a:r>
              <a:rPr lang="en-GB" b="1" dirty="0">
                <a:solidFill>
                  <a:srgbClr val="00B0F0"/>
                </a:solidFill>
              </a:rPr>
              <a:t>Given difference in ranking according to dataset used</a:t>
            </a:r>
            <a:r>
              <a:rPr lang="en-GB" dirty="0">
                <a:solidFill>
                  <a:schemeClr val="bg1"/>
                </a:solidFill>
              </a:rPr>
              <a:t>, e.g. ABC (63rd DS01, 72nd DS03) and BGC (43rd DS02, 54th DS03), hypothesis H2 (importance of data preparation) confirmed</a:t>
            </a:r>
          </a:p>
          <a:p>
            <a:pPr algn="just"/>
            <a:endParaRPr lang="en-GB" dirty="0">
              <a:solidFill>
                <a:schemeClr val="bg1"/>
              </a:solidFill>
            </a:endParaRPr>
          </a:p>
          <a:p>
            <a:pPr algn="just"/>
            <a:r>
              <a:rPr lang="en-GB" b="1" dirty="0">
                <a:solidFill>
                  <a:srgbClr val="00B0F0"/>
                </a:solidFill>
              </a:rPr>
              <a:t>Bagging better than single decision trees, gradient boosting better than bagging</a:t>
            </a:r>
            <a:r>
              <a:rPr lang="en-GB" dirty="0">
                <a:solidFill>
                  <a:schemeClr val="bg1"/>
                </a:solidFill>
              </a:rPr>
              <a:t>, hypothesis H3 is confirmed</a:t>
            </a:r>
          </a:p>
          <a:p>
            <a:pPr algn="just"/>
            <a:endParaRPr lang="en-GB" dirty="0">
              <a:solidFill>
                <a:schemeClr val="bg1"/>
              </a:solidFill>
            </a:endParaRPr>
          </a:p>
          <a:p>
            <a:pPr algn="just"/>
            <a:r>
              <a:rPr lang="en-GB" b="1" dirty="0">
                <a:solidFill>
                  <a:srgbClr val="00B0F0"/>
                </a:solidFill>
              </a:rPr>
              <a:t>AdaBoost poor performance </a:t>
            </a:r>
            <a:r>
              <a:rPr lang="en-GB" dirty="0">
                <a:solidFill>
                  <a:schemeClr val="bg1"/>
                </a:solidFill>
              </a:rPr>
              <a:t>on par with decision tree. As ensemble method growing several hundred trees better  expected</a:t>
            </a:r>
          </a:p>
        </p:txBody>
      </p:sp>
      <p:sp>
        <p:nvSpPr>
          <p:cNvPr id="10" name="TextBox 9"/>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JPB</a:t>
            </a:r>
          </a:p>
        </p:txBody>
      </p:sp>
    </p:spTree>
    <p:extLst>
      <p:ext uri="{BB962C8B-B14F-4D97-AF65-F5344CB8AC3E}">
        <p14:creationId xmlns:p14="http://schemas.microsoft.com/office/powerpoint/2010/main" val="192601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3354765"/>
          </a:xfrm>
          <a:prstGeom prst="rect">
            <a:avLst/>
          </a:prstGeom>
        </p:spPr>
        <p:txBody>
          <a:bodyPr wrap="square">
            <a:spAutoFit/>
          </a:bodyPr>
          <a:lstStyle/>
          <a:p>
            <a:r>
              <a:rPr lang="en-GB" sz="3200" b="1" dirty="0">
                <a:solidFill>
                  <a:srgbClr val="FFFF00"/>
                </a:solidFill>
              </a:rPr>
              <a:t>Neural Network Based Classifier Solution</a:t>
            </a:r>
          </a:p>
          <a:p>
            <a:endParaRPr lang="en-GB" sz="800" i="1" dirty="0">
              <a:solidFill>
                <a:schemeClr val="bg1"/>
              </a:solidFill>
            </a:endParaRPr>
          </a:p>
          <a:p>
            <a:pPr algn="just"/>
            <a:endParaRPr lang="en-GB" sz="2800" b="1" dirty="0">
              <a:solidFill>
                <a:srgbClr val="FFFFFF"/>
              </a:solidFill>
            </a:endParaRPr>
          </a:p>
          <a:p>
            <a:pPr algn="just"/>
            <a:r>
              <a:rPr lang="en-GB" dirty="0">
                <a:solidFill>
                  <a:srgbClr val="FFFFFF"/>
                </a:solidFill>
              </a:rPr>
              <a:t>	</a:t>
            </a: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p:txBody>
      </p:sp>
      <p:sp>
        <p:nvSpPr>
          <p:cNvPr id="6" name="Rectangle 1">
            <a:extLst>
              <a:ext uri="{FF2B5EF4-FFF2-40B4-BE49-F238E27FC236}">
                <a16:creationId xmlns:a16="http://schemas.microsoft.com/office/drawing/2014/main" id="{45504CEA-1936-4FBC-B8DF-BDF52EE36AE4}"/>
              </a:ext>
            </a:extLst>
          </p:cNvPr>
          <p:cNvSpPr>
            <a:spLocks noChangeArrowheads="1"/>
          </p:cNvSpPr>
          <p:nvPr/>
        </p:nvSpPr>
        <p:spPr bwMode="auto">
          <a:xfrm>
            <a:off x="2776538" y="2125663"/>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800" b="0" i="0" u="none" strike="noStrike" cap="none" normalizeH="0" baseline="0" dirty="0">
                <a:ln>
                  <a:noFill/>
                </a:ln>
                <a:solidFill>
                  <a:schemeClr val="tx1"/>
                </a:solidFill>
                <a:effectLst/>
                <a:latin typeface="Constantia" panose="02030602050306030303" pitchFamily="18" charset="0"/>
                <a:ea typeface="Calibri" panose="020F0502020204030204" pitchFamily="34" charset="0"/>
                <a:cs typeface="Times New Roman" panose="02020603050405020304" pitchFamily="18" charset="0"/>
              </a:rPr>
              <a:t>Table 4 – Classifier final prediction AUC scores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1918389" y="4447410"/>
            <a:ext cx="3332951" cy="307777"/>
          </a:xfrm>
          <a:prstGeom prst="rect">
            <a:avLst/>
          </a:prstGeom>
        </p:spPr>
        <p:txBody>
          <a:bodyPr wrap="none">
            <a:spAutoFit/>
          </a:bodyPr>
          <a:lstStyle/>
          <a:p>
            <a:pPr lvl="0"/>
            <a:r>
              <a:rPr lang="en-US" sz="1400" i="1" dirty="0">
                <a:solidFill>
                  <a:srgbClr val="FFFFFF">
                    <a:alpha val="77000"/>
                  </a:srgbClr>
                </a:solidFill>
                <a:effectLst/>
                <a:latin typeface="Times New Roman"/>
                <a:cs typeface="Times New Roman"/>
              </a:rPr>
              <a:t>Example of a feed-forward neural network.</a:t>
            </a:r>
            <a:endParaRPr lang="en-GB" sz="1400" i="1" dirty="0">
              <a:solidFill>
                <a:srgbClr val="FFFFFF">
                  <a:alpha val="77000"/>
                </a:srgbClr>
              </a:solidFill>
              <a:effectLst/>
              <a:latin typeface="Times New Roman"/>
              <a:cs typeface="Times New Roman"/>
            </a:endParaRPr>
          </a:p>
        </p:txBody>
      </p:sp>
      <p:pic>
        <p:nvPicPr>
          <p:cNvPr id="2" name="Picture 1" descr="light-2729771_1280.png"/>
          <p:cNvPicPr>
            <a:picLocks noChangeAspect="1"/>
          </p:cNvPicPr>
          <p:nvPr/>
        </p:nvPicPr>
        <p:blipFill>
          <a:blip r:embed="rId3" cstate="print">
            <a:extLst>
              <a:ext uri="{BEBA8EAE-BF5A-486C-A8C5-ECC9F3942E4B}">
                <a14:imgProps xmlns:a14="http://schemas.microsoft.com/office/drawing/2010/main">
                  <a14:imgLayer r:embed="rId4">
                    <a14:imgEffect>
                      <a14:artisticGlowEdges trans="0"/>
                    </a14:imgEffect>
                    <a14:imgEffect>
                      <a14:colorTemperature colorTemp="6283"/>
                    </a14:imgEffect>
                    <a14:imgEffect>
                      <a14:saturation sat="157000"/>
                    </a14:imgEffect>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6574621" y="1833467"/>
            <a:ext cx="4557408" cy="5024533"/>
          </a:xfrm>
          <a:prstGeom prst="rect">
            <a:avLst/>
          </a:prstGeom>
        </p:spPr>
      </p:pic>
      <p:sp>
        <p:nvSpPr>
          <p:cNvPr id="9" name="Oval 8"/>
          <p:cNvSpPr/>
          <p:nvPr/>
        </p:nvSpPr>
        <p:spPr>
          <a:xfrm>
            <a:off x="1923221" y="2289389"/>
            <a:ext cx="406400" cy="4127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23221" y="2906609"/>
            <a:ext cx="406400" cy="4127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923221" y="3523829"/>
            <a:ext cx="406400" cy="4127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3357686" y="2610064"/>
            <a:ext cx="406400" cy="4127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3357686" y="3234904"/>
            <a:ext cx="406400" cy="4127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57686" y="3859744"/>
            <a:ext cx="406400" cy="4127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4792151" y="2905339"/>
            <a:ext cx="406400" cy="4127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3357686" y="1985224"/>
            <a:ext cx="406400" cy="4127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p:cNvCxnSpPr>
            <a:stCxn id="9" idx="6"/>
            <a:endCxn id="16" idx="2"/>
          </p:cNvCxnSpPr>
          <p:nvPr/>
        </p:nvCxnSpPr>
        <p:spPr>
          <a:xfrm flipV="1">
            <a:off x="2329621" y="2191599"/>
            <a:ext cx="1028065" cy="3041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6"/>
            <a:endCxn id="12" idx="2"/>
          </p:cNvCxnSpPr>
          <p:nvPr/>
        </p:nvCxnSpPr>
        <p:spPr>
          <a:xfrm>
            <a:off x="2329621" y="2495764"/>
            <a:ext cx="1028065" cy="3206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6"/>
            <a:endCxn id="13" idx="2"/>
          </p:cNvCxnSpPr>
          <p:nvPr/>
        </p:nvCxnSpPr>
        <p:spPr>
          <a:xfrm>
            <a:off x="2329621" y="2495764"/>
            <a:ext cx="1028065" cy="94551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6"/>
            <a:endCxn id="14" idx="2"/>
          </p:cNvCxnSpPr>
          <p:nvPr/>
        </p:nvCxnSpPr>
        <p:spPr>
          <a:xfrm>
            <a:off x="2329621" y="2495764"/>
            <a:ext cx="1028065" cy="157035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6"/>
            <a:endCxn id="16" idx="2"/>
          </p:cNvCxnSpPr>
          <p:nvPr/>
        </p:nvCxnSpPr>
        <p:spPr>
          <a:xfrm flipV="1">
            <a:off x="2329621" y="2191599"/>
            <a:ext cx="1028065" cy="9213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6"/>
            <a:endCxn id="12" idx="2"/>
          </p:cNvCxnSpPr>
          <p:nvPr/>
        </p:nvCxnSpPr>
        <p:spPr>
          <a:xfrm flipV="1">
            <a:off x="2329621" y="2816439"/>
            <a:ext cx="1028065" cy="2965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6"/>
            <a:endCxn id="13" idx="2"/>
          </p:cNvCxnSpPr>
          <p:nvPr/>
        </p:nvCxnSpPr>
        <p:spPr>
          <a:xfrm>
            <a:off x="2329621" y="3112984"/>
            <a:ext cx="1028065" cy="3282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a:endCxn id="14" idx="2"/>
          </p:cNvCxnSpPr>
          <p:nvPr/>
        </p:nvCxnSpPr>
        <p:spPr>
          <a:xfrm>
            <a:off x="2329621" y="3112984"/>
            <a:ext cx="1028065" cy="9531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6"/>
            <a:endCxn id="16" idx="2"/>
          </p:cNvCxnSpPr>
          <p:nvPr/>
        </p:nvCxnSpPr>
        <p:spPr>
          <a:xfrm flipV="1">
            <a:off x="2329621" y="2191599"/>
            <a:ext cx="1028065" cy="153860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6"/>
            <a:endCxn id="12" idx="2"/>
          </p:cNvCxnSpPr>
          <p:nvPr/>
        </p:nvCxnSpPr>
        <p:spPr>
          <a:xfrm flipV="1">
            <a:off x="2329621" y="2816439"/>
            <a:ext cx="1028065" cy="913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6"/>
            <a:endCxn id="13" idx="2"/>
          </p:cNvCxnSpPr>
          <p:nvPr/>
        </p:nvCxnSpPr>
        <p:spPr>
          <a:xfrm flipV="1">
            <a:off x="2329621" y="3441279"/>
            <a:ext cx="1028065" cy="2889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6"/>
            <a:endCxn id="14" idx="2"/>
          </p:cNvCxnSpPr>
          <p:nvPr/>
        </p:nvCxnSpPr>
        <p:spPr>
          <a:xfrm>
            <a:off x="2329621" y="3730204"/>
            <a:ext cx="1028065" cy="33591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6"/>
            <a:endCxn id="15" idx="2"/>
          </p:cNvCxnSpPr>
          <p:nvPr/>
        </p:nvCxnSpPr>
        <p:spPr>
          <a:xfrm>
            <a:off x="3764086" y="2191599"/>
            <a:ext cx="1028065" cy="92011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6"/>
            <a:endCxn id="15" idx="2"/>
          </p:cNvCxnSpPr>
          <p:nvPr/>
        </p:nvCxnSpPr>
        <p:spPr>
          <a:xfrm>
            <a:off x="3764086" y="2816439"/>
            <a:ext cx="1028065" cy="2952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6"/>
            <a:endCxn id="15" idx="2"/>
          </p:cNvCxnSpPr>
          <p:nvPr/>
        </p:nvCxnSpPr>
        <p:spPr>
          <a:xfrm flipV="1">
            <a:off x="3764086" y="3111714"/>
            <a:ext cx="1028065" cy="3295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6"/>
            <a:endCxn id="15" idx="2"/>
          </p:cNvCxnSpPr>
          <p:nvPr/>
        </p:nvCxnSpPr>
        <p:spPr>
          <a:xfrm flipV="1">
            <a:off x="3764086" y="3111714"/>
            <a:ext cx="1028065" cy="95440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9" idx="2"/>
          </p:cNvCxnSpPr>
          <p:nvPr/>
        </p:nvCxnSpPr>
        <p:spPr>
          <a:xfrm>
            <a:off x="1507931" y="2495764"/>
            <a:ext cx="41529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07931" y="3125049"/>
            <a:ext cx="41529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507931" y="3730204"/>
            <a:ext cx="41529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198551" y="3100919"/>
            <a:ext cx="41529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rot="16200000">
            <a:off x="899580" y="2971160"/>
            <a:ext cx="693900" cy="307777"/>
          </a:xfrm>
          <a:prstGeom prst="rect">
            <a:avLst/>
          </a:prstGeom>
          <a:noFill/>
          <a:ln>
            <a:noFill/>
          </a:ln>
        </p:spPr>
        <p:txBody>
          <a:bodyPr wrap="square" rtlCol="0">
            <a:spAutoFit/>
          </a:bodyPr>
          <a:lstStyle/>
          <a:p>
            <a:r>
              <a:rPr lang="en-GB" sz="1400" dirty="0">
                <a:solidFill>
                  <a:schemeClr val="bg1"/>
                </a:solidFill>
                <a:latin typeface="Times New Roman" panose="02020603050405020304" pitchFamily="18" charset="0"/>
                <a:cs typeface="Times New Roman" panose="02020603050405020304" pitchFamily="18" charset="0"/>
              </a:rPr>
              <a:t>Inputs</a:t>
            </a:r>
          </a:p>
        </p:txBody>
      </p:sp>
      <p:sp>
        <p:nvSpPr>
          <p:cNvPr id="38" name="TextBox 37"/>
          <p:cNvSpPr txBox="1"/>
          <p:nvPr/>
        </p:nvSpPr>
        <p:spPr>
          <a:xfrm>
            <a:off x="1852235" y="1756654"/>
            <a:ext cx="693900" cy="461665"/>
          </a:xfrm>
          <a:prstGeom prst="rect">
            <a:avLst/>
          </a:prstGeom>
          <a:noFill/>
          <a:ln>
            <a:noFill/>
          </a:ln>
        </p:spPr>
        <p:txBody>
          <a:bodyPr wrap="square" rtlCol="0">
            <a:spAutoFit/>
          </a:bodyPr>
          <a:lstStyle/>
          <a:p>
            <a:r>
              <a:rPr lang="en-GB" sz="1200" dirty="0">
                <a:solidFill>
                  <a:schemeClr val="bg1"/>
                </a:solidFill>
                <a:latin typeface="Times New Roman" panose="02020603050405020304" pitchFamily="18" charset="0"/>
                <a:cs typeface="Times New Roman" panose="02020603050405020304" pitchFamily="18" charset="0"/>
              </a:rPr>
              <a:t>Input layer</a:t>
            </a:r>
          </a:p>
        </p:txBody>
      </p:sp>
      <p:sp>
        <p:nvSpPr>
          <p:cNvPr id="39" name="TextBox 38"/>
          <p:cNvSpPr txBox="1"/>
          <p:nvPr/>
        </p:nvSpPr>
        <p:spPr>
          <a:xfrm>
            <a:off x="3269555" y="1420729"/>
            <a:ext cx="693900" cy="461665"/>
          </a:xfrm>
          <a:prstGeom prst="rect">
            <a:avLst/>
          </a:prstGeom>
          <a:noFill/>
          <a:ln>
            <a:noFill/>
          </a:ln>
        </p:spPr>
        <p:txBody>
          <a:bodyPr wrap="square" rtlCol="0">
            <a:spAutoFit/>
          </a:bodyPr>
          <a:lstStyle/>
          <a:p>
            <a:r>
              <a:rPr lang="en-GB" sz="1200" dirty="0">
                <a:solidFill>
                  <a:schemeClr val="bg1"/>
                </a:solidFill>
                <a:latin typeface="Times New Roman" panose="02020603050405020304" pitchFamily="18" charset="0"/>
                <a:cs typeface="Times New Roman" panose="02020603050405020304" pitchFamily="18" charset="0"/>
              </a:rPr>
              <a:t>Hidden layer</a:t>
            </a:r>
          </a:p>
        </p:txBody>
      </p:sp>
      <p:sp>
        <p:nvSpPr>
          <p:cNvPr id="40" name="TextBox 39"/>
          <p:cNvSpPr txBox="1"/>
          <p:nvPr/>
        </p:nvSpPr>
        <p:spPr>
          <a:xfrm>
            <a:off x="4712296" y="2343046"/>
            <a:ext cx="693900" cy="461665"/>
          </a:xfrm>
          <a:prstGeom prst="rect">
            <a:avLst/>
          </a:prstGeom>
          <a:noFill/>
          <a:ln>
            <a:noFill/>
          </a:ln>
        </p:spPr>
        <p:txBody>
          <a:bodyPr wrap="square" rtlCol="0">
            <a:spAutoFit/>
          </a:bodyPr>
          <a:lstStyle/>
          <a:p>
            <a:r>
              <a:rPr lang="en-GB" sz="1200" dirty="0">
                <a:solidFill>
                  <a:schemeClr val="bg1"/>
                </a:solidFill>
                <a:latin typeface="Times New Roman" panose="02020603050405020304" pitchFamily="18" charset="0"/>
                <a:cs typeface="Times New Roman" panose="02020603050405020304" pitchFamily="18" charset="0"/>
              </a:rPr>
              <a:t>Output layer</a:t>
            </a:r>
          </a:p>
        </p:txBody>
      </p:sp>
      <p:sp>
        <p:nvSpPr>
          <p:cNvPr id="41" name="TextBox 40"/>
          <p:cNvSpPr txBox="1"/>
          <p:nvPr/>
        </p:nvSpPr>
        <p:spPr>
          <a:xfrm rot="16200000">
            <a:off x="5352122" y="2940045"/>
            <a:ext cx="831215" cy="307777"/>
          </a:xfrm>
          <a:prstGeom prst="rect">
            <a:avLst/>
          </a:prstGeom>
          <a:noFill/>
          <a:ln>
            <a:noFill/>
          </a:ln>
        </p:spPr>
        <p:txBody>
          <a:bodyPr wrap="square" rtlCol="0">
            <a:spAutoFit/>
          </a:bodyPr>
          <a:lstStyle/>
          <a:p>
            <a:r>
              <a:rPr lang="en-GB" sz="1400" dirty="0">
                <a:solidFill>
                  <a:schemeClr val="bg1"/>
                </a:solidFill>
                <a:latin typeface="Times New Roman" panose="02020603050405020304" pitchFamily="18" charset="0"/>
                <a:cs typeface="Times New Roman" panose="02020603050405020304" pitchFamily="18" charset="0"/>
              </a:rPr>
              <a:t>Outputs</a:t>
            </a:r>
          </a:p>
        </p:txBody>
      </p:sp>
      <p:cxnSp>
        <p:nvCxnSpPr>
          <p:cNvPr id="42" name="Straight Connector 41"/>
          <p:cNvCxnSpPr/>
          <p:nvPr/>
        </p:nvCxnSpPr>
        <p:spPr>
          <a:xfrm>
            <a:off x="2035299" y="3100919"/>
            <a:ext cx="1016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136899" y="3002494"/>
            <a:ext cx="88900" cy="98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035299" y="3002494"/>
            <a:ext cx="190500" cy="1968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Connector 44"/>
          <p:cNvCxnSpPr/>
          <p:nvPr/>
        </p:nvCxnSpPr>
        <p:spPr>
          <a:xfrm>
            <a:off x="2035299" y="2505289"/>
            <a:ext cx="1016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136899" y="2406864"/>
            <a:ext cx="88900" cy="98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035299" y="2406864"/>
            <a:ext cx="190500" cy="1968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Connector 47"/>
          <p:cNvCxnSpPr/>
          <p:nvPr/>
        </p:nvCxnSpPr>
        <p:spPr>
          <a:xfrm>
            <a:off x="3467858" y="2190964"/>
            <a:ext cx="1016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569458" y="2092539"/>
            <a:ext cx="88900" cy="98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467858" y="2092539"/>
            <a:ext cx="190500" cy="1968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Connector 50"/>
          <p:cNvCxnSpPr/>
          <p:nvPr/>
        </p:nvCxnSpPr>
        <p:spPr>
          <a:xfrm>
            <a:off x="3467858" y="2816439"/>
            <a:ext cx="1016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3569458" y="2718014"/>
            <a:ext cx="88900" cy="98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467858" y="2718014"/>
            <a:ext cx="190500" cy="1968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Straight Connector 53"/>
          <p:cNvCxnSpPr/>
          <p:nvPr/>
        </p:nvCxnSpPr>
        <p:spPr>
          <a:xfrm>
            <a:off x="3467858" y="3441279"/>
            <a:ext cx="1016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3569458" y="3342854"/>
            <a:ext cx="88900" cy="98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467858" y="3342854"/>
            <a:ext cx="190500" cy="1968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p:cNvCxnSpPr/>
          <p:nvPr/>
        </p:nvCxnSpPr>
        <p:spPr>
          <a:xfrm>
            <a:off x="3467858" y="4066119"/>
            <a:ext cx="1016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569458" y="3967694"/>
            <a:ext cx="88900" cy="98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3467858" y="3967694"/>
            <a:ext cx="190500" cy="1968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Straight Connector 59"/>
          <p:cNvCxnSpPr/>
          <p:nvPr/>
        </p:nvCxnSpPr>
        <p:spPr>
          <a:xfrm>
            <a:off x="4897879" y="3100919"/>
            <a:ext cx="1016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4999479" y="3002494"/>
            <a:ext cx="88900" cy="98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897879" y="3002494"/>
            <a:ext cx="190500" cy="1968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3" name="Straight Connector 62"/>
          <p:cNvCxnSpPr/>
          <p:nvPr/>
        </p:nvCxnSpPr>
        <p:spPr>
          <a:xfrm>
            <a:off x="2028949" y="3730204"/>
            <a:ext cx="1016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130549" y="3631779"/>
            <a:ext cx="88900" cy="98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028949" y="3631779"/>
            <a:ext cx="190500" cy="1968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TextBox 65"/>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HL</a:t>
            </a:r>
          </a:p>
        </p:txBody>
      </p:sp>
    </p:spTree>
    <p:extLst>
      <p:ext uri="{BB962C8B-B14F-4D97-AF65-F5344CB8AC3E}">
        <p14:creationId xmlns:p14="http://schemas.microsoft.com/office/powerpoint/2010/main" val="3933851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2190413" cy="2646879"/>
          </a:xfrm>
          <a:prstGeom prst="rect">
            <a:avLst/>
          </a:prstGeom>
        </p:spPr>
        <p:txBody>
          <a:bodyPr wrap="square">
            <a:spAutoFit/>
          </a:bodyPr>
          <a:lstStyle/>
          <a:p>
            <a:r>
              <a:rPr lang="en-GB" sz="3200" b="1" dirty="0">
                <a:solidFill>
                  <a:srgbClr val="FFFF00"/>
                </a:solidFill>
              </a:rPr>
              <a:t>Neural Network Based Classifier Solution – Overview</a:t>
            </a:r>
          </a:p>
          <a:p>
            <a:endParaRPr lang="en-GB" sz="800" i="1" dirty="0">
              <a:solidFill>
                <a:schemeClr val="bg1"/>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p:txBody>
      </p:sp>
      <p:sp>
        <p:nvSpPr>
          <p:cNvPr id="5" name="Title1">
            <a:extLst>
              <a:ext uri="{FF2B5EF4-FFF2-40B4-BE49-F238E27FC236}">
                <a16:creationId xmlns:a16="http://schemas.microsoft.com/office/drawing/2014/main" id="{2C3DBBAF-6AED-4E0F-9339-4DC5C8333A76}"/>
              </a:ext>
            </a:extLst>
          </p:cNvPr>
          <p:cNvSpPr/>
          <p:nvPr/>
        </p:nvSpPr>
        <p:spPr>
          <a:xfrm>
            <a:off x="0" y="1035703"/>
            <a:ext cx="11748774" cy="1169551"/>
          </a:xfrm>
          <a:prstGeom prst="rect">
            <a:avLst/>
          </a:prstGeom>
        </p:spPr>
        <p:txBody>
          <a:bodyPr wrap="square">
            <a:spAutoFit/>
          </a:bodyPr>
          <a:lstStyle/>
          <a:p>
            <a:endParaRPr lang="en-GB" sz="1400" i="1" dirty="0">
              <a:solidFill>
                <a:schemeClr val="bg1"/>
              </a:solidFill>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400" dirty="0">
              <a:solidFill>
                <a:schemeClr val="bg1"/>
              </a:solidFill>
            </a:endParaRPr>
          </a:p>
        </p:txBody>
      </p:sp>
      <p:sp>
        <p:nvSpPr>
          <p:cNvPr id="6" name="Rectangle 1">
            <a:extLst>
              <a:ext uri="{FF2B5EF4-FFF2-40B4-BE49-F238E27FC236}">
                <a16:creationId xmlns:a16="http://schemas.microsoft.com/office/drawing/2014/main" id="{45504CEA-1936-4FBC-B8DF-BDF52EE36AE4}"/>
              </a:ext>
            </a:extLst>
          </p:cNvPr>
          <p:cNvSpPr>
            <a:spLocks noChangeArrowheads="1"/>
          </p:cNvSpPr>
          <p:nvPr/>
        </p:nvSpPr>
        <p:spPr bwMode="auto">
          <a:xfrm>
            <a:off x="2776538" y="2125663"/>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800" b="0" i="0" u="none" strike="noStrike" cap="none" normalizeH="0" baseline="0" dirty="0">
                <a:ln>
                  <a:noFill/>
                </a:ln>
                <a:solidFill>
                  <a:schemeClr val="tx1"/>
                </a:solidFill>
                <a:effectLst/>
                <a:latin typeface="Constantia" panose="02030602050306030303" pitchFamily="18" charset="0"/>
                <a:ea typeface="Calibri" panose="020F0502020204030204" pitchFamily="34" charset="0"/>
                <a:cs typeface="Times New Roman" panose="02020603050405020304" pitchFamily="18" charset="0"/>
              </a:rPr>
              <a:t>Table 4 – Classifier final prediction AUC scores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p:cNvSpPr txBox="1"/>
          <p:nvPr/>
        </p:nvSpPr>
        <p:spPr>
          <a:xfrm>
            <a:off x="173789" y="935790"/>
            <a:ext cx="4157579" cy="5078314"/>
          </a:xfrm>
          <a:prstGeom prst="rect">
            <a:avLst/>
          </a:prstGeom>
          <a:noFill/>
        </p:spPr>
        <p:txBody>
          <a:bodyPr wrap="square" rtlCol="0">
            <a:spAutoFit/>
          </a:bodyPr>
          <a:lstStyle/>
          <a:p>
            <a:pPr marL="285750" indent="-285750" algn="just">
              <a:buFont typeface="Arial" panose="020B0604020202020204" pitchFamily="34" charset="0"/>
              <a:buChar char="•"/>
            </a:pPr>
            <a:r>
              <a:rPr lang="en-GB" dirty="0">
                <a:solidFill>
                  <a:srgbClr val="FFFFFF"/>
                </a:solidFill>
              </a:rPr>
              <a:t>Recent progress in artificial neural networks (ANNs) has enabled the surpassing of other machine learning algorithm benchmarks in a wide variety of applications, including image and speech recognition, NLP and bioinformatics </a:t>
            </a:r>
            <a:r>
              <a:rPr lang="en-US" dirty="0">
                <a:solidFill>
                  <a:srgbClr val="FFFFFF"/>
                </a:solidFill>
              </a:rPr>
              <a:t>[5]</a:t>
            </a:r>
            <a:r>
              <a:rPr lang="en-GB" dirty="0">
                <a:solidFill>
                  <a:srgbClr val="FFFFFF"/>
                </a:solidFill>
              </a:rPr>
              <a:t> </a:t>
            </a:r>
            <a:r>
              <a:rPr lang="en-US" dirty="0">
                <a:solidFill>
                  <a:srgbClr val="FFFFFF"/>
                </a:solidFill>
              </a:rPr>
              <a:t>[6]</a:t>
            </a:r>
            <a:r>
              <a:rPr lang="en-GB" dirty="0">
                <a:solidFill>
                  <a:srgbClr val="FFFFFF"/>
                </a:solidFill>
              </a:rPr>
              <a:t> </a:t>
            </a:r>
            <a:r>
              <a:rPr lang="en-US" dirty="0">
                <a:solidFill>
                  <a:srgbClr val="FFFFFF"/>
                </a:solidFill>
              </a:rPr>
              <a:t>[7]</a:t>
            </a:r>
            <a:r>
              <a:rPr lang="en-GB" dirty="0">
                <a:solidFill>
                  <a:srgbClr val="FFFFFF"/>
                </a:solidFill>
              </a:rPr>
              <a:t>.</a:t>
            </a: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r>
              <a:rPr lang="en-GB" dirty="0">
                <a:solidFill>
                  <a:srgbClr val="FFFFFF"/>
                </a:solidFill>
              </a:rPr>
              <a:t>The neural networks developed for this project were coded using an Anaconda distribution of Python and the </a:t>
            </a:r>
            <a:r>
              <a:rPr lang="en-GB" dirty="0" err="1">
                <a:solidFill>
                  <a:srgbClr val="FFFFFF"/>
                </a:solidFill>
              </a:rPr>
              <a:t>Spyder</a:t>
            </a:r>
            <a:r>
              <a:rPr lang="en-GB" dirty="0">
                <a:solidFill>
                  <a:srgbClr val="FFFFFF"/>
                </a:solidFill>
              </a:rPr>
              <a:t> IDE. Anaconda is the self-professed ‘most popular Python data science platform’ [8].</a:t>
            </a: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r>
              <a:rPr lang="en-GB" dirty="0" err="1">
                <a:solidFill>
                  <a:srgbClr val="FFFFFF"/>
                </a:solidFill>
              </a:rPr>
              <a:t>Spyder</a:t>
            </a:r>
            <a:r>
              <a:rPr lang="en-GB" dirty="0">
                <a:solidFill>
                  <a:srgbClr val="FFFFFF"/>
                </a:solidFill>
              </a:rPr>
              <a:t> is a Python IDE with good debugging and introspection features.</a:t>
            </a:r>
          </a:p>
          <a:p>
            <a:endParaRPr lang="en-US" dirty="0"/>
          </a:p>
        </p:txBody>
      </p:sp>
      <p:pic>
        <p:nvPicPr>
          <p:cNvPr id="9" name="Picture 8" descr="Screen Shot 2018-05-02 at 21.38.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685" y="1271880"/>
            <a:ext cx="7427300" cy="4302752"/>
          </a:xfrm>
          <a:prstGeom prst="rect">
            <a:avLst/>
          </a:prstGeom>
        </p:spPr>
      </p:pic>
      <p:sp>
        <p:nvSpPr>
          <p:cNvPr id="10" name="Rectangle 9"/>
          <p:cNvSpPr/>
          <p:nvPr/>
        </p:nvSpPr>
        <p:spPr>
          <a:xfrm>
            <a:off x="7292427" y="5583810"/>
            <a:ext cx="1612966" cy="276999"/>
          </a:xfrm>
          <a:prstGeom prst="rect">
            <a:avLst/>
          </a:prstGeom>
        </p:spPr>
        <p:txBody>
          <a:bodyPr wrap="none">
            <a:spAutoFit/>
          </a:bodyPr>
          <a:lstStyle/>
          <a:p>
            <a:pPr lvl="0"/>
            <a:r>
              <a:rPr lang="en-US" sz="1200" i="1" dirty="0">
                <a:solidFill>
                  <a:srgbClr val="FFFFFF"/>
                </a:solidFill>
              </a:rPr>
              <a:t>Example of </a:t>
            </a:r>
            <a:r>
              <a:rPr lang="en-US" sz="1200" i="1" dirty="0" err="1">
                <a:solidFill>
                  <a:srgbClr val="FFFFFF"/>
                </a:solidFill>
              </a:rPr>
              <a:t>Spyder</a:t>
            </a:r>
            <a:r>
              <a:rPr lang="en-US" sz="1200" i="1" dirty="0">
                <a:solidFill>
                  <a:srgbClr val="FFFFFF"/>
                </a:solidFill>
              </a:rPr>
              <a:t> IDE</a:t>
            </a:r>
            <a:endParaRPr lang="en-GB" sz="1200" i="1" dirty="0">
              <a:solidFill>
                <a:srgbClr val="FFFFFF"/>
              </a:solidFill>
            </a:endParaRPr>
          </a:p>
        </p:txBody>
      </p:sp>
      <p:sp>
        <p:nvSpPr>
          <p:cNvPr id="11" name="TextBox 10"/>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HL</a:t>
            </a:r>
          </a:p>
        </p:txBody>
      </p:sp>
    </p:spTree>
    <p:extLst>
      <p:ext uri="{BB962C8B-B14F-4D97-AF65-F5344CB8AC3E}">
        <p14:creationId xmlns:p14="http://schemas.microsoft.com/office/powerpoint/2010/main" val="4886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2190413" cy="2646879"/>
          </a:xfrm>
          <a:prstGeom prst="rect">
            <a:avLst/>
          </a:prstGeom>
        </p:spPr>
        <p:txBody>
          <a:bodyPr wrap="square">
            <a:spAutoFit/>
          </a:bodyPr>
          <a:lstStyle/>
          <a:p>
            <a:r>
              <a:rPr lang="en-GB" sz="3200" b="1" dirty="0">
                <a:solidFill>
                  <a:srgbClr val="FFFF00"/>
                </a:solidFill>
              </a:rPr>
              <a:t>Neural Network Based Classifier Solution – API Overview</a:t>
            </a:r>
          </a:p>
          <a:p>
            <a:endParaRPr lang="en-GB" sz="800" i="1" dirty="0">
              <a:solidFill>
                <a:schemeClr val="bg1"/>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p:txBody>
      </p:sp>
      <p:sp>
        <p:nvSpPr>
          <p:cNvPr id="5" name="Title1">
            <a:extLst>
              <a:ext uri="{FF2B5EF4-FFF2-40B4-BE49-F238E27FC236}">
                <a16:creationId xmlns:a16="http://schemas.microsoft.com/office/drawing/2014/main" id="{2C3DBBAF-6AED-4E0F-9339-4DC5C8333A76}"/>
              </a:ext>
            </a:extLst>
          </p:cNvPr>
          <p:cNvSpPr/>
          <p:nvPr/>
        </p:nvSpPr>
        <p:spPr>
          <a:xfrm>
            <a:off x="0" y="1035703"/>
            <a:ext cx="11748774" cy="1169551"/>
          </a:xfrm>
          <a:prstGeom prst="rect">
            <a:avLst/>
          </a:prstGeom>
        </p:spPr>
        <p:txBody>
          <a:bodyPr wrap="square">
            <a:spAutoFit/>
          </a:bodyPr>
          <a:lstStyle/>
          <a:p>
            <a:endParaRPr lang="en-GB" sz="1400" i="1" dirty="0">
              <a:solidFill>
                <a:schemeClr val="bg1"/>
              </a:solidFill>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400" dirty="0">
              <a:solidFill>
                <a:schemeClr val="bg1"/>
              </a:solidFill>
            </a:endParaRPr>
          </a:p>
        </p:txBody>
      </p:sp>
      <p:sp>
        <p:nvSpPr>
          <p:cNvPr id="6" name="Rectangle 1">
            <a:extLst>
              <a:ext uri="{FF2B5EF4-FFF2-40B4-BE49-F238E27FC236}">
                <a16:creationId xmlns:a16="http://schemas.microsoft.com/office/drawing/2014/main" id="{45504CEA-1936-4FBC-B8DF-BDF52EE36AE4}"/>
              </a:ext>
            </a:extLst>
          </p:cNvPr>
          <p:cNvSpPr>
            <a:spLocks noChangeArrowheads="1"/>
          </p:cNvSpPr>
          <p:nvPr/>
        </p:nvSpPr>
        <p:spPr bwMode="auto">
          <a:xfrm>
            <a:off x="2776538" y="2125663"/>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800" b="0" i="0" u="none" strike="noStrike" cap="none" normalizeH="0" baseline="0" dirty="0">
                <a:ln>
                  <a:noFill/>
                </a:ln>
                <a:solidFill>
                  <a:schemeClr val="tx1"/>
                </a:solidFill>
                <a:effectLst/>
                <a:latin typeface="Constantia" panose="02030602050306030303" pitchFamily="18" charset="0"/>
                <a:ea typeface="Calibri" panose="020F0502020204030204" pitchFamily="34" charset="0"/>
                <a:cs typeface="Times New Roman" panose="02020603050405020304" pitchFamily="18" charset="0"/>
              </a:rPr>
              <a:t>Table 4 – Classifier final prediction AUC scores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p:cNvSpPr txBox="1"/>
          <p:nvPr/>
        </p:nvSpPr>
        <p:spPr>
          <a:xfrm>
            <a:off x="307474" y="882317"/>
            <a:ext cx="6764421" cy="3139321"/>
          </a:xfrm>
          <a:prstGeom prst="rect">
            <a:avLst/>
          </a:prstGeom>
          <a:noFill/>
        </p:spPr>
        <p:txBody>
          <a:bodyPr wrap="square" rtlCol="0">
            <a:spAutoFit/>
          </a:bodyPr>
          <a:lstStyle/>
          <a:p>
            <a:pPr marL="285750" indent="-285750" algn="just">
              <a:buFont typeface="Arial" panose="020B0604020202020204" pitchFamily="34" charset="0"/>
              <a:buChar char="•"/>
            </a:pPr>
            <a:r>
              <a:rPr lang="en-GB" dirty="0">
                <a:solidFill>
                  <a:srgbClr val="FFFFFF"/>
                </a:solidFill>
              </a:rPr>
              <a:t>Open-source APIs used in the project include </a:t>
            </a:r>
            <a:r>
              <a:rPr lang="en-GB" dirty="0" err="1">
                <a:solidFill>
                  <a:srgbClr val="FFFFFF"/>
                </a:solidFill>
              </a:rPr>
              <a:t>Keras</a:t>
            </a:r>
            <a:r>
              <a:rPr lang="en-GB" dirty="0">
                <a:solidFill>
                  <a:srgbClr val="FFFFFF"/>
                </a:solidFill>
              </a:rPr>
              <a:t> [9], a high-level neural network API, written in Python and capable of running on top of </a:t>
            </a:r>
            <a:r>
              <a:rPr lang="en-GB" dirty="0" err="1">
                <a:solidFill>
                  <a:srgbClr val="FFFFFF"/>
                </a:solidFill>
              </a:rPr>
              <a:t>TensorFlow</a:t>
            </a:r>
            <a:r>
              <a:rPr lang="en-GB" dirty="0">
                <a:solidFill>
                  <a:srgbClr val="FFFFFF"/>
                </a:solidFill>
              </a:rPr>
              <a:t> [10], an API for numerical computation using data flow graphs. </a:t>
            </a:r>
          </a:p>
          <a:p>
            <a:pPr marL="285750" indent="-285750" algn="just">
              <a:buFont typeface="Arial" panose="020B0604020202020204" pitchFamily="34" charset="0"/>
              <a:buChar char="•"/>
            </a:pPr>
            <a:r>
              <a:rPr lang="en-GB" dirty="0" err="1">
                <a:solidFill>
                  <a:srgbClr val="FFFFFF"/>
                </a:solidFill>
              </a:rPr>
              <a:t>TensorFlow</a:t>
            </a:r>
            <a:r>
              <a:rPr lang="en-GB" dirty="0">
                <a:solidFill>
                  <a:srgbClr val="FFFFFF"/>
                </a:solidFill>
              </a:rPr>
              <a:t> was originally developed by members of the Google Brain team for their deep learning research. It functions as an open-source machine learning framework.</a:t>
            </a:r>
          </a:p>
          <a:p>
            <a:pPr marL="285750" indent="-285750" algn="just">
              <a:buFont typeface="Arial" panose="020B0604020202020204" pitchFamily="34" charset="0"/>
              <a:buChar char="•"/>
            </a:pPr>
            <a:r>
              <a:rPr lang="en-GB" dirty="0">
                <a:solidFill>
                  <a:srgbClr val="FFFFFF"/>
                </a:solidFill>
              </a:rPr>
              <a:t>The </a:t>
            </a:r>
            <a:r>
              <a:rPr lang="en-GB" dirty="0" err="1">
                <a:solidFill>
                  <a:srgbClr val="FFFFFF"/>
                </a:solidFill>
              </a:rPr>
              <a:t>Scikit</a:t>
            </a:r>
            <a:r>
              <a:rPr lang="en-GB" dirty="0">
                <a:solidFill>
                  <a:srgbClr val="FFFFFF"/>
                </a:solidFill>
              </a:rPr>
              <a:t>-learn API [11] also features heavily, as it includes efficient data mining and analysis tools.</a:t>
            </a:r>
          </a:p>
          <a:p>
            <a:pPr marL="285750" indent="-285750" algn="just">
              <a:buFont typeface="Arial" panose="020B0604020202020204" pitchFamily="34" charset="0"/>
              <a:buChar char="•"/>
            </a:pPr>
            <a:r>
              <a:rPr lang="en-GB" dirty="0">
                <a:solidFill>
                  <a:srgbClr val="FFFFFF"/>
                </a:solidFill>
              </a:rPr>
              <a:t>Finally, the </a:t>
            </a:r>
            <a:r>
              <a:rPr lang="en-GB" dirty="0" err="1">
                <a:solidFill>
                  <a:srgbClr val="FFFFFF"/>
                </a:solidFill>
              </a:rPr>
              <a:t>Hyperopt</a:t>
            </a:r>
            <a:r>
              <a:rPr lang="en-GB" dirty="0">
                <a:solidFill>
                  <a:srgbClr val="FFFFFF"/>
                </a:solidFill>
              </a:rPr>
              <a:t> [12] Python library facilitates </a:t>
            </a:r>
            <a:r>
              <a:rPr lang="en-GB" dirty="0" err="1">
                <a:solidFill>
                  <a:srgbClr val="FFFFFF"/>
                </a:solidFill>
              </a:rPr>
              <a:t>hyperparameter</a:t>
            </a:r>
            <a:r>
              <a:rPr lang="en-GB" dirty="0">
                <a:solidFill>
                  <a:srgbClr val="FFFFFF"/>
                </a:solidFill>
              </a:rPr>
              <a:t> search.</a:t>
            </a:r>
            <a:endParaRPr lang="en-US" dirty="0"/>
          </a:p>
        </p:txBody>
      </p:sp>
      <p:pic>
        <p:nvPicPr>
          <p:cNvPr id="9" name="Picture 8"/>
          <p:cNvPicPr>
            <a:picLocks noChangeAspect="1"/>
          </p:cNvPicPr>
          <p:nvPr/>
        </p:nvPicPr>
        <p:blipFill>
          <a:blip r:embed="rId3"/>
          <a:stretch>
            <a:fillRect/>
          </a:stretch>
        </p:blipFill>
        <p:spPr>
          <a:xfrm>
            <a:off x="1524000" y="4445000"/>
            <a:ext cx="5654842" cy="1639904"/>
          </a:xfrm>
          <a:prstGeom prst="rect">
            <a:avLst/>
          </a:prstGeom>
        </p:spPr>
      </p:pic>
      <p:pic>
        <p:nvPicPr>
          <p:cNvPr id="13" name="Picture 12"/>
          <p:cNvPicPr>
            <a:picLocks noChangeAspect="1"/>
          </p:cNvPicPr>
          <p:nvPr/>
        </p:nvPicPr>
        <p:blipFill>
          <a:blip r:embed="rId4"/>
          <a:stretch>
            <a:fillRect/>
          </a:stretch>
        </p:blipFill>
        <p:spPr>
          <a:xfrm>
            <a:off x="7272422" y="1423067"/>
            <a:ext cx="4644857" cy="3487633"/>
          </a:xfrm>
          <a:prstGeom prst="rect">
            <a:avLst/>
          </a:prstGeom>
        </p:spPr>
      </p:pic>
      <p:sp>
        <p:nvSpPr>
          <p:cNvPr id="3" name="TextBox 2"/>
          <p:cNvSpPr txBox="1"/>
          <p:nvPr/>
        </p:nvSpPr>
        <p:spPr>
          <a:xfrm>
            <a:off x="7390524" y="5187830"/>
            <a:ext cx="3999259" cy="1477328"/>
          </a:xfrm>
          <a:prstGeom prst="rect">
            <a:avLst/>
          </a:prstGeom>
          <a:noFill/>
        </p:spPr>
        <p:txBody>
          <a:bodyPr wrap="square" rtlCol="0">
            <a:spAutoFit/>
          </a:bodyPr>
          <a:lstStyle/>
          <a:p>
            <a:r>
              <a:rPr lang="en-GB" dirty="0" err="1">
                <a:solidFill>
                  <a:srgbClr val="FFFFFF"/>
                </a:solidFill>
              </a:rPr>
              <a:t>TensorFlow</a:t>
            </a:r>
            <a:r>
              <a:rPr lang="en-GB" dirty="0">
                <a:solidFill>
                  <a:srgbClr val="FFFFFF"/>
                </a:solidFill>
              </a:rPr>
              <a:t> API (2015)</a:t>
            </a:r>
          </a:p>
          <a:p>
            <a:r>
              <a:rPr lang="en-GB" dirty="0" err="1">
                <a:solidFill>
                  <a:srgbClr val="FFFFFF"/>
                </a:solidFill>
              </a:rPr>
              <a:t>Keras</a:t>
            </a:r>
            <a:r>
              <a:rPr lang="en-GB" dirty="0">
                <a:solidFill>
                  <a:srgbClr val="FFFFFF"/>
                </a:solidFill>
              </a:rPr>
              <a:t> API (2015) </a:t>
            </a:r>
          </a:p>
          <a:p>
            <a:r>
              <a:rPr lang="en-GB" dirty="0">
                <a:solidFill>
                  <a:srgbClr val="FFFFFF"/>
                </a:solidFill>
              </a:rPr>
              <a:t>Adam optimizer and its variants (2015)</a:t>
            </a:r>
          </a:p>
          <a:p>
            <a:r>
              <a:rPr lang="en-GB" dirty="0">
                <a:solidFill>
                  <a:srgbClr val="FFFFFF"/>
                </a:solidFill>
              </a:rPr>
              <a:t>Swish activation function (2017)</a:t>
            </a:r>
          </a:p>
          <a:p>
            <a:endParaRPr lang="en-US" dirty="0"/>
          </a:p>
        </p:txBody>
      </p:sp>
      <p:sp>
        <p:nvSpPr>
          <p:cNvPr id="10" name="TextBox 9"/>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HL</a:t>
            </a:r>
          </a:p>
        </p:txBody>
      </p:sp>
    </p:spTree>
    <p:extLst>
      <p:ext uri="{BB962C8B-B14F-4D97-AF65-F5344CB8AC3E}">
        <p14:creationId xmlns:p14="http://schemas.microsoft.com/office/powerpoint/2010/main" val="268137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4616649"/>
          </a:xfrm>
          <a:prstGeom prst="rect">
            <a:avLst/>
          </a:prstGeom>
        </p:spPr>
        <p:txBody>
          <a:bodyPr wrap="square">
            <a:spAutoFit/>
          </a:bodyPr>
          <a:lstStyle/>
          <a:p>
            <a:r>
              <a:rPr lang="en-GB" sz="3200" b="1" dirty="0">
                <a:solidFill>
                  <a:srgbClr val="FFFF00"/>
                </a:solidFill>
              </a:rPr>
              <a:t>ANN Based Classifier Solution – Recent Activation Functions</a:t>
            </a:r>
          </a:p>
          <a:p>
            <a:endParaRPr lang="en-GB" sz="1200" b="1" dirty="0">
              <a:solidFill>
                <a:srgbClr val="FFFF00"/>
              </a:solidFill>
            </a:endParaRPr>
          </a:p>
          <a:p>
            <a:r>
              <a:rPr lang="en-GB" b="1" dirty="0">
                <a:solidFill>
                  <a:srgbClr val="FFFF00"/>
                </a:solidFill>
              </a:rPr>
              <a:t>Recently Developed/Adopted Activation Functions:</a:t>
            </a:r>
          </a:p>
          <a:p>
            <a:pPr algn="just">
              <a:lnSpc>
                <a:spcPct val="50000"/>
              </a:lnSpc>
            </a:pPr>
            <a:r>
              <a:rPr lang="en-GB" sz="3200" b="1" dirty="0">
                <a:solidFill>
                  <a:srgbClr val="FFFF00"/>
                </a:solidFill>
              </a:rPr>
              <a:t> </a:t>
            </a:r>
            <a:endParaRPr lang="en-GB" sz="2800" b="1" dirty="0">
              <a:solidFill>
                <a:srgbClr val="00B0F0"/>
              </a:solidFill>
            </a:endParaRPr>
          </a:p>
          <a:p>
            <a:pPr marL="285750" indent="-285750" algn="just">
              <a:buFont typeface="Arial" panose="020B0604020202020204" pitchFamily="34" charset="0"/>
              <a:buChar char="•"/>
            </a:pPr>
            <a:r>
              <a:rPr lang="en-GB" dirty="0" err="1">
                <a:solidFill>
                  <a:srgbClr val="FFFFFF"/>
                </a:solidFill>
              </a:rPr>
              <a:t>ReLU</a:t>
            </a:r>
            <a:r>
              <a:rPr lang="en-GB" dirty="0">
                <a:solidFill>
                  <a:srgbClr val="FFFFFF"/>
                </a:solidFill>
              </a:rPr>
              <a:t>, a rectified linear unit </a:t>
            </a:r>
            <a:r>
              <a:rPr lang="en-US" dirty="0">
                <a:solidFill>
                  <a:srgbClr val="FFFFFF"/>
                </a:solidFill>
              </a:rPr>
              <a:t>[13]</a:t>
            </a:r>
            <a:r>
              <a:rPr lang="en-GB" dirty="0">
                <a:solidFill>
                  <a:srgbClr val="FFFFFF"/>
                </a:solidFill>
              </a:rPr>
              <a:t>, has become the most popular activation function in deep learning. </a:t>
            </a:r>
          </a:p>
          <a:p>
            <a:pPr marL="285750" indent="-285750" algn="just">
              <a:buFont typeface="Arial" panose="020B0604020202020204" pitchFamily="34" charset="0"/>
              <a:buChar char="•"/>
            </a:pPr>
            <a:r>
              <a:rPr lang="en-GB" dirty="0">
                <a:solidFill>
                  <a:srgbClr val="FFFFFF"/>
                </a:solidFill>
              </a:rPr>
              <a:t>A variation of </a:t>
            </a:r>
            <a:r>
              <a:rPr lang="en-GB" dirty="0" err="1">
                <a:solidFill>
                  <a:srgbClr val="FFFFFF"/>
                </a:solidFill>
              </a:rPr>
              <a:t>ReLU</a:t>
            </a:r>
            <a:r>
              <a:rPr lang="en-GB" dirty="0">
                <a:solidFill>
                  <a:srgbClr val="FFFFFF"/>
                </a:solidFill>
              </a:rPr>
              <a:t> has been developed, called Leaky </a:t>
            </a:r>
            <a:r>
              <a:rPr lang="en-GB" dirty="0" err="1">
                <a:solidFill>
                  <a:srgbClr val="FFFFFF"/>
                </a:solidFill>
              </a:rPr>
              <a:t>ReLU</a:t>
            </a:r>
            <a:r>
              <a:rPr lang="en-GB" dirty="0">
                <a:solidFill>
                  <a:srgbClr val="FFFFFF"/>
                </a:solidFill>
              </a:rPr>
              <a:t>, which has a small and fixed negative gradient </a:t>
            </a:r>
            <a:r>
              <a:rPr lang="en-GB" i="1" dirty="0">
                <a:solidFill>
                  <a:srgbClr val="FFFFFF"/>
                </a:solidFill>
              </a:rPr>
              <a:t>a</a:t>
            </a:r>
            <a:r>
              <a:rPr lang="en-GB" dirty="0">
                <a:solidFill>
                  <a:srgbClr val="FFFFFF"/>
                </a:solidFill>
              </a:rPr>
              <a:t>, as shown below. Parametric Rectified Linear Unit (</a:t>
            </a:r>
            <a:r>
              <a:rPr lang="en-GB" dirty="0" err="1">
                <a:solidFill>
                  <a:srgbClr val="FFFFFF"/>
                </a:solidFill>
              </a:rPr>
              <a:t>PReLU</a:t>
            </a:r>
            <a:r>
              <a:rPr lang="en-GB" dirty="0">
                <a:solidFill>
                  <a:srgbClr val="FFFFFF"/>
                </a:solidFill>
              </a:rPr>
              <a:t>) takes this idea further by making </a:t>
            </a:r>
            <a:r>
              <a:rPr lang="en-GB" i="1" dirty="0">
                <a:solidFill>
                  <a:srgbClr val="FFFFFF"/>
                </a:solidFill>
              </a:rPr>
              <a:t>a</a:t>
            </a:r>
            <a:r>
              <a:rPr lang="en-GB" dirty="0">
                <a:solidFill>
                  <a:srgbClr val="FFFFFF"/>
                </a:solidFill>
              </a:rPr>
              <a:t> an adaptive parameter that can vary as the network is trained [14]. </a:t>
            </a:r>
          </a:p>
          <a:p>
            <a:pPr marL="285750" indent="-285750" algn="just">
              <a:buFont typeface="Arial" panose="020B0604020202020204" pitchFamily="34" charset="0"/>
              <a:buChar char="•"/>
            </a:pPr>
            <a:r>
              <a:rPr lang="en-GB" dirty="0">
                <a:solidFill>
                  <a:srgbClr val="FFFFFF"/>
                </a:solidFill>
              </a:rPr>
              <a:t>A team at Google Brain has used automatic search techniques, a combination of exhaustive and reinforcement learning-based search, to discover new activation functions [15]. Their best discovered activation function is </a:t>
            </a:r>
            <a:r>
              <a:rPr lang="en-GB" i="1" dirty="0" err="1">
                <a:solidFill>
                  <a:srgbClr val="FFFFFF"/>
                </a:solidFill>
              </a:rPr>
              <a:t>fx</a:t>
            </a:r>
            <a:r>
              <a:rPr lang="en-GB" i="1" dirty="0">
                <a:solidFill>
                  <a:srgbClr val="FFFFFF"/>
                </a:solidFill>
              </a:rPr>
              <a:t>= x ∙sigmoid(βx)</a:t>
            </a:r>
            <a:r>
              <a:rPr lang="en-GB" dirty="0">
                <a:solidFill>
                  <a:srgbClr val="FFFFFF"/>
                </a:solidFill>
              </a:rPr>
              <a:t>, which they name Swish. Its shape, though unique, is similar to </a:t>
            </a:r>
            <a:r>
              <a:rPr lang="en-GB" dirty="0" err="1">
                <a:solidFill>
                  <a:srgbClr val="FFFFFF"/>
                </a:solidFill>
              </a:rPr>
              <a:t>ReLU</a:t>
            </a:r>
            <a:r>
              <a:rPr lang="en-GB" dirty="0">
                <a:solidFill>
                  <a:srgbClr val="FFFFFF"/>
                </a:solidFill>
              </a:rPr>
              <a:t>, which makes it suitable for practitioners to replace </a:t>
            </a:r>
            <a:r>
              <a:rPr lang="en-GB" dirty="0" err="1">
                <a:solidFill>
                  <a:srgbClr val="FFFFFF"/>
                </a:solidFill>
              </a:rPr>
              <a:t>ReLU</a:t>
            </a:r>
            <a:r>
              <a:rPr lang="en-GB" dirty="0">
                <a:solidFill>
                  <a:srgbClr val="FFFFFF"/>
                </a:solidFill>
              </a:rPr>
              <a:t> with Swish in any neural network. </a:t>
            </a:r>
          </a:p>
          <a:p>
            <a:pPr marL="285750" indent="-285750" algn="just">
              <a:buFont typeface="Arial" panose="020B0604020202020204" pitchFamily="34" charset="0"/>
              <a:buChar char="•"/>
            </a:pPr>
            <a:endParaRPr lang="en-GB" dirty="0">
              <a:solidFill>
                <a:srgbClr val="FFFFFF"/>
              </a:solidFill>
            </a:endParaRPr>
          </a:p>
          <a:p>
            <a:pPr algn="just"/>
            <a:endParaRPr lang="en-GB" b="1" dirty="0">
              <a:solidFill>
                <a:srgbClr val="00B0F0"/>
              </a:solidFill>
            </a:endParaRP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endParaRPr lang="en-GB" dirty="0">
              <a:solidFill>
                <a:schemeClr val="bg1"/>
              </a:solidFill>
            </a:endParaRPr>
          </a:p>
        </p:txBody>
      </p:sp>
      <p:sp>
        <p:nvSpPr>
          <p:cNvPr id="5" name="Title1">
            <a:extLst>
              <a:ext uri="{FF2B5EF4-FFF2-40B4-BE49-F238E27FC236}">
                <a16:creationId xmlns:a16="http://schemas.microsoft.com/office/drawing/2014/main" id="{2C3DBBAF-6AED-4E0F-9339-4DC5C8333A76}"/>
              </a:ext>
            </a:extLst>
          </p:cNvPr>
          <p:cNvSpPr/>
          <p:nvPr/>
        </p:nvSpPr>
        <p:spPr>
          <a:xfrm>
            <a:off x="0" y="1035703"/>
            <a:ext cx="11748774" cy="1169551"/>
          </a:xfrm>
          <a:prstGeom prst="rect">
            <a:avLst/>
          </a:prstGeom>
        </p:spPr>
        <p:txBody>
          <a:bodyPr wrap="square">
            <a:spAutoFit/>
          </a:bodyPr>
          <a:lstStyle/>
          <a:p>
            <a:endParaRPr lang="en-GB" sz="1400" i="1" dirty="0">
              <a:solidFill>
                <a:schemeClr val="bg1"/>
              </a:solidFill>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400" dirty="0">
              <a:solidFill>
                <a:schemeClr val="bg1"/>
              </a:solidFill>
            </a:endParaRPr>
          </a:p>
        </p:txBody>
      </p:sp>
      <p:sp>
        <p:nvSpPr>
          <p:cNvPr id="6" name="Rectangle 1">
            <a:extLst>
              <a:ext uri="{FF2B5EF4-FFF2-40B4-BE49-F238E27FC236}">
                <a16:creationId xmlns:a16="http://schemas.microsoft.com/office/drawing/2014/main" id="{45504CEA-1936-4FBC-B8DF-BDF52EE36AE4}"/>
              </a:ext>
            </a:extLst>
          </p:cNvPr>
          <p:cNvSpPr>
            <a:spLocks noChangeArrowheads="1"/>
          </p:cNvSpPr>
          <p:nvPr/>
        </p:nvSpPr>
        <p:spPr bwMode="auto">
          <a:xfrm>
            <a:off x="2776538" y="2125663"/>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800" b="0" i="0" u="none" strike="noStrike" cap="none" normalizeH="0" baseline="0" dirty="0">
                <a:ln>
                  <a:noFill/>
                </a:ln>
                <a:solidFill>
                  <a:schemeClr val="tx1"/>
                </a:solidFill>
                <a:effectLst/>
                <a:latin typeface="Constantia" panose="02030602050306030303" pitchFamily="18" charset="0"/>
                <a:ea typeface="Calibri" panose="020F0502020204030204" pitchFamily="34" charset="0"/>
                <a:cs typeface="Times New Roman" panose="02020603050405020304" pitchFamily="18" charset="0"/>
              </a:rPr>
              <a:t>Table 4 – Classifier final prediction AUC scores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descr="H:\Presentation2.png"/>
          <p:cNvPicPr/>
          <p:nvPr/>
        </p:nvPicPr>
        <p:blipFill rotWithShape="1">
          <a:blip r:embed="rId3">
            <a:grayscl/>
            <a:extLst>
              <a:ext uri="{28A0092B-C50C-407E-A947-70E740481C1C}">
                <a14:useLocalDpi xmlns:a14="http://schemas.microsoft.com/office/drawing/2010/main" val="0"/>
              </a:ext>
            </a:extLst>
          </a:blip>
          <a:srcRect l="24427" t="16304" r="36878" b="50785"/>
          <a:stretch/>
        </p:blipFill>
        <p:spPr bwMode="auto">
          <a:xfrm>
            <a:off x="935788" y="4023895"/>
            <a:ext cx="4424949" cy="2018632"/>
          </a:xfrm>
          <a:prstGeom prst="rect">
            <a:avLst/>
          </a:prstGeom>
          <a:noFill/>
          <a:ln>
            <a:noFill/>
          </a:ln>
          <a:extLst>
            <a:ext uri="{53640926-AAD7-44d8-BBD7-CCE9431645EC}">
              <a14:shadowObscured xmlns="" xmlns:a14="http://schemas.microsoft.com/office/drawing/2010/main"/>
            </a:ext>
          </a:extLst>
        </p:spPr>
      </p:pic>
      <p:pic>
        <p:nvPicPr>
          <p:cNvPr id="11" name="Picture 10" descr="H:\Presentation3.png"/>
          <p:cNvPicPr/>
          <p:nvPr/>
        </p:nvPicPr>
        <p:blipFill rotWithShape="1">
          <a:blip r:embed="rId4">
            <a:grayscl/>
            <a:extLst>
              <a:ext uri="{BEBA8EAE-BF5A-486C-A8C5-ECC9F3942E4B}">
                <a14:imgProps xmlns:a14="http://schemas.microsoft.com/office/drawing/2010/main">
                  <a14:imgLayer r:embed="rId5">
                    <a14:imgEffect>
                      <a14:sharpenSoften amount="37000"/>
                    </a14:imgEffect>
                    <a14:imgEffect>
                      <a14:saturation sat="217000"/>
                    </a14:imgEffect>
                  </a14:imgLayer>
                </a14:imgProps>
              </a:ext>
              <a:ext uri="{28A0092B-C50C-407E-A947-70E740481C1C}">
                <a14:useLocalDpi xmlns:a14="http://schemas.microsoft.com/office/drawing/2010/main" val="0"/>
              </a:ext>
            </a:extLst>
          </a:blip>
          <a:srcRect l="39433" t="11610" r="21415" b="58076"/>
          <a:stretch/>
        </p:blipFill>
        <p:spPr bwMode="auto">
          <a:xfrm>
            <a:off x="6510421" y="3997158"/>
            <a:ext cx="4692316" cy="2045369"/>
          </a:xfrm>
          <a:prstGeom prst="rect">
            <a:avLst/>
          </a:prstGeom>
          <a:noFill/>
          <a:ln>
            <a:noFill/>
          </a:ln>
          <a:extLst>
            <a:ext uri="{53640926-AAD7-44d8-BBD7-CCE9431645EC}">
              <a14:shadowObscured xmlns="" xmlns:a14="http://schemas.microsoft.com/office/drawing/2010/main"/>
            </a:ext>
          </a:extLst>
        </p:spPr>
      </p:pic>
      <p:sp>
        <p:nvSpPr>
          <p:cNvPr id="12" name="Rectangle 11"/>
          <p:cNvSpPr/>
          <p:nvPr/>
        </p:nvSpPr>
        <p:spPr>
          <a:xfrm>
            <a:off x="933765" y="6118829"/>
            <a:ext cx="3275256" cy="276999"/>
          </a:xfrm>
          <a:prstGeom prst="rect">
            <a:avLst/>
          </a:prstGeom>
        </p:spPr>
        <p:txBody>
          <a:bodyPr wrap="none">
            <a:spAutoFit/>
          </a:bodyPr>
          <a:lstStyle/>
          <a:p>
            <a:pPr lvl="0"/>
            <a:r>
              <a:rPr lang="en-US" sz="1200" dirty="0" err="1">
                <a:solidFill>
                  <a:schemeClr val="bg1"/>
                </a:solidFill>
              </a:rPr>
              <a:t>ReLU</a:t>
            </a:r>
            <a:r>
              <a:rPr lang="en-US" sz="1200" dirty="0">
                <a:solidFill>
                  <a:schemeClr val="bg1"/>
                </a:solidFill>
              </a:rPr>
              <a:t> and Leaky-</a:t>
            </a:r>
            <a:r>
              <a:rPr lang="en-US" sz="1200" dirty="0" err="1">
                <a:solidFill>
                  <a:schemeClr val="bg1"/>
                </a:solidFill>
              </a:rPr>
              <a:t>ReLU</a:t>
            </a:r>
            <a:r>
              <a:rPr lang="en-US" sz="1200" dirty="0">
                <a:solidFill>
                  <a:schemeClr val="bg1"/>
                </a:solidFill>
              </a:rPr>
              <a:t>/</a:t>
            </a:r>
            <a:r>
              <a:rPr lang="en-US" sz="1200" dirty="0" err="1">
                <a:solidFill>
                  <a:schemeClr val="bg1"/>
                </a:solidFill>
              </a:rPr>
              <a:t>PReLU</a:t>
            </a:r>
            <a:r>
              <a:rPr lang="en-US" sz="1200" dirty="0">
                <a:solidFill>
                  <a:schemeClr val="bg1"/>
                </a:solidFill>
              </a:rPr>
              <a:t> activation functions</a:t>
            </a:r>
            <a:endParaRPr lang="en-GB" sz="1200" dirty="0">
              <a:solidFill>
                <a:schemeClr val="bg1"/>
              </a:solidFill>
            </a:endParaRPr>
          </a:p>
        </p:txBody>
      </p:sp>
      <p:sp>
        <p:nvSpPr>
          <p:cNvPr id="13" name="Rectangle 12"/>
          <p:cNvSpPr/>
          <p:nvPr/>
        </p:nvSpPr>
        <p:spPr>
          <a:xfrm>
            <a:off x="6481624" y="6078584"/>
            <a:ext cx="2057700" cy="276999"/>
          </a:xfrm>
          <a:prstGeom prst="rect">
            <a:avLst/>
          </a:prstGeom>
        </p:spPr>
        <p:txBody>
          <a:bodyPr wrap="none">
            <a:spAutoFit/>
          </a:bodyPr>
          <a:lstStyle/>
          <a:p>
            <a:pPr lvl="0"/>
            <a:r>
              <a:rPr lang="en-US" sz="1200" dirty="0">
                <a:solidFill>
                  <a:srgbClr val="FFFFFF"/>
                </a:solidFill>
              </a:rPr>
              <a:t>The Swish activation function</a:t>
            </a:r>
            <a:endParaRPr lang="en-GB" sz="1200" dirty="0">
              <a:solidFill>
                <a:srgbClr val="FFFFFF"/>
              </a:solidFill>
            </a:endParaRPr>
          </a:p>
        </p:txBody>
      </p:sp>
      <p:sp>
        <p:nvSpPr>
          <p:cNvPr id="14" name="TextBox 13"/>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HL</a:t>
            </a:r>
          </a:p>
        </p:txBody>
      </p:sp>
    </p:spTree>
    <p:extLst>
      <p:ext uri="{BB962C8B-B14F-4D97-AF65-F5344CB8AC3E}">
        <p14:creationId xmlns:p14="http://schemas.microsoft.com/office/powerpoint/2010/main" val="3120407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2954655"/>
          </a:xfrm>
          <a:prstGeom prst="rect">
            <a:avLst/>
          </a:prstGeom>
          <a:ln>
            <a:noFill/>
          </a:ln>
        </p:spPr>
        <p:txBody>
          <a:bodyPr wrap="square">
            <a:spAutoFit/>
          </a:bodyPr>
          <a:lstStyle/>
          <a:p>
            <a:r>
              <a:rPr lang="en-GB" sz="3200" b="1" dirty="0">
                <a:solidFill>
                  <a:srgbClr val="FFFF00"/>
                </a:solidFill>
              </a:rPr>
              <a:t>ANN Based Classifier Solution – Recent Optimizers</a:t>
            </a:r>
          </a:p>
          <a:p>
            <a:endParaRPr lang="en-GB" sz="1200" b="1" dirty="0">
              <a:solidFill>
                <a:srgbClr val="FFFF00"/>
              </a:solidFill>
            </a:endParaRPr>
          </a:p>
          <a:p>
            <a:r>
              <a:rPr lang="en-GB" b="1" dirty="0">
                <a:solidFill>
                  <a:srgbClr val="FFFF00"/>
                </a:solidFill>
              </a:rPr>
              <a:t>Recently Developed Optimizers:</a:t>
            </a:r>
          </a:p>
          <a:p>
            <a:pPr>
              <a:lnSpc>
                <a:spcPct val="50000"/>
              </a:lnSpc>
            </a:pPr>
            <a:r>
              <a:rPr lang="en-GB" sz="3200" b="1" dirty="0">
                <a:solidFill>
                  <a:srgbClr val="FFFFFF"/>
                </a:solidFill>
              </a:rPr>
              <a:t> </a:t>
            </a:r>
            <a:endParaRPr lang="en-GB" b="1" dirty="0">
              <a:solidFill>
                <a:srgbClr val="FFFFFF"/>
              </a:solidFill>
            </a:endParaRPr>
          </a:p>
          <a:p>
            <a:pPr marL="285750" indent="-285750" algn="just">
              <a:buFont typeface="Arial" panose="020B0604020202020204" pitchFamily="34" charset="0"/>
              <a:buChar char="•"/>
            </a:pPr>
            <a:endParaRPr lang="en-GB" b="1" dirty="0">
              <a:solidFill>
                <a:srgbClr val="FFFFFF"/>
              </a:solidFill>
            </a:endParaRPr>
          </a:p>
          <a:p>
            <a:pPr marL="285750" indent="-285750" algn="just">
              <a:buFont typeface="Arial" panose="020B0604020202020204" pitchFamily="34" charset="0"/>
              <a:buChar char="•"/>
            </a:pPr>
            <a:endParaRPr lang="en-GB" b="1" dirty="0">
              <a:solidFill>
                <a:srgbClr val="FFFFFF"/>
              </a:solidFill>
            </a:endParaRPr>
          </a:p>
          <a:p>
            <a:pPr marL="285750" indent="-285750" algn="just">
              <a:buFont typeface="Arial" panose="020B0604020202020204" pitchFamily="34" charset="0"/>
              <a:buChar char="•"/>
            </a:pPr>
            <a:endParaRPr lang="en-GB" b="1" dirty="0">
              <a:solidFill>
                <a:srgbClr val="FFFFFF"/>
              </a:solidFill>
            </a:endParaRPr>
          </a:p>
          <a:p>
            <a:pPr marL="285750" indent="-285750" algn="just">
              <a:buFont typeface="Arial" panose="020B0604020202020204" pitchFamily="34" charset="0"/>
              <a:buChar char="•"/>
            </a:pPr>
            <a:endParaRPr lang="en-GB" b="1"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p:txBody>
      </p:sp>
      <p:sp>
        <p:nvSpPr>
          <p:cNvPr id="5" name="Title1">
            <a:extLst>
              <a:ext uri="{FF2B5EF4-FFF2-40B4-BE49-F238E27FC236}">
                <a16:creationId xmlns:a16="http://schemas.microsoft.com/office/drawing/2014/main" id="{2C3DBBAF-6AED-4E0F-9339-4DC5C8333A76}"/>
              </a:ext>
            </a:extLst>
          </p:cNvPr>
          <p:cNvSpPr/>
          <p:nvPr/>
        </p:nvSpPr>
        <p:spPr>
          <a:xfrm>
            <a:off x="0" y="1035703"/>
            <a:ext cx="11748774" cy="1169551"/>
          </a:xfrm>
          <a:prstGeom prst="rect">
            <a:avLst/>
          </a:prstGeom>
        </p:spPr>
        <p:txBody>
          <a:bodyPr wrap="square">
            <a:spAutoFit/>
          </a:bodyPr>
          <a:lstStyle/>
          <a:p>
            <a:endParaRPr lang="en-GB" sz="1400" i="1" dirty="0">
              <a:solidFill>
                <a:schemeClr val="bg1"/>
              </a:solidFill>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400" dirty="0">
              <a:solidFill>
                <a:schemeClr val="bg1"/>
              </a:solidFill>
            </a:endParaRPr>
          </a:p>
        </p:txBody>
      </p:sp>
      <p:sp>
        <p:nvSpPr>
          <p:cNvPr id="6" name="Rectangle 1">
            <a:extLst>
              <a:ext uri="{FF2B5EF4-FFF2-40B4-BE49-F238E27FC236}">
                <a16:creationId xmlns:a16="http://schemas.microsoft.com/office/drawing/2014/main" id="{45504CEA-1936-4FBC-B8DF-BDF52EE36AE4}"/>
              </a:ext>
            </a:extLst>
          </p:cNvPr>
          <p:cNvSpPr>
            <a:spLocks noChangeArrowheads="1"/>
          </p:cNvSpPr>
          <p:nvPr/>
        </p:nvSpPr>
        <p:spPr bwMode="auto">
          <a:xfrm>
            <a:off x="2776538" y="2125663"/>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800" b="0" i="0" u="none" strike="noStrike" cap="none" normalizeH="0" baseline="0">
                <a:ln>
                  <a:noFill/>
                </a:ln>
                <a:solidFill>
                  <a:schemeClr val="tx1"/>
                </a:solidFill>
                <a:effectLst/>
                <a:latin typeface="Constantia" panose="02030602050306030303" pitchFamily="18" charset="0"/>
                <a:ea typeface="Calibri" panose="020F0502020204030204" pitchFamily="34" charset="0"/>
                <a:cs typeface="Times New Roman" panose="02020603050405020304" pitchFamily="18" charset="0"/>
              </a:rPr>
              <a:t>Table 4 – Classifier final prediction AUC scores</a:t>
            </a:r>
            <a:endParaRPr kumimoji="0" lang="en-GB"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descr="Screen Shot 2018-05-02 at 22.52.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096" y="1065509"/>
            <a:ext cx="4678182" cy="4647472"/>
          </a:xfrm>
          <a:prstGeom prst="rect">
            <a:avLst/>
          </a:prstGeom>
        </p:spPr>
      </p:pic>
      <p:sp>
        <p:nvSpPr>
          <p:cNvPr id="4" name="TextBox 3"/>
          <p:cNvSpPr txBox="1"/>
          <p:nvPr/>
        </p:nvSpPr>
        <p:spPr>
          <a:xfrm>
            <a:off x="307474" y="1229894"/>
            <a:ext cx="5882105" cy="3108544"/>
          </a:xfrm>
          <a:prstGeom prst="rect">
            <a:avLst/>
          </a:prstGeom>
          <a:noFill/>
        </p:spPr>
        <p:txBody>
          <a:bodyPr wrap="square" rtlCol="0">
            <a:spAutoFit/>
          </a:bodyPr>
          <a:lstStyle/>
          <a:p>
            <a:pPr>
              <a:lnSpc>
                <a:spcPct val="50000"/>
              </a:lnSpc>
            </a:pPr>
            <a:r>
              <a:rPr lang="en-GB" sz="3200" b="1" dirty="0">
                <a:solidFill>
                  <a:srgbClr val="FFFFFF"/>
                </a:solidFill>
              </a:rPr>
              <a:t> </a:t>
            </a:r>
            <a:endParaRPr lang="en-GB" sz="2800" b="1" dirty="0">
              <a:solidFill>
                <a:srgbClr val="FFFFFF"/>
              </a:solidFill>
            </a:endParaRPr>
          </a:p>
          <a:p>
            <a:pPr marL="285750" indent="-285750" algn="just">
              <a:buFont typeface="Arial" panose="020B0604020202020204" pitchFamily="34" charset="0"/>
              <a:buChar char="•"/>
            </a:pPr>
            <a:r>
              <a:rPr lang="en-GB" dirty="0">
                <a:solidFill>
                  <a:srgbClr val="FFFFFF"/>
                </a:solidFill>
              </a:rPr>
              <a:t>A recently developed (2014) optimization function is Adam [16]. </a:t>
            </a: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r>
              <a:rPr lang="en-GB" dirty="0">
                <a:solidFill>
                  <a:srgbClr val="FFFFFF"/>
                </a:solidFill>
              </a:rPr>
              <a:t>Some of Adam’s advantages are that its step sizes are bounded by a step size </a:t>
            </a:r>
            <a:r>
              <a:rPr lang="en-GB" dirty="0" err="1">
                <a:solidFill>
                  <a:srgbClr val="FFFFFF"/>
                </a:solidFill>
              </a:rPr>
              <a:t>hyperparameter</a:t>
            </a:r>
            <a:r>
              <a:rPr lang="en-GB" dirty="0">
                <a:solidFill>
                  <a:srgbClr val="FFFFFF"/>
                </a:solidFill>
              </a:rPr>
              <a:t>, it works with sparse gradients (low computational cost), and it naturally performs a form of step size annealing [16].</a:t>
            </a: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r>
              <a:rPr lang="en-GB" dirty="0" err="1">
                <a:solidFill>
                  <a:srgbClr val="FFFFFF"/>
                </a:solidFill>
              </a:rPr>
              <a:t>Nadam</a:t>
            </a:r>
            <a:r>
              <a:rPr lang="en-GB" dirty="0">
                <a:solidFill>
                  <a:srgbClr val="FFFFFF"/>
                </a:solidFill>
              </a:rPr>
              <a:t> is essentially Adam with </a:t>
            </a:r>
            <a:r>
              <a:rPr lang="en-GB" dirty="0" err="1">
                <a:solidFill>
                  <a:srgbClr val="FFFFFF"/>
                </a:solidFill>
              </a:rPr>
              <a:t>Nesterov</a:t>
            </a:r>
            <a:r>
              <a:rPr lang="en-GB" dirty="0">
                <a:solidFill>
                  <a:srgbClr val="FFFFFF"/>
                </a:solidFill>
              </a:rPr>
              <a:t> momentum.  </a:t>
            </a:r>
          </a:p>
          <a:p>
            <a:endParaRPr lang="en-US" dirty="0"/>
          </a:p>
        </p:txBody>
      </p:sp>
      <p:sp>
        <p:nvSpPr>
          <p:cNvPr id="9" name="Rectangle 8"/>
          <p:cNvSpPr/>
          <p:nvPr/>
        </p:nvSpPr>
        <p:spPr>
          <a:xfrm>
            <a:off x="6594880" y="5767571"/>
            <a:ext cx="3018775" cy="276999"/>
          </a:xfrm>
          <a:prstGeom prst="rect">
            <a:avLst/>
          </a:prstGeom>
        </p:spPr>
        <p:txBody>
          <a:bodyPr wrap="none">
            <a:spAutoFit/>
          </a:bodyPr>
          <a:lstStyle/>
          <a:p>
            <a:pPr lvl="0"/>
            <a:r>
              <a:rPr lang="en-US" sz="1200" dirty="0">
                <a:solidFill>
                  <a:schemeClr val="bg1"/>
                </a:solidFill>
              </a:rPr>
              <a:t>Adam outperforming rivals on MNIST dataset</a:t>
            </a:r>
            <a:endParaRPr lang="en-GB" sz="1200" dirty="0">
              <a:solidFill>
                <a:schemeClr val="bg1"/>
              </a:solidFill>
            </a:endParaRPr>
          </a:p>
        </p:txBody>
      </p:sp>
      <p:sp>
        <p:nvSpPr>
          <p:cNvPr id="10" name="TextBox 9"/>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HL</a:t>
            </a:r>
          </a:p>
        </p:txBody>
      </p:sp>
    </p:spTree>
    <p:extLst>
      <p:ext uri="{BB962C8B-B14F-4D97-AF65-F5344CB8AC3E}">
        <p14:creationId xmlns:p14="http://schemas.microsoft.com/office/powerpoint/2010/main" val="3270854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5047536"/>
          </a:xfrm>
          <a:prstGeom prst="rect">
            <a:avLst/>
          </a:prstGeom>
        </p:spPr>
        <p:txBody>
          <a:bodyPr wrap="square">
            <a:spAutoFit/>
          </a:bodyPr>
          <a:lstStyle/>
          <a:p>
            <a:r>
              <a:rPr lang="en-GB" sz="3200" b="1" dirty="0">
                <a:solidFill>
                  <a:srgbClr val="FFFF00"/>
                </a:solidFill>
              </a:rPr>
              <a:t>ANN Based Classifier Solution – </a:t>
            </a:r>
            <a:r>
              <a:rPr lang="en-GB" sz="3200" b="1" dirty="0" err="1">
                <a:solidFill>
                  <a:srgbClr val="FFFF00"/>
                </a:solidFill>
              </a:rPr>
              <a:t>Hyperparameter</a:t>
            </a:r>
            <a:r>
              <a:rPr lang="en-GB" sz="3200" b="1" dirty="0">
                <a:solidFill>
                  <a:srgbClr val="FFFF00"/>
                </a:solidFill>
              </a:rPr>
              <a:t> Search</a:t>
            </a:r>
          </a:p>
          <a:p>
            <a:endParaRPr lang="en-GB" sz="1200" b="1" dirty="0">
              <a:solidFill>
                <a:srgbClr val="FFFF00"/>
              </a:solidFill>
            </a:endParaRPr>
          </a:p>
          <a:p>
            <a:pPr>
              <a:lnSpc>
                <a:spcPct val="50000"/>
              </a:lnSpc>
            </a:pPr>
            <a:endParaRPr lang="en-GB" sz="3200" b="1" dirty="0">
              <a:solidFill>
                <a:srgbClr val="FFFF00"/>
              </a:solidFill>
            </a:endParaRPr>
          </a:p>
          <a:p>
            <a:pPr>
              <a:lnSpc>
                <a:spcPct val="50000"/>
              </a:lnSpc>
            </a:pPr>
            <a:r>
              <a:rPr lang="en-GB" b="1" dirty="0" err="1">
                <a:solidFill>
                  <a:srgbClr val="FFFF00"/>
                </a:solidFill>
              </a:rPr>
              <a:t>Hyperopt</a:t>
            </a:r>
            <a:r>
              <a:rPr lang="en-GB" b="1" dirty="0">
                <a:solidFill>
                  <a:srgbClr val="FFFF00"/>
                </a:solidFill>
              </a:rPr>
              <a:t> </a:t>
            </a:r>
            <a:r>
              <a:rPr lang="en-GB" b="1" dirty="0" err="1">
                <a:solidFill>
                  <a:srgbClr val="FFFF00"/>
                </a:solidFill>
              </a:rPr>
              <a:t>Hyperparameter</a:t>
            </a:r>
            <a:r>
              <a:rPr lang="en-GB" b="1" dirty="0">
                <a:solidFill>
                  <a:srgbClr val="FFFF00"/>
                </a:solidFill>
              </a:rPr>
              <a:t> Search:</a:t>
            </a:r>
          </a:p>
          <a:p>
            <a:pPr>
              <a:lnSpc>
                <a:spcPct val="50000"/>
              </a:lnSpc>
            </a:pPr>
            <a:endParaRPr lang="en-GB" sz="3200" b="1" dirty="0">
              <a:solidFill>
                <a:srgbClr val="FFFF00"/>
              </a:solidFill>
            </a:endParaRPr>
          </a:p>
          <a:p>
            <a:pPr>
              <a:lnSpc>
                <a:spcPct val="50000"/>
              </a:lnSpc>
            </a:pPr>
            <a:endParaRPr lang="en-GB" sz="2800" b="1" dirty="0">
              <a:solidFill>
                <a:srgbClr val="00B0F0"/>
              </a:solidFill>
            </a:endParaRPr>
          </a:p>
          <a:p>
            <a:pPr marL="285750" indent="-285750" algn="just">
              <a:buFont typeface="Arial" panose="020B0604020202020204" pitchFamily="34" charset="0"/>
              <a:buChar char="•"/>
            </a:pPr>
            <a:r>
              <a:rPr lang="en-GB" dirty="0">
                <a:solidFill>
                  <a:srgbClr val="FFFFFF"/>
                </a:solidFill>
              </a:rPr>
              <a:t>Number of hidden layers: 		1,2 (Initially 2,3)</a:t>
            </a:r>
          </a:p>
          <a:p>
            <a:pPr marL="285750" indent="-285750" algn="just">
              <a:buFont typeface="Arial" panose="020B0604020202020204" pitchFamily="34" charset="0"/>
              <a:buChar char="•"/>
            </a:pPr>
            <a:r>
              <a:rPr lang="en-GB" dirty="0">
                <a:solidFill>
                  <a:srgbClr val="FFFFFF"/>
                </a:solidFill>
              </a:rPr>
              <a:t>Number of hidden neurons: 	20,30,40,50,60,70,80,90  (Initially 50-1100)</a:t>
            </a:r>
          </a:p>
          <a:p>
            <a:pPr marL="285750" indent="-285750" algn="just">
              <a:buFont typeface="Arial" panose="020B0604020202020204" pitchFamily="34" charset="0"/>
              <a:buChar char="•"/>
            </a:pPr>
            <a:r>
              <a:rPr lang="en-GB" dirty="0">
                <a:solidFill>
                  <a:srgbClr val="FFFFFF"/>
                </a:solidFill>
              </a:rPr>
              <a:t>Activation functions:		</a:t>
            </a:r>
            <a:r>
              <a:rPr lang="en-GB" dirty="0" err="1">
                <a:solidFill>
                  <a:srgbClr val="FFFFFF"/>
                </a:solidFill>
              </a:rPr>
              <a:t>ReLU</a:t>
            </a:r>
            <a:r>
              <a:rPr lang="en-GB" dirty="0">
                <a:solidFill>
                  <a:srgbClr val="FFFFFF"/>
                </a:solidFill>
              </a:rPr>
              <a:t>, </a:t>
            </a:r>
            <a:r>
              <a:rPr lang="en-GB" dirty="0" err="1">
                <a:solidFill>
                  <a:srgbClr val="FFFFFF"/>
                </a:solidFill>
              </a:rPr>
              <a:t>PReLU</a:t>
            </a:r>
            <a:r>
              <a:rPr lang="en-GB" dirty="0">
                <a:solidFill>
                  <a:srgbClr val="FFFFFF"/>
                </a:solidFill>
              </a:rPr>
              <a:t>  and Swish</a:t>
            </a:r>
          </a:p>
          <a:p>
            <a:pPr marL="285750" lvl="2" indent="-285750" algn="just">
              <a:buFont typeface="Arial" panose="020B0604020202020204" pitchFamily="34" charset="0"/>
              <a:buChar char="•"/>
            </a:pPr>
            <a:r>
              <a:rPr lang="en-GB" dirty="0">
                <a:solidFill>
                  <a:srgbClr val="FFFFFF"/>
                </a:solidFill>
                <a:effectLst>
                  <a:outerShdw sx="0" sy="0">
                    <a:srgbClr val="000000"/>
                  </a:outerShdw>
                </a:effectLst>
              </a:rPr>
              <a:t>Optimizer:			</a:t>
            </a:r>
            <a:r>
              <a:rPr lang="en-GB" dirty="0">
                <a:solidFill>
                  <a:srgbClr val="FFFFFF"/>
                </a:solidFill>
              </a:rPr>
              <a:t>SGD with momentum and </a:t>
            </a:r>
            <a:r>
              <a:rPr lang="en-GB" dirty="0" err="1">
                <a:solidFill>
                  <a:srgbClr val="FFFFFF"/>
                </a:solidFill>
              </a:rPr>
              <a:t>Nesterov</a:t>
            </a:r>
            <a:r>
              <a:rPr lang="en-GB" dirty="0">
                <a:solidFill>
                  <a:srgbClr val="FFFFFF"/>
                </a:solidFill>
              </a:rPr>
              <a:t> accelerated momentum, Adam and </a:t>
            </a:r>
            <a:r>
              <a:rPr lang="en-GB" dirty="0" err="1">
                <a:solidFill>
                  <a:srgbClr val="FFFFFF"/>
                </a:solidFill>
              </a:rPr>
              <a:t>Nadam</a:t>
            </a:r>
            <a:r>
              <a:rPr lang="en-GB" dirty="0">
                <a:solidFill>
                  <a:srgbClr val="FFFFFF"/>
                </a:solidFill>
              </a:rPr>
              <a:t>. </a:t>
            </a:r>
          </a:p>
          <a:p>
            <a:pPr marL="285750" lvl="2" indent="-285750" algn="just">
              <a:buFont typeface="Arial" panose="020B0604020202020204" pitchFamily="34" charset="0"/>
              <a:buChar char="•"/>
            </a:pPr>
            <a:r>
              <a:rPr lang="en-GB" dirty="0">
                <a:solidFill>
                  <a:srgbClr val="FFFFFF"/>
                </a:solidFill>
                <a:effectLst>
                  <a:outerShdw sx="0" sy="0">
                    <a:srgbClr val="000000"/>
                  </a:outerShdw>
                </a:effectLst>
              </a:rPr>
              <a:t>Batch sizes:			</a:t>
            </a:r>
            <a:r>
              <a:rPr lang="en-GB" dirty="0">
                <a:solidFill>
                  <a:srgbClr val="FFFFFF"/>
                </a:solidFill>
              </a:rPr>
              <a:t>16, 32, 64, and 128. </a:t>
            </a:r>
            <a:endParaRPr lang="en-GB" dirty="0">
              <a:solidFill>
                <a:srgbClr val="FFFFFF"/>
              </a:solidFill>
              <a:effectLst>
                <a:outerShdw sx="0" sy="0">
                  <a:srgbClr val="000000"/>
                </a:outerShdw>
              </a:effectLst>
            </a:endParaRPr>
          </a:p>
          <a:p>
            <a:pPr marL="285750" indent="-285750" algn="just">
              <a:buFont typeface="Arial" panose="020B0604020202020204" pitchFamily="34" charset="0"/>
              <a:buChar char="•"/>
            </a:pPr>
            <a:r>
              <a:rPr lang="en-GB" dirty="0">
                <a:solidFill>
                  <a:srgbClr val="FFFFFF"/>
                </a:solidFill>
              </a:rPr>
              <a:t>Dropout probability:		Random uniform distribution [0.2,0.5]. </a:t>
            </a: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r>
              <a:rPr lang="en-GB" dirty="0">
                <a:solidFill>
                  <a:srgbClr val="FFFFFF"/>
                </a:solidFill>
              </a:rPr>
              <a:t>Number of final evaluations:	40 for each target (but many more with earlier parameter ranges)</a:t>
            </a:r>
          </a:p>
          <a:p>
            <a:pPr marL="285750" indent="-285750" algn="just">
              <a:buFont typeface="Arial" panose="020B0604020202020204" pitchFamily="34" charset="0"/>
              <a:buChar char="•"/>
            </a:pPr>
            <a:endParaRPr lang="en-GB" dirty="0">
              <a:solidFill>
                <a:srgbClr val="FFFFFF"/>
              </a:solidFill>
            </a:endParaRPr>
          </a:p>
          <a:p>
            <a:pPr algn="just"/>
            <a:endParaRPr lang="en-GB" b="1" dirty="0">
              <a:solidFill>
                <a:srgbClr val="00B0F0"/>
              </a:solidFill>
            </a:endParaRP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endParaRPr lang="en-GB" dirty="0">
              <a:solidFill>
                <a:schemeClr val="bg1"/>
              </a:solidFill>
            </a:endParaRPr>
          </a:p>
        </p:txBody>
      </p:sp>
      <p:sp>
        <p:nvSpPr>
          <p:cNvPr id="5" name="Title1">
            <a:extLst>
              <a:ext uri="{FF2B5EF4-FFF2-40B4-BE49-F238E27FC236}">
                <a16:creationId xmlns:a16="http://schemas.microsoft.com/office/drawing/2014/main" id="{2C3DBBAF-6AED-4E0F-9339-4DC5C8333A76}"/>
              </a:ext>
            </a:extLst>
          </p:cNvPr>
          <p:cNvSpPr/>
          <p:nvPr/>
        </p:nvSpPr>
        <p:spPr>
          <a:xfrm>
            <a:off x="0" y="1035703"/>
            <a:ext cx="11748774" cy="1169551"/>
          </a:xfrm>
          <a:prstGeom prst="rect">
            <a:avLst/>
          </a:prstGeom>
        </p:spPr>
        <p:txBody>
          <a:bodyPr wrap="square">
            <a:spAutoFit/>
          </a:bodyPr>
          <a:lstStyle/>
          <a:p>
            <a:endParaRPr lang="en-GB" sz="1400" i="1" dirty="0">
              <a:solidFill>
                <a:schemeClr val="bg1"/>
              </a:solidFill>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400" dirty="0">
              <a:solidFill>
                <a:schemeClr val="bg1"/>
              </a:solidFill>
            </a:endParaRPr>
          </a:p>
        </p:txBody>
      </p:sp>
      <p:pic>
        <p:nvPicPr>
          <p:cNvPr id="3" name="Picture 2" descr="Screen Shot 2018-05-03 at 19.49.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999" y="4028539"/>
            <a:ext cx="6765365" cy="2495250"/>
          </a:xfrm>
          <a:prstGeom prst="rect">
            <a:avLst/>
          </a:prstGeom>
        </p:spPr>
      </p:pic>
      <p:sp>
        <p:nvSpPr>
          <p:cNvPr id="6" name="TextBox 5"/>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HL</a:t>
            </a:r>
          </a:p>
        </p:txBody>
      </p:sp>
    </p:spTree>
    <p:extLst>
      <p:ext uri="{BB962C8B-B14F-4D97-AF65-F5344CB8AC3E}">
        <p14:creationId xmlns:p14="http://schemas.microsoft.com/office/powerpoint/2010/main" val="426763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6355587"/>
          </a:xfrm>
          <a:prstGeom prst="rect">
            <a:avLst/>
          </a:prstGeom>
        </p:spPr>
        <p:txBody>
          <a:bodyPr wrap="square">
            <a:spAutoFit/>
          </a:bodyPr>
          <a:lstStyle/>
          <a:p>
            <a:r>
              <a:rPr lang="en-GB" sz="3200" b="1" dirty="0">
                <a:solidFill>
                  <a:srgbClr val="FFFF00"/>
                </a:solidFill>
              </a:rPr>
              <a:t>Neural Network Based Classifier Solution </a:t>
            </a:r>
            <a:r>
              <a:rPr lang="mr-IN" sz="3200" b="1" dirty="0">
                <a:solidFill>
                  <a:srgbClr val="FFFF00"/>
                </a:solidFill>
              </a:rPr>
              <a:t>–</a:t>
            </a:r>
            <a:r>
              <a:rPr lang="en-GB" sz="3200" b="1" dirty="0">
                <a:solidFill>
                  <a:srgbClr val="FFFF00"/>
                </a:solidFill>
              </a:rPr>
              <a:t> Other Considerations</a:t>
            </a:r>
          </a:p>
          <a:p>
            <a:pPr algn="just"/>
            <a:endParaRPr lang="en-GB" sz="1400" b="1" dirty="0">
              <a:solidFill>
                <a:srgbClr val="00B0F0"/>
              </a:solidFill>
            </a:endParaRPr>
          </a:p>
          <a:p>
            <a:pPr>
              <a:lnSpc>
                <a:spcPct val="50000"/>
              </a:lnSpc>
            </a:pPr>
            <a:endParaRPr lang="en-GB" b="1" dirty="0">
              <a:solidFill>
                <a:srgbClr val="FFFF00"/>
              </a:solidFill>
            </a:endParaRPr>
          </a:p>
          <a:p>
            <a:endParaRPr lang="en-GB" dirty="0">
              <a:solidFill>
                <a:srgbClr val="FFFF00"/>
              </a:solidFill>
            </a:endParaRPr>
          </a:p>
          <a:p>
            <a:pPr marL="285750" lvl="2" indent="-285750">
              <a:buFont typeface="Arial"/>
              <a:buChar char="•"/>
            </a:pPr>
            <a:r>
              <a:rPr lang="en-GB" b="1" u="sng" dirty="0" err="1">
                <a:solidFill>
                  <a:srgbClr val="FFFFFF"/>
                </a:solidFill>
                <a:effectLst>
                  <a:outerShdw sx="0" sy="0">
                    <a:srgbClr val="000000"/>
                  </a:outerShdw>
                </a:effectLst>
              </a:rPr>
              <a:t>Overfitting</a:t>
            </a:r>
            <a:r>
              <a:rPr lang="en-GB" dirty="0">
                <a:solidFill>
                  <a:srgbClr val="FFFFFF"/>
                </a:solidFill>
                <a:effectLst>
                  <a:outerShdw sx="0" sy="0">
                    <a:srgbClr val="000000"/>
                  </a:outerShdw>
                </a:effectLst>
              </a:rPr>
              <a:t> – early stopping and check points (based on validation accuracy)</a:t>
            </a:r>
          </a:p>
          <a:p>
            <a:pPr marL="285750" lvl="2" indent="-285750">
              <a:buFont typeface="Arial"/>
              <a:buChar char="•"/>
            </a:pPr>
            <a:endParaRPr lang="en-GB" dirty="0">
              <a:solidFill>
                <a:srgbClr val="FFFFFF"/>
              </a:solidFill>
            </a:endParaRPr>
          </a:p>
          <a:p>
            <a:pPr marL="285750" lvl="2" indent="-285750">
              <a:buFont typeface="Arial"/>
              <a:buChar char="•"/>
            </a:pPr>
            <a:r>
              <a:rPr lang="en-GB" b="1" u="sng" dirty="0">
                <a:solidFill>
                  <a:srgbClr val="FFFFFF"/>
                </a:solidFill>
                <a:effectLst>
                  <a:outerShdw sx="0" sy="0">
                    <a:srgbClr val="000000"/>
                  </a:outerShdw>
                </a:effectLst>
              </a:rPr>
              <a:t>Batch normalisation </a:t>
            </a:r>
            <a:r>
              <a:rPr lang="en-GB" dirty="0">
                <a:solidFill>
                  <a:srgbClr val="FFFFFF"/>
                </a:solidFill>
                <a:effectLst>
                  <a:outerShdw sx="0" sy="0">
                    <a:srgbClr val="000000"/>
                  </a:outerShdw>
                </a:effectLst>
              </a:rPr>
              <a:t>(relevant for linear rectifier activation functions)</a:t>
            </a:r>
          </a:p>
          <a:p>
            <a:pPr marL="285750" lvl="2" indent="-285750">
              <a:buFont typeface="Arial"/>
              <a:buChar char="•"/>
            </a:pPr>
            <a:endParaRPr lang="en-GB" dirty="0">
              <a:solidFill>
                <a:srgbClr val="FFFFFF"/>
              </a:solidFill>
              <a:effectLst>
                <a:outerShdw sx="0" sy="0">
                  <a:srgbClr val="000000"/>
                </a:outerShdw>
              </a:effectLst>
            </a:endParaRPr>
          </a:p>
          <a:p>
            <a:pPr marL="285750" lvl="2" indent="-285750">
              <a:buFont typeface="Arial"/>
              <a:buChar char="•"/>
            </a:pPr>
            <a:r>
              <a:rPr lang="en-GB" dirty="0">
                <a:solidFill>
                  <a:srgbClr val="FFFFFF"/>
                </a:solidFill>
                <a:effectLst>
                  <a:outerShdw sx="0" sy="0">
                    <a:srgbClr val="000000"/>
                  </a:outerShdw>
                </a:effectLst>
              </a:rPr>
              <a:t>Selection of </a:t>
            </a:r>
            <a:r>
              <a:rPr lang="en-GB" b="1" u="sng" dirty="0">
                <a:solidFill>
                  <a:srgbClr val="FFFFFF"/>
                </a:solidFill>
                <a:effectLst>
                  <a:outerShdw sx="0" sy="0">
                    <a:srgbClr val="000000"/>
                  </a:outerShdw>
                </a:effectLst>
              </a:rPr>
              <a:t>loss function</a:t>
            </a:r>
            <a:r>
              <a:rPr lang="en-GB" dirty="0">
                <a:solidFill>
                  <a:srgbClr val="FFFFFF"/>
                </a:solidFill>
                <a:effectLst>
                  <a:outerShdw sx="0" sy="0">
                    <a:srgbClr val="000000"/>
                  </a:outerShdw>
                </a:effectLst>
              </a:rPr>
              <a:t>: Binary Cross Entropy (online AUC maximisation would be better)</a:t>
            </a:r>
          </a:p>
          <a:p>
            <a:pPr marL="285750" lvl="2" indent="-285750">
              <a:buFont typeface="Arial"/>
              <a:buChar char="•"/>
            </a:pPr>
            <a:endParaRPr lang="en-GB" dirty="0">
              <a:solidFill>
                <a:srgbClr val="FFFFFF"/>
              </a:solidFill>
              <a:effectLst>
                <a:outerShdw sx="0" sy="0">
                  <a:srgbClr val="000000"/>
                </a:outerShdw>
              </a:effectLst>
            </a:endParaRPr>
          </a:p>
          <a:p>
            <a:pPr marL="285750" lvl="2" indent="-285750" algn="just">
              <a:buFont typeface="Arial"/>
              <a:buChar char="•"/>
            </a:pPr>
            <a:r>
              <a:rPr lang="en-GB" b="1" u="sng" dirty="0">
                <a:solidFill>
                  <a:srgbClr val="FFFFFF"/>
                </a:solidFill>
                <a:effectLst>
                  <a:outerShdw sx="0" sy="0">
                    <a:srgbClr val="000000"/>
                  </a:outerShdw>
                </a:effectLst>
              </a:rPr>
              <a:t>Target class imbalance </a:t>
            </a:r>
            <a:r>
              <a:rPr lang="en-GB" dirty="0">
                <a:solidFill>
                  <a:srgbClr val="FFFFFF"/>
                </a:solidFill>
                <a:effectLst>
                  <a:outerShdw sx="0" sy="0">
                    <a:srgbClr val="000000"/>
                  </a:outerShdw>
                </a:effectLst>
              </a:rPr>
              <a:t>– weighting and oversampling (Churn: 7.34%; Appetency: </a:t>
            </a:r>
            <a:r>
              <a:rPr lang="en-GB" dirty="0">
                <a:solidFill>
                  <a:srgbClr val="FFFFFF"/>
                </a:solidFill>
              </a:rPr>
              <a:t>1.78%; Upselling: 7.36%)</a:t>
            </a:r>
          </a:p>
          <a:p>
            <a:pPr marL="285750" lvl="2" indent="-285750" algn="just">
              <a:buFont typeface="Arial"/>
              <a:buChar char="•"/>
            </a:pPr>
            <a:endParaRPr lang="en-GB" dirty="0">
              <a:solidFill>
                <a:srgbClr val="FFFFFF"/>
              </a:solidFill>
              <a:effectLst>
                <a:outerShdw sx="0" sy="0">
                  <a:srgbClr val="000000"/>
                </a:outerShdw>
              </a:effectLst>
            </a:endParaRPr>
          </a:p>
          <a:p>
            <a:pPr marL="285750" lvl="2" indent="-285750" algn="just">
              <a:buFont typeface="Arial"/>
              <a:buChar char="•"/>
            </a:pPr>
            <a:r>
              <a:rPr lang="en-GB" b="1" u="sng" dirty="0">
                <a:solidFill>
                  <a:srgbClr val="FFFFFF"/>
                </a:solidFill>
                <a:effectLst>
                  <a:outerShdw sx="0" sy="0">
                    <a:srgbClr val="000000"/>
                  </a:outerShdw>
                </a:effectLst>
              </a:rPr>
              <a:t>Removing variables </a:t>
            </a:r>
            <a:r>
              <a:rPr lang="en-GB" dirty="0">
                <a:solidFill>
                  <a:srgbClr val="FFFFFF"/>
                </a:solidFill>
                <a:effectLst>
                  <a:outerShdw sx="0" sy="0">
                    <a:srgbClr val="000000"/>
                  </a:outerShdw>
                </a:effectLst>
              </a:rPr>
              <a:t>with no or little variance, and replacing </a:t>
            </a:r>
            <a:r>
              <a:rPr lang="en-GB" b="1" u="sng" dirty="0">
                <a:solidFill>
                  <a:srgbClr val="FFFFFF"/>
                </a:solidFill>
                <a:effectLst>
                  <a:outerShdw sx="0" sy="0">
                    <a:srgbClr val="000000"/>
                  </a:outerShdw>
                </a:effectLst>
              </a:rPr>
              <a:t>missing values </a:t>
            </a:r>
            <a:r>
              <a:rPr lang="en-GB" dirty="0">
                <a:solidFill>
                  <a:srgbClr val="FFFFFF"/>
                </a:solidFill>
                <a:effectLst>
                  <a:outerShdw sx="0" sy="0">
                    <a:srgbClr val="000000"/>
                  </a:outerShdw>
                </a:effectLst>
              </a:rPr>
              <a:t>(mean and zero)</a:t>
            </a:r>
          </a:p>
          <a:p>
            <a:pPr marL="285750" lvl="2" indent="-285750" algn="just">
              <a:buFont typeface="Arial"/>
              <a:buChar char="•"/>
            </a:pPr>
            <a:endParaRPr lang="en-GB" dirty="0">
              <a:solidFill>
                <a:srgbClr val="FFFFFF"/>
              </a:solidFill>
              <a:effectLst>
                <a:outerShdw sx="0" sy="0">
                  <a:srgbClr val="000000"/>
                </a:outerShdw>
              </a:effectLst>
            </a:endParaRPr>
          </a:p>
          <a:p>
            <a:pPr marL="285750" lvl="2" indent="-285750" algn="just">
              <a:buFont typeface="Arial"/>
              <a:buChar char="•"/>
            </a:pPr>
            <a:r>
              <a:rPr lang="en-GB" dirty="0">
                <a:solidFill>
                  <a:srgbClr val="FFFFFF"/>
                </a:solidFill>
                <a:effectLst>
                  <a:outerShdw sx="0" sy="0">
                    <a:srgbClr val="000000"/>
                  </a:outerShdw>
                </a:effectLst>
              </a:rPr>
              <a:t>Transforming category variables to binary </a:t>
            </a:r>
            <a:r>
              <a:rPr lang="en-GB" b="1" u="sng" dirty="0">
                <a:solidFill>
                  <a:srgbClr val="FFFFFF"/>
                </a:solidFill>
                <a:effectLst>
                  <a:outerShdw sx="0" sy="0">
                    <a:srgbClr val="000000"/>
                  </a:outerShdw>
                </a:effectLst>
              </a:rPr>
              <a:t>dummy variables </a:t>
            </a:r>
            <a:r>
              <a:rPr lang="en-GB" dirty="0">
                <a:solidFill>
                  <a:srgbClr val="FFFFFF"/>
                </a:solidFill>
                <a:effectLst>
                  <a:outerShdw sx="0" sy="0">
                    <a:srgbClr val="000000"/>
                  </a:outerShdw>
                </a:effectLst>
              </a:rPr>
              <a:t>(only numerical values)</a:t>
            </a:r>
          </a:p>
          <a:p>
            <a:pPr marL="285750" lvl="2" indent="-285750" algn="just">
              <a:buFont typeface="Arial"/>
              <a:buChar char="•"/>
            </a:pPr>
            <a:endParaRPr lang="en-GB" dirty="0">
              <a:solidFill>
                <a:srgbClr val="FFFFFF"/>
              </a:solidFill>
              <a:effectLst>
                <a:outerShdw sx="0" sy="0">
                  <a:srgbClr val="000000"/>
                </a:outerShdw>
              </a:effectLst>
            </a:endParaRPr>
          </a:p>
          <a:p>
            <a:pPr marL="285750" lvl="2" indent="-285750" algn="just">
              <a:buFont typeface="Arial"/>
              <a:buChar char="•"/>
            </a:pPr>
            <a:r>
              <a:rPr lang="en-GB" b="1" u="sng" dirty="0">
                <a:solidFill>
                  <a:srgbClr val="FFFFFF"/>
                </a:solidFill>
                <a:effectLst>
                  <a:outerShdw sx="0" sy="0">
                    <a:srgbClr val="000000"/>
                  </a:outerShdw>
                </a:effectLst>
              </a:rPr>
              <a:t>Standardising</a:t>
            </a:r>
            <a:r>
              <a:rPr lang="en-GB" dirty="0">
                <a:solidFill>
                  <a:srgbClr val="FFFFFF"/>
                </a:solidFill>
                <a:effectLst>
                  <a:outerShdw sx="0" sy="0">
                    <a:srgbClr val="000000"/>
                  </a:outerShdw>
                </a:effectLst>
              </a:rPr>
              <a:t> numerical variables (necessary to reduce disparity in variance)</a:t>
            </a:r>
          </a:p>
          <a:p>
            <a:pPr marL="0" lvl="2" algn="just"/>
            <a:endParaRPr lang="en-GB" dirty="0">
              <a:solidFill>
                <a:srgbClr val="FFFFFF"/>
              </a:solidFill>
              <a:effectLst>
                <a:outerShdw sx="0" sy="0">
                  <a:srgbClr val="000000"/>
                </a:outerShdw>
              </a:effectLst>
            </a:endParaRPr>
          </a:p>
          <a:p>
            <a:pPr marL="285750" lvl="2" indent="-285750" algn="just">
              <a:buFont typeface="Arial"/>
              <a:buChar char="•"/>
            </a:pPr>
            <a:r>
              <a:rPr lang="en-GB" b="1" u="sng" dirty="0">
                <a:solidFill>
                  <a:srgbClr val="FFFFFF"/>
                </a:solidFill>
                <a:effectLst>
                  <a:outerShdw sx="0" sy="0">
                    <a:srgbClr val="000000"/>
                  </a:outerShdw>
                </a:effectLst>
              </a:rPr>
              <a:t>Principal Components Analysis </a:t>
            </a:r>
            <a:r>
              <a:rPr lang="en-GB" dirty="0">
                <a:solidFill>
                  <a:srgbClr val="FFFFFF"/>
                </a:solidFill>
                <a:effectLst>
                  <a:outerShdw sx="0" sy="0">
                    <a:srgbClr val="000000"/>
                  </a:outerShdw>
                </a:effectLst>
              </a:rPr>
              <a:t>considered but rejected (perhaps due to multicollinearity)</a:t>
            </a:r>
          </a:p>
          <a:p>
            <a:pPr algn="just"/>
            <a:endParaRPr lang="en-GB" sz="2800" b="1"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p:txBody>
      </p:sp>
      <p:sp>
        <p:nvSpPr>
          <p:cNvPr id="5" name="Title1">
            <a:extLst>
              <a:ext uri="{FF2B5EF4-FFF2-40B4-BE49-F238E27FC236}">
                <a16:creationId xmlns:a16="http://schemas.microsoft.com/office/drawing/2014/main" id="{2C3DBBAF-6AED-4E0F-9339-4DC5C8333A76}"/>
              </a:ext>
            </a:extLst>
          </p:cNvPr>
          <p:cNvSpPr/>
          <p:nvPr/>
        </p:nvSpPr>
        <p:spPr>
          <a:xfrm>
            <a:off x="0" y="1035703"/>
            <a:ext cx="11748774" cy="1169551"/>
          </a:xfrm>
          <a:prstGeom prst="rect">
            <a:avLst/>
          </a:prstGeom>
        </p:spPr>
        <p:txBody>
          <a:bodyPr wrap="square">
            <a:spAutoFit/>
          </a:bodyPr>
          <a:lstStyle/>
          <a:p>
            <a:endParaRPr lang="en-GB" sz="1400" i="1" dirty="0">
              <a:solidFill>
                <a:schemeClr val="bg1"/>
              </a:solidFill>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400" dirty="0">
              <a:solidFill>
                <a:schemeClr val="bg1"/>
              </a:solidFill>
            </a:endParaRPr>
          </a:p>
        </p:txBody>
      </p:sp>
      <p:sp>
        <p:nvSpPr>
          <p:cNvPr id="6" name="TextBox 5"/>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HL</a:t>
            </a:r>
          </a:p>
        </p:txBody>
      </p:sp>
    </p:spTree>
    <p:extLst>
      <p:ext uri="{BB962C8B-B14F-4D97-AF65-F5344CB8AC3E}">
        <p14:creationId xmlns:p14="http://schemas.microsoft.com/office/powerpoint/2010/main" val="322935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7386638"/>
          </a:xfrm>
          <a:prstGeom prst="rect">
            <a:avLst/>
          </a:prstGeom>
        </p:spPr>
        <p:txBody>
          <a:bodyPr wrap="square">
            <a:spAutoFit/>
          </a:bodyPr>
          <a:lstStyle/>
          <a:p>
            <a:r>
              <a:rPr lang="en-GB" sz="3200" b="1" dirty="0">
                <a:solidFill>
                  <a:srgbClr val="FFFF00"/>
                </a:solidFill>
              </a:rPr>
              <a:t>Introduction – The KDD Cup 2009 Challenge – What &amp; Why</a:t>
            </a:r>
          </a:p>
          <a:p>
            <a:endParaRPr lang="en-GB" sz="1400" i="1" dirty="0">
              <a:solidFill>
                <a:schemeClr val="bg1"/>
              </a:solidFill>
            </a:endParaRPr>
          </a:p>
          <a:p>
            <a:pPr marL="285750" indent="-285750" algn="just">
              <a:buFont typeface="Arial" panose="020B0604020202020204" pitchFamily="34" charset="0"/>
              <a:buChar char="•"/>
            </a:pPr>
            <a:r>
              <a:rPr lang="en-GB" dirty="0">
                <a:solidFill>
                  <a:schemeClr val="bg1"/>
                </a:solidFill>
              </a:rPr>
              <a:t>“Predict the propensity of customers to switch provider (churn), buy new products or services (appetency), or buy upgrades or add-ons proposed to them (up-selling)” [1]</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r>
              <a:rPr lang="en-GB" dirty="0">
                <a:solidFill>
                  <a:schemeClr val="bg1"/>
                </a:solidFill>
              </a:rPr>
              <a:t>Relevant classification problem in that understanding customer behaviour is critical to optimisation of marketing strategy with effort and budget focused on the most valuable or at-risk customers</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r>
              <a:rPr lang="en-GB" dirty="0">
                <a:solidFill>
                  <a:schemeClr val="bg1"/>
                </a:solidFill>
              </a:rPr>
              <a:t>Availability of a real-world, noisy and unbalanced dataset from French telecom giant Orange gives added incentive</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r>
              <a:rPr lang="en-GB" dirty="0">
                <a:solidFill>
                  <a:schemeClr val="bg1"/>
                </a:solidFill>
              </a:rPr>
              <a:t>An opportunity to learn from working through several interesting data science and machine learning technical challenges, including data preparation, modelling classifiers, hyperparameter tuning and performance evaluation</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r>
              <a:rPr lang="en-GB" dirty="0">
                <a:solidFill>
                  <a:schemeClr val="bg1"/>
                </a:solidFill>
              </a:rPr>
              <a:t>Can evaluate classifier performance, comparing results against KDD benchmark and submission entries including from IBM/University of Melbourne</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r>
              <a:rPr lang="en-GB" dirty="0">
                <a:solidFill>
                  <a:schemeClr val="bg1"/>
                </a:solidFill>
              </a:rPr>
              <a:t>We follow the same predictive model evaluation criteria stipulated in 2009, that being an evaluation using Receiver Operating Characteristic (ROC) Area Under Curve (AUC) score, a common method to “accurately evaluate the performance of a system that learns by being shown labelled example” [2]</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r>
              <a:rPr lang="en-GB" dirty="0">
                <a:solidFill>
                  <a:schemeClr val="bg1"/>
                </a:solidFill>
              </a:rPr>
              <a:t>Boyd covers the approach with a focus on tree-based classifiers</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r>
              <a:rPr lang="en-GB" dirty="0">
                <a:solidFill>
                  <a:schemeClr val="bg1"/>
                </a:solidFill>
              </a:rPr>
              <a:t>Lidgley details the neural networks solution</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endParaRPr lang="en-GB" dirty="0">
              <a:solidFill>
                <a:schemeClr val="bg1"/>
              </a:solidFill>
            </a:endParaRPr>
          </a:p>
          <a:p>
            <a:pPr algn="just"/>
            <a:endParaRPr lang="en-GB" sz="1400" dirty="0">
              <a:solidFill>
                <a:schemeClr val="bg1"/>
              </a:solidFill>
            </a:endParaRPr>
          </a:p>
        </p:txBody>
      </p:sp>
      <p:sp>
        <p:nvSpPr>
          <p:cNvPr id="2" name="TextBox 1"/>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JPB</a:t>
            </a:r>
          </a:p>
        </p:txBody>
      </p:sp>
    </p:spTree>
    <p:extLst>
      <p:ext uri="{BB962C8B-B14F-4D97-AF65-F5344CB8AC3E}">
        <p14:creationId xmlns:p14="http://schemas.microsoft.com/office/powerpoint/2010/main" val="1664397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1923604"/>
          </a:xfrm>
          <a:prstGeom prst="rect">
            <a:avLst/>
          </a:prstGeom>
        </p:spPr>
        <p:txBody>
          <a:bodyPr wrap="square">
            <a:spAutoFit/>
          </a:bodyPr>
          <a:lstStyle/>
          <a:p>
            <a:r>
              <a:rPr lang="en-GB" sz="3200" b="1" dirty="0">
                <a:solidFill>
                  <a:srgbClr val="FFFF00"/>
                </a:solidFill>
              </a:rPr>
              <a:t>Neural Network Based Classifier Solution - Results</a:t>
            </a:r>
          </a:p>
          <a:p>
            <a:pPr algn="just"/>
            <a:endParaRPr lang="en-GB" sz="1400" b="1" dirty="0">
              <a:solidFill>
                <a:srgbClr val="00B0F0"/>
              </a:solidFill>
            </a:endParaRPr>
          </a:p>
          <a:p>
            <a:pPr>
              <a:lnSpc>
                <a:spcPct val="50000"/>
              </a:lnSpc>
            </a:pPr>
            <a:endParaRPr lang="en-GB" b="1" dirty="0">
              <a:solidFill>
                <a:srgbClr val="FFFF00"/>
              </a:solidFill>
            </a:endParaRPr>
          </a:p>
          <a:p>
            <a:pPr algn="just"/>
            <a:endParaRPr lang="en-GB" sz="2800" b="1"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p:txBody>
      </p:sp>
      <p:sp>
        <p:nvSpPr>
          <p:cNvPr id="5" name="Title1">
            <a:extLst>
              <a:ext uri="{FF2B5EF4-FFF2-40B4-BE49-F238E27FC236}">
                <a16:creationId xmlns:a16="http://schemas.microsoft.com/office/drawing/2014/main" id="{2C3DBBAF-6AED-4E0F-9339-4DC5C8333A76}"/>
              </a:ext>
            </a:extLst>
          </p:cNvPr>
          <p:cNvSpPr/>
          <p:nvPr/>
        </p:nvSpPr>
        <p:spPr>
          <a:xfrm>
            <a:off x="0" y="1035703"/>
            <a:ext cx="11748774" cy="1169551"/>
          </a:xfrm>
          <a:prstGeom prst="rect">
            <a:avLst/>
          </a:prstGeom>
        </p:spPr>
        <p:txBody>
          <a:bodyPr wrap="square">
            <a:spAutoFit/>
          </a:bodyPr>
          <a:lstStyle/>
          <a:p>
            <a:endParaRPr lang="en-GB" sz="1400" i="1" dirty="0">
              <a:solidFill>
                <a:schemeClr val="bg1"/>
              </a:solidFill>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400" dirty="0">
              <a:solidFill>
                <a:schemeClr val="bg1"/>
              </a:solidFill>
            </a:endParaRPr>
          </a:p>
        </p:txBody>
      </p:sp>
      <p:sp>
        <p:nvSpPr>
          <p:cNvPr id="6" name="Rectangle 1">
            <a:extLst>
              <a:ext uri="{FF2B5EF4-FFF2-40B4-BE49-F238E27FC236}">
                <a16:creationId xmlns:a16="http://schemas.microsoft.com/office/drawing/2014/main" id="{45504CEA-1936-4FBC-B8DF-BDF52EE36AE4}"/>
              </a:ext>
            </a:extLst>
          </p:cNvPr>
          <p:cNvSpPr>
            <a:spLocks noChangeArrowheads="1"/>
          </p:cNvSpPr>
          <p:nvPr/>
        </p:nvSpPr>
        <p:spPr bwMode="auto">
          <a:xfrm>
            <a:off x="2776538" y="2125663"/>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800" b="0" i="0" u="none" strike="noStrike" cap="none" normalizeH="0" baseline="0" dirty="0">
                <a:ln>
                  <a:noFill/>
                </a:ln>
                <a:solidFill>
                  <a:schemeClr val="tx1"/>
                </a:solidFill>
                <a:effectLst/>
                <a:latin typeface="Constantia" panose="02030602050306030303" pitchFamily="18" charset="0"/>
                <a:ea typeface="Calibri" panose="020F0502020204030204" pitchFamily="34" charset="0"/>
                <a:cs typeface="Times New Roman" panose="02020603050405020304" pitchFamily="18" charset="0"/>
              </a:rPr>
              <a:t>Table 4 – Classifier final prediction AUC scores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91787412"/>
              </p:ext>
            </p:extLst>
          </p:nvPr>
        </p:nvGraphicFramePr>
        <p:xfrm>
          <a:off x="886263" y="2073790"/>
          <a:ext cx="3329173" cy="3337560"/>
        </p:xfrm>
        <a:graphic>
          <a:graphicData uri="http://schemas.openxmlformats.org/drawingml/2006/table">
            <a:tbl>
              <a:tblPr firstRow="1" bandRow="1">
                <a:tableStyleId>{073A0DAA-6AF3-43AB-8588-CEC1D06C72B9}</a:tableStyleId>
              </a:tblPr>
              <a:tblGrid>
                <a:gridCol w="1115333">
                  <a:extLst>
                    <a:ext uri="{9D8B030D-6E8A-4147-A177-3AD203B41FA5}">
                      <a16:colId xmlns:a16="http://schemas.microsoft.com/office/drawing/2014/main" val="20000"/>
                    </a:ext>
                  </a:extLst>
                </a:gridCol>
                <a:gridCol w="714118">
                  <a:extLst>
                    <a:ext uri="{9D8B030D-6E8A-4147-A177-3AD203B41FA5}">
                      <a16:colId xmlns:a16="http://schemas.microsoft.com/office/drawing/2014/main" val="20001"/>
                    </a:ext>
                  </a:extLst>
                </a:gridCol>
                <a:gridCol w="756616">
                  <a:extLst>
                    <a:ext uri="{9D8B030D-6E8A-4147-A177-3AD203B41FA5}">
                      <a16:colId xmlns:a16="http://schemas.microsoft.com/office/drawing/2014/main" val="20002"/>
                    </a:ext>
                  </a:extLst>
                </a:gridCol>
                <a:gridCol w="743106">
                  <a:extLst>
                    <a:ext uri="{9D8B030D-6E8A-4147-A177-3AD203B41FA5}">
                      <a16:colId xmlns:a16="http://schemas.microsoft.com/office/drawing/2014/main" val="20003"/>
                    </a:ext>
                  </a:extLst>
                </a:gridCol>
              </a:tblGrid>
              <a:tr h="370840">
                <a:tc>
                  <a:txBody>
                    <a:bodyPr/>
                    <a:lstStyle/>
                    <a:p>
                      <a:pPr algn="just">
                        <a:spcAft>
                          <a:spcPts val="0"/>
                        </a:spcAft>
                      </a:pPr>
                      <a:r>
                        <a:rPr lang="en-GB" sz="1000" dirty="0" err="1">
                          <a:effectLst/>
                        </a:rPr>
                        <a:t>Params</a:t>
                      </a:r>
                      <a:r>
                        <a:rPr lang="en-GB" sz="1000" dirty="0">
                          <a:effectLst/>
                        </a:rPr>
                        <a:t> \ Classifier</a:t>
                      </a:r>
                      <a:endParaRPr lang="en-GB" sz="1000" dirty="0">
                        <a:solidFill>
                          <a:schemeClr val="bg1"/>
                        </a:solidFill>
                        <a:effectLst/>
                        <a:latin typeface="Times New Roman"/>
                        <a:ea typeface="Times New Roman"/>
                      </a:endParaRPr>
                    </a:p>
                  </a:txBody>
                  <a:tcPr marL="68580" marR="68580" marT="0" marB="0" anchor="ctr"/>
                </a:tc>
                <a:tc>
                  <a:txBody>
                    <a:bodyPr/>
                    <a:lstStyle/>
                    <a:p>
                      <a:pPr algn="just">
                        <a:spcAft>
                          <a:spcPts val="0"/>
                        </a:spcAft>
                      </a:pPr>
                      <a:r>
                        <a:rPr lang="en-GB" sz="1000">
                          <a:effectLst/>
                        </a:rPr>
                        <a:t>Upselling</a:t>
                      </a:r>
                      <a:endParaRPr lang="en-GB" sz="1000">
                        <a:solidFill>
                          <a:schemeClr val="bg1"/>
                        </a:solidFill>
                        <a:effectLst/>
                        <a:latin typeface="Times New Roman"/>
                        <a:ea typeface="Times New Roman"/>
                      </a:endParaRPr>
                    </a:p>
                  </a:txBody>
                  <a:tcPr marL="68580" marR="68580" marT="0" marB="0" anchor="ctr"/>
                </a:tc>
                <a:tc>
                  <a:txBody>
                    <a:bodyPr/>
                    <a:lstStyle/>
                    <a:p>
                      <a:pPr algn="just">
                        <a:spcAft>
                          <a:spcPts val="0"/>
                        </a:spcAft>
                      </a:pPr>
                      <a:r>
                        <a:rPr lang="en-GB" sz="1000">
                          <a:effectLst/>
                        </a:rPr>
                        <a:t>Appetency</a:t>
                      </a:r>
                      <a:endParaRPr lang="en-GB" sz="1000">
                        <a:solidFill>
                          <a:schemeClr val="bg1"/>
                        </a:solidFill>
                        <a:effectLst/>
                        <a:latin typeface="Times New Roman"/>
                        <a:ea typeface="Times New Roman"/>
                      </a:endParaRPr>
                    </a:p>
                  </a:txBody>
                  <a:tcPr marL="68580" marR="68580" marT="0" marB="0" anchor="ctr"/>
                </a:tc>
                <a:tc>
                  <a:txBody>
                    <a:bodyPr/>
                    <a:lstStyle/>
                    <a:p>
                      <a:pPr algn="just">
                        <a:spcAft>
                          <a:spcPts val="0"/>
                        </a:spcAft>
                      </a:pPr>
                      <a:r>
                        <a:rPr lang="en-GB" sz="1000" dirty="0">
                          <a:effectLst/>
                        </a:rPr>
                        <a:t>Churn</a:t>
                      </a:r>
                      <a:endParaRPr lang="en-GB" sz="1000" dirty="0">
                        <a:solidFill>
                          <a:schemeClr val="bg1"/>
                        </a:solidFill>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370840">
                <a:tc>
                  <a:txBody>
                    <a:bodyPr/>
                    <a:lstStyle/>
                    <a:p>
                      <a:pPr algn="just">
                        <a:spcAft>
                          <a:spcPts val="0"/>
                        </a:spcAft>
                      </a:pPr>
                      <a:r>
                        <a:rPr lang="en-GB" sz="1000">
                          <a:effectLst/>
                        </a:rPr>
                        <a:t>Layers</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2</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1</a:t>
                      </a:r>
                      <a:endParaRPr lang="en-GB" sz="1000" dirty="0">
                        <a:effectLst/>
                        <a:latin typeface="Times New Roman"/>
                        <a:ea typeface="Times New Roman"/>
                      </a:endParaRPr>
                    </a:p>
                  </a:txBody>
                  <a:tcPr marL="68580" marR="68580" marT="0" marB="0" anchor="ctr"/>
                </a:tc>
                <a:tc>
                  <a:txBody>
                    <a:bodyPr/>
                    <a:lstStyle/>
                    <a:p>
                      <a:pPr algn="just">
                        <a:spcAft>
                          <a:spcPts val="0"/>
                        </a:spcAft>
                      </a:pPr>
                      <a:r>
                        <a:rPr lang="en-GB" sz="1000">
                          <a:effectLst/>
                        </a:rPr>
                        <a:t>2</a:t>
                      </a:r>
                      <a:endParaRPr lang="en-GB" sz="10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370840">
                <a:tc>
                  <a:txBody>
                    <a:bodyPr/>
                    <a:lstStyle/>
                    <a:p>
                      <a:pPr algn="just">
                        <a:spcAft>
                          <a:spcPts val="0"/>
                        </a:spcAft>
                      </a:pPr>
                      <a:r>
                        <a:rPr lang="en-GB" sz="1000">
                          <a:effectLst/>
                        </a:rPr>
                        <a:t>Units1</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30</a:t>
                      </a:r>
                      <a:endParaRPr lang="en-GB" sz="1000" dirty="0">
                        <a:effectLst/>
                        <a:latin typeface="Times New Roman"/>
                        <a:ea typeface="Times New Roman"/>
                      </a:endParaRPr>
                    </a:p>
                  </a:txBody>
                  <a:tcPr marL="68580" marR="68580" marT="0" marB="0" anchor="ctr"/>
                </a:tc>
                <a:tc>
                  <a:txBody>
                    <a:bodyPr/>
                    <a:lstStyle/>
                    <a:p>
                      <a:pPr algn="just">
                        <a:spcAft>
                          <a:spcPts val="0"/>
                        </a:spcAft>
                      </a:pPr>
                      <a:r>
                        <a:rPr lang="en-GB" sz="1000" dirty="0">
                          <a:effectLst/>
                        </a:rPr>
                        <a:t>70</a:t>
                      </a:r>
                      <a:endParaRPr lang="en-GB" sz="1000" dirty="0">
                        <a:effectLst/>
                        <a:latin typeface="Times New Roman"/>
                        <a:ea typeface="Times New Roman"/>
                      </a:endParaRPr>
                    </a:p>
                  </a:txBody>
                  <a:tcPr marL="68580" marR="68580" marT="0" marB="0" anchor="ctr"/>
                </a:tc>
                <a:tc>
                  <a:txBody>
                    <a:bodyPr/>
                    <a:lstStyle/>
                    <a:p>
                      <a:pPr algn="just">
                        <a:spcAft>
                          <a:spcPts val="0"/>
                        </a:spcAft>
                      </a:pPr>
                      <a:r>
                        <a:rPr lang="en-GB" sz="1000">
                          <a:effectLst/>
                        </a:rPr>
                        <a:t>40</a:t>
                      </a:r>
                      <a:endParaRPr lang="en-GB" sz="10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370840">
                <a:tc>
                  <a:txBody>
                    <a:bodyPr/>
                    <a:lstStyle/>
                    <a:p>
                      <a:pPr algn="just">
                        <a:spcAft>
                          <a:spcPts val="0"/>
                        </a:spcAft>
                      </a:pPr>
                      <a:r>
                        <a:rPr lang="en-GB" sz="1000">
                          <a:effectLst/>
                        </a:rPr>
                        <a:t>Units2</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20</a:t>
                      </a:r>
                      <a:endParaRPr lang="en-GB" sz="1000" dirty="0">
                        <a:effectLst/>
                        <a:latin typeface="Times New Roman"/>
                        <a:ea typeface="Times New Roman"/>
                      </a:endParaRPr>
                    </a:p>
                  </a:txBody>
                  <a:tcPr marL="68580" marR="68580" marT="0" marB="0" anchor="ctr"/>
                </a:tc>
                <a:tc>
                  <a:txBody>
                    <a:bodyPr/>
                    <a:lstStyle/>
                    <a:p>
                      <a:pPr algn="just">
                        <a:spcAft>
                          <a:spcPts val="0"/>
                        </a:spcAft>
                      </a:pPr>
                      <a:r>
                        <a:rPr lang="en-GB" sz="1000">
                          <a:effectLst/>
                        </a:rPr>
                        <a:t>Nil</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30</a:t>
                      </a:r>
                      <a:endParaRPr lang="en-GB" sz="1000" dirty="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370840">
                <a:tc>
                  <a:txBody>
                    <a:bodyPr/>
                    <a:lstStyle/>
                    <a:p>
                      <a:pPr algn="just">
                        <a:spcAft>
                          <a:spcPts val="0"/>
                        </a:spcAft>
                      </a:pPr>
                      <a:r>
                        <a:rPr lang="en-GB" sz="1000">
                          <a:effectLst/>
                        </a:rPr>
                        <a:t>Drop Out1</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0.4296</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0.392</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0.4991</a:t>
                      </a:r>
                      <a:endParaRPr lang="en-GB" sz="10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r h="370840">
                <a:tc>
                  <a:txBody>
                    <a:bodyPr/>
                    <a:lstStyle/>
                    <a:p>
                      <a:pPr algn="just">
                        <a:spcAft>
                          <a:spcPts val="0"/>
                        </a:spcAft>
                      </a:pPr>
                      <a:r>
                        <a:rPr lang="en-GB" sz="1000">
                          <a:effectLst/>
                        </a:rPr>
                        <a:t>Drop Out2</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0. 4169</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N/A</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0.4354</a:t>
                      </a:r>
                      <a:endParaRPr lang="en-GB" sz="1000" dirty="0">
                        <a:effectLst/>
                        <a:latin typeface="Times New Roman"/>
                        <a:ea typeface="Times New Roman"/>
                      </a:endParaRPr>
                    </a:p>
                  </a:txBody>
                  <a:tcPr marL="68580" marR="68580" marT="0" marB="0" anchor="ctr"/>
                </a:tc>
                <a:extLst>
                  <a:ext uri="{0D108BD9-81ED-4DB2-BD59-A6C34878D82A}">
                    <a16:rowId xmlns:a16="http://schemas.microsoft.com/office/drawing/2014/main" val="10005"/>
                  </a:ext>
                </a:extLst>
              </a:tr>
              <a:tr h="370840">
                <a:tc>
                  <a:txBody>
                    <a:bodyPr/>
                    <a:lstStyle/>
                    <a:p>
                      <a:pPr algn="just">
                        <a:spcAft>
                          <a:spcPts val="0"/>
                        </a:spcAft>
                      </a:pPr>
                      <a:r>
                        <a:rPr lang="en-GB" sz="1000">
                          <a:effectLst/>
                        </a:rPr>
                        <a:t>Act. Func.</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PReLU</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Swish</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err="1">
                          <a:effectLst/>
                        </a:rPr>
                        <a:t>PReLU</a:t>
                      </a:r>
                      <a:endParaRPr lang="en-GB" sz="1000" dirty="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r h="370840">
                <a:tc>
                  <a:txBody>
                    <a:bodyPr/>
                    <a:lstStyle/>
                    <a:p>
                      <a:pPr algn="just">
                        <a:spcAft>
                          <a:spcPts val="0"/>
                        </a:spcAft>
                      </a:pPr>
                      <a:r>
                        <a:rPr lang="en-GB" sz="1000">
                          <a:effectLst/>
                        </a:rPr>
                        <a:t>Opt. Func</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Nadam</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err="1">
                          <a:effectLst/>
                        </a:rPr>
                        <a:t>Nadam</a:t>
                      </a:r>
                      <a:endParaRPr lang="en-GB" sz="1000" dirty="0">
                        <a:effectLst/>
                        <a:latin typeface="Times New Roman"/>
                        <a:ea typeface="Times New Roman"/>
                      </a:endParaRPr>
                    </a:p>
                  </a:txBody>
                  <a:tcPr marL="68580" marR="68580" marT="0" marB="0" anchor="ctr"/>
                </a:tc>
                <a:tc>
                  <a:txBody>
                    <a:bodyPr/>
                    <a:lstStyle/>
                    <a:p>
                      <a:pPr algn="just">
                        <a:spcAft>
                          <a:spcPts val="0"/>
                        </a:spcAft>
                      </a:pPr>
                      <a:r>
                        <a:rPr lang="en-GB" sz="1000">
                          <a:effectLst/>
                        </a:rPr>
                        <a:t>Nadam</a:t>
                      </a:r>
                      <a:endParaRPr lang="en-GB" sz="1000">
                        <a:effectLst/>
                        <a:latin typeface="Times New Roman"/>
                        <a:ea typeface="Times New Roman"/>
                      </a:endParaRPr>
                    </a:p>
                  </a:txBody>
                  <a:tcPr marL="68580" marR="68580" marT="0" marB="0" anchor="ctr"/>
                </a:tc>
                <a:extLst>
                  <a:ext uri="{0D108BD9-81ED-4DB2-BD59-A6C34878D82A}">
                    <a16:rowId xmlns:a16="http://schemas.microsoft.com/office/drawing/2014/main" val="10007"/>
                  </a:ext>
                </a:extLst>
              </a:tr>
              <a:tr h="370840">
                <a:tc>
                  <a:txBody>
                    <a:bodyPr/>
                    <a:lstStyle/>
                    <a:p>
                      <a:pPr algn="just">
                        <a:spcAft>
                          <a:spcPts val="0"/>
                        </a:spcAft>
                      </a:pPr>
                      <a:r>
                        <a:rPr lang="en-GB" sz="1000">
                          <a:effectLst/>
                        </a:rPr>
                        <a:t>Batch Size</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16</a:t>
                      </a:r>
                      <a:endParaRPr lang="en-GB" sz="1000" dirty="0">
                        <a:effectLst/>
                        <a:latin typeface="Times New Roman"/>
                        <a:ea typeface="Times New Roman"/>
                      </a:endParaRPr>
                    </a:p>
                  </a:txBody>
                  <a:tcPr marL="68580" marR="68580" marT="0" marB="0" anchor="ctr"/>
                </a:tc>
                <a:tc>
                  <a:txBody>
                    <a:bodyPr/>
                    <a:lstStyle/>
                    <a:p>
                      <a:pPr algn="just">
                        <a:spcAft>
                          <a:spcPts val="0"/>
                        </a:spcAft>
                      </a:pPr>
                      <a:r>
                        <a:rPr lang="en-GB" sz="1000">
                          <a:effectLst/>
                        </a:rPr>
                        <a:t>16</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16</a:t>
                      </a:r>
                      <a:endParaRPr lang="en-GB" sz="1000" dirty="0">
                        <a:effectLst/>
                        <a:latin typeface="Times New Roman"/>
                        <a:ea typeface="Times New Roman"/>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024865267"/>
              </p:ext>
            </p:extLst>
          </p:nvPr>
        </p:nvGraphicFramePr>
        <p:xfrm>
          <a:off x="5742180" y="1240258"/>
          <a:ext cx="5201741" cy="4729119"/>
        </p:xfrm>
        <a:graphic>
          <a:graphicData uri="http://schemas.openxmlformats.org/drawingml/2006/table">
            <a:tbl>
              <a:tblPr firstRow="1" bandRow="1">
                <a:tableStyleId>{073A0DAA-6AF3-43AB-8588-CEC1D06C72B9}</a:tableStyleId>
              </a:tblPr>
              <a:tblGrid>
                <a:gridCol w="848391">
                  <a:extLst>
                    <a:ext uri="{9D8B030D-6E8A-4147-A177-3AD203B41FA5}">
                      <a16:colId xmlns:a16="http://schemas.microsoft.com/office/drawing/2014/main" val="20000"/>
                    </a:ext>
                  </a:extLst>
                </a:gridCol>
                <a:gridCol w="748825">
                  <a:extLst>
                    <a:ext uri="{9D8B030D-6E8A-4147-A177-3AD203B41FA5}">
                      <a16:colId xmlns:a16="http://schemas.microsoft.com/office/drawing/2014/main" val="20001"/>
                    </a:ext>
                  </a:extLst>
                </a:gridCol>
                <a:gridCol w="901317">
                  <a:extLst>
                    <a:ext uri="{9D8B030D-6E8A-4147-A177-3AD203B41FA5}">
                      <a16:colId xmlns:a16="http://schemas.microsoft.com/office/drawing/2014/main" val="20002"/>
                    </a:ext>
                  </a:extLst>
                </a:gridCol>
                <a:gridCol w="935331">
                  <a:extLst>
                    <a:ext uri="{9D8B030D-6E8A-4147-A177-3AD203B41FA5}">
                      <a16:colId xmlns:a16="http://schemas.microsoft.com/office/drawing/2014/main" val="20003"/>
                    </a:ext>
                  </a:extLst>
                </a:gridCol>
                <a:gridCol w="901318">
                  <a:extLst>
                    <a:ext uri="{9D8B030D-6E8A-4147-A177-3AD203B41FA5}">
                      <a16:colId xmlns:a16="http://schemas.microsoft.com/office/drawing/2014/main" val="20004"/>
                    </a:ext>
                  </a:extLst>
                </a:gridCol>
                <a:gridCol w="866559">
                  <a:extLst>
                    <a:ext uri="{9D8B030D-6E8A-4147-A177-3AD203B41FA5}">
                      <a16:colId xmlns:a16="http://schemas.microsoft.com/office/drawing/2014/main" val="20005"/>
                    </a:ext>
                  </a:extLst>
                </a:gridCol>
              </a:tblGrid>
              <a:tr h="349222">
                <a:tc gridSpan="2">
                  <a:txBody>
                    <a:bodyPr/>
                    <a:lstStyle/>
                    <a:p>
                      <a:pPr algn="l">
                        <a:spcAft>
                          <a:spcPts val="0"/>
                        </a:spcAft>
                      </a:pPr>
                      <a:r>
                        <a:rPr lang="en-GB" sz="1000" dirty="0">
                          <a:effectLst/>
                        </a:rPr>
                        <a:t>Classifier:</a:t>
                      </a:r>
                      <a:endParaRPr lang="en-GB" sz="1000" dirty="0">
                        <a:effectLst/>
                        <a:latin typeface="Times New Roman"/>
                        <a:ea typeface="Times New Roman"/>
                      </a:endParaRPr>
                    </a:p>
                  </a:txBody>
                  <a:tcPr marL="68580" marR="68580" marT="0" marB="0" anchor="ctr"/>
                </a:tc>
                <a:tc hMerge="1">
                  <a:txBody>
                    <a:bodyPr/>
                    <a:lstStyle/>
                    <a:p>
                      <a:endParaRPr lang="en-US"/>
                    </a:p>
                  </a:txBody>
                  <a:tcPr/>
                </a:tc>
                <a:tc>
                  <a:txBody>
                    <a:bodyPr/>
                    <a:lstStyle/>
                    <a:p>
                      <a:pPr algn="l">
                        <a:spcAft>
                          <a:spcPts val="0"/>
                        </a:spcAft>
                      </a:pPr>
                      <a:r>
                        <a:rPr lang="en-GB" sz="1000">
                          <a:effectLst/>
                        </a:rPr>
                        <a:t>Best params</a:t>
                      </a:r>
                      <a:endParaRPr lang="en-GB" sz="1000">
                        <a:effectLst/>
                        <a:latin typeface="Times New Roman"/>
                        <a:ea typeface="Times New Roman"/>
                      </a:endParaRPr>
                    </a:p>
                  </a:txBody>
                  <a:tcPr marL="68580" marR="68580" marT="0" marB="0" anchor="ctr"/>
                </a:tc>
                <a:tc>
                  <a:txBody>
                    <a:bodyPr/>
                    <a:lstStyle/>
                    <a:p>
                      <a:pPr algn="l">
                        <a:spcAft>
                          <a:spcPts val="0"/>
                        </a:spcAft>
                      </a:pPr>
                      <a:r>
                        <a:rPr lang="en-GB" sz="1000">
                          <a:effectLst/>
                        </a:rPr>
                        <a:t>Best params</a:t>
                      </a:r>
                      <a:endParaRPr lang="en-GB" sz="1000">
                        <a:effectLst/>
                        <a:latin typeface="Times New Roman"/>
                        <a:ea typeface="Times New Roman"/>
                      </a:endParaRPr>
                    </a:p>
                  </a:txBody>
                  <a:tcPr marL="68580" marR="68580" marT="0" marB="0" anchor="ctr"/>
                </a:tc>
                <a:tc>
                  <a:txBody>
                    <a:bodyPr/>
                    <a:lstStyle/>
                    <a:p>
                      <a:pPr algn="l">
                        <a:spcAft>
                          <a:spcPts val="0"/>
                        </a:spcAft>
                      </a:pPr>
                      <a:r>
                        <a:rPr lang="en-GB" sz="1000">
                          <a:effectLst/>
                        </a:rPr>
                        <a:t>Best params</a:t>
                      </a:r>
                      <a:endParaRPr lang="en-GB" sz="1000">
                        <a:effectLst/>
                        <a:latin typeface="Times New Roman"/>
                        <a:ea typeface="Times New Roman"/>
                      </a:endParaRPr>
                    </a:p>
                  </a:txBody>
                  <a:tcPr marL="68580" marR="68580" marT="0" marB="0" anchor="ctr"/>
                </a:tc>
                <a:tc>
                  <a:txBody>
                    <a:bodyPr/>
                    <a:lstStyle/>
                    <a:p>
                      <a:pPr algn="l">
                        <a:spcAft>
                          <a:spcPts val="0"/>
                        </a:spcAft>
                      </a:pPr>
                      <a:r>
                        <a:rPr lang="en-GB" sz="1000" dirty="0">
                          <a:effectLst/>
                        </a:rPr>
                        <a:t>Best variant*</a:t>
                      </a:r>
                      <a:endParaRPr lang="en-GB" sz="1000" dirty="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403268">
                <a:tc gridSpan="2">
                  <a:txBody>
                    <a:bodyPr/>
                    <a:lstStyle/>
                    <a:p>
                      <a:pPr algn="just">
                        <a:spcAft>
                          <a:spcPts val="0"/>
                        </a:spcAft>
                      </a:pPr>
                      <a:r>
                        <a:rPr lang="en-GB" sz="1000">
                          <a:effectLst/>
                        </a:rPr>
                        <a:t>Patience:</a:t>
                      </a:r>
                      <a:endParaRPr lang="en-GB" sz="1000">
                        <a:effectLst/>
                        <a:latin typeface="Times New Roman"/>
                        <a:ea typeface="Times New Roman"/>
                      </a:endParaRPr>
                    </a:p>
                  </a:txBody>
                  <a:tcPr marL="68580" marR="68580" marT="0" marB="0" anchor="ctr"/>
                </a:tc>
                <a:tc hMerge="1">
                  <a:txBody>
                    <a:bodyPr/>
                    <a:lstStyle/>
                    <a:p>
                      <a:endParaRPr lang="en-US"/>
                    </a:p>
                  </a:txBody>
                  <a:tcPr/>
                </a:tc>
                <a:tc>
                  <a:txBody>
                    <a:bodyPr/>
                    <a:lstStyle/>
                    <a:p>
                      <a:pPr algn="just">
                        <a:spcAft>
                          <a:spcPts val="0"/>
                        </a:spcAft>
                      </a:pPr>
                      <a:r>
                        <a:rPr lang="en-GB" sz="1000">
                          <a:effectLst/>
                        </a:rPr>
                        <a:t>20</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50</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200</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200</a:t>
                      </a:r>
                      <a:endParaRPr lang="en-GB" sz="1000" dirty="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403268">
                <a:tc rowSpan="3">
                  <a:txBody>
                    <a:bodyPr/>
                    <a:lstStyle/>
                    <a:p>
                      <a:pPr algn="ctr">
                        <a:spcAft>
                          <a:spcPts val="0"/>
                        </a:spcAft>
                      </a:pPr>
                      <a:r>
                        <a:rPr lang="en-GB" sz="1000">
                          <a:effectLst/>
                        </a:rPr>
                        <a:t>Upselling</a:t>
                      </a:r>
                      <a:endParaRPr lang="en-GB" sz="1000">
                        <a:effectLst/>
                        <a:latin typeface="Times New Roman"/>
                        <a:ea typeface="Times New Roman"/>
                      </a:endParaRPr>
                    </a:p>
                  </a:txBody>
                  <a:tcPr marL="68580" marR="68580" marT="0" marB="0" vert="vert270" anchor="ctr"/>
                </a:tc>
                <a:tc>
                  <a:txBody>
                    <a:bodyPr/>
                    <a:lstStyle/>
                    <a:p>
                      <a:pPr algn="just">
                        <a:spcAft>
                          <a:spcPts val="0"/>
                        </a:spcAft>
                      </a:pPr>
                      <a:r>
                        <a:rPr lang="en-GB" sz="1000">
                          <a:effectLst/>
                        </a:rPr>
                        <a:t>AUC</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0.8118</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100" b="1" dirty="0">
                          <a:solidFill>
                            <a:schemeClr val="tx1"/>
                          </a:solidFill>
                          <a:effectLst/>
                        </a:rPr>
                        <a:t>0.8166</a:t>
                      </a:r>
                      <a:endParaRPr lang="en-GB" sz="1100" b="1" dirty="0">
                        <a:solidFill>
                          <a:schemeClr val="tx1"/>
                        </a:solidFill>
                        <a:effectLst/>
                        <a:latin typeface="Times New Roman"/>
                        <a:ea typeface="Times New Roman"/>
                      </a:endParaRPr>
                    </a:p>
                  </a:txBody>
                  <a:tcPr marL="68580" marR="68580" marT="0" marB="0" anchor="ctr"/>
                </a:tc>
                <a:tc>
                  <a:txBody>
                    <a:bodyPr/>
                    <a:lstStyle/>
                    <a:p>
                      <a:pPr algn="just">
                        <a:spcAft>
                          <a:spcPts val="0"/>
                        </a:spcAft>
                      </a:pPr>
                      <a:r>
                        <a:rPr lang="en-GB" sz="1000">
                          <a:effectLst/>
                        </a:rPr>
                        <a:t>0.8125</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0.7806</a:t>
                      </a:r>
                      <a:endParaRPr lang="en-GB" sz="10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403268">
                <a:tc vMerge="1">
                  <a:txBody>
                    <a:bodyPr/>
                    <a:lstStyle/>
                    <a:p>
                      <a:endParaRPr lang="en-US"/>
                    </a:p>
                  </a:txBody>
                  <a:tcPr/>
                </a:tc>
                <a:tc>
                  <a:txBody>
                    <a:bodyPr/>
                    <a:lstStyle/>
                    <a:p>
                      <a:pPr algn="just">
                        <a:spcAft>
                          <a:spcPts val="0"/>
                        </a:spcAft>
                      </a:pPr>
                      <a:r>
                        <a:rPr lang="en-GB" sz="1000">
                          <a:effectLst/>
                        </a:rPr>
                        <a:t>Accuracy</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0.8234</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0.8539</a:t>
                      </a:r>
                      <a:endParaRPr lang="en-GB" sz="1000" dirty="0">
                        <a:effectLst/>
                        <a:latin typeface="Times New Roman"/>
                        <a:ea typeface="Times New Roman"/>
                      </a:endParaRPr>
                    </a:p>
                  </a:txBody>
                  <a:tcPr marL="68580" marR="68580" marT="0" marB="0" anchor="ctr"/>
                </a:tc>
                <a:tc>
                  <a:txBody>
                    <a:bodyPr/>
                    <a:lstStyle/>
                    <a:p>
                      <a:pPr algn="just">
                        <a:spcAft>
                          <a:spcPts val="0"/>
                        </a:spcAft>
                      </a:pPr>
                      <a:r>
                        <a:rPr lang="en-GB" sz="1000">
                          <a:effectLst/>
                        </a:rPr>
                        <a:t>0.852</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0.9298</a:t>
                      </a:r>
                      <a:endParaRPr lang="en-GB" sz="10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403268">
                <a:tc vMerge="1">
                  <a:txBody>
                    <a:bodyPr/>
                    <a:lstStyle/>
                    <a:p>
                      <a:endParaRPr lang="en-US"/>
                    </a:p>
                  </a:txBody>
                  <a:tcPr/>
                </a:tc>
                <a:tc>
                  <a:txBody>
                    <a:bodyPr/>
                    <a:lstStyle/>
                    <a:p>
                      <a:pPr algn="just">
                        <a:spcAft>
                          <a:spcPts val="0"/>
                        </a:spcAft>
                      </a:pPr>
                      <a:r>
                        <a:rPr lang="en-GB" sz="1000">
                          <a:effectLst/>
                        </a:rPr>
                        <a:t>Epochs</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28</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101</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350</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325</a:t>
                      </a:r>
                      <a:endParaRPr lang="en-GB" sz="10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r h="403268">
                <a:tc rowSpan="3">
                  <a:txBody>
                    <a:bodyPr/>
                    <a:lstStyle/>
                    <a:p>
                      <a:pPr algn="ctr">
                        <a:spcAft>
                          <a:spcPts val="0"/>
                        </a:spcAft>
                      </a:pPr>
                      <a:r>
                        <a:rPr lang="en-GB" sz="1000">
                          <a:effectLst/>
                        </a:rPr>
                        <a:t>Appetency</a:t>
                      </a:r>
                      <a:endParaRPr lang="en-GB" sz="1000">
                        <a:effectLst/>
                        <a:latin typeface="Times New Roman"/>
                        <a:ea typeface="Times New Roman"/>
                      </a:endParaRPr>
                    </a:p>
                  </a:txBody>
                  <a:tcPr marL="68580" marR="68580" marT="0" marB="0" vert="vert270" anchor="ctr"/>
                </a:tc>
                <a:tc>
                  <a:txBody>
                    <a:bodyPr/>
                    <a:lstStyle/>
                    <a:p>
                      <a:pPr algn="just">
                        <a:spcAft>
                          <a:spcPts val="0"/>
                        </a:spcAft>
                      </a:pPr>
                      <a:r>
                        <a:rPr lang="en-GB" sz="1000">
                          <a:effectLst/>
                        </a:rPr>
                        <a:t>AUC</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0.7155</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100" b="1" i="0" dirty="0">
                          <a:solidFill>
                            <a:srgbClr val="000000"/>
                          </a:solidFill>
                          <a:effectLst/>
                        </a:rPr>
                        <a:t>0.7355</a:t>
                      </a:r>
                      <a:endParaRPr lang="en-GB" sz="1100" b="1" i="0" dirty="0">
                        <a:solidFill>
                          <a:srgbClr val="000000"/>
                        </a:solidFill>
                        <a:effectLst/>
                        <a:latin typeface="Times New Roman"/>
                        <a:ea typeface="Times New Roman"/>
                      </a:endParaRPr>
                    </a:p>
                  </a:txBody>
                  <a:tcPr marL="68580" marR="68580" marT="0" marB="0" anchor="ctr"/>
                </a:tc>
                <a:tc>
                  <a:txBody>
                    <a:bodyPr/>
                    <a:lstStyle/>
                    <a:p>
                      <a:pPr algn="just">
                        <a:spcAft>
                          <a:spcPts val="0"/>
                        </a:spcAft>
                      </a:pPr>
                      <a:r>
                        <a:rPr lang="en-GB" sz="1000">
                          <a:effectLst/>
                        </a:rPr>
                        <a:t>0.7164</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0.7197</a:t>
                      </a:r>
                      <a:endParaRPr lang="en-GB" sz="1000" dirty="0">
                        <a:effectLst/>
                        <a:latin typeface="Times New Roman"/>
                        <a:ea typeface="Times New Roman"/>
                      </a:endParaRPr>
                    </a:p>
                  </a:txBody>
                  <a:tcPr marL="68580" marR="68580" marT="0" marB="0" anchor="ctr"/>
                </a:tc>
                <a:extLst>
                  <a:ext uri="{0D108BD9-81ED-4DB2-BD59-A6C34878D82A}">
                    <a16:rowId xmlns:a16="http://schemas.microsoft.com/office/drawing/2014/main" val="10005"/>
                  </a:ext>
                </a:extLst>
              </a:tr>
              <a:tr h="403268">
                <a:tc vMerge="1">
                  <a:txBody>
                    <a:bodyPr/>
                    <a:lstStyle/>
                    <a:p>
                      <a:endParaRPr lang="en-US"/>
                    </a:p>
                  </a:txBody>
                  <a:tcPr/>
                </a:tc>
                <a:tc>
                  <a:txBody>
                    <a:bodyPr/>
                    <a:lstStyle/>
                    <a:p>
                      <a:pPr algn="just">
                        <a:spcAft>
                          <a:spcPts val="0"/>
                        </a:spcAft>
                      </a:pPr>
                      <a:r>
                        <a:rPr lang="en-GB" sz="1000">
                          <a:effectLst/>
                        </a:rPr>
                        <a:t>Accuracy</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0.884</a:t>
                      </a:r>
                      <a:endParaRPr lang="en-GB" sz="1000" dirty="0">
                        <a:effectLst/>
                        <a:latin typeface="Times New Roman"/>
                        <a:ea typeface="Times New Roman"/>
                      </a:endParaRPr>
                    </a:p>
                  </a:txBody>
                  <a:tcPr marL="68580" marR="68580" marT="0" marB="0" anchor="ctr"/>
                </a:tc>
                <a:tc>
                  <a:txBody>
                    <a:bodyPr/>
                    <a:lstStyle/>
                    <a:p>
                      <a:pPr algn="just">
                        <a:spcAft>
                          <a:spcPts val="0"/>
                        </a:spcAft>
                      </a:pPr>
                      <a:r>
                        <a:rPr lang="en-GB" sz="1000">
                          <a:effectLst/>
                        </a:rPr>
                        <a:t>0.9704</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0.9705</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0.9797</a:t>
                      </a:r>
                      <a:endParaRPr lang="en-GB" sz="1000" dirty="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r h="403268">
                <a:tc vMerge="1">
                  <a:txBody>
                    <a:bodyPr/>
                    <a:lstStyle/>
                    <a:p>
                      <a:endParaRPr lang="en-US"/>
                    </a:p>
                  </a:txBody>
                  <a:tcPr/>
                </a:tc>
                <a:tc>
                  <a:txBody>
                    <a:bodyPr/>
                    <a:lstStyle/>
                    <a:p>
                      <a:pPr algn="just">
                        <a:spcAft>
                          <a:spcPts val="0"/>
                        </a:spcAft>
                      </a:pPr>
                      <a:r>
                        <a:rPr lang="en-GB" sz="1000">
                          <a:effectLst/>
                        </a:rPr>
                        <a:t>Epochs</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31</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90</a:t>
                      </a:r>
                      <a:endParaRPr lang="en-GB" sz="1000" dirty="0">
                        <a:effectLst/>
                        <a:latin typeface="Times New Roman"/>
                        <a:ea typeface="Times New Roman"/>
                      </a:endParaRPr>
                    </a:p>
                  </a:txBody>
                  <a:tcPr marL="68580" marR="68580" marT="0" marB="0" anchor="ctr"/>
                </a:tc>
                <a:tc>
                  <a:txBody>
                    <a:bodyPr/>
                    <a:lstStyle/>
                    <a:p>
                      <a:pPr algn="just">
                        <a:spcAft>
                          <a:spcPts val="0"/>
                        </a:spcAft>
                      </a:pPr>
                      <a:r>
                        <a:rPr lang="en-GB" sz="1000">
                          <a:effectLst/>
                        </a:rPr>
                        <a:t>250</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292</a:t>
                      </a:r>
                      <a:endParaRPr lang="en-GB" sz="1000">
                        <a:effectLst/>
                        <a:latin typeface="Times New Roman"/>
                        <a:ea typeface="Times New Roman"/>
                      </a:endParaRPr>
                    </a:p>
                  </a:txBody>
                  <a:tcPr marL="68580" marR="68580" marT="0" marB="0" anchor="ctr"/>
                </a:tc>
                <a:extLst>
                  <a:ext uri="{0D108BD9-81ED-4DB2-BD59-A6C34878D82A}">
                    <a16:rowId xmlns:a16="http://schemas.microsoft.com/office/drawing/2014/main" val="10007"/>
                  </a:ext>
                </a:extLst>
              </a:tr>
              <a:tr h="403268">
                <a:tc rowSpan="3">
                  <a:txBody>
                    <a:bodyPr/>
                    <a:lstStyle/>
                    <a:p>
                      <a:pPr algn="ctr">
                        <a:spcAft>
                          <a:spcPts val="0"/>
                        </a:spcAft>
                      </a:pPr>
                      <a:r>
                        <a:rPr lang="en-GB" sz="1000">
                          <a:effectLst/>
                        </a:rPr>
                        <a:t>Churn</a:t>
                      </a:r>
                      <a:endParaRPr lang="en-GB" sz="1000">
                        <a:effectLst/>
                        <a:latin typeface="Times New Roman"/>
                        <a:ea typeface="Times New Roman"/>
                      </a:endParaRPr>
                    </a:p>
                  </a:txBody>
                  <a:tcPr marL="68580" marR="68580" marT="0" marB="0" vert="vert270" anchor="ctr"/>
                </a:tc>
                <a:tc>
                  <a:txBody>
                    <a:bodyPr/>
                    <a:lstStyle/>
                    <a:p>
                      <a:pPr algn="just">
                        <a:spcAft>
                          <a:spcPts val="0"/>
                        </a:spcAft>
                      </a:pPr>
                      <a:r>
                        <a:rPr lang="en-GB" sz="1000">
                          <a:effectLst/>
                        </a:rPr>
                        <a:t>AUC</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100" b="1" dirty="0">
                          <a:solidFill>
                            <a:srgbClr val="000000"/>
                          </a:solidFill>
                          <a:effectLst/>
                        </a:rPr>
                        <a:t>0.6891</a:t>
                      </a:r>
                      <a:endParaRPr lang="en-GB" sz="1100" b="1" dirty="0">
                        <a:solidFill>
                          <a:srgbClr val="000000"/>
                        </a:solidFill>
                        <a:effectLst/>
                        <a:latin typeface="Times New Roman"/>
                        <a:ea typeface="Times New Roman"/>
                      </a:endParaRPr>
                    </a:p>
                  </a:txBody>
                  <a:tcPr marL="68580" marR="68580" marT="0" marB="0" anchor="ctr"/>
                </a:tc>
                <a:tc>
                  <a:txBody>
                    <a:bodyPr/>
                    <a:lstStyle/>
                    <a:p>
                      <a:pPr algn="just">
                        <a:spcAft>
                          <a:spcPts val="0"/>
                        </a:spcAft>
                      </a:pPr>
                      <a:r>
                        <a:rPr lang="en-GB" sz="1000" dirty="0">
                          <a:effectLst/>
                        </a:rPr>
                        <a:t>0.6808</a:t>
                      </a:r>
                      <a:endParaRPr lang="en-GB" sz="1000" dirty="0">
                        <a:effectLst/>
                        <a:latin typeface="Times New Roman"/>
                        <a:ea typeface="Times New Roman"/>
                      </a:endParaRPr>
                    </a:p>
                  </a:txBody>
                  <a:tcPr marL="68580" marR="68580" marT="0" marB="0" anchor="ctr"/>
                </a:tc>
                <a:tc>
                  <a:txBody>
                    <a:bodyPr/>
                    <a:lstStyle/>
                    <a:p>
                      <a:pPr algn="just">
                        <a:spcAft>
                          <a:spcPts val="0"/>
                        </a:spcAft>
                      </a:pPr>
                      <a:r>
                        <a:rPr lang="en-GB" sz="1000">
                          <a:effectLst/>
                        </a:rPr>
                        <a:t>0.6681</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0.6475</a:t>
                      </a:r>
                      <a:endParaRPr lang="en-GB" sz="1000">
                        <a:effectLst/>
                        <a:latin typeface="Times New Roman"/>
                        <a:ea typeface="Times New Roman"/>
                      </a:endParaRPr>
                    </a:p>
                  </a:txBody>
                  <a:tcPr marL="68580" marR="68580" marT="0" marB="0" anchor="ctr"/>
                </a:tc>
                <a:extLst>
                  <a:ext uri="{0D108BD9-81ED-4DB2-BD59-A6C34878D82A}">
                    <a16:rowId xmlns:a16="http://schemas.microsoft.com/office/drawing/2014/main" val="10008"/>
                  </a:ext>
                </a:extLst>
              </a:tr>
              <a:tr h="403268">
                <a:tc vMerge="1">
                  <a:txBody>
                    <a:bodyPr/>
                    <a:lstStyle/>
                    <a:p>
                      <a:endParaRPr lang="en-US"/>
                    </a:p>
                  </a:txBody>
                  <a:tcPr/>
                </a:tc>
                <a:tc>
                  <a:txBody>
                    <a:bodyPr/>
                    <a:lstStyle/>
                    <a:p>
                      <a:pPr algn="just">
                        <a:spcAft>
                          <a:spcPts val="0"/>
                        </a:spcAft>
                      </a:pPr>
                      <a:r>
                        <a:rPr lang="en-GB" sz="1000">
                          <a:effectLst/>
                        </a:rPr>
                        <a:t>Accuracy</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0.7176</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0.7326</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0.8512</a:t>
                      </a:r>
                      <a:endParaRPr lang="en-GB" sz="1000" dirty="0">
                        <a:effectLst/>
                        <a:latin typeface="Times New Roman"/>
                        <a:ea typeface="Times New Roman"/>
                      </a:endParaRPr>
                    </a:p>
                  </a:txBody>
                  <a:tcPr marL="68580" marR="68580" marT="0" marB="0" anchor="ctr"/>
                </a:tc>
                <a:tc>
                  <a:txBody>
                    <a:bodyPr/>
                    <a:lstStyle/>
                    <a:p>
                      <a:pPr algn="just">
                        <a:spcAft>
                          <a:spcPts val="0"/>
                        </a:spcAft>
                      </a:pPr>
                      <a:r>
                        <a:rPr lang="en-GB" sz="1000">
                          <a:effectLst/>
                        </a:rPr>
                        <a:t>0.8889</a:t>
                      </a:r>
                      <a:endParaRPr lang="en-GB" sz="1000">
                        <a:effectLst/>
                        <a:latin typeface="Times New Roman"/>
                        <a:ea typeface="Times New Roman"/>
                      </a:endParaRPr>
                    </a:p>
                  </a:txBody>
                  <a:tcPr marL="68580" marR="68580" marT="0" marB="0" anchor="ctr"/>
                </a:tc>
                <a:extLst>
                  <a:ext uri="{0D108BD9-81ED-4DB2-BD59-A6C34878D82A}">
                    <a16:rowId xmlns:a16="http://schemas.microsoft.com/office/drawing/2014/main" val="10009"/>
                  </a:ext>
                </a:extLst>
              </a:tr>
              <a:tr h="347217">
                <a:tc vMerge="1">
                  <a:txBody>
                    <a:bodyPr/>
                    <a:lstStyle/>
                    <a:p>
                      <a:endParaRPr lang="en-US"/>
                    </a:p>
                  </a:txBody>
                  <a:tcPr/>
                </a:tc>
                <a:tc>
                  <a:txBody>
                    <a:bodyPr/>
                    <a:lstStyle/>
                    <a:p>
                      <a:pPr algn="just">
                        <a:spcAft>
                          <a:spcPts val="0"/>
                        </a:spcAft>
                      </a:pPr>
                      <a:r>
                        <a:rPr lang="en-GB" sz="1000">
                          <a:effectLst/>
                        </a:rPr>
                        <a:t>Epochs</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68</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95</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480</a:t>
                      </a:r>
                      <a:endParaRPr lang="en-GB" sz="1000" dirty="0">
                        <a:effectLst/>
                        <a:latin typeface="Times New Roman"/>
                        <a:ea typeface="Times New Roman"/>
                      </a:endParaRPr>
                    </a:p>
                  </a:txBody>
                  <a:tcPr marL="68580" marR="68580" marT="0" marB="0" anchor="ctr"/>
                </a:tc>
                <a:tc>
                  <a:txBody>
                    <a:bodyPr/>
                    <a:lstStyle/>
                    <a:p>
                      <a:pPr algn="just">
                        <a:spcAft>
                          <a:spcPts val="0"/>
                        </a:spcAft>
                      </a:pPr>
                      <a:r>
                        <a:rPr lang="en-GB" sz="1000">
                          <a:effectLst/>
                        </a:rPr>
                        <a:t>928</a:t>
                      </a:r>
                      <a:endParaRPr lang="en-GB" sz="1000">
                        <a:effectLst/>
                        <a:latin typeface="Times New Roman"/>
                        <a:ea typeface="Times New Roman"/>
                      </a:endParaRPr>
                    </a:p>
                  </a:txBody>
                  <a:tcPr marL="68580" marR="68580" marT="0" marB="0" anchor="ctr"/>
                </a:tc>
                <a:extLst>
                  <a:ext uri="{0D108BD9-81ED-4DB2-BD59-A6C34878D82A}">
                    <a16:rowId xmlns:a16="http://schemas.microsoft.com/office/drawing/2014/main" val="10010"/>
                  </a:ext>
                </a:extLst>
              </a:tr>
              <a:tr h="403268">
                <a:tc gridSpan="2">
                  <a:txBody>
                    <a:bodyPr/>
                    <a:lstStyle/>
                    <a:p>
                      <a:pPr algn="just">
                        <a:spcAft>
                          <a:spcPts val="0"/>
                        </a:spcAft>
                      </a:pPr>
                      <a:r>
                        <a:rPr lang="en-GB" sz="1000" dirty="0">
                          <a:effectLst/>
                        </a:rPr>
                        <a:t>AUC mean</a:t>
                      </a:r>
                      <a:endParaRPr lang="en-GB" sz="1000" dirty="0">
                        <a:effectLst/>
                        <a:latin typeface="Times New Roman"/>
                        <a:ea typeface="Times New Roman"/>
                      </a:endParaRPr>
                    </a:p>
                  </a:txBody>
                  <a:tcPr marL="68580" marR="68580" marT="0" marB="0" anchor="ctr"/>
                </a:tc>
                <a:tc hMerge="1">
                  <a:txBody>
                    <a:bodyPr/>
                    <a:lstStyle/>
                    <a:p>
                      <a:endParaRPr lang="en-US"/>
                    </a:p>
                  </a:txBody>
                  <a:tcPr/>
                </a:tc>
                <a:tc>
                  <a:txBody>
                    <a:bodyPr/>
                    <a:lstStyle/>
                    <a:p>
                      <a:pPr algn="just">
                        <a:spcAft>
                          <a:spcPts val="0"/>
                        </a:spcAft>
                      </a:pPr>
                      <a:r>
                        <a:rPr lang="en-GB" sz="1000" dirty="0">
                          <a:effectLst/>
                        </a:rPr>
                        <a:t>0.7404</a:t>
                      </a:r>
                      <a:endParaRPr lang="en-GB" sz="1000" dirty="0">
                        <a:effectLst/>
                        <a:latin typeface="Times New Roman"/>
                        <a:ea typeface="Times New Roman"/>
                      </a:endParaRPr>
                    </a:p>
                  </a:txBody>
                  <a:tcPr marL="68580" marR="68580" marT="0" marB="0" anchor="ctr"/>
                </a:tc>
                <a:tc>
                  <a:txBody>
                    <a:bodyPr/>
                    <a:lstStyle/>
                    <a:p>
                      <a:pPr algn="just">
                        <a:spcAft>
                          <a:spcPts val="0"/>
                        </a:spcAft>
                      </a:pPr>
                      <a:r>
                        <a:rPr lang="en-GB" sz="1000">
                          <a:effectLst/>
                        </a:rPr>
                        <a:t>0.7427</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0.7323</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0.7159</a:t>
                      </a:r>
                      <a:endParaRPr lang="en-GB" sz="1000" dirty="0">
                        <a:effectLst/>
                        <a:latin typeface="Times New Roman"/>
                        <a:ea typeface="Times New Roman"/>
                      </a:endParaRPr>
                    </a:p>
                  </a:txBody>
                  <a:tcPr marL="68580" marR="68580" marT="0" marB="0" anchor="ctr"/>
                </a:tc>
                <a:extLst>
                  <a:ext uri="{0D108BD9-81ED-4DB2-BD59-A6C34878D82A}">
                    <a16:rowId xmlns:a16="http://schemas.microsoft.com/office/drawing/2014/main" val="10011"/>
                  </a:ext>
                </a:extLst>
              </a:tr>
            </a:tbl>
          </a:graphicData>
        </a:graphic>
      </p:graphicFrame>
      <p:sp>
        <p:nvSpPr>
          <p:cNvPr id="4" name="TextBox 3"/>
          <p:cNvSpPr txBox="1"/>
          <p:nvPr/>
        </p:nvSpPr>
        <p:spPr>
          <a:xfrm>
            <a:off x="5742180" y="6112626"/>
            <a:ext cx="6228577" cy="276999"/>
          </a:xfrm>
          <a:prstGeom prst="rect">
            <a:avLst/>
          </a:prstGeom>
          <a:noFill/>
        </p:spPr>
        <p:txBody>
          <a:bodyPr wrap="square" rtlCol="0">
            <a:spAutoFit/>
          </a:bodyPr>
          <a:lstStyle/>
          <a:p>
            <a:r>
              <a:rPr lang="en-GB" sz="1200" i="1" dirty="0">
                <a:solidFill>
                  <a:srgbClr val="FFFFFF"/>
                </a:solidFill>
              </a:rPr>
              <a:t>* Best variant is a variant on the best </a:t>
            </a:r>
            <a:r>
              <a:rPr lang="en-GB" sz="1200" i="1" dirty="0" err="1">
                <a:solidFill>
                  <a:srgbClr val="FFFFFF"/>
                </a:solidFill>
              </a:rPr>
              <a:t>params</a:t>
            </a:r>
            <a:r>
              <a:rPr lang="en-GB" sz="1200" i="1" dirty="0">
                <a:solidFill>
                  <a:srgbClr val="FFFFFF"/>
                </a:solidFill>
              </a:rPr>
              <a:t> in which layers=2, units1=387 and units2=200 </a:t>
            </a:r>
            <a:endParaRPr lang="en-US" sz="1200" i="1" dirty="0">
              <a:solidFill>
                <a:srgbClr val="FFFFFF"/>
              </a:solidFill>
            </a:endParaRPr>
          </a:p>
        </p:txBody>
      </p:sp>
      <p:sp>
        <p:nvSpPr>
          <p:cNvPr id="10" name="TextBox 9"/>
          <p:cNvSpPr txBox="1"/>
          <p:nvPr/>
        </p:nvSpPr>
        <p:spPr>
          <a:xfrm>
            <a:off x="5661115" y="706124"/>
            <a:ext cx="1445679" cy="723275"/>
          </a:xfrm>
          <a:prstGeom prst="rect">
            <a:avLst/>
          </a:prstGeom>
          <a:noFill/>
        </p:spPr>
        <p:txBody>
          <a:bodyPr wrap="square" rtlCol="0">
            <a:spAutoFit/>
          </a:bodyPr>
          <a:lstStyle/>
          <a:p>
            <a:pPr algn="just"/>
            <a:endParaRPr lang="en-GB" sz="1400" b="1" dirty="0">
              <a:solidFill>
                <a:srgbClr val="00B0F0"/>
              </a:solidFill>
            </a:endParaRPr>
          </a:p>
          <a:p>
            <a:pPr>
              <a:lnSpc>
                <a:spcPct val="50000"/>
              </a:lnSpc>
            </a:pPr>
            <a:r>
              <a:rPr lang="en-GB" b="1" dirty="0">
                <a:solidFill>
                  <a:srgbClr val="FFFF00"/>
                </a:solidFill>
              </a:rPr>
              <a:t>Best results:</a:t>
            </a:r>
          </a:p>
          <a:p>
            <a:endParaRPr lang="en-US" dirty="0"/>
          </a:p>
        </p:txBody>
      </p:sp>
      <p:sp>
        <p:nvSpPr>
          <p:cNvPr id="11" name="TextBox 10"/>
          <p:cNvSpPr txBox="1"/>
          <p:nvPr/>
        </p:nvSpPr>
        <p:spPr>
          <a:xfrm>
            <a:off x="810661" y="1659067"/>
            <a:ext cx="2391449" cy="646331"/>
          </a:xfrm>
          <a:prstGeom prst="rect">
            <a:avLst/>
          </a:prstGeom>
          <a:noFill/>
        </p:spPr>
        <p:txBody>
          <a:bodyPr wrap="square" rtlCol="0">
            <a:spAutoFit/>
          </a:bodyPr>
          <a:lstStyle/>
          <a:p>
            <a:r>
              <a:rPr lang="en-GB" b="1" dirty="0">
                <a:solidFill>
                  <a:srgbClr val="FFFF00"/>
                </a:solidFill>
              </a:rPr>
              <a:t>Best </a:t>
            </a:r>
            <a:r>
              <a:rPr lang="en-GB" b="1" dirty="0" err="1">
                <a:solidFill>
                  <a:srgbClr val="FFFF00"/>
                </a:solidFill>
              </a:rPr>
              <a:t>hyperparameters</a:t>
            </a:r>
            <a:r>
              <a:rPr lang="en-GB" b="1" dirty="0">
                <a:solidFill>
                  <a:srgbClr val="FFFF00"/>
                </a:solidFill>
              </a:rPr>
              <a:t>:</a:t>
            </a:r>
          </a:p>
          <a:p>
            <a:endParaRPr lang="en-US" dirty="0"/>
          </a:p>
        </p:txBody>
      </p:sp>
      <p:sp>
        <p:nvSpPr>
          <p:cNvPr id="12" name="TextBox 11"/>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HL</a:t>
            </a:r>
          </a:p>
        </p:txBody>
      </p:sp>
    </p:spTree>
    <p:extLst>
      <p:ext uri="{BB962C8B-B14F-4D97-AF65-F5344CB8AC3E}">
        <p14:creationId xmlns:p14="http://schemas.microsoft.com/office/powerpoint/2010/main" val="187014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2062103"/>
          </a:xfrm>
          <a:prstGeom prst="rect">
            <a:avLst/>
          </a:prstGeom>
        </p:spPr>
        <p:txBody>
          <a:bodyPr wrap="square">
            <a:spAutoFit/>
          </a:bodyPr>
          <a:lstStyle/>
          <a:p>
            <a:r>
              <a:rPr lang="en-GB" sz="3200" b="1" dirty="0">
                <a:solidFill>
                  <a:srgbClr val="FFFF00"/>
                </a:solidFill>
              </a:rPr>
              <a:t>Neural Network Based Classifier Solution </a:t>
            </a:r>
            <a:r>
              <a:rPr lang="mr-IN" sz="3200" b="1" dirty="0">
                <a:solidFill>
                  <a:srgbClr val="FFFF00"/>
                </a:solidFill>
              </a:rPr>
              <a:t>–</a:t>
            </a:r>
            <a:r>
              <a:rPr lang="en-GB" sz="3200" b="1" dirty="0">
                <a:solidFill>
                  <a:srgbClr val="FFFF00"/>
                </a:solidFill>
              </a:rPr>
              <a:t> Training Histories</a:t>
            </a:r>
          </a:p>
          <a:p>
            <a:pPr algn="just"/>
            <a:endParaRPr lang="en-GB" sz="1400" b="1" dirty="0">
              <a:solidFill>
                <a:srgbClr val="00B0F0"/>
              </a:solidFill>
            </a:endParaRPr>
          </a:p>
          <a:p>
            <a:pPr>
              <a:lnSpc>
                <a:spcPct val="50000"/>
              </a:lnSpc>
            </a:pPr>
            <a:endParaRPr lang="en-GB" b="1" dirty="0">
              <a:solidFill>
                <a:srgbClr val="FFFF00"/>
              </a:solidFill>
            </a:endParaRPr>
          </a:p>
          <a:p>
            <a:pPr>
              <a:lnSpc>
                <a:spcPct val="50000"/>
              </a:lnSpc>
            </a:pPr>
            <a:endParaRPr lang="en-GB" b="1" dirty="0">
              <a:solidFill>
                <a:srgbClr val="FFFF00"/>
              </a:solidFill>
            </a:endParaRPr>
          </a:p>
          <a:p>
            <a:pPr algn="just"/>
            <a:endParaRPr lang="en-GB" sz="2800" b="1"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p:txBody>
      </p:sp>
      <p:sp>
        <p:nvSpPr>
          <p:cNvPr id="5" name="Title1">
            <a:extLst>
              <a:ext uri="{FF2B5EF4-FFF2-40B4-BE49-F238E27FC236}">
                <a16:creationId xmlns:a16="http://schemas.microsoft.com/office/drawing/2014/main" id="{2C3DBBAF-6AED-4E0F-9339-4DC5C8333A76}"/>
              </a:ext>
            </a:extLst>
          </p:cNvPr>
          <p:cNvSpPr/>
          <p:nvPr/>
        </p:nvSpPr>
        <p:spPr>
          <a:xfrm>
            <a:off x="229687" y="1049213"/>
            <a:ext cx="11748774" cy="1169551"/>
          </a:xfrm>
          <a:prstGeom prst="rect">
            <a:avLst/>
          </a:prstGeom>
        </p:spPr>
        <p:txBody>
          <a:bodyPr wrap="square">
            <a:spAutoFit/>
          </a:bodyPr>
          <a:lstStyle/>
          <a:p>
            <a:endParaRPr lang="en-GB" sz="1400" i="1" dirty="0">
              <a:solidFill>
                <a:schemeClr val="bg1"/>
              </a:solidFill>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050" dirty="0">
              <a:solidFill>
                <a:schemeClr val="bg1"/>
              </a:solidFill>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endParaRPr lang="en-GB" sz="1050" dirty="0">
              <a:solidFill>
                <a:schemeClr val="bg1"/>
              </a:solidFill>
              <a:latin typeface="Courier New" panose="02070309020205020404" pitchFamily="49" charset="0"/>
              <a:cs typeface="Courier New" panose="02070309020205020404" pitchFamily="49" charset="0"/>
            </a:endParaRPr>
          </a:p>
          <a:p>
            <a:pPr algn="just"/>
            <a:endParaRPr lang="en-GB" sz="1400" dirty="0">
              <a:solidFill>
                <a:schemeClr val="bg1"/>
              </a:solidFill>
            </a:endParaRPr>
          </a:p>
        </p:txBody>
      </p:sp>
      <p:sp>
        <p:nvSpPr>
          <p:cNvPr id="6" name="Rectangle 1">
            <a:extLst>
              <a:ext uri="{FF2B5EF4-FFF2-40B4-BE49-F238E27FC236}">
                <a16:creationId xmlns:a16="http://schemas.microsoft.com/office/drawing/2014/main" id="{45504CEA-1936-4FBC-B8DF-BDF52EE36AE4}"/>
              </a:ext>
            </a:extLst>
          </p:cNvPr>
          <p:cNvSpPr>
            <a:spLocks noChangeArrowheads="1"/>
          </p:cNvSpPr>
          <p:nvPr/>
        </p:nvSpPr>
        <p:spPr bwMode="auto">
          <a:xfrm>
            <a:off x="2776538" y="2125663"/>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800" b="0" i="0" u="none" strike="noStrike" cap="none" normalizeH="0" baseline="0">
                <a:ln>
                  <a:noFill/>
                </a:ln>
                <a:solidFill>
                  <a:schemeClr val="tx1"/>
                </a:solidFill>
                <a:effectLst/>
                <a:latin typeface="Constantia" panose="02030602050306030303" pitchFamily="18" charset="0"/>
                <a:ea typeface="Calibri" panose="020F0502020204030204" pitchFamily="34" charset="0"/>
                <a:cs typeface="Times New Roman" panose="02020603050405020304" pitchFamily="18" charset="0"/>
              </a:rPr>
              <a:t>Table 4 – Classifier final prediction AUC scores</a:t>
            </a:r>
            <a:endParaRPr kumimoji="0" lang="en-GB"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492982" y="1278492"/>
            <a:ext cx="3503794" cy="2193571"/>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280191" y="2567304"/>
            <a:ext cx="3488641" cy="2111075"/>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8112700" y="3734735"/>
            <a:ext cx="3507692" cy="2155613"/>
          </a:xfrm>
          <a:prstGeom prst="rect">
            <a:avLst/>
          </a:prstGeom>
          <a:noFill/>
          <a:ln>
            <a:noFill/>
          </a:ln>
        </p:spPr>
      </p:pic>
      <p:sp>
        <p:nvSpPr>
          <p:cNvPr id="2" name="TextBox 1"/>
          <p:cNvSpPr txBox="1"/>
          <p:nvPr/>
        </p:nvSpPr>
        <p:spPr>
          <a:xfrm>
            <a:off x="472885" y="3620673"/>
            <a:ext cx="3539886" cy="461665"/>
          </a:xfrm>
          <a:prstGeom prst="rect">
            <a:avLst/>
          </a:prstGeom>
          <a:noFill/>
        </p:spPr>
        <p:txBody>
          <a:bodyPr wrap="square" rtlCol="0">
            <a:spAutoFit/>
          </a:bodyPr>
          <a:lstStyle/>
          <a:p>
            <a:pPr lvl="0"/>
            <a:r>
              <a:rPr lang="en-US" sz="1200" dirty="0">
                <a:solidFill>
                  <a:schemeClr val="bg1"/>
                </a:solidFill>
              </a:rPr>
              <a:t>Upselling accuracy training history with 50 epoch patience.</a:t>
            </a:r>
            <a:endParaRPr lang="en-US" sz="1200" dirty="0"/>
          </a:p>
        </p:txBody>
      </p:sp>
      <p:sp>
        <p:nvSpPr>
          <p:cNvPr id="13" name="TextBox 12"/>
          <p:cNvSpPr txBox="1"/>
          <p:nvPr/>
        </p:nvSpPr>
        <p:spPr>
          <a:xfrm>
            <a:off x="4246236" y="4813341"/>
            <a:ext cx="3698239" cy="738664"/>
          </a:xfrm>
          <a:prstGeom prst="rect">
            <a:avLst/>
          </a:prstGeom>
          <a:noFill/>
        </p:spPr>
        <p:txBody>
          <a:bodyPr wrap="square" rtlCol="0">
            <a:spAutoFit/>
          </a:bodyPr>
          <a:lstStyle/>
          <a:p>
            <a:pPr lvl="0"/>
            <a:r>
              <a:rPr lang="en-GB" sz="1200" dirty="0">
                <a:solidFill>
                  <a:srgbClr val="FFFFFF"/>
                </a:solidFill>
              </a:rPr>
              <a:t>Appetency </a:t>
            </a:r>
            <a:r>
              <a:rPr lang="en-US" sz="1200" dirty="0">
                <a:solidFill>
                  <a:srgbClr val="FFFFFF"/>
                </a:solidFill>
              </a:rPr>
              <a:t>accuracy training history with 50 epoch patience.</a:t>
            </a:r>
          </a:p>
          <a:p>
            <a:endParaRPr lang="en-US" dirty="0"/>
          </a:p>
        </p:txBody>
      </p:sp>
      <p:sp>
        <p:nvSpPr>
          <p:cNvPr id="14" name="TextBox 13"/>
          <p:cNvSpPr txBox="1"/>
          <p:nvPr/>
        </p:nvSpPr>
        <p:spPr>
          <a:xfrm>
            <a:off x="8100654" y="6006009"/>
            <a:ext cx="3495573" cy="738664"/>
          </a:xfrm>
          <a:prstGeom prst="rect">
            <a:avLst/>
          </a:prstGeom>
          <a:noFill/>
        </p:spPr>
        <p:txBody>
          <a:bodyPr wrap="square" rtlCol="0">
            <a:spAutoFit/>
          </a:bodyPr>
          <a:lstStyle/>
          <a:p>
            <a:pPr lvl="0"/>
            <a:r>
              <a:rPr lang="en-US" sz="1200" dirty="0">
                <a:solidFill>
                  <a:schemeClr val="bg1"/>
                </a:solidFill>
              </a:rPr>
              <a:t>Churn accuracy training history with 50 epoch patience.</a:t>
            </a:r>
            <a:endParaRPr lang="en-US" sz="1200" dirty="0"/>
          </a:p>
          <a:p>
            <a:endParaRPr lang="en-US" dirty="0"/>
          </a:p>
        </p:txBody>
      </p:sp>
      <p:sp>
        <p:nvSpPr>
          <p:cNvPr id="15" name="TextBox 14"/>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HL</a:t>
            </a:r>
          </a:p>
        </p:txBody>
      </p:sp>
    </p:spTree>
    <p:extLst>
      <p:ext uri="{BB962C8B-B14F-4D97-AF65-F5344CB8AC3E}">
        <p14:creationId xmlns:p14="http://schemas.microsoft.com/office/powerpoint/2010/main" val="916387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7879080"/>
          </a:xfrm>
          <a:prstGeom prst="rect">
            <a:avLst/>
          </a:prstGeom>
        </p:spPr>
        <p:txBody>
          <a:bodyPr wrap="square">
            <a:spAutoFit/>
          </a:bodyPr>
          <a:lstStyle/>
          <a:p>
            <a:pPr algn="just"/>
            <a:r>
              <a:rPr lang="en-GB" sz="3200" b="1" dirty="0">
                <a:solidFill>
                  <a:srgbClr val="FFFF00"/>
                </a:solidFill>
              </a:rPr>
              <a:t>Neural Network Based Classifier Solution - Evaluation</a:t>
            </a:r>
          </a:p>
          <a:p>
            <a:pPr algn="just"/>
            <a:endParaRPr lang="en-GB" sz="1400" b="1" dirty="0">
              <a:solidFill>
                <a:srgbClr val="00B0F0"/>
              </a:solidFill>
            </a:endParaRPr>
          </a:p>
          <a:p>
            <a:pPr algn="just"/>
            <a:endParaRPr lang="en-GB" b="1" dirty="0">
              <a:solidFill>
                <a:srgbClr val="FFFF00"/>
              </a:solidFill>
            </a:endParaRPr>
          </a:p>
          <a:p>
            <a:pPr algn="just"/>
            <a:r>
              <a:rPr lang="en-GB" b="1" dirty="0">
                <a:solidFill>
                  <a:srgbClr val="FFFF00"/>
                </a:solidFill>
              </a:rPr>
              <a:t>Evaluation of results:</a:t>
            </a:r>
          </a:p>
          <a:p>
            <a:pPr algn="just"/>
            <a:endParaRPr lang="en-GB" b="1" dirty="0">
              <a:solidFill>
                <a:srgbClr val="FFFFFF"/>
              </a:solidFill>
            </a:endParaRPr>
          </a:p>
          <a:p>
            <a:pPr marL="285750" indent="-285750" algn="just">
              <a:buFont typeface="Arial"/>
              <a:buChar char="•"/>
            </a:pPr>
            <a:r>
              <a:rPr lang="en-GB" dirty="0">
                <a:solidFill>
                  <a:srgbClr val="FFFFFF"/>
                </a:solidFill>
              </a:rPr>
              <a:t>The best </a:t>
            </a:r>
            <a:r>
              <a:rPr lang="en-GB" i="1" dirty="0">
                <a:solidFill>
                  <a:srgbClr val="FFFFFF"/>
                </a:solidFill>
              </a:rPr>
              <a:t>upselling</a:t>
            </a:r>
            <a:r>
              <a:rPr lang="en-GB" dirty="0">
                <a:solidFill>
                  <a:srgbClr val="FFFFFF"/>
                </a:solidFill>
              </a:rPr>
              <a:t> AUC score is 0.8166, the best </a:t>
            </a:r>
            <a:r>
              <a:rPr lang="en-GB" i="1" dirty="0">
                <a:solidFill>
                  <a:srgbClr val="FFFFFF"/>
                </a:solidFill>
              </a:rPr>
              <a:t>appetency</a:t>
            </a:r>
            <a:r>
              <a:rPr lang="en-GB" dirty="0">
                <a:solidFill>
                  <a:srgbClr val="FFFFFF"/>
                </a:solidFill>
              </a:rPr>
              <a:t> AUC score is 0.7355, and the best </a:t>
            </a:r>
            <a:r>
              <a:rPr lang="en-GB" i="1" dirty="0">
                <a:solidFill>
                  <a:srgbClr val="FFFFFF"/>
                </a:solidFill>
              </a:rPr>
              <a:t>churn</a:t>
            </a:r>
            <a:r>
              <a:rPr lang="en-GB" dirty="0">
                <a:solidFill>
                  <a:srgbClr val="FFFFFF"/>
                </a:solidFill>
              </a:rPr>
              <a:t> AUC score is 0.6891, with a combined average of </a:t>
            </a:r>
            <a:r>
              <a:rPr lang="en-GB" dirty="0">
                <a:solidFill>
                  <a:srgbClr val="FFFF00"/>
                </a:solidFill>
              </a:rPr>
              <a:t>0.7471</a:t>
            </a:r>
            <a:r>
              <a:rPr lang="en-GB" dirty="0">
                <a:solidFill>
                  <a:schemeClr val="bg1"/>
                </a:solidFill>
              </a:rPr>
              <a:t>.</a:t>
            </a:r>
          </a:p>
          <a:p>
            <a:pPr marL="285750" indent="-285750" algn="just">
              <a:buFont typeface="Arial"/>
              <a:buChar char="•"/>
            </a:pPr>
            <a:r>
              <a:rPr lang="en-GB" dirty="0">
                <a:solidFill>
                  <a:srgbClr val="FFFFFF"/>
                </a:solidFill>
              </a:rPr>
              <a:t>As a benchmark, the challenge included AUC scores from a basic naïve </a:t>
            </a:r>
            <a:r>
              <a:rPr lang="en-GB" dirty="0" err="1">
                <a:solidFill>
                  <a:srgbClr val="FFFFFF"/>
                </a:solidFill>
              </a:rPr>
              <a:t>bayes</a:t>
            </a:r>
            <a:r>
              <a:rPr lang="en-GB" dirty="0">
                <a:solidFill>
                  <a:srgbClr val="FFFFFF"/>
                </a:solidFill>
              </a:rPr>
              <a:t> classifier for competitors to beat in order to qualify for a prize, with the overall AUC benchmark score being </a:t>
            </a:r>
            <a:r>
              <a:rPr lang="en-GB" dirty="0">
                <a:solidFill>
                  <a:srgbClr val="FFFF00"/>
                </a:solidFill>
              </a:rPr>
              <a:t>0.6711</a:t>
            </a:r>
            <a:r>
              <a:rPr lang="en-GB" dirty="0">
                <a:solidFill>
                  <a:srgbClr val="FFFFFF"/>
                </a:solidFill>
              </a:rPr>
              <a:t>.</a:t>
            </a:r>
          </a:p>
          <a:p>
            <a:pPr marL="285750" indent="-285750" algn="just">
              <a:buFont typeface="Arial"/>
              <a:buChar char="•"/>
            </a:pPr>
            <a:r>
              <a:rPr lang="en-GB" dirty="0">
                <a:solidFill>
                  <a:srgbClr val="FFFFFF"/>
                </a:solidFill>
              </a:rPr>
              <a:t>77</a:t>
            </a:r>
            <a:r>
              <a:rPr lang="en-GB" baseline="30000" dirty="0">
                <a:solidFill>
                  <a:srgbClr val="FFFFFF"/>
                </a:solidFill>
              </a:rPr>
              <a:t>th</a:t>
            </a:r>
            <a:r>
              <a:rPr lang="en-GB" dirty="0">
                <a:solidFill>
                  <a:srgbClr val="FFFFFF"/>
                </a:solidFill>
              </a:rPr>
              <a:t> position on the original KDD Cup 2009 slow track results list. In total, 7865 valid entries were submitted by 453 different teams. </a:t>
            </a:r>
          </a:p>
          <a:p>
            <a:pPr marL="285750" indent="-285750" algn="just">
              <a:buFont typeface="Arial"/>
              <a:buChar char="•"/>
            </a:pPr>
            <a:r>
              <a:rPr lang="en-GB" dirty="0">
                <a:solidFill>
                  <a:srgbClr val="FFFFFF"/>
                </a:solidFill>
              </a:rPr>
              <a:t>Imbalanced target classes can cause problems. E.g.:</a:t>
            </a:r>
          </a:p>
          <a:p>
            <a:pPr algn="just"/>
            <a:endParaRPr lang="en-GB" dirty="0">
              <a:solidFill>
                <a:srgbClr val="FFFFFF"/>
              </a:solidFill>
            </a:endParaRPr>
          </a:p>
          <a:p>
            <a:pPr algn="just"/>
            <a:endParaRPr lang="en-GB" b="1" dirty="0">
              <a:solidFill>
                <a:srgbClr val="FFFFFF"/>
              </a:solidFill>
            </a:endParaRPr>
          </a:p>
          <a:p>
            <a:pPr marL="285750" indent="-285750" algn="just">
              <a:buFont typeface="Arial"/>
              <a:buChar char="•"/>
            </a:pPr>
            <a:endParaRPr lang="en-GB" dirty="0">
              <a:solidFill>
                <a:srgbClr val="FFFFFF"/>
              </a:solidFill>
            </a:endParaRPr>
          </a:p>
          <a:p>
            <a:pPr marL="285750" indent="-285750" algn="just">
              <a:buFont typeface="Arial"/>
              <a:buChar char="•"/>
            </a:pPr>
            <a:endParaRPr lang="en-GB" dirty="0">
              <a:solidFill>
                <a:srgbClr val="FFFFFF"/>
              </a:solidFill>
            </a:endParaRPr>
          </a:p>
          <a:p>
            <a:pPr marL="285750" indent="-285750" algn="just">
              <a:buFont typeface="Arial"/>
              <a:buChar char="•"/>
            </a:pPr>
            <a:endParaRPr lang="en-GB" dirty="0">
              <a:solidFill>
                <a:srgbClr val="FFFFFF"/>
              </a:solidFill>
            </a:endParaRPr>
          </a:p>
          <a:p>
            <a:pPr algn="just"/>
            <a:r>
              <a:rPr lang="en-GB" b="1" dirty="0">
                <a:solidFill>
                  <a:srgbClr val="FFFF00"/>
                </a:solidFill>
              </a:rPr>
              <a:t>Lessons learned:</a:t>
            </a:r>
            <a:endParaRPr lang="en-GB" dirty="0">
              <a:solidFill>
                <a:srgbClr val="FFFFFF"/>
              </a:solidFill>
            </a:endParaRPr>
          </a:p>
          <a:p>
            <a:pPr marL="285750" indent="-285750" algn="just">
              <a:buFont typeface="Arial"/>
              <a:buChar char="•"/>
            </a:pPr>
            <a:endParaRPr lang="en-GB" dirty="0">
              <a:solidFill>
                <a:srgbClr val="FFFFFF"/>
              </a:solidFill>
            </a:endParaRPr>
          </a:p>
          <a:p>
            <a:pPr marL="285750" indent="-285750" algn="just">
              <a:buFont typeface="Arial"/>
              <a:buChar char="•"/>
            </a:pPr>
            <a:r>
              <a:rPr lang="en-GB" dirty="0">
                <a:solidFill>
                  <a:srgbClr val="FFFFFF"/>
                </a:solidFill>
              </a:rPr>
              <a:t>Always start with simplest architecture possible and build up. </a:t>
            </a:r>
            <a:r>
              <a:rPr lang="en-GB" dirty="0">
                <a:solidFill>
                  <a:srgbClr val="FFFF00"/>
                </a:solidFill>
              </a:rPr>
              <a:t>Incremental </a:t>
            </a:r>
            <a:r>
              <a:rPr lang="en-GB" dirty="0" err="1">
                <a:solidFill>
                  <a:srgbClr val="FFFF00"/>
                </a:solidFill>
              </a:rPr>
              <a:t>hyperparameter</a:t>
            </a:r>
            <a:r>
              <a:rPr lang="en-GB" dirty="0">
                <a:solidFill>
                  <a:srgbClr val="FFFF00"/>
                </a:solidFill>
              </a:rPr>
              <a:t> search for future research.</a:t>
            </a:r>
          </a:p>
          <a:p>
            <a:pPr marL="285750" indent="-285750" algn="just">
              <a:buFont typeface="Arial"/>
              <a:buChar char="•"/>
            </a:pPr>
            <a:r>
              <a:rPr lang="en-GB" dirty="0">
                <a:solidFill>
                  <a:srgbClr val="FFFFFF"/>
                </a:solidFill>
              </a:rPr>
              <a:t>Time spent in data preparation is time well spent. </a:t>
            </a:r>
            <a:r>
              <a:rPr lang="en-GB" dirty="0">
                <a:solidFill>
                  <a:srgbClr val="FFFF00"/>
                </a:solidFill>
              </a:rPr>
              <a:t>Automated data cleaning for large, messy datasets for future research.</a:t>
            </a:r>
          </a:p>
          <a:p>
            <a:pPr marL="285750" indent="-285750" algn="just">
              <a:buFont typeface="Arial"/>
              <a:buChar char="•"/>
            </a:pPr>
            <a:r>
              <a:rPr lang="en-GB" dirty="0">
                <a:solidFill>
                  <a:srgbClr val="FFFFFF"/>
                </a:solidFill>
              </a:rPr>
              <a:t>Online AUC maximisation in loss function for imbalanced target classes. </a:t>
            </a:r>
            <a:r>
              <a:rPr lang="en-GB" dirty="0">
                <a:solidFill>
                  <a:srgbClr val="FFFF00"/>
                </a:solidFill>
              </a:rPr>
              <a:t>Novel loss function for future research.</a:t>
            </a:r>
          </a:p>
          <a:p>
            <a:pPr marL="285750" indent="-285750" algn="just">
              <a:buFont typeface="Arial"/>
              <a:buChar char="•"/>
            </a:pPr>
            <a:r>
              <a:rPr lang="en-GB" dirty="0">
                <a:solidFill>
                  <a:srgbClr val="FFFFFF"/>
                </a:solidFill>
              </a:rPr>
              <a:t>Ensemble models have good empirical basis. </a:t>
            </a:r>
            <a:r>
              <a:rPr lang="en-GB" dirty="0">
                <a:solidFill>
                  <a:srgbClr val="FFFF00"/>
                </a:solidFill>
              </a:rPr>
              <a:t>Utilise in future data mining project.</a:t>
            </a:r>
          </a:p>
          <a:p>
            <a:pPr algn="just"/>
            <a:endParaRPr lang="en-GB" sz="2800" b="1" dirty="0">
              <a:solidFill>
                <a:srgbClr val="FFFFFF"/>
              </a:solidFill>
            </a:endParaRPr>
          </a:p>
          <a:p>
            <a:pPr marL="285750" indent="-285750" algn="just">
              <a:buFont typeface="Arial" panose="020B0604020202020204" pitchFamily="34" charset="0"/>
              <a:buChar char="•"/>
            </a:pPr>
            <a:endParaRPr lang="en-GB" dirty="0">
              <a:solidFill>
                <a:srgbClr val="FFFFFF"/>
              </a:solidFill>
            </a:endParaRPr>
          </a:p>
          <a:p>
            <a:pPr marL="285750" indent="-285750" algn="just">
              <a:buFont typeface="Arial" panose="020B0604020202020204" pitchFamily="34" charset="0"/>
              <a:buChar char="•"/>
            </a:pPr>
            <a:endParaRPr lang="en-GB" dirty="0">
              <a:solidFill>
                <a:srgbClr val="FFFFFF"/>
              </a:solidFill>
            </a:endParaRPr>
          </a:p>
        </p:txBody>
      </p:sp>
      <p:sp>
        <p:nvSpPr>
          <p:cNvPr id="6" name="Rectangle 1">
            <a:extLst>
              <a:ext uri="{FF2B5EF4-FFF2-40B4-BE49-F238E27FC236}">
                <a16:creationId xmlns:a16="http://schemas.microsoft.com/office/drawing/2014/main" id="{45504CEA-1936-4FBC-B8DF-BDF52EE36AE4}"/>
              </a:ext>
            </a:extLst>
          </p:cNvPr>
          <p:cNvSpPr>
            <a:spLocks noChangeArrowheads="1"/>
          </p:cNvSpPr>
          <p:nvPr/>
        </p:nvSpPr>
        <p:spPr bwMode="auto">
          <a:xfrm>
            <a:off x="2776538" y="2125663"/>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800" b="0" i="0" u="none" strike="noStrike" cap="none" normalizeH="0" baseline="0" dirty="0">
                <a:ln>
                  <a:noFill/>
                </a:ln>
                <a:solidFill>
                  <a:schemeClr val="tx1"/>
                </a:solidFill>
                <a:effectLst/>
                <a:latin typeface="Constantia" panose="02030602050306030303" pitchFamily="18" charset="0"/>
                <a:ea typeface="Calibri" panose="020F0502020204030204" pitchFamily="34" charset="0"/>
                <a:cs typeface="Times New Roman" panose="02020603050405020304" pitchFamily="18" charset="0"/>
              </a:rPr>
              <a:t>Table 4 – Classifier final prediction AUC scores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4003153761"/>
              </p:ext>
            </p:extLst>
          </p:nvPr>
        </p:nvGraphicFramePr>
        <p:xfrm>
          <a:off x="5417914" y="3172183"/>
          <a:ext cx="5201741" cy="1906243"/>
        </p:xfrm>
        <a:graphic>
          <a:graphicData uri="http://schemas.openxmlformats.org/drawingml/2006/table">
            <a:tbl>
              <a:tblPr firstRow="1" bandRow="1">
                <a:tableStyleId>{073A0DAA-6AF3-43AB-8588-CEC1D06C72B9}</a:tableStyleId>
              </a:tblPr>
              <a:tblGrid>
                <a:gridCol w="848391">
                  <a:extLst>
                    <a:ext uri="{9D8B030D-6E8A-4147-A177-3AD203B41FA5}">
                      <a16:colId xmlns:a16="http://schemas.microsoft.com/office/drawing/2014/main" val="20000"/>
                    </a:ext>
                  </a:extLst>
                </a:gridCol>
                <a:gridCol w="748825">
                  <a:extLst>
                    <a:ext uri="{9D8B030D-6E8A-4147-A177-3AD203B41FA5}">
                      <a16:colId xmlns:a16="http://schemas.microsoft.com/office/drawing/2014/main" val="20001"/>
                    </a:ext>
                  </a:extLst>
                </a:gridCol>
                <a:gridCol w="901317">
                  <a:extLst>
                    <a:ext uri="{9D8B030D-6E8A-4147-A177-3AD203B41FA5}">
                      <a16:colId xmlns:a16="http://schemas.microsoft.com/office/drawing/2014/main" val="20002"/>
                    </a:ext>
                  </a:extLst>
                </a:gridCol>
                <a:gridCol w="935331">
                  <a:extLst>
                    <a:ext uri="{9D8B030D-6E8A-4147-A177-3AD203B41FA5}">
                      <a16:colId xmlns:a16="http://schemas.microsoft.com/office/drawing/2014/main" val="20003"/>
                    </a:ext>
                  </a:extLst>
                </a:gridCol>
                <a:gridCol w="901318">
                  <a:extLst>
                    <a:ext uri="{9D8B030D-6E8A-4147-A177-3AD203B41FA5}">
                      <a16:colId xmlns:a16="http://schemas.microsoft.com/office/drawing/2014/main" val="20004"/>
                    </a:ext>
                  </a:extLst>
                </a:gridCol>
                <a:gridCol w="866559">
                  <a:extLst>
                    <a:ext uri="{9D8B030D-6E8A-4147-A177-3AD203B41FA5}">
                      <a16:colId xmlns:a16="http://schemas.microsoft.com/office/drawing/2014/main" val="20005"/>
                    </a:ext>
                  </a:extLst>
                </a:gridCol>
              </a:tblGrid>
              <a:tr h="349222">
                <a:tc gridSpan="2">
                  <a:txBody>
                    <a:bodyPr/>
                    <a:lstStyle/>
                    <a:p>
                      <a:pPr algn="l">
                        <a:spcAft>
                          <a:spcPts val="0"/>
                        </a:spcAft>
                      </a:pPr>
                      <a:r>
                        <a:rPr lang="en-GB" sz="1000" dirty="0">
                          <a:effectLst/>
                        </a:rPr>
                        <a:t>Classifier:</a:t>
                      </a:r>
                      <a:endParaRPr lang="en-GB" sz="1000" dirty="0">
                        <a:effectLst/>
                        <a:latin typeface="Times New Roman"/>
                        <a:ea typeface="Times New Roman"/>
                      </a:endParaRPr>
                    </a:p>
                  </a:txBody>
                  <a:tcPr marL="68580" marR="68580" marT="0" marB="0" anchor="ctr"/>
                </a:tc>
                <a:tc hMerge="1">
                  <a:txBody>
                    <a:bodyPr/>
                    <a:lstStyle/>
                    <a:p>
                      <a:endParaRPr lang="en-US"/>
                    </a:p>
                  </a:txBody>
                  <a:tcPr/>
                </a:tc>
                <a:tc>
                  <a:txBody>
                    <a:bodyPr/>
                    <a:lstStyle/>
                    <a:p>
                      <a:pPr algn="l">
                        <a:spcAft>
                          <a:spcPts val="0"/>
                        </a:spcAft>
                      </a:pPr>
                      <a:r>
                        <a:rPr lang="en-GB" sz="1000">
                          <a:effectLst/>
                        </a:rPr>
                        <a:t>Best params</a:t>
                      </a:r>
                      <a:endParaRPr lang="en-GB" sz="1000">
                        <a:effectLst/>
                        <a:latin typeface="Times New Roman"/>
                        <a:ea typeface="Times New Roman"/>
                      </a:endParaRPr>
                    </a:p>
                  </a:txBody>
                  <a:tcPr marL="68580" marR="68580" marT="0" marB="0" anchor="ctr"/>
                </a:tc>
                <a:tc>
                  <a:txBody>
                    <a:bodyPr/>
                    <a:lstStyle/>
                    <a:p>
                      <a:pPr algn="l">
                        <a:spcAft>
                          <a:spcPts val="0"/>
                        </a:spcAft>
                      </a:pPr>
                      <a:r>
                        <a:rPr lang="en-GB" sz="1000">
                          <a:effectLst/>
                        </a:rPr>
                        <a:t>Best params</a:t>
                      </a:r>
                      <a:endParaRPr lang="en-GB" sz="1000">
                        <a:effectLst/>
                        <a:latin typeface="Times New Roman"/>
                        <a:ea typeface="Times New Roman"/>
                      </a:endParaRPr>
                    </a:p>
                  </a:txBody>
                  <a:tcPr marL="68580" marR="68580" marT="0" marB="0" anchor="ctr"/>
                </a:tc>
                <a:tc>
                  <a:txBody>
                    <a:bodyPr/>
                    <a:lstStyle/>
                    <a:p>
                      <a:pPr algn="l">
                        <a:spcAft>
                          <a:spcPts val="0"/>
                        </a:spcAft>
                      </a:pPr>
                      <a:r>
                        <a:rPr lang="en-GB" sz="1000">
                          <a:effectLst/>
                        </a:rPr>
                        <a:t>Best params</a:t>
                      </a:r>
                      <a:endParaRPr lang="en-GB" sz="1000">
                        <a:effectLst/>
                        <a:latin typeface="Times New Roman"/>
                        <a:ea typeface="Times New Roman"/>
                      </a:endParaRPr>
                    </a:p>
                  </a:txBody>
                  <a:tcPr marL="68580" marR="68580" marT="0" marB="0" anchor="ctr"/>
                </a:tc>
                <a:tc>
                  <a:txBody>
                    <a:bodyPr/>
                    <a:lstStyle/>
                    <a:p>
                      <a:pPr algn="l">
                        <a:spcAft>
                          <a:spcPts val="0"/>
                        </a:spcAft>
                      </a:pPr>
                      <a:r>
                        <a:rPr lang="en-GB" sz="1000" dirty="0">
                          <a:effectLst/>
                        </a:rPr>
                        <a:t>Best variant*</a:t>
                      </a:r>
                      <a:endParaRPr lang="en-GB" sz="1000" dirty="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403268">
                <a:tc gridSpan="2">
                  <a:txBody>
                    <a:bodyPr/>
                    <a:lstStyle/>
                    <a:p>
                      <a:pPr algn="just">
                        <a:spcAft>
                          <a:spcPts val="0"/>
                        </a:spcAft>
                      </a:pPr>
                      <a:r>
                        <a:rPr lang="en-GB" sz="1000" dirty="0">
                          <a:effectLst/>
                        </a:rPr>
                        <a:t>Patience:</a:t>
                      </a:r>
                      <a:endParaRPr lang="en-GB" sz="1000" dirty="0">
                        <a:effectLst/>
                        <a:latin typeface="Times New Roman"/>
                        <a:ea typeface="Times New Roman"/>
                      </a:endParaRPr>
                    </a:p>
                  </a:txBody>
                  <a:tcPr marL="68580" marR="68580" marT="0" marB="0" anchor="ctr"/>
                </a:tc>
                <a:tc hMerge="1">
                  <a:txBody>
                    <a:bodyPr/>
                    <a:lstStyle/>
                    <a:p>
                      <a:endParaRPr lang="en-US"/>
                    </a:p>
                  </a:txBody>
                  <a:tcPr/>
                </a:tc>
                <a:tc>
                  <a:txBody>
                    <a:bodyPr/>
                    <a:lstStyle/>
                    <a:p>
                      <a:pPr algn="just">
                        <a:spcAft>
                          <a:spcPts val="0"/>
                        </a:spcAft>
                      </a:pPr>
                      <a:r>
                        <a:rPr lang="en-GB" sz="1000">
                          <a:effectLst/>
                        </a:rPr>
                        <a:t>20</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50</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200</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200</a:t>
                      </a:r>
                      <a:endParaRPr lang="en-GB" sz="1000" dirty="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403268">
                <a:tc rowSpan="3">
                  <a:txBody>
                    <a:bodyPr/>
                    <a:lstStyle/>
                    <a:p>
                      <a:pPr algn="ctr">
                        <a:spcAft>
                          <a:spcPts val="0"/>
                        </a:spcAft>
                      </a:pPr>
                      <a:r>
                        <a:rPr lang="en-GB" sz="1000" dirty="0">
                          <a:effectLst/>
                        </a:rPr>
                        <a:t>Churn</a:t>
                      </a:r>
                      <a:endParaRPr lang="en-GB" sz="1000" dirty="0">
                        <a:effectLst/>
                        <a:latin typeface="Times New Roman"/>
                        <a:ea typeface="Times New Roman"/>
                      </a:endParaRPr>
                    </a:p>
                  </a:txBody>
                  <a:tcPr marL="68580" marR="68580" marT="0" marB="0" vert="vert270" anchor="ctr"/>
                </a:tc>
                <a:tc>
                  <a:txBody>
                    <a:bodyPr/>
                    <a:lstStyle/>
                    <a:p>
                      <a:pPr algn="just">
                        <a:spcAft>
                          <a:spcPts val="0"/>
                        </a:spcAft>
                      </a:pPr>
                      <a:r>
                        <a:rPr lang="en-GB" sz="1000">
                          <a:effectLst/>
                        </a:rPr>
                        <a:t>AUC</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b="1" dirty="0">
                          <a:solidFill>
                            <a:srgbClr val="008000"/>
                          </a:solidFill>
                          <a:effectLst/>
                        </a:rPr>
                        <a:t>0.6891</a:t>
                      </a:r>
                      <a:endParaRPr lang="en-GB" sz="1000" b="1" dirty="0">
                        <a:solidFill>
                          <a:srgbClr val="008000"/>
                        </a:solidFill>
                        <a:effectLst/>
                        <a:latin typeface="Times New Roman"/>
                        <a:ea typeface="Times New Roman"/>
                      </a:endParaRPr>
                    </a:p>
                  </a:txBody>
                  <a:tcPr marL="68580" marR="68580" marT="0" marB="0" anchor="ctr"/>
                </a:tc>
                <a:tc>
                  <a:txBody>
                    <a:bodyPr/>
                    <a:lstStyle/>
                    <a:p>
                      <a:pPr algn="just">
                        <a:spcAft>
                          <a:spcPts val="0"/>
                        </a:spcAft>
                      </a:pPr>
                      <a:r>
                        <a:rPr lang="en-GB" sz="1000" dirty="0">
                          <a:solidFill>
                            <a:srgbClr val="FF9900"/>
                          </a:solidFill>
                          <a:effectLst/>
                        </a:rPr>
                        <a:t>0.6808</a:t>
                      </a:r>
                      <a:endParaRPr lang="en-GB" sz="1000" dirty="0">
                        <a:solidFill>
                          <a:srgbClr val="FF9900"/>
                        </a:solidFill>
                        <a:effectLst/>
                        <a:latin typeface="Times New Roman"/>
                        <a:ea typeface="Times New Roman"/>
                      </a:endParaRPr>
                    </a:p>
                  </a:txBody>
                  <a:tcPr marL="68580" marR="68580" marT="0" marB="0" anchor="ctr"/>
                </a:tc>
                <a:tc>
                  <a:txBody>
                    <a:bodyPr/>
                    <a:lstStyle/>
                    <a:p>
                      <a:pPr algn="just">
                        <a:spcAft>
                          <a:spcPts val="0"/>
                        </a:spcAft>
                      </a:pPr>
                      <a:r>
                        <a:rPr lang="en-GB" sz="1000" dirty="0">
                          <a:solidFill>
                            <a:srgbClr val="FF0000"/>
                          </a:solidFill>
                          <a:effectLst/>
                        </a:rPr>
                        <a:t>0.6681</a:t>
                      </a:r>
                      <a:endParaRPr lang="en-GB" sz="1000" dirty="0">
                        <a:solidFill>
                          <a:srgbClr val="FF0000"/>
                        </a:solidFill>
                        <a:effectLst/>
                        <a:latin typeface="Times New Roman"/>
                        <a:ea typeface="Times New Roman"/>
                      </a:endParaRPr>
                    </a:p>
                  </a:txBody>
                  <a:tcPr marL="68580" marR="68580" marT="0" marB="0" anchor="ctr"/>
                </a:tc>
                <a:tc>
                  <a:txBody>
                    <a:bodyPr/>
                    <a:lstStyle/>
                    <a:p>
                      <a:pPr algn="just">
                        <a:spcAft>
                          <a:spcPts val="0"/>
                        </a:spcAft>
                      </a:pPr>
                      <a:r>
                        <a:rPr lang="en-GB" sz="1000">
                          <a:effectLst/>
                        </a:rPr>
                        <a:t>0.6475</a:t>
                      </a:r>
                      <a:endParaRPr lang="en-GB" sz="10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403268">
                <a:tc vMerge="1">
                  <a:txBody>
                    <a:bodyPr/>
                    <a:lstStyle/>
                    <a:p>
                      <a:endParaRPr lang="en-US"/>
                    </a:p>
                  </a:txBody>
                  <a:tcPr/>
                </a:tc>
                <a:tc>
                  <a:txBody>
                    <a:bodyPr/>
                    <a:lstStyle/>
                    <a:p>
                      <a:pPr algn="just">
                        <a:spcAft>
                          <a:spcPts val="0"/>
                        </a:spcAft>
                      </a:pPr>
                      <a:r>
                        <a:rPr lang="en-GB" sz="1000">
                          <a:effectLst/>
                        </a:rPr>
                        <a:t>Accuracy</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solidFill>
                            <a:srgbClr val="FF0000"/>
                          </a:solidFill>
                          <a:effectLst/>
                        </a:rPr>
                        <a:t>0.7176</a:t>
                      </a:r>
                      <a:endParaRPr lang="en-GB" sz="1000" dirty="0">
                        <a:solidFill>
                          <a:srgbClr val="FF0000"/>
                        </a:solidFill>
                        <a:effectLst/>
                        <a:latin typeface="Times New Roman"/>
                        <a:ea typeface="Times New Roman"/>
                      </a:endParaRPr>
                    </a:p>
                  </a:txBody>
                  <a:tcPr marL="68580" marR="68580" marT="0" marB="0" anchor="ctr"/>
                </a:tc>
                <a:tc>
                  <a:txBody>
                    <a:bodyPr/>
                    <a:lstStyle/>
                    <a:p>
                      <a:pPr algn="just">
                        <a:spcAft>
                          <a:spcPts val="0"/>
                        </a:spcAft>
                      </a:pPr>
                      <a:r>
                        <a:rPr lang="en-GB" sz="1000" dirty="0">
                          <a:solidFill>
                            <a:srgbClr val="FF9900"/>
                          </a:solidFill>
                          <a:effectLst/>
                        </a:rPr>
                        <a:t>0.7326</a:t>
                      </a:r>
                      <a:endParaRPr lang="en-GB" sz="1000" dirty="0">
                        <a:solidFill>
                          <a:srgbClr val="FF9900"/>
                        </a:solidFill>
                        <a:effectLst/>
                        <a:latin typeface="Times New Roman"/>
                        <a:ea typeface="Times New Roman"/>
                      </a:endParaRPr>
                    </a:p>
                  </a:txBody>
                  <a:tcPr marL="68580" marR="68580" marT="0" marB="0" anchor="ctr"/>
                </a:tc>
                <a:tc>
                  <a:txBody>
                    <a:bodyPr/>
                    <a:lstStyle/>
                    <a:p>
                      <a:pPr algn="just">
                        <a:spcAft>
                          <a:spcPts val="0"/>
                        </a:spcAft>
                      </a:pPr>
                      <a:r>
                        <a:rPr lang="en-GB" sz="1000" dirty="0">
                          <a:solidFill>
                            <a:srgbClr val="008000"/>
                          </a:solidFill>
                          <a:effectLst/>
                        </a:rPr>
                        <a:t>0.8512</a:t>
                      </a:r>
                      <a:endParaRPr lang="en-GB" sz="1000" dirty="0">
                        <a:solidFill>
                          <a:srgbClr val="008000"/>
                        </a:solidFill>
                        <a:effectLst/>
                        <a:latin typeface="Times New Roman"/>
                        <a:ea typeface="Times New Roman"/>
                      </a:endParaRPr>
                    </a:p>
                  </a:txBody>
                  <a:tcPr marL="68580" marR="68580" marT="0" marB="0" anchor="ctr"/>
                </a:tc>
                <a:tc>
                  <a:txBody>
                    <a:bodyPr/>
                    <a:lstStyle/>
                    <a:p>
                      <a:pPr algn="just">
                        <a:spcAft>
                          <a:spcPts val="0"/>
                        </a:spcAft>
                      </a:pPr>
                      <a:r>
                        <a:rPr lang="en-GB" sz="1000">
                          <a:effectLst/>
                        </a:rPr>
                        <a:t>0.8889</a:t>
                      </a:r>
                      <a:endParaRPr lang="en-GB" sz="10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347217">
                <a:tc vMerge="1">
                  <a:txBody>
                    <a:bodyPr/>
                    <a:lstStyle/>
                    <a:p>
                      <a:endParaRPr lang="en-US"/>
                    </a:p>
                  </a:txBody>
                  <a:tcPr/>
                </a:tc>
                <a:tc>
                  <a:txBody>
                    <a:bodyPr/>
                    <a:lstStyle/>
                    <a:p>
                      <a:pPr algn="just">
                        <a:spcAft>
                          <a:spcPts val="0"/>
                        </a:spcAft>
                      </a:pPr>
                      <a:r>
                        <a:rPr lang="en-GB" sz="1000">
                          <a:effectLst/>
                        </a:rPr>
                        <a:t>Epochs</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a:effectLst/>
                        </a:rPr>
                        <a:t>68</a:t>
                      </a:r>
                      <a:endParaRPr lang="en-GB" sz="1000">
                        <a:effectLst/>
                        <a:latin typeface="Times New Roman"/>
                        <a:ea typeface="Times New Roman"/>
                      </a:endParaRPr>
                    </a:p>
                  </a:txBody>
                  <a:tcPr marL="68580" marR="68580" marT="0" marB="0" anchor="ctr"/>
                </a:tc>
                <a:tc>
                  <a:txBody>
                    <a:bodyPr/>
                    <a:lstStyle/>
                    <a:p>
                      <a:pPr algn="just">
                        <a:spcAft>
                          <a:spcPts val="0"/>
                        </a:spcAft>
                      </a:pPr>
                      <a:r>
                        <a:rPr lang="en-GB" sz="1000" dirty="0">
                          <a:effectLst/>
                        </a:rPr>
                        <a:t>95</a:t>
                      </a:r>
                      <a:endParaRPr lang="en-GB" sz="1000" dirty="0">
                        <a:effectLst/>
                        <a:latin typeface="Times New Roman"/>
                        <a:ea typeface="Times New Roman"/>
                      </a:endParaRPr>
                    </a:p>
                  </a:txBody>
                  <a:tcPr marL="68580" marR="68580" marT="0" marB="0" anchor="ctr"/>
                </a:tc>
                <a:tc>
                  <a:txBody>
                    <a:bodyPr/>
                    <a:lstStyle/>
                    <a:p>
                      <a:pPr algn="just">
                        <a:spcAft>
                          <a:spcPts val="0"/>
                        </a:spcAft>
                      </a:pPr>
                      <a:r>
                        <a:rPr lang="en-GB" sz="1000" dirty="0">
                          <a:effectLst/>
                        </a:rPr>
                        <a:t>480</a:t>
                      </a:r>
                      <a:endParaRPr lang="en-GB" sz="1000" dirty="0">
                        <a:effectLst/>
                        <a:latin typeface="Times New Roman"/>
                        <a:ea typeface="Times New Roman"/>
                      </a:endParaRPr>
                    </a:p>
                  </a:txBody>
                  <a:tcPr marL="68580" marR="68580" marT="0" marB="0" anchor="ctr"/>
                </a:tc>
                <a:tc>
                  <a:txBody>
                    <a:bodyPr/>
                    <a:lstStyle/>
                    <a:p>
                      <a:pPr algn="just">
                        <a:spcAft>
                          <a:spcPts val="0"/>
                        </a:spcAft>
                      </a:pPr>
                      <a:r>
                        <a:rPr lang="en-GB" sz="1000" dirty="0">
                          <a:effectLst/>
                        </a:rPr>
                        <a:t>928</a:t>
                      </a:r>
                      <a:endParaRPr lang="en-GB" sz="1000" dirty="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17" name="Right Arrow 16"/>
          <p:cNvSpPr/>
          <p:nvPr/>
        </p:nvSpPr>
        <p:spPr>
          <a:xfrm>
            <a:off x="7079770" y="4606900"/>
            <a:ext cx="2269850" cy="94569"/>
          </a:xfrm>
          <a:prstGeom prst="rightArrow">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a:off x="7083548" y="4988970"/>
            <a:ext cx="2269850" cy="94569"/>
          </a:xfrm>
          <a:prstGeom prst="rightArrow">
            <a:avLst/>
          </a:prstGeom>
          <a:solidFill>
            <a:srgbClr val="948A5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rot="10800000">
            <a:off x="7073816" y="4236201"/>
            <a:ext cx="2269850" cy="94569"/>
          </a:xfrm>
          <a:prstGeom prst="right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552286" y="3904381"/>
            <a:ext cx="918748" cy="918678"/>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HL</a:t>
            </a:r>
          </a:p>
        </p:txBody>
      </p:sp>
    </p:spTree>
    <p:extLst>
      <p:ext uri="{BB962C8B-B14F-4D97-AF65-F5344CB8AC3E}">
        <p14:creationId xmlns:p14="http://schemas.microsoft.com/office/powerpoint/2010/main" val="2222416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2123658"/>
          </a:xfrm>
          <a:prstGeom prst="rect">
            <a:avLst/>
          </a:prstGeom>
        </p:spPr>
        <p:txBody>
          <a:bodyPr wrap="square">
            <a:spAutoFit/>
          </a:bodyPr>
          <a:lstStyle/>
          <a:p>
            <a:r>
              <a:rPr lang="en-GB" sz="3200" b="1" dirty="0">
                <a:solidFill>
                  <a:srgbClr val="FFFF00"/>
                </a:solidFill>
              </a:rPr>
              <a:t>Ways of Working</a:t>
            </a:r>
          </a:p>
          <a:p>
            <a:endParaRPr lang="en-GB" sz="800" i="1" dirty="0">
              <a:solidFill>
                <a:schemeClr val="bg1"/>
              </a:solidFill>
            </a:endParaRPr>
          </a:p>
          <a:p>
            <a:pPr algn="just"/>
            <a:endParaRPr lang="en-GB" sz="2800" b="1" dirty="0">
              <a:solidFill>
                <a:srgbClr val="00B0F0"/>
              </a:solidFill>
            </a:endParaRPr>
          </a:p>
          <a:p>
            <a:pPr algn="just"/>
            <a:endParaRPr lang="en-GB" sz="2800" b="1" dirty="0">
              <a:solidFill>
                <a:srgbClr val="00B0F0"/>
              </a:solidFill>
            </a:endParaRP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endParaRPr lang="en-GB" dirty="0">
              <a:solidFill>
                <a:schemeClr val="bg1"/>
              </a:solidFill>
            </a:endParaRPr>
          </a:p>
        </p:txBody>
      </p:sp>
      <p:sp>
        <p:nvSpPr>
          <p:cNvPr id="6" name="Rectangle 1">
            <a:extLst>
              <a:ext uri="{FF2B5EF4-FFF2-40B4-BE49-F238E27FC236}">
                <a16:creationId xmlns:a16="http://schemas.microsoft.com/office/drawing/2014/main" id="{45504CEA-1936-4FBC-B8DF-BDF52EE36AE4}"/>
              </a:ext>
            </a:extLst>
          </p:cNvPr>
          <p:cNvSpPr>
            <a:spLocks noChangeArrowheads="1"/>
          </p:cNvSpPr>
          <p:nvPr/>
        </p:nvSpPr>
        <p:spPr bwMode="auto">
          <a:xfrm>
            <a:off x="2776538" y="2125663"/>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800" b="0" i="0" u="none" strike="noStrike" cap="none" normalizeH="0" baseline="0" dirty="0">
                <a:ln>
                  <a:noFill/>
                </a:ln>
                <a:solidFill>
                  <a:schemeClr val="tx1"/>
                </a:solidFill>
                <a:effectLst/>
                <a:latin typeface="Constantia" panose="02030602050306030303" pitchFamily="18" charset="0"/>
                <a:ea typeface="Calibri" panose="020F0502020204030204" pitchFamily="34" charset="0"/>
                <a:cs typeface="Times New Roman" panose="02020603050405020304" pitchFamily="18" charset="0"/>
              </a:rPr>
              <a:t>Table 4 – Classifier final prediction AUC scores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218860" y="2819713"/>
            <a:ext cx="7428373" cy="3850489"/>
          </a:xfrm>
          <a:prstGeom prst="rect">
            <a:avLst/>
          </a:prstGeom>
          <a:extLst>
            <a:ext uri="{FAA26D3D-D897-4be2-8F04-BA451C77F1D7}">
              <ma14:placeholderFlag xmlns="" xmlns:ma14="http://schemas.microsoft.com/office/mac/drawingml/2011/main"/>
            </a:ext>
          </a:extLst>
        </p:spPr>
      </p:pic>
      <p:pic>
        <p:nvPicPr>
          <p:cNvPr id="13" name="Picture 12" descr="Screen Shot 2018-05-03 at 22.29.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1022" y="216159"/>
            <a:ext cx="5882806" cy="4439715"/>
          </a:xfrm>
          <a:prstGeom prst="rect">
            <a:avLst/>
          </a:prstGeom>
        </p:spPr>
      </p:pic>
      <p:sp>
        <p:nvSpPr>
          <p:cNvPr id="18" name="TextBox 17"/>
          <p:cNvSpPr txBox="1"/>
          <p:nvPr/>
        </p:nvSpPr>
        <p:spPr>
          <a:xfrm>
            <a:off x="189154" y="2364245"/>
            <a:ext cx="3999260" cy="369332"/>
          </a:xfrm>
          <a:prstGeom prst="rect">
            <a:avLst/>
          </a:prstGeom>
          <a:noFill/>
        </p:spPr>
        <p:txBody>
          <a:bodyPr wrap="square" rtlCol="0">
            <a:spAutoFit/>
          </a:bodyPr>
          <a:lstStyle/>
          <a:p>
            <a:r>
              <a:rPr lang="en-GB" b="1" dirty="0">
                <a:solidFill>
                  <a:srgbClr val="FFFF00"/>
                </a:solidFill>
              </a:rPr>
              <a:t>Task tracker:</a:t>
            </a:r>
          </a:p>
        </p:txBody>
      </p:sp>
      <p:pic>
        <p:nvPicPr>
          <p:cNvPr id="21" name="Picture 20" descr="Screen Shot 2018-05-03 at 22.35.20.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68738" y="4952307"/>
            <a:ext cx="3234199" cy="1349024"/>
          </a:xfrm>
          <a:prstGeom prst="rect">
            <a:avLst/>
          </a:prstGeom>
        </p:spPr>
      </p:pic>
      <p:sp>
        <p:nvSpPr>
          <p:cNvPr id="22" name="TextBox 21"/>
          <p:cNvSpPr txBox="1"/>
          <p:nvPr/>
        </p:nvSpPr>
        <p:spPr>
          <a:xfrm>
            <a:off x="3097800" y="1172839"/>
            <a:ext cx="3999260" cy="369332"/>
          </a:xfrm>
          <a:prstGeom prst="rect">
            <a:avLst/>
          </a:prstGeom>
          <a:noFill/>
        </p:spPr>
        <p:txBody>
          <a:bodyPr wrap="square" rtlCol="0">
            <a:spAutoFit/>
          </a:bodyPr>
          <a:lstStyle/>
          <a:p>
            <a:r>
              <a:rPr lang="en-GB" b="1" dirty="0">
                <a:solidFill>
                  <a:srgbClr val="FFFF00"/>
                </a:solidFill>
              </a:rPr>
              <a:t>Daily communication on Slack:</a:t>
            </a:r>
          </a:p>
        </p:txBody>
      </p:sp>
      <p:pic>
        <p:nvPicPr>
          <p:cNvPr id="24" name="Picture 23" descr="Screen Shot 2018-05-03 at 22.37.1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07347" y="1675236"/>
            <a:ext cx="972793" cy="961611"/>
          </a:xfrm>
          <a:prstGeom prst="rect">
            <a:avLst/>
          </a:prstGeom>
        </p:spPr>
      </p:pic>
      <p:sp>
        <p:nvSpPr>
          <p:cNvPr id="25" name="TextBox 24"/>
          <p:cNvSpPr txBox="1"/>
          <p:nvPr/>
        </p:nvSpPr>
        <p:spPr>
          <a:xfrm>
            <a:off x="1534302" y="1825108"/>
            <a:ext cx="3999260" cy="369332"/>
          </a:xfrm>
          <a:prstGeom prst="rect">
            <a:avLst/>
          </a:prstGeom>
          <a:noFill/>
        </p:spPr>
        <p:txBody>
          <a:bodyPr wrap="square" rtlCol="0">
            <a:spAutoFit/>
          </a:bodyPr>
          <a:lstStyle/>
          <a:p>
            <a:r>
              <a:rPr lang="en-GB" b="1" dirty="0">
                <a:solidFill>
                  <a:srgbClr val="FFFF00"/>
                </a:solidFill>
              </a:rPr>
              <a:t>Bi-weekly calls on Skype:</a:t>
            </a:r>
          </a:p>
        </p:txBody>
      </p:sp>
      <p:sp>
        <p:nvSpPr>
          <p:cNvPr id="14" name="TextBox 13"/>
          <p:cNvSpPr txBox="1"/>
          <p:nvPr/>
        </p:nvSpPr>
        <p:spPr>
          <a:xfrm>
            <a:off x="11124630" y="6488668"/>
            <a:ext cx="1067370" cy="369332"/>
          </a:xfrm>
          <a:prstGeom prst="rect">
            <a:avLst/>
          </a:prstGeom>
          <a:noFill/>
        </p:spPr>
        <p:txBody>
          <a:bodyPr wrap="square" rtlCol="0">
            <a:spAutoFit/>
          </a:bodyPr>
          <a:lstStyle/>
          <a:p>
            <a:pPr algn="r"/>
            <a:r>
              <a:rPr lang="en-US" dirty="0">
                <a:solidFill>
                  <a:srgbClr val="FFFF00">
                    <a:alpha val="60000"/>
                  </a:srgbClr>
                </a:solidFill>
              </a:rPr>
              <a:t>HL</a:t>
            </a:r>
          </a:p>
        </p:txBody>
      </p:sp>
    </p:spTree>
    <p:extLst>
      <p:ext uri="{BB962C8B-B14F-4D97-AF65-F5344CB8AC3E}">
        <p14:creationId xmlns:p14="http://schemas.microsoft.com/office/powerpoint/2010/main" val="594871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7663637"/>
          </a:xfrm>
          <a:prstGeom prst="rect">
            <a:avLst/>
          </a:prstGeom>
        </p:spPr>
        <p:txBody>
          <a:bodyPr wrap="square">
            <a:spAutoFit/>
          </a:bodyPr>
          <a:lstStyle/>
          <a:p>
            <a:r>
              <a:rPr lang="en-GB" sz="3200" b="1" dirty="0">
                <a:solidFill>
                  <a:srgbClr val="FFFF00"/>
                </a:solidFill>
              </a:rPr>
              <a:t>Conclusions</a:t>
            </a:r>
          </a:p>
          <a:p>
            <a:endParaRPr lang="en-GB" sz="800" i="1" dirty="0">
              <a:solidFill>
                <a:schemeClr val="bg1"/>
              </a:solidFill>
            </a:endParaRPr>
          </a:p>
          <a:p>
            <a:pPr algn="just"/>
            <a:endParaRPr lang="en-GB" sz="2800" b="1" dirty="0">
              <a:solidFill>
                <a:schemeClr val="bg1"/>
              </a:solidFill>
            </a:endParaRPr>
          </a:p>
          <a:p>
            <a:pPr algn="just"/>
            <a:r>
              <a:rPr lang="en-GB" dirty="0">
                <a:solidFill>
                  <a:schemeClr val="bg1"/>
                </a:solidFill>
              </a:rPr>
              <a:t>Highest performing solution for the benchmarking 2009 KDD Cup Orange Challenge with the ‘small’ dataset was a gradient boosting classifier, with the following data pre-processing:</a:t>
            </a:r>
          </a:p>
          <a:p>
            <a:pPr marL="285750" indent="-285750" algn="just">
              <a:buFont typeface="Arial"/>
              <a:buChar char="•"/>
            </a:pPr>
            <a:endParaRPr lang="en-GB" dirty="0">
              <a:solidFill>
                <a:schemeClr val="bg1"/>
              </a:solidFill>
            </a:endParaRPr>
          </a:p>
          <a:p>
            <a:pPr marL="0" lvl="1" indent="-457200" algn="just">
              <a:buFont typeface="Arial"/>
              <a:buChar char="•"/>
            </a:pPr>
            <a:r>
              <a:rPr lang="en-GB" dirty="0">
                <a:solidFill>
                  <a:schemeClr val="bg1"/>
                </a:solidFill>
              </a:rPr>
              <a:t>Missing numerical values imputed with an arbitrary -9876 value</a:t>
            </a:r>
          </a:p>
          <a:p>
            <a:pPr marL="0" lvl="1" indent="-457200" algn="just">
              <a:buFont typeface="Arial"/>
              <a:buChar char="•"/>
            </a:pPr>
            <a:r>
              <a:rPr lang="en-GB" dirty="0">
                <a:solidFill>
                  <a:schemeClr val="bg1"/>
                </a:solidFill>
              </a:rPr>
              <a:t>Missing categorical values imputed with ‘missing’</a:t>
            </a:r>
          </a:p>
          <a:p>
            <a:pPr marL="0" lvl="1" indent="-457200" algn="just">
              <a:buFont typeface="Arial"/>
              <a:buChar char="•"/>
            </a:pPr>
            <a:r>
              <a:rPr lang="en-GB" dirty="0">
                <a:solidFill>
                  <a:schemeClr val="bg1"/>
                </a:solidFill>
              </a:rPr>
              <a:t>Creation of categorical binary dummy variables</a:t>
            </a:r>
          </a:p>
          <a:p>
            <a:pPr marL="0" lvl="1" indent="-457200" algn="just">
              <a:buFont typeface="Arial"/>
              <a:buChar char="•"/>
            </a:pPr>
            <a:r>
              <a:rPr lang="en-GB" dirty="0">
                <a:solidFill>
                  <a:schemeClr val="bg1"/>
                </a:solidFill>
              </a:rPr>
              <a:t>No pre-training normalization</a:t>
            </a:r>
          </a:p>
          <a:p>
            <a:pPr marL="262800" lvl="1" algn="just"/>
            <a:endParaRPr lang="en-GB" dirty="0">
              <a:solidFill>
                <a:schemeClr val="bg1"/>
              </a:solidFill>
            </a:endParaRPr>
          </a:p>
          <a:p>
            <a:pPr marL="0" lvl="1" algn="just"/>
            <a:r>
              <a:rPr lang="en-GB" dirty="0">
                <a:solidFill>
                  <a:schemeClr val="bg1"/>
                </a:solidFill>
              </a:rPr>
              <a:t>In descending order of AUC score performance, the other solutions were:</a:t>
            </a:r>
          </a:p>
          <a:p>
            <a:pPr marL="0" lvl="1" algn="just"/>
            <a:endParaRPr lang="en-GB" dirty="0">
              <a:solidFill>
                <a:schemeClr val="bg1"/>
              </a:solidFill>
            </a:endParaRPr>
          </a:p>
          <a:p>
            <a:pPr marL="285750" lvl="1" indent="-285750" algn="just">
              <a:buFont typeface="Arial"/>
              <a:buChar char="•"/>
            </a:pPr>
            <a:r>
              <a:rPr lang="en-GB" dirty="0">
                <a:solidFill>
                  <a:schemeClr val="bg1"/>
                </a:solidFill>
              </a:rPr>
              <a:t>Voting classifier &gt; Bagging &gt; Random forest &gt; Decision trees &gt; </a:t>
            </a:r>
            <a:r>
              <a:rPr lang="en-GB" dirty="0" err="1">
                <a:solidFill>
                  <a:schemeClr val="bg1"/>
                </a:solidFill>
              </a:rPr>
              <a:t>AdaBoost</a:t>
            </a:r>
            <a:r>
              <a:rPr lang="en-GB" dirty="0">
                <a:solidFill>
                  <a:schemeClr val="bg1"/>
                </a:solidFill>
              </a:rPr>
              <a:t> &gt; Neural networks. </a:t>
            </a:r>
          </a:p>
          <a:p>
            <a:pPr marL="285750" lvl="1" indent="-285750" algn="just">
              <a:buFont typeface="Arial"/>
              <a:buChar char="•"/>
            </a:pPr>
            <a:endParaRPr lang="en-GB" dirty="0">
              <a:solidFill>
                <a:schemeClr val="bg1"/>
              </a:solidFill>
            </a:endParaRPr>
          </a:p>
          <a:p>
            <a:pPr marL="0" lvl="1" algn="just"/>
            <a:r>
              <a:rPr lang="en-GB" dirty="0">
                <a:solidFill>
                  <a:schemeClr val="bg1"/>
                </a:solidFill>
              </a:rPr>
              <a:t>Winning team from IBM Research used a library of 500-1000 classifiers to generate ensemble models.</a:t>
            </a:r>
          </a:p>
          <a:p>
            <a:pPr marL="0" lvl="1" algn="just"/>
            <a:endParaRPr lang="en-GB" dirty="0">
              <a:solidFill>
                <a:schemeClr val="bg1"/>
              </a:solidFill>
            </a:endParaRPr>
          </a:p>
          <a:p>
            <a:pPr marL="0" lvl="1" algn="just"/>
            <a:r>
              <a:rPr lang="en-GB" dirty="0">
                <a:solidFill>
                  <a:schemeClr val="bg1"/>
                </a:solidFill>
              </a:rPr>
              <a:t>Both authors are new to the APIs used (one to Python entirely) and the vast majority of methods employed in this project. </a:t>
            </a:r>
          </a:p>
          <a:p>
            <a:pPr marL="0" lvl="1" algn="just"/>
            <a:endParaRPr lang="en-GB" dirty="0">
              <a:solidFill>
                <a:schemeClr val="bg1"/>
              </a:solidFill>
            </a:endParaRPr>
          </a:p>
          <a:p>
            <a:pPr marL="0" lvl="1" algn="just"/>
            <a:r>
              <a:rPr lang="en-GB" dirty="0">
                <a:solidFill>
                  <a:schemeClr val="bg1"/>
                </a:solidFill>
              </a:rPr>
              <a:t>As a learning experience, we both agree that it has been an extremely beneficial undertaking to have collaborated on. </a:t>
            </a:r>
          </a:p>
          <a:p>
            <a:r>
              <a:rPr lang="en-GB" dirty="0">
                <a:solidFill>
                  <a:schemeClr val="bg1"/>
                </a:solidFill>
              </a:rPr>
              <a:t> </a:t>
            </a:r>
          </a:p>
          <a:p>
            <a:pPr algn="just"/>
            <a:endParaRPr lang="en-GB" b="1" dirty="0">
              <a:solidFill>
                <a:schemeClr val="bg1"/>
              </a:solidFill>
            </a:endParaRPr>
          </a:p>
          <a:p>
            <a:pPr algn="just"/>
            <a:endParaRPr lang="en-GB" sz="2800" b="1" dirty="0">
              <a:solidFill>
                <a:schemeClr val="bg1"/>
              </a:solidFill>
            </a:endParaRP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endParaRPr lang="en-GB" dirty="0">
              <a:solidFill>
                <a:schemeClr val="bg1"/>
              </a:solidFill>
            </a:endParaRPr>
          </a:p>
        </p:txBody>
      </p:sp>
      <p:sp>
        <p:nvSpPr>
          <p:cNvPr id="5" name="TextBox 4"/>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HL</a:t>
            </a:r>
          </a:p>
        </p:txBody>
      </p:sp>
    </p:spTree>
    <p:extLst>
      <p:ext uri="{BB962C8B-B14F-4D97-AF65-F5344CB8AC3E}">
        <p14:creationId xmlns:p14="http://schemas.microsoft.com/office/powerpoint/2010/main" val="1487758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7617470"/>
          </a:xfrm>
          <a:prstGeom prst="rect">
            <a:avLst/>
          </a:prstGeom>
        </p:spPr>
        <p:txBody>
          <a:bodyPr wrap="square">
            <a:spAutoFit/>
          </a:bodyPr>
          <a:lstStyle/>
          <a:p>
            <a:r>
              <a:rPr lang="en-GB" sz="3200" b="1" dirty="0">
                <a:solidFill>
                  <a:srgbClr val="FFFF00"/>
                </a:solidFill>
              </a:rPr>
              <a:t>References</a:t>
            </a:r>
          </a:p>
          <a:p>
            <a:endParaRPr lang="en-GB" sz="1400" i="1" dirty="0">
              <a:solidFill>
                <a:schemeClr val="bg1"/>
              </a:solidFill>
            </a:endParaRPr>
          </a:p>
          <a:p>
            <a:pPr algn="just"/>
            <a:r>
              <a:rPr lang="en-GB" sz="1500" dirty="0">
                <a:solidFill>
                  <a:schemeClr val="bg1"/>
                </a:solidFill>
              </a:rPr>
              <a:t>[1] I. Guyon, V. Lemaire, M. </a:t>
            </a:r>
            <a:r>
              <a:rPr lang="en-GB" sz="1500" dirty="0" err="1">
                <a:solidFill>
                  <a:schemeClr val="bg1"/>
                </a:solidFill>
              </a:rPr>
              <a:t>Boullé</a:t>
            </a:r>
            <a:r>
              <a:rPr lang="en-GB" sz="1500" dirty="0">
                <a:solidFill>
                  <a:schemeClr val="bg1"/>
                </a:solidFill>
              </a:rPr>
              <a:t>, G. </a:t>
            </a:r>
            <a:r>
              <a:rPr lang="en-GB" sz="1500" dirty="0" err="1">
                <a:solidFill>
                  <a:schemeClr val="bg1"/>
                </a:solidFill>
              </a:rPr>
              <a:t>Dror</a:t>
            </a:r>
            <a:r>
              <a:rPr lang="en-GB" sz="1500" dirty="0">
                <a:solidFill>
                  <a:schemeClr val="bg1"/>
                </a:solidFill>
              </a:rPr>
              <a:t> and D. Vogel, “Design and analysis of the KDD cup 2009: fast scoring on a large orange customer database,” ACM SIGKDD Explorations Newsletter, vol. 11, no. 2, pp. 68-76, 2009. </a:t>
            </a:r>
          </a:p>
          <a:p>
            <a:pPr algn="just"/>
            <a:r>
              <a:rPr lang="en-GB" sz="1500" dirty="0">
                <a:solidFill>
                  <a:schemeClr val="bg1"/>
                </a:solidFill>
              </a:rPr>
              <a:t>[2] G. L. a. M. Berry, Data Mining Techniques, 3rd Edition ed., Indianapolis, IN: Wiley, 2011</a:t>
            </a:r>
          </a:p>
          <a:p>
            <a:pPr algn="just"/>
            <a:r>
              <a:rPr lang="en-GB" sz="1500" dirty="0">
                <a:solidFill>
                  <a:schemeClr val="bg1"/>
                </a:solidFill>
              </a:rPr>
              <a:t>[3] C. </a:t>
            </a:r>
            <a:r>
              <a:rPr lang="en-GB" sz="1500" dirty="0" err="1">
                <a:solidFill>
                  <a:schemeClr val="bg1"/>
                </a:solidFill>
              </a:rPr>
              <a:t>Ferri</a:t>
            </a:r>
            <a:r>
              <a:rPr lang="en-GB" sz="1500" dirty="0">
                <a:solidFill>
                  <a:schemeClr val="bg1"/>
                </a:solidFill>
              </a:rPr>
              <a:t>, P. A. </a:t>
            </a:r>
            <a:r>
              <a:rPr lang="en-GB" sz="1500" dirty="0" err="1">
                <a:solidFill>
                  <a:schemeClr val="bg1"/>
                </a:solidFill>
              </a:rPr>
              <a:t>Flach</a:t>
            </a:r>
            <a:r>
              <a:rPr lang="en-GB" sz="1500" dirty="0">
                <a:solidFill>
                  <a:schemeClr val="bg1"/>
                </a:solidFill>
              </a:rPr>
              <a:t> and J. Hernández-</a:t>
            </a:r>
            <a:r>
              <a:rPr lang="en-GB" sz="1500" dirty="0" err="1">
                <a:solidFill>
                  <a:schemeClr val="bg1"/>
                </a:solidFill>
              </a:rPr>
              <a:t>Orallo</a:t>
            </a:r>
            <a:r>
              <a:rPr lang="en-GB" sz="1500" dirty="0">
                <a:solidFill>
                  <a:schemeClr val="bg1"/>
                </a:solidFill>
              </a:rPr>
              <a:t>, “Improving the AUC of Probabilistic Estimation Trees,” in European Conference on Machine Learning, 2003</a:t>
            </a:r>
          </a:p>
          <a:p>
            <a:pPr algn="just"/>
            <a:r>
              <a:rPr lang="en-GB" sz="1500" dirty="0">
                <a:solidFill>
                  <a:schemeClr val="bg1"/>
                </a:solidFill>
              </a:rPr>
              <a:t>[4] Y. Freund and R. E. </a:t>
            </a:r>
            <a:r>
              <a:rPr lang="en-GB" sz="1500" dirty="0" err="1">
                <a:solidFill>
                  <a:schemeClr val="bg1"/>
                </a:solidFill>
              </a:rPr>
              <a:t>Schapire</a:t>
            </a:r>
            <a:r>
              <a:rPr lang="en-GB" sz="1500" dirty="0">
                <a:solidFill>
                  <a:schemeClr val="bg1"/>
                </a:solidFill>
              </a:rPr>
              <a:t>, “A Short Introduction to Boosting,” Journal of Japanese Society for Artificial Intelligence, vol. 14, no. 5, pp. 771-780, 1999</a:t>
            </a:r>
          </a:p>
          <a:p>
            <a:pPr algn="just"/>
            <a:r>
              <a:rPr lang="en-GB" sz="1500" dirty="0">
                <a:solidFill>
                  <a:schemeClr val="bg1"/>
                </a:solidFill>
              </a:rPr>
              <a:t>[5] W. Liu et al., “A survey of deep neural network architectures and their applications,” </a:t>
            </a:r>
            <a:r>
              <a:rPr lang="en-GB" sz="1500" i="1" dirty="0" err="1">
                <a:solidFill>
                  <a:schemeClr val="bg1"/>
                </a:solidFill>
              </a:rPr>
              <a:t>Neurocomputing</a:t>
            </a:r>
            <a:r>
              <a:rPr lang="en-GB" sz="1500" i="1" dirty="0">
                <a:solidFill>
                  <a:schemeClr val="bg1"/>
                </a:solidFill>
              </a:rPr>
              <a:t>, </a:t>
            </a:r>
            <a:r>
              <a:rPr lang="en-GB" sz="1500" dirty="0">
                <a:solidFill>
                  <a:schemeClr val="bg1"/>
                </a:solidFill>
              </a:rPr>
              <a:t>vol. 234, no. 11–26, </a:t>
            </a:r>
            <a:r>
              <a:rPr lang="en-GB" sz="1500" dirty="0">
                <a:solidFill>
                  <a:srgbClr val="FFFFFF"/>
                </a:solidFill>
              </a:rPr>
              <a:t>December 2016. </a:t>
            </a:r>
          </a:p>
          <a:p>
            <a:pPr algn="just"/>
            <a:r>
              <a:rPr lang="en-GB" sz="1500" dirty="0">
                <a:solidFill>
                  <a:srgbClr val="FFFFFF"/>
                </a:solidFill>
              </a:rPr>
              <a:t>[6] Z. Tang e. al, “A joint residual network with paired </a:t>
            </a:r>
            <a:r>
              <a:rPr lang="en-GB" sz="1500" dirty="0" err="1">
                <a:solidFill>
                  <a:srgbClr val="FFFFFF"/>
                </a:solidFill>
              </a:rPr>
              <a:t>ReLUs</a:t>
            </a:r>
            <a:r>
              <a:rPr lang="en-GB" sz="1500" dirty="0">
                <a:solidFill>
                  <a:srgbClr val="FFFFFF"/>
                </a:solidFill>
              </a:rPr>
              <a:t> activation for image super-resolution,” </a:t>
            </a:r>
            <a:r>
              <a:rPr lang="en-GB" sz="1500" i="1" dirty="0" err="1">
                <a:solidFill>
                  <a:srgbClr val="FFFFFF"/>
                </a:solidFill>
              </a:rPr>
              <a:t>Neurocomputing</a:t>
            </a:r>
            <a:r>
              <a:rPr lang="en-GB" sz="1500" i="1" dirty="0">
                <a:solidFill>
                  <a:srgbClr val="FFFFFF"/>
                </a:solidFill>
              </a:rPr>
              <a:t>, </a:t>
            </a:r>
            <a:r>
              <a:rPr lang="en-GB" sz="1500" dirty="0">
                <a:solidFill>
                  <a:srgbClr val="FFFFFF"/>
                </a:solidFill>
              </a:rPr>
              <a:t>no. 273, pp. 37-46, 2018. </a:t>
            </a:r>
          </a:p>
          <a:p>
            <a:pPr algn="just"/>
            <a:r>
              <a:rPr lang="en-GB" sz="1500" dirty="0">
                <a:solidFill>
                  <a:srgbClr val="FFFFFF"/>
                </a:solidFill>
              </a:rPr>
              <a:t>[7] Y. </a:t>
            </a:r>
            <a:r>
              <a:rPr lang="en-GB" sz="1500" dirty="0" err="1">
                <a:solidFill>
                  <a:srgbClr val="FFFFFF"/>
                </a:solidFill>
              </a:rPr>
              <a:t>LeCun</a:t>
            </a:r>
            <a:r>
              <a:rPr lang="en-GB" sz="1500" dirty="0">
                <a:solidFill>
                  <a:srgbClr val="FFFFFF"/>
                </a:solidFill>
              </a:rPr>
              <a:t> et al., “Deep Learning,” </a:t>
            </a:r>
            <a:r>
              <a:rPr lang="en-GB" sz="1500" i="1" dirty="0">
                <a:solidFill>
                  <a:srgbClr val="FFFFFF"/>
                </a:solidFill>
              </a:rPr>
              <a:t>Nature (London), </a:t>
            </a:r>
            <a:r>
              <a:rPr lang="en-GB" sz="1500" dirty="0">
                <a:solidFill>
                  <a:srgbClr val="FFFFFF"/>
                </a:solidFill>
              </a:rPr>
              <a:t>no. 7553, pp. 436-444., May 2015. </a:t>
            </a:r>
          </a:p>
          <a:p>
            <a:pPr algn="just"/>
            <a:r>
              <a:rPr lang="en-GB" sz="1500" dirty="0">
                <a:solidFill>
                  <a:srgbClr val="FFFFFF"/>
                </a:solidFill>
              </a:rPr>
              <a:t>[8] “Anaconda”, [Online]. Available: </a:t>
            </a:r>
            <a:r>
              <a:rPr lang="en-GB" sz="1500" dirty="0">
                <a:solidFill>
                  <a:srgbClr val="FFFFFF"/>
                </a:solidFill>
                <a:hlinkClick r:id="rId3"/>
              </a:rPr>
              <a:t>https://www.anaconda.com/</a:t>
            </a:r>
            <a:r>
              <a:rPr lang="en-GB" sz="1500" dirty="0">
                <a:solidFill>
                  <a:srgbClr val="FFFFFF"/>
                </a:solidFill>
              </a:rPr>
              <a:t>	</a:t>
            </a:r>
          </a:p>
          <a:p>
            <a:pPr algn="just"/>
            <a:r>
              <a:rPr lang="en-GB" sz="1500" dirty="0">
                <a:solidFill>
                  <a:srgbClr val="FFFFFF"/>
                </a:solidFill>
              </a:rPr>
              <a:t>[9] F. </a:t>
            </a:r>
            <a:r>
              <a:rPr lang="en-GB" sz="1500" dirty="0" err="1">
                <a:solidFill>
                  <a:srgbClr val="FFFFFF"/>
                </a:solidFill>
              </a:rPr>
              <a:t>Chollet</a:t>
            </a:r>
            <a:r>
              <a:rPr lang="en-GB" sz="1500" dirty="0">
                <a:solidFill>
                  <a:srgbClr val="FFFFFF"/>
                </a:solidFill>
              </a:rPr>
              <a:t>, “</a:t>
            </a:r>
            <a:r>
              <a:rPr lang="en-GB" sz="1500" dirty="0" err="1">
                <a:solidFill>
                  <a:srgbClr val="FFFFFF"/>
                </a:solidFill>
              </a:rPr>
              <a:t>Keras</a:t>
            </a:r>
            <a:r>
              <a:rPr lang="en-GB" sz="1500" dirty="0">
                <a:solidFill>
                  <a:srgbClr val="FFFFFF"/>
                </a:solidFill>
              </a:rPr>
              <a:t>,” </a:t>
            </a:r>
            <a:r>
              <a:rPr lang="en-GB" sz="1500" dirty="0" err="1">
                <a:solidFill>
                  <a:srgbClr val="FFFFFF"/>
                </a:solidFill>
              </a:rPr>
              <a:t>GitHub</a:t>
            </a:r>
            <a:r>
              <a:rPr lang="en-GB" sz="1500" dirty="0">
                <a:solidFill>
                  <a:srgbClr val="FFFFFF"/>
                </a:solidFill>
              </a:rPr>
              <a:t> Repository, [Online]. Available: </a:t>
            </a:r>
            <a:r>
              <a:rPr lang="en-GB" sz="1500" dirty="0">
                <a:solidFill>
                  <a:srgbClr val="FFFFFF"/>
                </a:solidFill>
                <a:hlinkClick r:id="rId4"/>
              </a:rPr>
              <a:t>https://github.com/keras-team/keras</a:t>
            </a:r>
            <a:r>
              <a:rPr lang="en-GB" sz="1500" dirty="0">
                <a:solidFill>
                  <a:srgbClr val="FFFFFF"/>
                </a:solidFill>
              </a:rPr>
              <a:t>. </a:t>
            </a:r>
          </a:p>
          <a:p>
            <a:pPr algn="just"/>
            <a:r>
              <a:rPr lang="en-GB" sz="1500" dirty="0">
                <a:solidFill>
                  <a:srgbClr val="FFFFFF"/>
                </a:solidFill>
              </a:rPr>
              <a:t>[10] M. </a:t>
            </a:r>
            <a:r>
              <a:rPr lang="en-GB" sz="1500" dirty="0" err="1">
                <a:solidFill>
                  <a:srgbClr val="FFFFFF"/>
                </a:solidFill>
              </a:rPr>
              <a:t>Abadi</a:t>
            </a:r>
            <a:r>
              <a:rPr lang="en-GB" sz="1500" dirty="0">
                <a:solidFill>
                  <a:srgbClr val="FFFFFF"/>
                </a:solidFill>
              </a:rPr>
              <a:t> et al., “</a:t>
            </a:r>
            <a:r>
              <a:rPr lang="en-GB" sz="1500" dirty="0" err="1">
                <a:solidFill>
                  <a:srgbClr val="FFFFFF"/>
                </a:solidFill>
              </a:rPr>
              <a:t>TensorFlow</a:t>
            </a:r>
            <a:r>
              <a:rPr lang="en-GB" sz="1500" dirty="0">
                <a:solidFill>
                  <a:srgbClr val="FFFFFF"/>
                </a:solidFill>
              </a:rPr>
              <a:t>,” 2015. [Online]. Available: </a:t>
            </a:r>
            <a:r>
              <a:rPr lang="en-GB" sz="1500" dirty="0">
                <a:solidFill>
                  <a:srgbClr val="FFFFFF"/>
                </a:solidFill>
                <a:hlinkClick r:id="rId5"/>
              </a:rPr>
              <a:t>www.tensorflow.org</a:t>
            </a:r>
            <a:r>
              <a:rPr lang="en-GB" sz="1500" dirty="0">
                <a:solidFill>
                  <a:srgbClr val="FFFFFF"/>
                </a:solidFill>
              </a:rPr>
              <a:t>.</a:t>
            </a:r>
          </a:p>
          <a:p>
            <a:pPr algn="just"/>
            <a:r>
              <a:rPr lang="en-GB" sz="1500" dirty="0">
                <a:solidFill>
                  <a:srgbClr val="FFFFFF"/>
                </a:solidFill>
              </a:rPr>
              <a:t>[11] “</a:t>
            </a:r>
            <a:r>
              <a:rPr lang="en-GB" sz="1500" dirty="0" err="1">
                <a:solidFill>
                  <a:srgbClr val="FFFFFF"/>
                </a:solidFill>
              </a:rPr>
              <a:t>Scikit-learn,org</a:t>
            </a:r>
            <a:r>
              <a:rPr lang="en-GB" sz="1500" dirty="0">
                <a:solidFill>
                  <a:srgbClr val="FFFFFF"/>
                </a:solidFill>
              </a:rPr>
              <a:t>,” [Online]. Available: </a:t>
            </a:r>
            <a:r>
              <a:rPr lang="en-GB" sz="1500" dirty="0">
                <a:solidFill>
                  <a:srgbClr val="FFFFFF"/>
                </a:solidFill>
                <a:hlinkClick r:id="rId6"/>
              </a:rPr>
              <a:t>http://scikit-learn.org/stable/</a:t>
            </a:r>
            <a:r>
              <a:rPr lang="en-GB" sz="1500" dirty="0">
                <a:solidFill>
                  <a:srgbClr val="FFFFFF"/>
                </a:solidFill>
              </a:rPr>
              <a:t>	</a:t>
            </a:r>
          </a:p>
          <a:p>
            <a:pPr algn="just"/>
            <a:r>
              <a:rPr lang="en-GB" sz="1500" dirty="0">
                <a:solidFill>
                  <a:srgbClr val="FFFFFF"/>
                </a:solidFill>
              </a:rPr>
              <a:t>[12] “</a:t>
            </a:r>
            <a:r>
              <a:rPr lang="en-GB" sz="1500" dirty="0" err="1">
                <a:solidFill>
                  <a:srgbClr val="FFFFFF"/>
                </a:solidFill>
              </a:rPr>
              <a:t>Hyperopt</a:t>
            </a:r>
            <a:r>
              <a:rPr lang="en-GB" sz="1500" dirty="0">
                <a:solidFill>
                  <a:srgbClr val="FFFFFF"/>
                </a:solidFill>
              </a:rPr>
              <a:t>”, [Online]. Available: </a:t>
            </a:r>
            <a:r>
              <a:rPr lang="en-GB" sz="1500" dirty="0">
                <a:solidFill>
                  <a:srgbClr val="FFFFFF"/>
                </a:solidFill>
                <a:hlinkClick r:id="rId7"/>
              </a:rPr>
              <a:t>http://hyperopt.github.io/hyperopt/</a:t>
            </a:r>
            <a:r>
              <a:rPr lang="en-GB" sz="1500" dirty="0">
                <a:solidFill>
                  <a:srgbClr val="FFFFFF"/>
                </a:solidFill>
              </a:rPr>
              <a:t>	</a:t>
            </a:r>
          </a:p>
          <a:p>
            <a:pPr algn="just"/>
            <a:r>
              <a:rPr lang="en-GB" sz="1500" dirty="0">
                <a:solidFill>
                  <a:srgbClr val="FFFFFF"/>
                </a:solidFill>
              </a:rPr>
              <a:t>[13] A. </a:t>
            </a:r>
            <a:r>
              <a:rPr lang="en-GB" sz="1500" dirty="0" err="1">
                <a:solidFill>
                  <a:srgbClr val="FFFFFF"/>
                </a:solidFill>
              </a:rPr>
              <a:t>Kirzhevsky</a:t>
            </a:r>
            <a:r>
              <a:rPr lang="en-GB" sz="1500" dirty="0">
                <a:solidFill>
                  <a:srgbClr val="FFFFFF"/>
                </a:solidFill>
              </a:rPr>
              <a:t> et al., “</a:t>
            </a:r>
            <a:r>
              <a:rPr lang="en-GB" sz="1500" dirty="0" err="1">
                <a:solidFill>
                  <a:srgbClr val="FFFFFF"/>
                </a:solidFill>
              </a:rPr>
              <a:t>ImageNet</a:t>
            </a:r>
            <a:r>
              <a:rPr lang="en-GB" sz="1500" dirty="0">
                <a:solidFill>
                  <a:srgbClr val="FFFFFF"/>
                </a:solidFill>
              </a:rPr>
              <a:t> Classification with Deep Convolutional Neural Networks,”</a:t>
            </a:r>
          </a:p>
          <a:p>
            <a:pPr algn="just"/>
            <a:r>
              <a:rPr lang="en-GB" sz="1500" dirty="0">
                <a:solidFill>
                  <a:srgbClr val="FFFFFF"/>
                </a:solidFill>
              </a:rPr>
              <a:t>[14] “</a:t>
            </a:r>
            <a:r>
              <a:rPr lang="en-GB" sz="1500" dirty="0" err="1">
                <a:solidFill>
                  <a:srgbClr val="FFFFFF"/>
                </a:solidFill>
              </a:rPr>
              <a:t>PReLU</a:t>
            </a:r>
            <a:r>
              <a:rPr lang="en-GB" sz="1500" dirty="0">
                <a:solidFill>
                  <a:srgbClr val="FFFFFF"/>
                </a:solidFill>
              </a:rPr>
              <a:t>,” [Online]. Available: </a:t>
            </a:r>
            <a:r>
              <a:rPr lang="en-GB" sz="1500" dirty="0">
                <a:solidFill>
                  <a:srgbClr val="FFFFFF"/>
                </a:solidFill>
                <a:hlinkClick r:id="rId8"/>
              </a:rPr>
              <a:t>https://arxiv.org/pdf/1502.01852.pdf</a:t>
            </a:r>
            <a:r>
              <a:rPr lang="en-GB" sz="1500" dirty="0">
                <a:solidFill>
                  <a:srgbClr val="FFFFFF"/>
                </a:solidFill>
              </a:rPr>
              <a:t>.  in </a:t>
            </a:r>
            <a:r>
              <a:rPr lang="en-GB" sz="1500" i="1" dirty="0">
                <a:solidFill>
                  <a:srgbClr val="FFFFFF"/>
                </a:solidFill>
              </a:rPr>
              <a:t>NIPS</a:t>
            </a:r>
            <a:r>
              <a:rPr lang="en-GB" sz="1500" dirty="0">
                <a:solidFill>
                  <a:srgbClr val="FFFFFF"/>
                </a:solidFill>
              </a:rPr>
              <a:t>, 2012.	 	</a:t>
            </a:r>
          </a:p>
          <a:p>
            <a:r>
              <a:rPr lang="en-GB" sz="1500" dirty="0">
                <a:solidFill>
                  <a:srgbClr val="FFFFFF"/>
                </a:solidFill>
              </a:rPr>
              <a:t>[15] P. </a:t>
            </a:r>
            <a:r>
              <a:rPr lang="en-GB" sz="1500" dirty="0" err="1">
                <a:solidFill>
                  <a:srgbClr val="FFFFFF"/>
                </a:solidFill>
              </a:rPr>
              <a:t>Ramachandran</a:t>
            </a:r>
            <a:r>
              <a:rPr lang="en-GB" sz="1500" dirty="0">
                <a:solidFill>
                  <a:srgbClr val="FFFFFF"/>
                </a:solidFill>
              </a:rPr>
              <a:t> et al., “Swish: A Self-Gated Activation Function,” Google Brain Residency program, 2017. [Online]. Available: </a:t>
            </a:r>
            <a:r>
              <a:rPr lang="en-GB" sz="1500" dirty="0">
                <a:solidFill>
                  <a:srgbClr val="FFFFFF"/>
                </a:solidFill>
                <a:hlinkClick r:id="rId9"/>
              </a:rPr>
              <a:t>https://arxiv.org/pdf/1710.05941.pdf</a:t>
            </a:r>
            <a:r>
              <a:rPr lang="en-GB" sz="1500" dirty="0">
                <a:solidFill>
                  <a:srgbClr val="FFFFFF"/>
                </a:solidFill>
              </a:rPr>
              <a:t> </a:t>
            </a:r>
          </a:p>
          <a:p>
            <a:r>
              <a:rPr lang="en-GB" sz="1500" dirty="0">
                <a:solidFill>
                  <a:srgbClr val="FFFFFF"/>
                </a:solidFill>
              </a:rPr>
              <a:t>[16] D. </a:t>
            </a:r>
            <a:r>
              <a:rPr lang="en-GB" sz="1500" dirty="0" err="1">
                <a:solidFill>
                  <a:srgbClr val="FFFFFF"/>
                </a:solidFill>
              </a:rPr>
              <a:t>Kingma</a:t>
            </a:r>
            <a:r>
              <a:rPr lang="en-GB" sz="1500" dirty="0">
                <a:solidFill>
                  <a:srgbClr val="FFFFFF"/>
                </a:solidFill>
              </a:rPr>
              <a:t>. et al., “Adam: A Method for Stochastic Optimization,” in </a:t>
            </a:r>
            <a:r>
              <a:rPr lang="en-GB" sz="1500" i="1" dirty="0">
                <a:solidFill>
                  <a:srgbClr val="FFFFFF"/>
                </a:solidFill>
              </a:rPr>
              <a:t>International Conference on Learning Representations</a:t>
            </a:r>
            <a:r>
              <a:rPr lang="en-GB" sz="1500" dirty="0">
                <a:solidFill>
                  <a:srgbClr val="FFFFFF"/>
                </a:solidFill>
              </a:rPr>
              <a:t>, 2014.</a:t>
            </a:r>
          </a:p>
          <a:p>
            <a:r>
              <a:rPr lang="en-GB" sz="1500" dirty="0">
                <a:solidFill>
                  <a:srgbClr val="FFFFFF"/>
                </a:solidFill>
              </a:rPr>
              <a:t>[17] E. </a:t>
            </a:r>
            <a:r>
              <a:rPr lang="en-GB" sz="1500" dirty="0" err="1">
                <a:solidFill>
                  <a:srgbClr val="FFFFFF"/>
                </a:solidFill>
              </a:rPr>
              <a:t>Tav</a:t>
            </a:r>
            <a:r>
              <a:rPr lang="en-GB" sz="1500" dirty="0">
                <a:solidFill>
                  <a:srgbClr val="FFFFFF"/>
                </a:solidFill>
              </a:rPr>
              <a:t> et al., “Feature Selection with Ensembles, Artificial Variables, and Redundancy Elimination,” Journal of Machine Learning Research, vol. 10, pp. 1341-1366, 2009</a:t>
            </a:r>
          </a:p>
          <a:p>
            <a:r>
              <a:rPr lang="en-GB" sz="1500" dirty="0">
                <a:solidFill>
                  <a:srgbClr val="FFFFFF"/>
                </a:solidFill>
              </a:rPr>
              <a:t>[18] J. H. Freidman, “Greedy Function Approximation: A Gradient Boosting Machine,” in IMS 1999 Reitz Lecture, 1999</a:t>
            </a:r>
          </a:p>
          <a:p>
            <a:pPr algn="just"/>
            <a:endParaRPr lang="en-GB" sz="1400" dirty="0">
              <a:solidFill>
                <a:schemeClr val="bg1"/>
              </a:solidFill>
            </a:endParaRPr>
          </a:p>
          <a:p>
            <a:pPr algn="just"/>
            <a:endParaRPr lang="en-GB" sz="1400" dirty="0">
              <a:solidFill>
                <a:schemeClr val="bg1"/>
              </a:solidFill>
            </a:endParaRPr>
          </a:p>
          <a:p>
            <a:pPr lvl="1" algn="just"/>
            <a:endParaRPr lang="en-GB" sz="1400" dirty="0">
              <a:solidFill>
                <a:schemeClr val="bg1"/>
              </a:solidFill>
            </a:endParaRPr>
          </a:p>
          <a:p>
            <a:pPr lvl="1" algn="just"/>
            <a:endParaRPr lang="en-GB" sz="1400" dirty="0">
              <a:solidFill>
                <a:schemeClr val="bg1"/>
              </a:solidFill>
            </a:endParaRPr>
          </a:p>
          <a:p>
            <a:pPr marL="285750" indent="-285750" algn="just">
              <a:buFont typeface="Arial" panose="020B0604020202020204" pitchFamily="34" charset="0"/>
              <a:buChar char="•"/>
            </a:pPr>
            <a:endParaRPr lang="en-GB" sz="1400" dirty="0">
              <a:solidFill>
                <a:schemeClr val="bg1"/>
              </a:solidFill>
            </a:endParaRPr>
          </a:p>
          <a:p>
            <a:pPr marL="285750" indent="-285750" algn="just">
              <a:buFont typeface="Arial" panose="020B0604020202020204" pitchFamily="34" charset="0"/>
              <a:buChar char="•"/>
            </a:pPr>
            <a:endParaRPr lang="en-GB" sz="1400" dirty="0">
              <a:solidFill>
                <a:schemeClr val="bg1"/>
              </a:solidFill>
            </a:endParaRPr>
          </a:p>
          <a:p>
            <a:pPr algn="just"/>
            <a:endParaRPr lang="en-GB" sz="1400" dirty="0">
              <a:solidFill>
                <a:schemeClr val="bg1"/>
              </a:solidFill>
            </a:endParaRPr>
          </a:p>
        </p:txBody>
      </p:sp>
    </p:spTree>
    <p:extLst>
      <p:ext uri="{BB962C8B-B14F-4D97-AF65-F5344CB8AC3E}">
        <p14:creationId xmlns:p14="http://schemas.microsoft.com/office/powerpoint/2010/main" val="38446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6463308"/>
          </a:xfrm>
          <a:prstGeom prst="rect">
            <a:avLst/>
          </a:prstGeom>
        </p:spPr>
        <p:txBody>
          <a:bodyPr wrap="square">
            <a:spAutoFit/>
          </a:bodyPr>
          <a:lstStyle/>
          <a:p>
            <a:r>
              <a:rPr lang="en-GB" sz="3200" b="1" dirty="0">
                <a:solidFill>
                  <a:srgbClr val="FFFF00"/>
                </a:solidFill>
              </a:rPr>
              <a:t>Dataset Analysis Highlights and Challenges</a:t>
            </a:r>
          </a:p>
          <a:p>
            <a:endParaRPr lang="en-GB" sz="1400" i="1" dirty="0">
              <a:solidFill>
                <a:schemeClr val="bg1"/>
              </a:solidFill>
            </a:endParaRPr>
          </a:p>
          <a:p>
            <a:pPr marL="285750" indent="-285750" algn="just">
              <a:buFont typeface="Arial" panose="020B0604020202020204" pitchFamily="34" charset="0"/>
              <a:buChar char="•"/>
            </a:pPr>
            <a:r>
              <a:rPr lang="en-GB" dirty="0">
                <a:solidFill>
                  <a:schemeClr val="bg1"/>
                </a:solidFill>
              </a:rPr>
              <a:t>50000 observations with 230 features</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r>
              <a:rPr lang="en-GB" dirty="0">
                <a:solidFill>
                  <a:schemeClr val="bg1"/>
                </a:solidFill>
              </a:rPr>
              <a:t>No feature labels so no opportunity to leverage any level of domain expertise or insight </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r>
              <a:rPr lang="en-GB" dirty="0">
                <a:solidFill>
                  <a:schemeClr val="bg1"/>
                </a:solidFill>
              </a:rPr>
              <a:t>Data is scrambled and randomised</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r>
              <a:rPr lang="en-GB" dirty="0">
                <a:solidFill>
                  <a:schemeClr val="bg1"/>
                </a:solidFill>
              </a:rPr>
              <a:t>Positive target labels sparse for predictive tasks – 7% for churn, 1.8% for appetency and 7.4% for upselling</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r>
              <a:rPr lang="en-GB" dirty="0">
                <a:solidFill>
                  <a:schemeClr val="bg1"/>
                </a:solidFill>
              </a:rPr>
              <a:t>18 features have no data</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r>
              <a:rPr lang="en-GB" dirty="0">
                <a:solidFill>
                  <a:schemeClr val="bg1"/>
                </a:solidFill>
              </a:rPr>
              <a:t>5 features have constant unary value (and therefore no predictive value)</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r>
              <a:rPr lang="en-GB" dirty="0">
                <a:solidFill>
                  <a:schemeClr val="bg1"/>
                </a:solidFill>
              </a:rPr>
              <a:t>150 features have &gt; 95% observations with no data</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r>
              <a:rPr lang="en-GB" dirty="0">
                <a:solidFill>
                  <a:schemeClr val="bg1"/>
                </a:solidFill>
              </a:rPr>
              <a:t>Number of unique values for categorical features ranges from 1 to 15413 </a:t>
            </a:r>
          </a:p>
          <a:p>
            <a:pPr marL="285750" indent="-285750" algn="just">
              <a:buFont typeface="Arial" panose="020B0604020202020204" pitchFamily="34" charset="0"/>
              <a:buChar char="•"/>
            </a:pPr>
            <a:endParaRPr lang="en-GB" sz="1400" dirty="0">
              <a:solidFill>
                <a:schemeClr val="bg1"/>
              </a:solidFill>
            </a:endParaRPr>
          </a:p>
          <a:p>
            <a:pPr marL="285750" indent="-285750" algn="just">
              <a:buFont typeface="Arial" panose="020B0604020202020204" pitchFamily="34" charset="0"/>
              <a:buChar char="•"/>
            </a:pPr>
            <a:endParaRPr lang="en-GB" sz="1400" dirty="0">
              <a:solidFill>
                <a:schemeClr val="bg1"/>
              </a:solidFill>
            </a:endParaRPr>
          </a:p>
          <a:p>
            <a:pPr marL="285750" indent="-285750" algn="just">
              <a:buFont typeface="Arial" panose="020B0604020202020204" pitchFamily="34" charset="0"/>
              <a:buChar char="•"/>
            </a:pPr>
            <a:endParaRPr lang="en-GB" sz="1400" dirty="0">
              <a:solidFill>
                <a:schemeClr val="bg1"/>
              </a:solidFill>
            </a:endParaRPr>
          </a:p>
          <a:p>
            <a:pPr marL="285750" indent="-285750" algn="just">
              <a:buFont typeface="Arial" panose="020B0604020202020204" pitchFamily="34" charset="0"/>
              <a:buChar char="•"/>
            </a:pPr>
            <a:endParaRPr lang="en-GB" sz="1400" dirty="0">
              <a:solidFill>
                <a:schemeClr val="bg1"/>
              </a:solidFill>
            </a:endParaRPr>
          </a:p>
          <a:p>
            <a:pPr algn="just"/>
            <a:endParaRPr lang="en-GB" sz="1400" dirty="0">
              <a:solidFill>
                <a:schemeClr val="bg1"/>
              </a:solidFill>
            </a:endParaRPr>
          </a:p>
          <a:p>
            <a:pPr marL="285750" indent="-285750" algn="just">
              <a:buFont typeface="Arial" panose="020B0604020202020204" pitchFamily="34" charset="0"/>
              <a:buChar char="•"/>
            </a:pPr>
            <a:endParaRPr lang="en-GB" sz="1400" dirty="0">
              <a:solidFill>
                <a:schemeClr val="bg1"/>
              </a:solidFill>
            </a:endParaRPr>
          </a:p>
          <a:p>
            <a:pPr algn="just"/>
            <a:endParaRPr lang="en-GB" sz="1400" dirty="0">
              <a:solidFill>
                <a:schemeClr val="bg1"/>
              </a:solidFill>
            </a:endParaRPr>
          </a:p>
        </p:txBody>
      </p:sp>
      <p:sp>
        <p:nvSpPr>
          <p:cNvPr id="4" name="TextBox 3"/>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JPB</a:t>
            </a:r>
          </a:p>
        </p:txBody>
      </p:sp>
    </p:spTree>
    <p:extLst>
      <p:ext uri="{BB962C8B-B14F-4D97-AF65-F5344CB8AC3E}">
        <p14:creationId xmlns:p14="http://schemas.microsoft.com/office/powerpoint/2010/main" val="382440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2035246" cy="5109091"/>
          </a:xfrm>
          <a:prstGeom prst="rect">
            <a:avLst/>
          </a:prstGeom>
        </p:spPr>
        <p:txBody>
          <a:bodyPr wrap="square">
            <a:spAutoFit/>
          </a:bodyPr>
          <a:lstStyle/>
          <a:p>
            <a:r>
              <a:rPr lang="en-GB" sz="3200" b="1" dirty="0">
                <a:solidFill>
                  <a:srgbClr val="FFFF00"/>
                </a:solidFill>
              </a:rPr>
              <a:t>Tree-based Classifier Solution – Aims and Objectives</a:t>
            </a:r>
          </a:p>
          <a:p>
            <a:endParaRPr lang="en-GB" sz="800" i="1" dirty="0">
              <a:solidFill>
                <a:schemeClr val="bg1"/>
              </a:solidFill>
            </a:endParaRPr>
          </a:p>
          <a:p>
            <a:pPr algn="just"/>
            <a:r>
              <a:rPr lang="en-GB" dirty="0">
                <a:solidFill>
                  <a:schemeClr val="bg1"/>
                </a:solidFill>
              </a:rPr>
              <a:t>Predict 3 binary target variables with decision trees &amp; ensembles of trees leveraging supervised learning with target labels</a:t>
            </a:r>
          </a:p>
          <a:p>
            <a:pPr algn="just"/>
            <a:endParaRPr lang="en-GB" sz="1400" dirty="0">
              <a:solidFill>
                <a:schemeClr val="bg1"/>
              </a:solidFill>
            </a:endParaRPr>
          </a:p>
          <a:p>
            <a:pPr algn="just"/>
            <a:r>
              <a:rPr lang="en-GB" sz="2800" b="1" dirty="0">
                <a:solidFill>
                  <a:srgbClr val="00B0F0"/>
                </a:solidFill>
              </a:rPr>
              <a:t>Sub Objectives</a:t>
            </a:r>
            <a:endParaRPr lang="en-GB" dirty="0">
              <a:solidFill>
                <a:schemeClr val="bg1"/>
              </a:solidFill>
            </a:endParaRPr>
          </a:p>
          <a:p>
            <a:pPr algn="just"/>
            <a:r>
              <a:rPr lang="en-GB" b="1" dirty="0">
                <a:solidFill>
                  <a:srgbClr val="00B050"/>
                </a:solidFill>
              </a:rPr>
              <a:t>RQ1</a:t>
            </a:r>
            <a:r>
              <a:rPr lang="en-GB" dirty="0">
                <a:solidFill>
                  <a:schemeClr val="bg1"/>
                </a:solidFill>
              </a:rPr>
              <a:t> Feasibility - Can a competitive solution be fielded by a non data scientist/statistician with no budget?</a:t>
            </a:r>
          </a:p>
          <a:p>
            <a:pPr algn="just"/>
            <a:r>
              <a:rPr lang="en-GB" dirty="0">
                <a:solidFill>
                  <a:schemeClr val="bg1"/>
                </a:solidFill>
              </a:rPr>
              <a:t>	</a:t>
            </a:r>
            <a:r>
              <a:rPr lang="en-GB" b="1" dirty="0">
                <a:solidFill>
                  <a:srgbClr val="00B050"/>
                </a:solidFill>
              </a:rPr>
              <a:t>H1</a:t>
            </a:r>
            <a:r>
              <a:rPr lang="en-GB" dirty="0">
                <a:solidFill>
                  <a:schemeClr val="bg1"/>
                </a:solidFill>
              </a:rPr>
              <a:t> Discover available open source classifiers with KDD Cup scoring performance “out of box”</a:t>
            </a:r>
          </a:p>
          <a:p>
            <a:pPr marL="285750" indent="-285750" algn="just">
              <a:buFont typeface="Arial" panose="020B0604020202020204" pitchFamily="34" charset="0"/>
              <a:buChar char="•"/>
            </a:pPr>
            <a:endParaRPr lang="en-GB" dirty="0">
              <a:solidFill>
                <a:schemeClr val="bg1"/>
              </a:solidFill>
            </a:endParaRPr>
          </a:p>
          <a:p>
            <a:pPr algn="just"/>
            <a:r>
              <a:rPr lang="en-GB" b="1" dirty="0">
                <a:solidFill>
                  <a:srgbClr val="00B050"/>
                </a:solidFill>
              </a:rPr>
              <a:t>RQ2</a:t>
            </a:r>
            <a:r>
              <a:rPr lang="en-GB" dirty="0">
                <a:solidFill>
                  <a:schemeClr val="bg1"/>
                </a:solidFill>
              </a:rPr>
              <a:t> Performance - Can tree-based classifiers predict targets?</a:t>
            </a:r>
          </a:p>
          <a:p>
            <a:pPr algn="just"/>
            <a:r>
              <a:rPr lang="en-GB" dirty="0">
                <a:solidFill>
                  <a:schemeClr val="bg1"/>
                </a:solidFill>
              </a:rPr>
              <a:t>	</a:t>
            </a:r>
            <a:r>
              <a:rPr lang="en-GB" b="1" dirty="0">
                <a:solidFill>
                  <a:srgbClr val="00B050"/>
                </a:solidFill>
              </a:rPr>
              <a:t>H2</a:t>
            </a:r>
            <a:r>
              <a:rPr lang="en-GB" dirty="0">
                <a:solidFill>
                  <a:schemeClr val="bg1"/>
                </a:solidFill>
              </a:rPr>
              <a:t> Determine the importance of data preparation on tree-based classifier predictive performance</a:t>
            </a:r>
          </a:p>
          <a:p>
            <a:pPr algn="just"/>
            <a:r>
              <a:rPr lang="en-GB" dirty="0">
                <a:solidFill>
                  <a:schemeClr val="bg1"/>
                </a:solidFill>
              </a:rPr>
              <a:t>	</a:t>
            </a:r>
            <a:r>
              <a:rPr lang="en-GB" b="1" dirty="0">
                <a:solidFill>
                  <a:srgbClr val="00B050"/>
                </a:solidFill>
              </a:rPr>
              <a:t>H3</a:t>
            </a:r>
            <a:r>
              <a:rPr lang="en-GB" dirty="0">
                <a:solidFill>
                  <a:schemeClr val="bg1"/>
                </a:solidFill>
              </a:rPr>
              <a:t> Determine if predictive performance increases with bagging and further with boosting</a:t>
            </a:r>
          </a:p>
          <a:p>
            <a:pPr algn="just"/>
            <a:r>
              <a:rPr lang="en-GB" dirty="0">
                <a:solidFill>
                  <a:schemeClr val="bg1"/>
                </a:solidFill>
              </a:rPr>
              <a:t>	</a:t>
            </a:r>
            <a:r>
              <a:rPr lang="en-GB" b="1" dirty="0">
                <a:solidFill>
                  <a:srgbClr val="00B050"/>
                </a:solidFill>
              </a:rPr>
              <a:t>H4</a:t>
            </a:r>
            <a:r>
              <a:rPr lang="en-GB" dirty="0">
                <a:solidFill>
                  <a:schemeClr val="bg1"/>
                </a:solidFill>
              </a:rPr>
              <a:t> Ascertain if classifier tuning leads to improved predictive performance</a:t>
            </a:r>
          </a:p>
          <a:p>
            <a:pPr algn="just"/>
            <a:r>
              <a:rPr lang="en-GB" dirty="0">
                <a:solidFill>
                  <a:schemeClr val="bg1"/>
                </a:solidFill>
              </a:rPr>
              <a:t>	</a:t>
            </a:r>
            <a:r>
              <a:rPr lang="en-GB" b="1" dirty="0">
                <a:solidFill>
                  <a:srgbClr val="00B050"/>
                </a:solidFill>
              </a:rPr>
              <a:t>H5</a:t>
            </a:r>
            <a:r>
              <a:rPr lang="en-GB" dirty="0">
                <a:solidFill>
                  <a:schemeClr val="bg1"/>
                </a:solidFill>
              </a:rPr>
              <a:t> Determine if a tree-based classifier AUC score average can beat the KDD Cup benchmark</a:t>
            </a:r>
          </a:p>
          <a:p>
            <a:pPr algn="just"/>
            <a:r>
              <a:rPr lang="en-GB" dirty="0">
                <a:solidFill>
                  <a:schemeClr val="bg1"/>
                </a:solidFill>
              </a:rPr>
              <a:t>	</a:t>
            </a:r>
            <a:r>
              <a:rPr lang="en-GB" b="1" dirty="0">
                <a:solidFill>
                  <a:srgbClr val="00B050"/>
                </a:solidFill>
              </a:rPr>
              <a:t>H6</a:t>
            </a:r>
            <a:r>
              <a:rPr lang="en-GB" dirty="0">
                <a:solidFill>
                  <a:schemeClr val="bg1"/>
                </a:solidFill>
              </a:rPr>
              <a:t> Determine if a tree-based classifier AUC score average can rank at least mid-table</a:t>
            </a:r>
          </a:p>
          <a:p>
            <a:pPr algn="just"/>
            <a:endParaRPr lang="en-GB" dirty="0">
              <a:solidFill>
                <a:schemeClr val="bg1"/>
              </a:solidFill>
            </a:endParaRPr>
          </a:p>
          <a:p>
            <a:pPr algn="just"/>
            <a:r>
              <a:rPr lang="en-GB" sz="2800" b="1" dirty="0">
                <a:solidFill>
                  <a:srgbClr val="00B0F0"/>
                </a:solidFill>
              </a:rPr>
              <a:t>Research Instrument</a:t>
            </a:r>
            <a:endParaRPr lang="en-GB" dirty="0">
              <a:solidFill>
                <a:schemeClr val="bg1"/>
              </a:solidFill>
            </a:endParaRPr>
          </a:p>
          <a:p>
            <a:pPr marL="285750" indent="-285750" algn="just">
              <a:buFont typeface="Arial" panose="020B0604020202020204" pitchFamily="34" charset="0"/>
              <a:buChar char="•"/>
            </a:pPr>
            <a:r>
              <a:rPr lang="en-GB" dirty="0">
                <a:solidFill>
                  <a:schemeClr val="bg1"/>
                </a:solidFill>
              </a:rPr>
              <a:t>Empirical AUC score measurements collected from the classifier development and test framework</a:t>
            </a:r>
          </a:p>
        </p:txBody>
      </p:sp>
      <p:sp>
        <p:nvSpPr>
          <p:cNvPr id="4" name="TextBox 3"/>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JPB</a:t>
            </a:r>
          </a:p>
        </p:txBody>
      </p:sp>
    </p:spTree>
    <p:extLst>
      <p:ext uri="{BB962C8B-B14F-4D97-AF65-F5344CB8AC3E}">
        <p14:creationId xmlns:p14="http://schemas.microsoft.com/office/powerpoint/2010/main" val="92467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91406" cy="4031873"/>
          </a:xfrm>
          <a:prstGeom prst="rect">
            <a:avLst/>
          </a:prstGeom>
        </p:spPr>
        <p:txBody>
          <a:bodyPr wrap="square">
            <a:spAutoFit/>
          </a:bodyPr>
          <a:lstStyle/>
          <a:p>
            <a:r>
              <a:rPr lang="en-GB" sz="3200" b="1" dirty="0">
                <a:solidFill>
                  <a:srgbClr val="FFFF00"/>
                </a:solidFill>
              </a:rPr>
              <a:t>Tree-based Classifier Solution – Key Features</a:t>
            </a:r>
          </a:p>
          <a:p>
            <a:endParaRPr lang="en-GB" sz="800" i="1" dirty="0">
              <a:solidFill>
                <a:schemeClr val="bg1"/>
              </a:solidFill>
            </a:endParaRPr>
          </a:p>
          <a:p>
            <a:pPr algn="just"/>
            <a:r>
              <a:rPr lang="en-GB" b="1" dirty="0">
                <a:solidFill>
                  <a:srgbClr val="00B0F0"/>
                </a:solidFill>
              </a:rPr>
              <a:t>Multi classifier analysis </a:t>
            </a:r>
            <a:r>
              <a:rPr lang="en-GB" dirty="0">
                <a:solidFill>
                  <a:schemeClr val="bg1"/>
                </a:solidFill>
              </a:rPr>
              <a:t>with decision tree, random forest, gradient boosting, AdaBoost, bagging and voting classifiers</a:t>
            </a:r>
          </a:p>
          <a:p>
            <a:pPr marL="285750" indent="-285750" algn="just">
              <a:buFont typeface="Arial" panose="020B0604020202020204" pitchFamily="34" charset="0"/>
              <a:buChar char="•"/>
            </a:pPr>
            <a:endParaRPr lang="en-GB" dirty="0">
              <a:solidFill>
                <a:schemeClr val="bg1"/>
              </a:solidFill>
            </a:endParaRPr>
          </a:p>
          <a:p>
            <a:pPr algn="just"/>
            <a:r>
              <a:rPr lang="en-GB" b="1" dirty="0">
                <a:solidFill>
                  <a:srgbClr val="00B0F0"/>
                </a:solidFill>
              </a:rPr>
              <a:t>Highly configurable runtime environment </a:t>
            </a:r>
            <a:r>
              <a:rPr lang="en-GB" b="1" dirty="0">
                <a:solidFill>
                  <a:schemeClr val="bg1"/>
                </a:solidFill>
              </a:rPr>
              <a:t>m</a:t>
            </a:r>
            <a:r>
              <a:rPr lang="en-GB" dirty="0">
                <a:solidFill>
                  <a:schemeClr val="bg1"/>
                </a:solidFill>
              </a:rPr>
              <a:t>aintaining arguments enables only default or tuned models to be executed, or alternatively only grid search and scoring of hyperparameter permutations, for any combination of target variable classifier</a:t>
            </a:r>
          </a:p>
          <a:p>
            <a:pPr algn="just"/>
            <a:endParaRPr lang="en-GB" dirty="0">
              <a:solidFill>
                <a:schemeClr val="bg1"/>
              </a:solidFill>
            </a:endParaRPr>
          </a:p>
          <a:p>
            <a:pPr algn="just"/>
            <a:r>
              <a:rPr lang="en-GB" b="1" dirty="0">
                <a:solidFill>
                  <a:srgbClr val="00B0F0"/>
                </a:solidFill>
              </a:rPr>
              <a:t>Multiple dataset preparation profiles </a:t>
            </a:r>
            <a:r>
              <a:rPr lang="en-GB" dirty="0">
                <a:solidFill>
                  <a:schemeClr val="bg1"/>
                </a:solidFill>
              </a:rPr>
              <a:t>aids exploration data transformation approaches and effect on predictive performance</a:t>
            </a:r>
          </a:p>
          <a:p>
            <a:pPr algn="just"/>
            <a:endParaRPr lang="en-GB" dirty="0">
              <a:solidFill>
                <a:schemeClr val="bg1"/>
              </a:solidFill>
            </a:endParaRPr>
          </a:p>
          <a:p>
            <a:pPr algn="just"/>
            <a:r>
              <a:rPr lang="en-GB" b="1" dirty="0">
                <a:solidFill>
                  <a:srgbClr val="00B0F0"/>
                </a:solidFill>
              </a:rPr>
              <a:t>Visualization built in </a:t>
            </a:r>
            <a:r>
              <a:rPr lang="en-GB" dirty="0">
                <a:solidFill>
                  <a:schemeClr val="bg1"/>
                </a:solidFill>
              </a:rPr>
              <a:t>for graphical illustration of dataset features, data preparation methods and classifier scoring</a:t>
            </a:r>
          </a:p>
          <a:p>
            <a:pPr algn="just"/>
            <a:endParaRPr lang="en-GB" dirty="0">
              <a:solidFill>
                <a:schemeClr val="bg1"/>
              </a:solidFill>
            </a:endParaRPr>
          </a:p>
          <a:p>
            <a:pPr algn="just"/>
            <a:r>
              <a:rPr lang="en-GB" b="1" dirty="0">
                <a:solidFill>
                  <a:srgbClr val="00B0F0"/>
                </a:solidFill>
              </a:rPr>
              <a:t>Extensive file system logging </a:t>
            </a:r>
            <a:r>
              <a:rPr lang="en-GB" dirty="0">
                <a:solidFill>
                  <a:schemeClr val="bg1"/>
                </a:solidFill>
              </a:rPr>
              <a:t>of classifier feature importance, scoring and hyperparameter tuning results</a:t>
            </a: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endParaRPr lang="en-GB" dirty="0">
              <a:solidFill>
                <a:schemeClr val="bg1"/>
              </a:solidFill>
            </a:endParaRPr>
          </a:p>
        </p:txBody>
      </p:sp>
      <p:sp>
        <p:nvSpPr>
          <p:cNvPr id="4" name="TextBox 3"/>
          <p:cNvSpPr txBox="1"/>
          <p:nvPr/>
        </p:nvSpPr>
        <p:spPr>
          <a:xfrm>
            <a:off x="11123043" y="13510"/>
            <a:ext cx="1067370" cy="369332"/>
          </a:xfrm>
          <a:prstGeom prst="rect">
            <a:avLst/>
          </a:prstGeom>
          <a:noFill/>
        </p:spPr>
        <p:txBody>
          <a:bodyPr wrap="square" rtlCol="0">
            <a:spAutoFit/>
          </a:bodyPr>
          <a:lstStyle/>
          <a:p>
            <a:pPr algn="r"/>
            <a:r>
              <a:rPr lang="en-US" dirty="0">
                <a:solidFill>
                  <a:srgbClr val="FFFF00">
                    <a:alpha val="60000"/>
                  </a:srgbClr>
                </a:solidFill>
              </a:rPr>
              <a:t>JPB</a:t>
            </a:r>
          </a:p>
        </p:txBody>
      </p:sp>
    </p:spTree>
    <p:extLst>
      <p:ext uri="{BB962C8B-B14F-4D97-AF65-F5344CB8AC3E}">
        <p14:creationId xmlns:p14="http://schemas.microsoft.com/office/powerpoint/2010/main" val="226007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982994" cy="4862870"/>
          </a:xfrm>
          <a:prstGeom prst="rect">
            <a:avLst/>
          </a:prstGeom>
        </p:spPr>
        <p:txBody>
          <a:bodyPr wrap="square">
            <a:spAutoFit/>
          </a:bodyPr>
          <a:lstStyle/>
          <a:p>
            <a:r>
              <a:rPr lang="en-GB" sz="3200" b="1" dirty="0">
                <a:solidFill>
                  <a:srgbClr val="FFFF00"/>
                </a:solidFill>
              </a:rPr>
              <a:t>Tree-based Classifier Solution – Key Custom Modules</a:t>
            </a:r>
          </a:p>
          <a:p>
            <a:endParaRPr lang="en-GB" sz="800" i="1" dirty="0">
              <a:solidFill>
                <a:schemeClr val="bg1"/>
              </a:solidFill>
            </a:endParaRPr>
          </a:p>
          <a:p>
            <a:pPr algn="just"/>
            <a:r>
              <a:rPr lang="en-GB" b="1" dirty="0">
                <a:solidFill>
                  <a:srgbClr val="00B0F0"/>
                </a:solidFill>
              </a:rPr>
              <a:t>The main module </a:t>
            </a:r>
            <a:r>
              <a:rPr lang="en-GB" dirty="0">
                <a:solidFill>
                  <a:schemeClr val="bg1"/>
                </a:solidFill>
              </a:rPr>
              <a:t>responsible for orchestrating the overall solution according to runtime environment settings</a:t>
            </a:r>
          </a:p>
          <a:p>
            <a:pPr algn="just"/>
            <a:endParaRPr lang="en-GB" dirty="0">
              <a:solidFill>
                <a:schemeClr val="bg1"/>
              </a:solidFill>
            </a:endParaRPr>
          </a:p>
          <a:p>
            <a:pPr algn="just"/>
            <a:r>
              <a:rPr lang="en-GB" b="1" dirty="0">
                <a:solidFill>
                  <a:srgbClr val="00B0F0"/>
                </a:solidFill>
              </a:rPr>
              <a:t>The file handler module </a:t>
            </a:r>
            <a:r>
              <a:rPr lang="en-GB" dirty="0">
                <a:solidFill>
                  <a:schemeClr val="bg1"/>
                </a:solidFill>
              </a:rPr>
              <a:t>for</a:t>
            </a:r>
            <a:r>
              <a:rPr lang="en-GB" b="1" dirty="0">
                <a:solidFill>
                  <a:schemeClr val="bg1"/>
                </a:solidFill>
              </a:rPr>
              <a:t> </a:t>
            </a:r>
            <a:r>
              <a:rPr lang="en-GB" dirty="0">
                <a:solidFill>
                  <a:schemeClr val="bg1"/>
                </a:solidFill>
              </a:rPr>
              <a:t>saving/loading of datasets and target variable files, output of scoring and feature importance data</a:t>
            </a:r>
          </a:p>
          <a:p>
            <a:pPr algn="just"/>
            <a:endParaRPr lang="en-GB" dirty="0">
              <a:solidFill>
                <a:schemeClr val="bg1"/>
              </a:solidFill>
            </a:endParaRPr>
          </a:p>
          <a:p>
            <a:pPr algn="just"/>
            <a:r>
              <a:rPr lang="en-GB" b="1" dirty="0">
                <a:solidFill>
                  <a:srgbClr val="00B0F0"/>
                </a:solidFill>
              </a:rPr>
              <a:t>The pre-processor module </a:t>
            </a:r>
            <a:r>
              <a:rPr lang="en-GB" dirty="0">
                <a:solidFill>
                  <a:schemeClr val="bg1"/>
                </a:solidFill>
              </a:rPr>
              <a:t>for data wrangling - imputation of null values, feature dropping, label encoding, one hot encoding</a:t>
            </a:r>
          </a:p>
          <a:p>
            <a:pPr algn="just"/>
            <a:endParaRPr lang="en-GB" dirty="0">
              <a:solidFill>
                <a:schemeClr val="bg1"/>
              </a:solidFill>
            </a:endParaRPr>
          </a:p>
          <a:p>
            <a:pPr algn="just"/>
            <a:r>
              <a:rPr lang="en-GB" b="1" dirty="0">
                <a:solidFill>
                  <a:srgbClr val="00B0F0"/>
                </a:solidFill>
              </a:rPr>
              <a:t>The modeler module </a:t>
            </a:r>
            <a:r>
              <a:rPr lang="en-GB" dirty="0">
                <a:solidFill>
                  <a:schemeClr val="bg1"/>
                </a:solidFill>
              </a:rPr>
              <a:t>scores baseline and final variants of each classifier. Includes hyperparameter scoring</a:t>
            </a:r>
          </a:p>
          <a:p>
            <a:pPr algn="just"/>
            <a:endParaRPr lang="en-GB" dirty="0">
              <a:solidFill>
                <a:schemeClr val="bg1"/>
              </a:solidFill>
            </a:endParaRPr>
          </a:p>
          <a:p>
            <a:pPr algn="just"/>
            <a:r>
              <a:rPr lang="en-GB" b="1" dirty="0">
                <a:solidFill>
                  <a:srgbClr val="00B0F0"/>
                </a:solidFill>
              </a:rPr>
              <a:t>The visualizer module </a:t>
            </a:r>
            <a:r>
              <a:rPr lang="en-GB" dirty="0">
                <a:solidFill>
                  <a:schemeClr val="bg1"/>
                </a:solidFill>
              </a:rPr>
              <a:t>graphs key stages in process, including dataset feature nullity, feature correlation and classifier scoring</a:t>
            </a:r>
          </a:p>
          <a:p>
            <a:pPr algn="just"/>
            <a:endParaRPr lang="en-GB" dirty="0">
              <a:solidFill>
                <a:schemeClr val="bg1"/>
              </a:solidFill>
            </a:endParaRPr>
          </a:p>
          <a:p>
            <a:pPr algn="just"/>
            <a:endParaRPr lang="en-GB" dirty="0">
              <a:solidFill>
                <a:schemeClr val="bg1"/>
              </a:solidFill>
            </a:endParaRPr>
          </a:p>
          <a:p>
            <a:pPr algn="just"/>
            <a:r>
              <a:rPr lang="en-GB" dirty="0">
                <a:solidFill>
                  <a:schemeClr val="bg1"/>
                </a:solidFill>
              </a:rPr>
              <a:t>Developed using Python, with classifiers from the sklearn module and data wrangling using the pandas module</a:t>
            </a:r>
          </a:p>
          <a:p>
            <a:pPr algn="just"/>
            <a:endParaRPr lang="en-GB" dirty="0">
              <a:solidFill>
                <a:schemeClr val="bg1"/>
              </a:solidFill>
            </a:endParaRPr>
          </a:p>
          <a:p>
            <a:pPr marL="285750" indent="-285750" algn="just">
              <a:buFont typeface="Arial" panose="020B0604020202020204" pitchFamily="34" charset="0"/>
              <a:buChar char="•"/>
            </a:pPr>
            <a:endParaRPr lang="en-GB" dirty="0">
              <a:solidFill>
                <a:schemeClr val="bg1"/>
              </a:solidFill>
            </a:endParaRPr>
          </a:p>
          <a:p>
            <a:pPr marL="285750" indent="-285750" algn="just">
              <a:buFont typeface="Arial" panose="020B0604020202020204" pitchFamily="34" charset="0"/>
              <a:buChar char="•"/>
            </a:pPr>
            <a:endParaRPr lang="en-GB" dirty="0">
              <a:solidFill>
                <a:schemeClr val="bg1"/>
              </a:solidFill>
            </a:endParaRPr>
          </a:p>
        </p:txBody>
      </p:sp>
      <p:sp>
        <p:nvSpPr>
          <p:cNvPr id="4" name="TextBox 3"/>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JPB</a:t>
            </a:r>
          </a:p>
        </p:txBody>
      </p:sp>
      <p:pic>
        <p:nvPicPr>
          <p:cNvPr id="3" name="Picture 2">
            <a:extLst>
              <a:ext uri="{FF2B5EF4-FFF2-40B4-BE49-F238E27FC236}">
                <a16:creationId xmlns:a16="http://schemas.microsoft.com/office/drawing/2014/main" id="{D540D981-FA09-4CAD-991C-7B12E7E8D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225" y="4315138"/>
            <a:ext cx="2504762" cy="2504762"/>
          </a:xfrm>
          <a:prstGeom prst="rect">
            <a:avLst/>
          </a:prstGeom>
        </p:spPr>
      </p:pic>
      <p:pic>
        <p:nvPicPr>
          <p:cNvPr id="12" name="Picture 11">
            <a:extLst>
              <a:ext uri="{FF2B5EF4-FFF2-40B4-BE49-F238E27FC236}">
                <a16:creationId xmlns:a16="http://schemas.microsoft.com/office/drawing/2014/main" id="{27883977-E045-4F1D-8756-A7988DBC7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925" y="4486275"/>
            <a:ext cx="3390900" cy="1962150"/>
          </a:xfrm>
          <a:prstGeom prst="rect">
            <a:avLst/>
          </a:prstGeom>
        </p:spPr>
      </p:pic>
    </p:spTree>
    <p:extLst>
      <p:ext uri="{BB962C8B-B14F-4D97-AF65-F5344CB8AC3E}">
        <p14:creationId xmlns:p14="http://schemas.microsoft.com/office/powerpoint/2010/main" val="145120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982994" cy="4247317"/>
          </a:xfrm>
          <a:prstGeom prst="rect">
            <a:avLst/>
          </a:prstGeom>
        </p:spPr>
        <p:txBody>
          <a:bodyPr wrap="square">
            <a:spAutoFit/>
          </a:bodyPr>
          <a:lstStyle/>
          <a:p>
            <a:r>
              <a:rPr lang="en-GB" sz="3200" b="1" dirty="0">
                <a:solidFill>
                  <a:srgbClr val="FFFF00"/>
                </a:solidFill>
              </a:rPr>
              <a:t>Tree-based Classifier Solution – The Classifiers</a:t>
            </a:r>
            <a:endParaRPr lang="en-GB" sz="800" i="1" dirty="0">
              <a:solidFill>
                <a:schemeClr val="bg1"/>
              </a:solidFill>
            </a:endParaRPr>
          </a:p>
          <a:p>
            <a:pPr algn="just"/>
            <a:r>
              <a:rPr lang="en-GB" b="1" dirty="0">
                <a:solidFill>
                  <a:srgbClr val="00B0F0"/>
                </a:solidFill>
              </a:rPr>
              <a:t>Decision Tree </a:t>
            </a:r>
            <a:r>
              <a:rPr lang="en-GB" dirty="0">
                <a:solidFill>
                  <a:schemeClr val="bg1"/>
                </a:solidFill>
              </a:rPr>
              <a:t>a divide and conquer approach, splitting dataset left and right according to questions asked. “</a:t>
            </a:r>
            <a:r>
              <a:rPr lang="en-GB" i="1" dirty="0">
                <a:solidFill>
                  <a:schemeClr val="bg1"/>
                </a:solidFill>
              </a:rPr>
              <a:t>Algorithms developed for learning decision trees represent a good compromise between comprehensibility, accuracy and efficiency</a:t>
            </a:r>
            <a:r>
              <a:rPr lang="en-GB" dirty="0">
                <a:solidFill>
                  <a:schemeClr val="bg1"/>
                </a:solidFill>
              </a:rPr>
              <a:t>” [3]</a:t>
            </a:r>
          </a:p>
          <a:p>
            <a:pPr algn="just"/>
            <a:endParaRPr lang="en-GB" sz="1000" dirty="0">
              <a:solidFill>
                <a:schemeClr val="bg1"/>
              </a:solidFill>
            </a:endParaRPr>
          </a:p>
          <a:p>
            <a:pPr algn="just"/>
            <a:r>
              <a:rPr lang="en-GB" b="1" dirty="0">
                <a:solidFill>
                  <a:srgbClr val="00B0F0"/>
                </a:solidFill>
              </a:rPr>
              <a:t>Random Forest </a:t>
            </a:r>
            <a:r>
              <a:rPr lang="en-GB" dirty="0">
                <a:solidFill>
                  <a:schemeClr val="bg1"/>
                </a:solidFill>
              </a:rPr>
              <a:t>uses D.T. classifiers as “weak” base learners. “Forest” from algorithm’s use of multiple decision trees, “random” as each tree works on random subset of observations </a:t>
            </a:r>
            <a:r>
              <a:rPr lang="en-GB" b="1" u="sng" dirty="0">
                <a:solidFill>
                  <a:schemeClr val="bg1"/>
                </a:solidFill>
              </a:rPr>
              <a:t>and</a:t>
            </a:r>
            <a:r>
              <a:rPr lang="en-GB" dirty="0">
                <a:solidFill>
                  <a:schemeClr val="bg1"/>
                </a:solidFill>
              </a:rPr>
              <a:t> features to make class predictions.  Aggregation of each decision tree observation binary classification determines final prediction, known as majority voting. “</a:t>
            </a:r>
            <a:r>
              <a:rPr lang="en-GB" i="1" dirty="0">
                <a:solidFill>
                  <a:schemeClr val="bg1"/>
                </a:solidFill>
              </a:rPr>
              <a:t>It grows a forest of random decision trees on bagged samples showing excellent results comparable with the best known classifiers</a:t>
            </a:r>
            <a:r>
              <a:rPr lang="en-GB" dirty="0">
                <a:solidFill>
                  <a:schemeClr val="bg1"/>
                </a:solidFill>
              </a:rPr>
              <a:t>” [17]</a:t>
            </a:r>
          </a:p>
          <a:p>
            <a:pPr algn="just"/>
            <a:endParaRPr lang="en-GB" sz="1000" dirty="0">
              <a:solidFill>
                <a:schemeClr val="bg1"/>
              </a:solidFill>
            </a:endParaRPr>
          </a:p>
          <a:p>
            <a:pPr algn="just"/>
            <a:r>
              <a:rPr lang="en-GB" b="1" dirty="0">
                <a:solidFill>
                  <a:srgbClr val="00B0F0"/>
                </a:solidFill>
              </a:rPr>
              <a:t>Bagging </a:t>
            </a:r>
            <a:r>
              <a:rPr lang="en-GB" dirty="0">
                <a:solidFill>
                  <a:schemeClr val="bg1"/>
                </a:solidFill>
              </a:rPr>
              <a:t>an ensemble method randomly sampling data into multiple weak base learners, in this case decision trees</a:t>
            </a:r>
          </a:p>
          <a:p>
            <a:pPr algn="just"/>
            <a:endParaRPr lang="en-GB" sz="1000" dirty="0">
              <a:solidFill>
                <a:schemeClr val="bg1"/>
              </a:solidFill>
            </a:endParaRPr>
          </a:p>
          <a:p>
            <a:pPr algn="just"/>
            <a:r>
              <a:rPr lang="en-GB" b="1" dirty="0">
                <a:solidFill>
                  <a:srgbClr val="00B0F0"/>
                </a:solidFill>
              </a:rPr>
              <a:t>AdaBoost </a:t>
            </a:r>
            <a:r>
              <a:rPr lang="en-GB" dirty="0">
                <a:solidFill>
                  <a:schemeClr val="bg1"/>
                </a:solidFill>
              </a:rPr>
              <a:t>another D.T. ensemble “</a:t>
            </a:r>
            <a:r>
              <a:rPr lang="en-GB" i="1" dirty="0">
                <a:solidFill>
                  <a:schemeClr val="bg1"/>
                </a:solidFill>
              </a:rPr>
              <a:t>calls a given weak or base learning algorithm repeatedly in a series of rounds. Initially, all weights are set equally, but on each round, the weights of incorrectly classified examples are increased so that the weak learner is forced to focus on the hard examples in the training set</a:t>
            </a:r>
            <a:r>
              <a:rPr lang="en-GB" dirty="0">
                <a:solidFill>
                  <a:schemeClr val="bg1"/>
                </a:solidFill>
              </a:rPr>
              <a:t>” [4]</a:t>
            </a:r>
          </a:p>
          <a:p>
            <a:pPr algn="just"/>
            <a:endParaRPr lang="en-GB" sz="1000" dirty="0">
              <a:solidFill>
                <a:schemeClr val="bg1"/>
              </a:solidFill>
            </a:endParaRPr>
          </a:p>
          <a:p>
            <a:pPr algn="just"/>
            <a:r>
              <a:rPr lang="en-GB" b="1" dirty="0">
                <a:solidFill>
                  <a:srgbClr val="00B0F0"/>
                </a:solidFill>
              </a:rPr>
              <a:t>Gradient Boosting </a:t>
            </a:r>
            <a:r>
              <a:rPr lang="en-GB" dirty="0">
                <a:solidFill>
                  <a:schemeClr val="bg1"/>
                </a:solidFill>
              </a:rPr>
              <a:t>like Random Forest, classification probability from each tree is averaged but boosting comes from a method</a:t>
            </a:r>
          </a:p>
        </p:txBody>
      </p:sp>
      <p:sp>
        <p:nvSpPr>
          <p:cNvPr id="4" name="TextBox 3"/>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JPB</a:t>
            </a:r>
          </a:p>
        </p:txBody>
      </p:sp>
      <p:pic>
        <p:nvPicPr>
          <p:cNvPr id="3" name="Picture 2">
            <a:extLst>
              <a:ext uri="{FF2B5EF4-FFF2-40B4-BE49-F238E27FC236}">
                <a16:creationId xmlns:a16="http://schemas.microsoft.com/office/drawing/2014/main" id="{77DCBBA1-5F47-4B54-A643-5C628A6003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225" y="4240679"/>
            <a:ext cx="5961981" cy="2281332"/>
          </a:xfrm>
          <a:prstGeom prst="rect">
            <a:avLst/>
          </a:prstGeom>
        </p:spPr>
      </p:pic>
      <p:sp>
        <p:nvSpPr>
          <p:cNvPr id="9" name="Title1">
            <a:extLst>
              <a:ext uri="{FF2B5EF4-FFF2-40B4-BE49-F238E27FC236}">
                <a16:creationId xmlns:a16="http://schemas.microsoft.com/office/drawing/2014/main" id="{F97E4131-39BE-40CA-AAC5-F9CD517993B1}"/>
              </a:ext>
            </a:extLst>
          </p:cNvPr>
          <p:cNvSpPr/>
          <p:nvPr/>
        </p:nvSpPr>
        <p:spPr>
          <a:xfrm>
            <a:off x="0" y="3985316"/>
            <a:ext cx="5839097" cy="2616101"/>
          </a:xfrm>
          <a:prstGeom prst="rect">
            <a:avLst/>
          </a:prstGeom>
        </p:spPr>
        <p:txBody>
          <a:bodyPr wrap="square">
            <a:spAutoFit/>
          </a:bodyPr>
          <a:lstStyle/>
          <a:p>
            <a:pPr algn="just"/>
            <a:endParaRPr lang="en-GB" sz="1000" dirty="0">
              <a:solidFill>
                <a:schemeClr val="bg1"/>
              </a:solidFill>
            </a:endParaRPr>
          </a:p>
          <a:p>
            <a:pPr algn="just"/>
            <a:r>
              <a:rPr lang="en-GB" dirty="0">
                <a:solidFill>
                  <a:schemeClr val="bg1"/>
                </a:solidFill>
              </a:rPr>
              <a:t>that re-weights at each step to resolve deficiencies from prediction errors in previous tree steps, and hence the ensemble is grown in an adaptive fashion. Described by Friedman as “</a:t>
            </a:r>
            <a:r>
              <a:rPr lang="en-GB" i="1" dirty="0">
                <a:solidFill>
                  <a:schemeClr val="bg1"/>
                </a:solidFill>
              </a:rPr>
              <a:t>competitive, highly robust, interpretable procedures for both regression and classification, especially appropriate for mining less than clean data</a:t>
            </a:r>
            <a:r>
              <a:rPr lang="en-GB" dirty="0">
                <a:solidFill>
                  <a:schemeClr val="bg1"/>
                </a:solidFill>
              </a:rPr>
              <a:t>” [18]</a:t>
            </a:r>
          </a:p>
          <a:p>
            <a:pPr algn="just"/>
            <a:endParaRPr lang="en-GB" sz="1000" dirty="0">
              <a:solidFill>
                <a:schemeClr val="bg1"/>
              </a:solidFill>
            </a:endParaRPr>
          </a:p>
          <a:p>
            <a:pPr algn="just"/>
            <a:r>
              <a:rPr lang="en-GB" b="1" dirty="0">
                <a:solidFill>
                  <a:srgbClr val="00B0F0"/>
                </a:solidFill>
              </a:rPr>
              <a:t>Voting </a:t>
            </a:r>
            <a:r>
              <a:rPr lang="en-GB" dirty="0">
                <a:solidFill>
                  <a:schemeClr val="bg1"/>
                </a:solidFill>
              </a:rPr>
              <a:t>ensemble classifier of other classifiers, in this study includes bagging, random forest and gradient boosting</a:t>
            </a:r>
          </a:p>
        </p:txBody>
      </p:sp>
    </p:spTree>
    <p:extLst>
      <p:ext uri="{BB962C8B-B14F-4D97-AF65-F5344CB8AC3E}">
        <p14:creationId xmlns:p14="http://schemas.microsoft.com/office/powerpoint/2010/main" val="2232261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0" y="-1"/>
            <a:ext cx="11748774" cy="2523768"/>
          </a:xfrm>
          <a:prstGeom prst="rect">
            <a:avLst/>
          </a:prstGeom>
        </p:spPr>
        <p:txBody>
          <a:bodyPr wrap="square">
            <a:spAutoFit/>
          </a:bodyPr>
          <a:lstStyle/>
          <a:p>
            <a:r>
              <a:rPr lang="en-GB" sz="3200" b="1" dirty="0">
                <a:solidFill>
                  <a:srgbClr val="FFFF00"/>
                </a:solidFill>
              </a:rPr>
              <a:t>Tree-based Classifier Solution – Data Analysis and Preparation</a:t>
            </a:r>
          </a:p>
          <a:p>
            <a:pPr algn="just"/>
            <a:r>
              <a:rPr lang="en-GB" b="1" dirty="0">
                <a:solidFill>
                  <a:srgbClr val="00B0F0"/>
                </a:solidFill>
              </a:rPr>
              <a:t>Initial data exploration </a:t>
            </a:r>
            <a:r>
              <a:rPr lang="en-GB" dirty="0">
                <a:solidFill>
                  <a:schemeClr val="bg1"/>
                </a:solidFill>
              </a:rPr>
              <a:t>finds 5 features with constant value, number of unique features ranging from 1 to 15413, 18 features completely without data, 150 features with &gt; 95% observations with no data. Fig. 1 represents data available for features, with Var1 having data for only 702 of total 50000 observations</a:t>
            </a:r>
            <a:endParaRPr lang="en-GB" dirty="0">
              <a:solidFill>
                <a:srgbClr val="00B0F0"/>
              </a:solidFill>
            </a:endParaRPr>
          </a:p>
          <a:p>
            <a:pPr algn="just"/>
            <a:endParaRPr lang="en-GB" sz="1200" b="1" dirty="0">
              <a:solidFill>
                <a:srgbClr val="00B0F0"/>
              </a:solidFill>
            </a:endParaRPr>
          </a:p>
          <a:p>
            <a:pPr algn="just"/>
            <a:r>
              <a:rPr lang="en-GB" b="1" dirty="0">
                <a:solidFill>
                  <a:srgbClr val="00B0F0"/>
                </a:solidFill>
              </a:rPr>
              <a:t>Nullity Matrix Graph</a:t>
            </a:r>
            <a:r>
              <a:rPr lang="en-GB" dirty="0">
                <a:solidFill>
                  <a:srgbClr val="00B0F0"/>
                </a:solidFill>
              </a:rPr>
              <a:t> </a:t>
            </a:r>
            <a:r>
              <a:rPr lang="en-GB" dirty="0">
                <a:solidFill>
                  <a:schemeClr val="bg1"/>
                </a:solidFill>
              </a:rPr>
              <a:t>Fig. 2 shows overview of data density across all 50000 observations. Illustrates features like Var1 in  leftmost column have very little recorded data as represented by majority whitespace. Also illustrates patterns, for example correlated variables in Var21 and Var24 where blocks of black (data) and white (no data) are comparable</a:t>
            </a:r>
            <a:endParaRPr lang="en-GB" b="1" dirty="0">
              <a:solidFill>
                <a:srgbClr val="00B0F0"/>
              </a:solidFill>
            </a:endParaRPr>
          </a:p>
        </p:txBody>
      </p:sp>
      <p:pic>
        <p:nvPicPr>
          <p:cNvPr id="2" name="Picture 1">
            <a:extLst>
              <a:ext uri="{FF2B5EF4-FFF2-40B4-BE49-F238E27FC236}">
                <a16:creationId xmlns:a16="http://schemas.microsoft.com/office/drawing/2014/main" id="{40309A80-A406-4726-AA76-B5D904120D50}"/>
              </a:ext>
            </a:extLst>
          </p:cNvPr>
          <p:cNvPicPr>
            <a:picLocks noChangeAspect="1"/>
          </p:cNvPicPr>
          <p:nvPr/>
        </p:nvPicPr>
        <p:blipFill>
          <a:blip r:embed="rId3"/>
          <a:stretch>
            <a:fillRect/>
          </a:stretch>
        </p:blipFill>
        <p:spPr>
          <a:xfrm>
            <a:off x="8944514" y="2625139"/>
            <a:ext cx="3153483" cy="4111685"/>
          </a:xfrm>
          <a:prstGeom prst="rect">
            <a:avLst/>
          </a:prstGeom>
        </p:spPr>
      </p:pic>
      <p:pic>
        <p:nvPicPr>
          <p:cNvPr id="9" name="Picture 8">
            <a:extLst>
              <a:ext uri="{FF2B5EF4-FFF2-40B4-BE49-F238E27FC236}">
                <a16:creationId xmlns:a16="http://schemas.microsoft.com/office/drawing/2014/main" id="{2193328C-FDDB-4299-84C1-7B58A77A9EB1}"/>
              </a:ext>
            </a:extLst>
          </p:cNvPr>
          <p:cNvPicPr/>
          <p:nvPr/>
        </p:nvPicPr>
        <p:blipFill>
          <a:blip r:embed="rId4"/>
          <a:stretch>
            <a:fillRect/>
          </a:stretch>
        </p:blipFill>
        <p:spPr>
          <a:xfrm>
            <a:off x="4507395" y="4314860"/>
            <a:ext cx="4171406" cy="2421963"/>
          </a:xfrm>
          <a:prstGeom prst="rect">
            <a:avLst/>
          </a:prstGeom>
        </p:spPr>
      </p:pic>
      <p:sp>
        <p:nvSpPr>
          <p:cNvPr id="3" name="TextBox 2">
            <a:extLst>
              <a:ext uri="{FF2B5EF4-FFF2-40B4-BE49-F238E27FC236}">
                <a16:creationId xmlns:a16="http://schemas.microsoft.com/office/drawing/2014/main" id="{4D991D84-11BE-4B9D-A10E-9574E352601A}"/>
              </a:ext>
            </a:extLst>
          </p:cNvPr>
          <p:cNvSpPr txBox="1"/>
          <p:nvPr/>
        </p:nvSpPr>
        <p:spPr>
          <a:xfrm>
            <a:off x="4983020" y="4063988"/>
            <a:ext cx="3264512" cy="276999"/>
          </a:xfrm>
          <a:prstGeom prst="rect">
            <a:avLst/>
          </a:prstGeom>
          <a:noFill/>
        </p:spPr>
        <p:txBody>
          <a:bodyPr wrap="square" rtlCol="0">
            <a:spAutoFit/>
          </a:bodyPr>
          <a:lstStyle/>
          <a:p>
            <a:r>
              <a:rPr lang="en-GB" sz="1200" dirty="0">
                <a:solidFill>
                  <a:schemeClr val="bg1"/>
                </a:solidFill>
              </a:rPr>
              <a:t>Fig. 2. Nullity matrix of first 28 numerical features</a:t>
            </a:r>
          </a:p>
        </p:txBody>
      </p:sp>
      <p:sp>
        <p:nvSpPr>
          <p:cNvPr id="10" name="TextBox 9">
            <a:extLst>
              <a:ext uri="{FF2B5EF4-FFF2-40B4-BE49-F238E27FC236}">
                <a16:creationId xmlns:a16="http://schemas.microsoft.com/office/drawing/2014/main" id="{BBD38A56-08BF-4C12-85AF-75F2766DDE36}"/>
              </a:ext>
            </a:extLst>
          </p:cNvPr>
          <p:cNvSpPr txBox="1"/>
          <p:nvPr/>
        </p:nvSpPr>
        <p:spPr>
          <a:xfrm>
            <a:off x="9282127" y="2394816"/>
            <a:ext cx="2641259" cy="276999"/>
          </a:xfrm>
          <a:prstGeom prst="rect">
            <a:avLst/>
          </a:prstGeom>
          <a:noFill/>
        </p:spPr>
        <p:txBody>
          <a:bodyPr wrap="square" rtlCol="0">
            <a:spAutoFit/>
          </a:bodyPr>
          <a:lstStyle/>
          <a:p>
            <a:r>
              <a:rPr lang="en-GB" sz="1200" dirty="0">
                <a:solidFill>
                  <a:schemeClr val="bg1"/>
                </a:solidFill>
              </a:rPr>
              <a:t>Table 1. Dataset Preparation Strategies</a:t>
            </a:r>
          </a:p>
        </p:txBody>
      </p:sp>
      <p:pic>
        <p:nvPicPr>
          <p:cNvPr id="11" name="Picture 10">
            <a:extLst>
              <a:ext uri="{FF2B5EF4-FFF2-40B4-BE49-F238E27FC236}">
                <a16:creationId xmlns:a16="http://schemas.microsoft.com/office/drawing/2014/main" id="{00001019-23C4-44B8-BD17-D5D90DA23862}"/>
              </a:ext>
            </a:extLst>
          </p:cNvPr>
          <p:cNvPicPr/>
          <p:nvPr/>
        </p:nvPicPr>
        <p:blipFill>
          <a:blip r:embed="rId5"/>
          <a:stretch>
            <a:fillRect/>
          </a:stretch>
        </p:blipFill>
        <p:spPr>
          <a:xfrm>
            <a:off x="114631" y="4314860"/>
            <a:ext cx="4171406" cy="2421963"/>
          </a:xfrm>
          <a:prstGeom prst="rect">
            <a:avLst/>
          </a:prstGeom>
        </p:spPr>
      </p:pic>
      <p:sp>
        <p:nvSpPr>
          <p:cNvPr id="12" name="TextBox 11">
            <a:extLst>
              <a:ext uri="{FF2B5EF4-FFF2-40B4-BE49-F238E27FC236}">
                <a16:creationId xmlns:a16="http://schemas.microsoft.com/office/drawing/2014/main" id="{E22CB101-543C-40EE-87D5-F5ACC02127AE}"/>
              </a:ext>
            </a:extLst>
          </p:cNvPr>
          <p:cNvSpPr txBox="1"/>
          <p:nvPr/>
        </p:nvSpPr>
        <p:spPr>
          <a:xfrm>
            <a:off x="158985" y="4074652"/>
            <a:ext cx="4082697" cy="276999"/>
          </a:xfrm>
          <a:prstGeom prst="rect">
            <a:avLst/>
          </a:prstGeom>
          <a:noFill/>
        </p:spPr>
        <p:txBody>
          <a:bodyPr wrap="square" rtlCol="0">
            <a:spAutoFit/>
          </a:bodyPr>
          <a:lstStyle/>
          <a:p>
            <a:r>
              <a:rPr lang="en-GB" sz="1200" dirty="0">
                <a:solidFill>
                  <a:schemeClr val="bg1"/>
                </a:solidFill>
              </a:rPr>
              <a:t>Fig. 1. Nullity comparison count by column for first 28 features</a:t>
            </a:r>
          </a:p>
        </p:txBody>
      </p:sp>
      <p:sp>
        <p:nvSpPr>
          <p:cNvPr id="13" name="Title1">
            <a:extLst>
              <a:ext uri="{FF2B5EF4-FFF2-40B4-BE49-F238E27FC236}">
                <a16:creationId xmlns:a16="http://schemas.microsoft.com/office/drawing/2014/main" id="{A488FE8A-05A9-4113-83E8-6DCBA3088403}"/>
              </a:ext>
            </a:extLst>
          </p:cNvPr>
          <p:cNvSpPr/>
          <p:nvPr/>
        </p:nvSpPr>
        <p:spPr>
          <a:xfrm>
            <a:off x="-1" y="2490886"/>
            <a:ext cx="8678801" cy="1200329"/>
          </a:xfrm>
          <a:prstGeom prst="rect">
            <a:avLst/>
          </a:prstGeom>
        </p:spPr>
        <p:txBody>
          <a:bodyPr wrap="square">
            <a:spAutoFit/>
          </a:bodyPr>
          <a:lstStyle/>
          <a:p>
            <a:pPr algn="just"/>
            <a:r>
              <a:rPr lang="en-GB" b="1" dirty="0">
                <a:solidFill>
                  <a:srgbClr val="00B0F0"/>
                </a:solidFill>
              </a:rPr>
              <a:t>Dataset Preparation Strategies </a:t>
            </a:r>
            <a:r>
              <a:rPr lang="en-GB" dirty="0">
                <a:solidFill>
                  <a:schemeClr val="bg1"/>
                </a:solidFill>
              </a:rPr>
              <a:t>summarized in Table 1.  Includes numerical and categorical feature imputation, label encoding, one hot encoding and scaling. Strategies determined after exhaustive permutation testing, including incremental setting of feature value thresholds, then scored with baseline classifiers to benchmark them</a:t>
            </a:r>
            <a:endParaRPr lang="en-GB" b="1" dirty="0">
              <a:solidFill>
                <a:srgbClr val="00B0F0"/>
              </a:solidFill>
            </a:endParaRPr>
          </a:p>
        </p:txBody>
      </p:sp>
      <p:sp>
        <p:nvSpPr>
          <p:cNvPr id="14" name="TextBox 13"/>
          <p:cNvSpPr txBox="1"/>
          <p:nvPr/>
        </p:nvSpPr>
        <p:spPr>
          <a:xfrm>
            <a:off x="11123043" y="13510"/>
            <a:ext cx="1067370" cy="369332"/>
          </a:xfrm>
          <a:prstGeom prst="rect">
            <a:avLst/>
          </a:prstGeom>
          <a:noFill/>
        </p:spPr>
        <p:txBody>
          <a:bodyPr wrap="square" rtlCol="0">
            <a:spAutoFit/>
          </a:bodyPr>
          <a:lstStyle/>
          <a:p>
            <a:pPr algn="r"/>
            <a:r>
              <a:rPr lang="en-US" dirty="0">
                <a:solidFill>
                  <a:srgbClr val="FFFF00">
                    <a:alpha val="60000"/>
                  </a:srgbClr>
                </a:solidFill>
              </a:rPr>
              <a:t>JPB</a:t>
            </a:r>
          </a:p>
        </p:txBody>
      </p:sp>
    </p:spTree>
    <p:extLst>
      <p:ext uri="{BB962C8B-B14F-4D97-AF65-F5344CB8AC3E}">
        <p14:creationId xmlns:p14="http://schemas.microsoft.com/office/powerpoint/2010/main" val="38060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4928" y="477313"/>
            <a:ext cx="8059431" cy="5816977"/>
          </a:xfrm>
          <a:prstGeom prst="rect">
            <a:avLst/>
          </a:prstGeom>
        </p:spPr>
        <p:txBody>
          <a:bodyPr wrap="square">
            <a:spAutoFit/>
          </a:bodyPr>
          <a:lstStyle/>
          <a:p>
            <a:pPr algn="just"/>
            <a:r>
              <a:rPr lang="en-GB" b="1" dirty="0">
                <a:solidFill>
                  <a:srgbClr val="00B0F0"/>
                </a:solidFill>
              </a:rPr>
              <a:t>Sampling </a:t>
            </a:r>
            <a:r>
              <a:rPr lang="en-GB" dirty="0">
                <a:solidFill>
                  <a:schemeClr val="bg1"/>
                </a:solidFill>
              </a:rPr>
              <a:t>dataset extremely unbalanced with all 3 positive behaviours in the minority class (churn 7.34%, appetency 1.78%, upselling 7.36%), experimentations on oversampling minority class and under sampling majority class in observations within the training set using tuned random forest. Unfortunately only performance degradation compared with “no sampling” test observed. Table 2 compares sampling method results</a:t>
            </a:r>
          </a:p>
          <a:p>
            <a:pPr algn="just"/>
            <a:endParaRPr lang="en-GB" sz="1200" b="1" dirty="0">
              <a:solidFill>
                <a:srgbClr val="00B0F0"/>
              </a:solidFill>
            </a:endParaRPr>
          </a:p>
          <a:p>
            <a:pPr algn="just"/>
            <a:r>
              <a:rPr lang="en-GB" b="1" dirty="0">
                <a:solidFill>
                  <a:srgbClr val="00B0F0"/>
                </a:solidFill>
              </a:rPr>
              <a:t>Weighting </a:t>
            </a:r>
            <a:r>
              <a:rPr lang="en-GB" dirty="0">
                <a:solidFill>
                  <a:schemeClr val="bg1"/>
                </a:solidFill>
              </a:rPr>
              <a:t>further attempt to address class imbalance using random forest hyperparameter class_weight with range of weighting schemes. The weighted models suffered significant AUC score performance degradation compared with non-weighted model, as shown in Table 3</a:t>
            </a:r>
          </a:p>
          <a:p>
            <a:pPr algn="just"/>
            <a:endParaRPr lang="en-GB" dirty="0">
              <a:solidFill>
                <a:schemeClr val="bg1"/>
              </a:solidFill>
            </a:endParaRPr>
          </a:p>
          <a:p>
            <a:pPr algn="just"/>
            <a:r>
              <a:rPr lang="en-GB" b="1" dirty="0">
                <a:solidFill>
                  <a:srgbClr val="00B0F0"/>
                </a:solidFill>
              </a:rPr>
              <a:t>Classification Thresholds sklearn </a:t>
            </a:r>
            <a:r>
              <a:rPr lang="en-GB" dirty="0">
                <a:solidFill>
                  <a:schemeClr val="bg1"/>
                </a:solidFill>
              </a:rPr>
              <a:t>default threshold set at 0.5 for positive binary classification. Confusion matrix computed to represent the classification types and error rate of model with adjusted thresholds as shown Table 4. Real-world scenario would consider threshold adjustment for true positive identification over AUC score</a:t>
            </a:r>
          </a:p>
          <a:p>
            <a:pPr algn="just"/>
            <a:endParaRPr lang="en-GB" dirty="0">
              <a:solidFill>
                <a:schemeClr val="bg1"/>
              </a:solidFill>
            </a:endParaRPr>
          </a:p>
          <a:p>
            <a:pPr algn="just"/>
            <a:r>
              <a:rPr lang="en-GB" b="1" dirty="0">
                <a:solidFill>
                  <a:srgbClr val="00B0F0"/>
                </a:solidFill>
              </a:rPr>
              <a:t>Feature Importance </a:t>
            </a:r>
            <a:r>
              <a:rPr lang="en-GB" dirty="0">
                <a:solidFill>
                  <a:schemeClr val="bg1"/>
                </a:solidFill>
              </a:rPr>
              <a:t>table 5</a:t>
            </a:r>
            <a:r>
              <a:rPr lang="en-GB" b="1" dirty="0">
                <a:solidFill>
                  <a:srgbClr val="00B0F0"/>
                </a:solidFill>
              </a:rPr>
              <a:t> </a:t>
            </a:r>
            <a:r>
              <a:rPr lang="en-GB" dirty="0">
                <a:solidFill>
                  <a:schemeClr val="bg1"/>
                </a:solidFill>
              </a:rPr>
              <a:t>presents combined importance for a range of groupings. Top 20 features account for 0.9 importance for churn, 0.99 for appetency and 0.97 for upselling.  A combined 50 features ranked 31-80 provide very little especially for appetency and upselling, demonstrating the noise of this dataset</a:t>
            </a:r>
          </a:p>
        </p:txBody>
      </p:sp>
      <p:sp>
        <p:nvSpPr>
          <p:cNvPr id="3" name="TextBox 2">
            <a:extLst>
              <a:ext uri="{FF2B5EF4-FFF2-40B4-BE49-F238E27FC236}">
                <a16:creationId xmlns:a16="http://schemas.microsoft.com/office/drawing/2014/main" id="{4D991D84-11BE-4B9D-A10E-9574E352601A}"/>
              </a:ext>
            </a:extLst>
          </p:cNvPr>
          <p:cNvSpPr txBox="1"/>
          <p:nvPr/>
        </p:nvSpPr>
        <p:spPr>
          <a:xfrm>
            <a:off x="9182263" y="4509524"/>
            <a:ext cx="2827958" cy="276999"/>
          </a:xfrm>
          <a:prstGeom prst="rect">
            <a:avLst/>
          </a:prstGeom>
          <a:noFill/>
        </p:spPr>
        <p:txBody>
          <a:bodyPr wrap="square" rtlCol="0">
            <a:spAutoFit/>
          </a:bodyPr>
          <a:lstStyle/>
          <a:p>
            <a:r>
              <a:rPr lang="en-GB" sz="1200" dirty="0">
                <a:solidFill>
                  <a:schemeClr val="bg1"/>
                </a:solidFill>
              </a:rPr>
              <a:t>Table 4. CM and threshold tests</a:t>
            </a:r>
          </a:p>
        </p:txBody>
      </p:sp>
      <p:sp>
        <p:nvSpPr>
          <p:cNvPr id="12" name="TextBox 11">
            <a:extLst>
              <a:ext uri="{FF2B5EF4-FFF2-40B4-BE49-F238E27FC236}">
                <a16:creationId xmlns:a16="http://schemas.microsoft.com/office/drawing/2014/main" id="{E22CB101-543C-40EE-87D5-F5ACC02127AE}"/>
              </a:ext>
            </a:extLst>
          </p:cNvPr>
          <p:cNvSpPr txBox="1"/>
          <p:nvPr/>
        </p:nvSpPr>
        <p:spPr>
          <a:xfrm>
            <a:off x="8991751" y="1690645"/>
            <a:ext cx="2856410" cy="276999"/>
          </a:xfrm>
          <a:prstGeom prst="rect">
            <a:avLst/>
          </a:prstGeom>
          <a:noFill/>
        </p:spPr>
        <p:txBody>
          <a:bodyPr wrap="square" rtlCol="0">
            <a:spAutoFit/>
          </a:bodyPr>
          <a:lstStyle/>
          <a:p>
            <a:r>
              <a:rPr lang="en-GB" sz="1200" dirty="0">
                <a:solidFill>
                  <a:schemeClr val="bg1"/>
                </a:solidFill>
              </a:rPr>
              <a:t>Table 2. Comparison of sampling methods</a:t>
            </a:r>
          </a:p>
        </p:txBody>
      </p:sp>
      <p:pic>
        <p:nvPicPr>
          <p:cNvPr id="4" name="Picture 3">
            <a:extLst>
              <a:ext uri="{FF2B5EF4-FFF2-40B4-BE49-F238E27FC236}">
                <a16:creationId xmlns:a16="http://schemas.microsoft.com/office/drawing/2014/main" id="{3DF1601E-A2BF-42D5-AB8C-1808196D7ADC}"/>
              </a:ext>
            </a:extLst>
          </p:cNvPr>
          <p:cNvPicPr>
            <a:picLocks noChangeAspect="1"/>
          </p:cNvPicPr>
          <p:nvPr/>
        </p:nvPicPr>
        <p:blipFill>
          <a:blip r:embed="rId3"/>
          <a:stretch>
            <a:fillRect/>
          </a:stretch>
        </p:blipFill>
        <p:spPr>
          <a:xfrm>
            <a:off x="8769184" y="556286"/>
            <a:ext cx="3078977" cy="1152312"/>
          </a:xfrm>
          <a:prstGeom prst="rect">
            <a:avLst/>
          </a:prstGeom>
        </p:spPr>
      </p:pic>
      <p:pic>
        <p:nvPicPr>
          <p:cNvPr id="5" name="Picture 4">
            <a:extLst>
              <a:ext uri="{FF2B5EF4-FFF2-40B4-BE49-F238E27FC236}">
                <a16:creationId xmlns:a16="http://schemas.microsoft.com/office/drawing/2014/main" id="{287E1FE9-8D72-4C13-8707-937885C833A4}"/>
              </a:ext>
            </a:extLst>
          </p:cNvPr>
          <p:cNvPicPr>
            <a:picLocks noChangeAspect="1"/>
          </p:cNvPicPr>
          <p:nvPr/>
        </p:nvPicPr>
        <p:blipFill>
          <a:blip r:embed="rId4"/>
          <a:stretch>
            <a:fillRect/>
          </a:stretch>
        </p:blipFill>
        <p:spPr>
          <a:xfrm>
            <a:off x="8575953" y="2127692"/>
            <a:ext cx="3465438" cy="1224110"/>
          </a:xfrm>
          <a:prstGeom prst="rect">
            <a:avLst/>
          </a:prstGeom>
        </p:spPr>
      </p:pic>
      <p:pic>
        <p:nvPicPr>
          <p:cNvPr id="6" name="Picture 5">
            <a:extLst>
              <a:ext uri="{FF2B5EF4-FFF2-40B4-BE49-F238E27FC236}">
                <a16:creationId xmlns:a16="http://schemas.microsoft.com/office/drawing/2014/main" id="{DFB460B1-CABC-4E4F-B209-5FA036A8B80F}"/>
              </a:ext>
            </a:extLst>
          </p:cNvPr>
          <p:cNvPicPr>
            <a:picLocks noChangeAspect="1"/>
          </p:cNvPicPr>
          <p:nvPr/>
        </p:nvPicPr>
        <p:blipFill>
          <a:blip r:embed="rId5"/>
          <a:stretch>
            <a:fillRect/>
          </a:stretch>
        </p:blipFill>
        <p:spPr>
          <a:xfrm>
            <a:off x="8325719" y="3795418"/>
            <a:ext cx="3715672" cy="753291"/>
          </a:xfrm>
          <a:prstGeom prst="rect">
            <a:avLst/>
          </a:prstGeom>
        </p:spPr>
      </p:pic>
      <p:pic>
        <p:nvPicPr>
          <p:cNvPr id="14" name="Picture 13">
            <a:extLst>
              <a:ext uri="{FF2B5EF4-FFF2-40B4-BE49-F238E27FC236}">
                <a16:creationId xmlns:a16="http://schemas.microsoft.com/office/drawing/2014/main" id="{B57530ED-2736-4FB6-BBE7-C4C2BE64BDB5}"/>
              </a:ext>
            </a:extLst>
          </p:cNvPr>
          <p:cNvPicPr>
            <a:picLocks noChangeAspect="1"/>
          </p:cNvPicPr>
          <p:nvPr/>
        </p:nvPicPr>
        <p:blipFill>
          <a:blip r:embed="rId6"/>
          <a:stretch>
            <a:fillRect/>
          </a:stretch>
        </p:blipFill>
        <p:spPr>
          <a:xfrm>
            <a:off x="8325719" y="5104110"/>
            <a:ext cx="3719417" cy="1047133"/>
          </a:xfrm>
          <a:prstGeom prst="rect">
            <a:avLst/>
          </a:prstGeom>
        </p:spPr>
      </p:pic>
      <p:sp>
        <p:nvSpPr>
          <p:cNvPr id="15" name="TextBox 14">
            <a:extLst>
              <a:ext uri="{FF2B5EF4-FFF2-40B4-BE49-F238E27FC236}">
                <a16:creationId xmlns:a16="http://schemas.microsoft.com/office/drawing/2014/main" id="{00370375-DB81-4D0E-989A-C64BA98E2E8A}"/>
              </a:ext>
            </a:extLst>
          </p:cNvPr>
          <p:cNvSpPr txBox="1"/>
          <p:nvPr/>
        </p:nvSpPr>
        <p:spPr>
          <a:xfrm>
            <a:off x="8747604" y="3324599"/>
            <a:ext cx="4017998" cy="276999"/>
          </a:xfrm>
          <a:prstGeom prst="rect">
            <a:avLst/>
          </a:prstGeom>
          <a:noFill/>
        </p:spPr>
        <p:txBody>
          <a:bodyPr wrap="square" rtlCol="0">
            <a:spAutoFit/>
          </a:bodyPr>
          <a:lstStyle/>
          <a:p>
            <a:r>
              <a:rPr lang="en-GB" sz="1200" dirty="0">
                <a:solidFill>
                  <a:schemeClr val="bg1"/>
                </a:solidFill>
              </a:rPr>
              <a:t>Table 3. Comparison weighting methods with RF</a:t>
            </a:r>
          </a:p>
        </p:txBody>
      </p:sp>
      <p:sp>
        <p:nvSpPr>
          <p:cNvPr id="16" name="TextBox 15">
            <a:extLst>
              <a:ext uri="{FF2B5EF4-FFF2-40B4-BE49-F238E27FC236}">
                <a16:creationId xmlns:a16="http://schemas.microsoft.com/office/drawing/2014/main" id="{3AB77B6A-234A-467A-A1EA-53B87B0FF06B}"/>
              </a:ext>
            </a:extLst>
          </p:cNvPr>
          <p:cNvSpPr txBox="1"/>
          <p:nvPr/>
        </p:nvSpPr>
        <p:spPr>
          <a:xfrm>
            <a:off x="8472317" y="6093378"/>
            <a:ext cx="3422476" cy="276999"/>
          </a:xfrm>
          <a:prstGeom prst="rect">
            <a:avLst/>
          </a:prstGeom>
          <a:noFill/>
        </p:spPr>
        <p:txBody>
          <a:bodyPr wrap="square" rtlCol="0">
            <a:spAutoFit/>
          </a:bodyPr>
          <a:lstStyle/>
          <a:p>
            <a:r>
              <a:rPr lang="en-GB" sz="1200" dirty="0">
                <a:solidFill>
                  <a:schemeClr val="bg1"/>
                </a:solidFill>
              </a:rPr>
              <a:t>Table 5. Combined feature importance weightings</a:t>
            </a:r>
          </a:p>
        </p:txBody>
      </p:sp>
      <p:sp>
        <p:nvSpPr>
          <p:cNvPr id="17" name="Title1">
            <a:extLst>
              <a:ext uri="{FF2B5EF4-FFF2-40B4-BE49-F238E27FC236}">
                <a16:creationId xmlns:a16="http://schemas.microsoft.com/office/drawing/2014/main" id="{078791B0-7F42-4DAF-A41B-90DBE5494F0E}"/>
              </a:ext>
            </a:extLst>
          </p:cNvPr>
          <p:cNvSpPr/>
          <p:nvPr/>
        </p:nvSpPr>
        <p:spPr>
          <a:xfrm>
            <a:off x="0" y="-6018"/>
            <a:ext cx="11748774" cy="584775"/>
          </a:xfrm>
          <a:prstGeom prst="rect">
            <a:avLst/>
          </a:prstGeom>
        </p:spPr>
        <p:txBody>
          <a:bodyPr wrap="square">
            <a:spAutoFit/>
          </a:bodyPr>
          <a:lstStyle/>
          <a:p>
            <a:r>
              <a:rPr lang="en-GB" sz="3200" b="1" dirty="0">
                <a:solidFill>
                  <a:srgbClr val="FFFF00"/>
                </a:solidFill>
              </a:rPr>
              <a:t>Tree-based Classifier Solution – Additional Preparation Tests</a:t>
            </a:r>
          </a:p>
        </p:txBody>
      </p:sp>
      <p:sp>
        <p:nvSpPr>
          <p:cNvPr id="13" name="TextBox 12"/>
          <p:cNvSpPr txBox="1"/>
          <p:nvPr/>
        </p:nvSpPr>
        <p:spPr>
          <a:xfrm>
            <a:off x="11123043" y="0"/>
            <a:ext cx="1067370" cy="369332"/>
          </a:xfrm>
          <a:prstGeom prst="rect">
            <a:avLst/>
          </a:prstGeom>
          <a:noFill/>
        </p:spPr>
        <p:txBody>
          <a:bodyPr wrap="square" rtlCol="0">
            <a:spAutoFit/>
          </a:bodyPr>
          <a:lstStyle/>
          <a:p>
            <a:pPr algn="r"/>
            <a:r>
              <a:rPr lang="en-US" dirty="0">
                <a:solidFill>
                  <a:srgbClr val="FFFF00">
                    <a:alpha val="60000"/>
                  </a:srgbClr>
                </a:solidFill>
              </a:rPr>
              <a:t>JPB</a:t>
            </a:r>
          </a:p>
        </p:txBody>
      </p:sp>
    </p:spTree>
    <p:extLst>
      <p:ext uri="{BB962C8B-B14F-4D97-AF65-F5344CB8AC3E}">
        <p14:creationId xmlns:p14="http://schemas.microsoft.com/office/powerpoint/2010/main" val="251257668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E7116CF2ACD1B49AD73FD6E59CDD597" ma:contentTypeVersion="1" ma:contentTypeDescription="Create a new document." ma:contentTypeScope="" ma:versionID="72bf3f12221f2bd978d60472ba775759">
  <xsd:schema xmlns:xsd="http://www.w3.org/2001/XMLSchema" xmlns:p="http://schemas.microsoft.com/office/2006/metadata/properties" targetNamespace="http://schemas.microsoft.com/office/2006/metadata/properties" ma:root="true" ma:fieldsID="54cdae859f44ac3acdb7285e96c8ed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2513DA-3F13-4F82-B954-40139325D779}">
  <ds:schemaRefs>
    <ds:schemaRef ds:uri="http://schemas.microsoft.com/office/2006/metadata/properties"/>
    <ds:schemaRef ds:uri="http://purl.org/dc/elements/1.1/"/>
    <ds:schemaRef ds:uri="http://purl.org/dc/terms/"/>
    <ds:schemaRef ds:uri="http://schemas.openxmlformats.org/package/2006/metadata/core-properties"/>
    <ds:schemaRef ds:uri="http://www.w3.org/XML/1998/namespace"/>
    <ds:schemaRef ds:uri="http://purl.org/dc/dcmitype/"/>
    <ds:schemaRef ds:uri="http://schemas.microsoft.com/office/2006/documentManagement/types"/>
  </ds:schemaRefs>
</ds:datastoreItem>
</file>

<file path=customXml/itemProps2.xml><?xml version="1.0" encoding="utf-8"?>
<ds:datastoreItem xmlns:ds="http://schemas.openxmlformats.org/officeDocument/2006/customXml" ds:itemID="{C26A1512-674B-407E-9125-A001EB637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44EE68D-88EC-4D16-8BCE-34AF1A8C2E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9612</TotalTime>
  <Words>3920</Words>
  <Application>Microsoft Office PowerPoint</Application>
  <PresentationFormat>Widescreen</PresentationFormat>
  <Paragraphs>643</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Constantia</vt:lpstr>
      <vt:lpstr>Courier New</vt:lpstr>
      <vt:lpstr>Mangal</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Boyd,Jon Paul,VEVEY,Contractor for Global Business Solutions</dc:creator>
  <cp:lastModifiedBy>Jon-Paul Boyd</cp:lastModifiedBy>
  <cp:revision>592</cp:revision>
  <dcterms:created xsi:type="dcterms:W3CDTF">2015-12-02T05:33:31Z</dcterms:created>
  <dcterms:modified xsi:type="dcterms:W3CDTF">2018-05-07T05:37:35Z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0x0101008E7116CF2ACD1B49AD73FD6E59CDD597</vt:lpwstr>
  </property>
</Properties>
</file>