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62" r:id="rId3"/>
  </p:sldIdLst>
  <p:sldSz cx="6858000" cy="9906000" type="A4"/>
  <p:notesSz cx="7099300" cy="10234613"/>
  <p:defaultText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EF7"/>
    <a:srgbClr val="DAE3F1"/>
    <a:srgbClr val="BAC9E0"/>
    <a:srgbClr val="969696"/>
    <a:srgbClr val="777777"/>
    <a:srgbClr val="A3D619"/>
    <a:srgbClr val="59A80F"/>
    <a:srgbClr val="D9F19D"/>
    <a:srgbClr val="C4EE68"/>
    <a:srgbClr val="9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4" autoAdjust="0"/>
    <p:restoredTop sz="92651" autoAdjust="0"/>
  </p:normalViewPr>
  <p:slideViewPr>
    <p:cSldViewPr snapToGrid="0">
      <p:cViewPr>
        <p:scale>
          <a:sx n="200" d="100"/>
          <a:sy n="200" d="100"/>
        </p:scale>
        <p:origin x="6354" y="-4986"/>
      </p:cViewPr>
      <p:guideLst>
        <p:guide orient="horz" pos="3120"/>
        <p:guide pos="216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D642CF5-0F59-452D-A22D-9CF205FE8940}" type="datetimeFigureOut">
              <a:rPr lang="en-GB" smtClean="0"/>
              <a:t>09/03/2022</a:t>
            </a:fld>
            <a:endParaRPr lang="en-GB"/>
          </a:p>
        </p:txBody>
      </p:sp>
      <p:sp>
        <p:nvSpPr>
          <p:cNvPr id="4" name="Slide Image Placeholder 3"/>
          <p:cNvSpPr>
            <a:spLocks noGrp="1" noRot="1" noChangeAspect="1"/>
          </p:cNvSpPr>
          <p:nvPr>
            <p:ph type="sldImg" idx="2"/>
          </p:nvPr>
        </p:nvSpPr>
        <p:spPr>
          <a:xfrm>
            <a:off x="2354263" y="1279525"/>
            <a:ext cx="2390775"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4F539F3-8335-4DFD-9697-BBF5469CBC73}" type="slidenum">
              <a:rPr lang="en-GB" smtClean="0"/>
              <a:t>‹#›</a:t>
            </a:fld>
            <a:endParaRPr lang="en-GB"/>
          </a:p>
        </p:txBody>
      </p:sp>
    </p:spTree>
    <p:extLst>
      <p:ext uri="{BB962C8B-B14F-4D97-AF65-F5344CB8AC3E}">
        <p14:creationId xmlns:p14="http://schemas.microsoft.com/office/powerpoint/2010/main" val="245560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1</a:t>
            </a:fld>
            <a:endParaRPr lang="en-GB"/>
          </a:p>
        </p:txBody>
      </p:sp>
    </p:spTree>
    <p:extLst>
      <p:ext uri="{BB962C8B-B14F-4D97-AF65-F5344CB8AC3E}">
        <p14:creationId xmlns:p14="http://schemas.microsoft.com/office/powerpoint/2010/main" val="5134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2</a:t>
            </a:fld>
            <a:endParaRPr lang="en-GB"/>
          </a:p>
        </p:txBody>
      </p:sp>
    </p:spTree>
    <p:extLst>
      <p:ext uri="{BB962C8B-B14F-4D97-AF65-F5344CB8AC3E}">
        <p14:creationId xmlns:p14="http://schemas.microsoft.com/office/powerpoint/2010/main" val="74782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2" y="3077283"/>
            <a:ext cx="5829300" cy="2123370"/>
          </a:xfrm>
        </p:spPr>
        <p:txBody>
          <a:bodyPr/>
          <a:lstStyle/>
          <a:p>
            <a:r>
              <a:rPr lang="en-US"/>
              <a:t>Click to edit Master title style</a:t>
            </a:r>
            <a:endParaRPr lang="en-GB"/>
          </a:p>
        </p:txBody>
      </p:sp>
      <p:sp>
        <p:nvSpPr>
          <p:cNvPr id="3" name="Subtitle 2"/>
          <p:cNvSpPr>
            <a:spLocks noGrp="1"/>
          </p:cNvSpPr>
          <p:nvPr>
            <p:ph type="subTitle" idx="1"/>
          </p:nvPr>
        </p:nvSpPr>
        <p:spPr>
          <a:xfrm>
            <a:off x="1028701" y="5613400"/>
            <a:ext cx="4800600" cy="2531533"/>
          </a:xfrm>
        </p:spPr>
        <p:txBody>
          <a:bodyPr/>
          <a:lstStyle>
            <a:lvl1pPr marL="0" indent="0" algn="ctr">
              <a:buNone/>
              <a:defRPr>
                <a:solidFill>
                  <a:schemeClr val="tx1">
                    <a:tint val="75000"/>
                  </a:schemeClr>
                </a:solidFill>
              </a:defRPr>
            </a:lvl1pPr>
            <a:lvl2pPr marL="354745" indent="0" algn="ctr">
              <a:buNone/>
              <a:defRPr>
                <a:solidFill>
                  <a:schemeClr val="tx1">
                    <a:tint val="75000"/>
                  </a:schemeClr>
                </a:solidFill>
              </a:defRPr>
            </a:lvl2pPr>
            <a:lvl3pPr marL="709490" indent="0" algn="ctr">
              <a:buNone/>
              <a:defRPr>
                <a:solidFill>
                  <a:schemeClr val="tx1">
                    <a:tint val="75000"/>
                  </a:schemeClr>
                </a:solidFill>
              </a:defRPr>
            </a:lvl3pPr>
            <a:lvl4pPr marL="1064234" indent="0" algn="ctr">
              <a:buNone/>
              <a:defRPr>
                <a:solidFill>
                  <a:schemeClr val="tx1">
                    <a:tint val="75000"/>
                  </a:schemeClr>
                </a:solidFill>
              </a:defRPr>
            </a:lvl4pPr>
            <a:lvl5pPr marL="1418979" indent="0" algn="ctr">
              <a:buNone/>
              <a:defRPr>
                <a:solidFill>
                  <a:schemeClr val="tx1">
                    <a:tint val="75000"/>
                  </a:schemeClr>
                </a:solidFill>
              </a:defRPr>
            </a:lvl5pPr>
            <a:lvl6pPr marL="1773724" indent="0" algn="ctr">
              <a:buNone/>
              <a:defRPr>
                <a:solidFill>
                  <a:schemeClr val="tx1">
                    <a:tint val="75000"/>
                  </a:schemeClr>
                </a:solidFill>
              </a:defRPr>
            </a:lvl6pPr>
            <a:lvl7pPr marL="2128469" indent="0" algn="ctr">
              <a:buNone/>
              <a:defRPr>
                <a:solidFill>
                  <a:schemeClr val="tx1">
                    <a:tint val="75000"/>
                  </a:schemeClr>
                </a:solidFill>
              </a:defRPr>
            </a:lvl7pPr>
            <a:lvl8pPr marL="2483214" indent="0" algn="ctr">
              <a:buNone/>
              <a:defRPr>
                <a:solidFill>
                  <a:schemeClr val="tx1">
                    <a:tint val="75000"/>
                  </a:schemeClr>
                </a:solidFill>
              </a:defRPr>
            </a:lvl8pPr>
            <a:lvl9pPr marL="283795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70890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29052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15967" y="832381"/>
            <a:ext cx="1214438" cy="1775054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0273" y="832381"/>
            <a:ext cx="3531394" cy="17750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0593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9333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3100" b="1" cap="all"/>
            </a:lvl1pPr>
          </a:lstStyle>
          <a:p>
            <a:r>
              <a:rPr lang="en-US"/>
              <a:t>Click to edit Master title style</a:t>
            </a:r>
            <a:endParaRPr lang="en-GB"/>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1500">
                <a:solidFill>
                  <a:schemeClr val="tx1">
                    <a:tint val="75000"/>
                  </a:schemeClr>
                </a:solidFill>
              </a:defRPr>
            </a:lvl1pPr>
            <a:lvl2pPr marL="354745" indent="0">
              <a:buNone/>
              <a:defRPr sz="1400">
                <a:solidFill>
                  <a:schemeClr val="tx1">
                    <a:tint val="75000"/>
                  </a:schemeClr>
                </a:solidFill>
              </a:defRPr>
            </a:lvl2pPr>
            <a:lvl3pPr marL="709490" indent="0">
              <a:buNone/>
              <a:defRPr sz="1200">
                <a:solidFill>
                  <a:schemeClr val="tx1">
                    <a:tint val="75000"/>
                  </a:schemeClr>
                </a:solidFill>
              </a:defRPr>
            </a:lvl3pPr>
            <a:lvl4pPr marL="1064234" indent="0">
              <a:buNone/>
              <a:defRPr sz="1100">
                <a:solidFill>
                  <a:schemeClr val="tx1">
                    <a:tint val="75000"/>
                  </a:schemeClr>
                </a:solidFill>
              </a:defRPr>
            </a:lvl4pPr>
            <a:lvl5pPr marL="1418979" indent="0">
              <a:buNone/>
              <a:defRPr sz="1100">
                <a:solidFill>
                  <a:schemeClr val="tx1">
                    <a:tint val="75000"/>
                  </a:schemeClr>
                </a:solidFill>
              </a:defRPr>
            </a:lvl5pPr>
            <a:lvl6pPr marL="1773724" indent="0">
              <a:buNone/>
              <a:defRPr sz="1100">
                <a:solidFill>
                  <a:schemeClr val="tx1">
                    <a:tint val="75000"/>
                  </a:schemeClr>
                </a:solidFill>
              </a:defRPr>
            </a:lvl6pPr>
            <a:lvl7pPr marL="2128469" indent="0">
              <a:buNone/>
              <a:defRPr sz="1100">
                <a:solidFill>
                  <a:schemeClr val="tx1">
                    <a:tint val="75000"/>
                  </a:schemeClr>
                </a:solidFill>
              </a:defRPr>
            </a:lvl7pPr>
            <a:lvl8pPr marL="2483214" indent="0">
              <a:buNone/>
              <a:defRPr sz="1100">
                <a:solidFill>
                  <a:schemeClr val="tx1">
                    <a:tint val="75000"/>
                  </a:schemeClr>
                </a:solidFill>
              </a:defRPr>
            </a:lvl8pPr>
            <a:lvl9pPr marL="2837958"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8F2A5-D086-4936-BC29-0F70CC39936A}" type="datetimeFigureOut">
              <a:rPr lang="en-GB" smtClean="0"/>
              <a:t>09/03/2022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134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70274" y="4854399"/>
            <a:ext cx="2372915"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57488" y="4854399"/>
            <a:ext cx="2372917"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A88F2A5-D086-4936-BC29-0F70CC39936A}"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316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6699"/>
            <a:ext cx="6172200" cy="1651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2900" y="2217385"/>
            <a:ext cx="3030141"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3141487"/>
            <a:ext cx="3031332"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A88F2A5-D086-4936-BC29-0F70CC39936A}" type="datetimeFigureOut">
              <a:rPr lang="en-GB" smtClean="0"/>
              <a:t>09/03/2022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13025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88F2A5-D086-4936-BC29-0F70CC39936A}" type="datetimeFigureOut">
              <a:rPr lang="en-GB" smtClean="0"/>
              <a:t>09/03/2022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28985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8F2A5-D086-4936-BC29-0F70CC39936A}" type="datetimeFigureOut">
              <a:rPr lang="en-GB" smtClean="0"/>
              <a:t>09/03/2022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8224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7"/>
            <a:ext cx="2256235" cy="1678517"/>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2681289" y="394408"/>
            <a:ext cx="3833813" cy="8454496"/>
          </a:xfrm>
        </p:spPr>
        <p:txBody>
          <a:bodyPr/>
          <a:lstStyle>
            <a:lvl1pPr>
              <a:defRPr sz="2500"/>
            </a:lvl1pPr>
            <a:lvl2pPr>
              <a:defRPr sz="2200"/>
            </a:lvl2pPr>
            <a:lvl3pPr>
              <a:defRPr sz="19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654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7" y="6934201"/>
            <a:ext cx="4114800" cy="818622"/>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344217" y="885120"/>
            <a:ext cx="4114800" cy="5943600"/>
          </a:xfrm>
        </p:spPr>
        <p:txBody>
          <a:bodyPr/>
          <a:lstStyle>
            <a:lvl1pPr marL="0" indent="0">
              <a:buNone/>
              <a:defRPr sz="2500"/>
            </a:lvl1pPr>
            <a:lvl2pPr marL="354745" indent="0">
              <a:buNone/>
              <a:defRPr sz="2200"/>
            </a:lvl2pPr>
            <a:lvl3pPr marL="709490" indent="0">
              <a:buNone/>
              <a:defRPr sz="1900"/>
            </a:lvl3pPr>
            <a:lvl4pPr marL="1064234" indent="0">
              <a:buNone/>
              <a:defRPr sz="1500"/>
            </a:lvl4pPr>
            <a:lvl5pPr marL="1418979" indent="0">
              <a:buNone/>
              <a:defRPr sz="1500"/>
            </a:lvl5pPr>
            <a:lvl6pPr marL="1773724" indent="0">
              <a:buNone/>
              <a:defRPr sz="1500"/>
            </a:lvl6pPr>
            <a:lvl7pPr marL="2128469" indent="0">
              <a:buNone/>
              <a:defRPr sz="1500"/>
            </a:lvl7pPr>
            <a:lvl8pPr marL="2483214" indent="0">
              <a:buNone/>
              <a:defRPr sz="1500"/>
            </a:lvl8pPr>
            <a:lvl9pPr marL="2837958" indent="0">
              <a:buNone/>
              <a:defRPr sz="1500"/>
            </a:lvl9pPr>
          </a:lstStyle>
          <a:p>
            <a:endParaRPr lang="en-GB"/>
          </a:p>
        </p:txBody>
      </p:sp>
      <p:sp>
        <p:nvSpPr>
          <p:cNvPr id="4" name="Text Placeholder 3"/>
          <p:cNvSpPr>
            <a:spLocks noGrp="1"/>
          </p:cNvSpPr>
          <p:nvPr>
            <p:ph type="body" sz="half" idx="2"/>
          </p:nvPr>
        </p:nvSpPr>
        <p:spPr>
          <a:xfrm>
            <a:off x="1344217" y="7752823"/>
            <a:ext cx="4114800" cy="1162578"/>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09/03/2022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4631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96699"/>
            <a:ext cx="6172200" cy="1651000"/>
          </a:xfrm>
          <a:prstGeom prst="rect">
            <a:avLst/>
          </a:prstGeom>
        </p:spPr>
        <p:txBody>
          <a:bodyPr vert="horz" lIns="70949" tIns="35474" rIns="70949" bIns="35474"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42901" y="2311401"/>
            <a:ext cx="6172200" cy="6537502"/>
          </a:xfrm>
          <a:prstGeom prst="rect">
            <a:avLst/>
          </a:prstGeom>
        </p:spPr>
        <p:txBody>
          <a:bodyPr vert="horz" lIns="70949" tIns="35474" rIns="70949" bIns="354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342901" y="9181397"/>
            <a:ext cx="1600200" cy="527403"/>
          </a:xfrm>
          <a:prstGeom prst="rect">
            <a:avLst/>
          </a:prstGeom>
        </p:spPr>
        <p:txBody>
          <a:bodyPr vert="horz" lIns="70949" tIns="35474" rIns="70949" bIns="35474" rtlCol="0" anchor="ctr"/>
          <a:lstStyle>
            <a:lvl1pPr algn="l">
              <a:defRPr sz="1000">
                <a:solidFill>
                  <a:schemeClr val="tx1">
                    <a:tint val="75000"/>
                  </a:schemeClr>
                </a:solidFill>
              </a:defRPr>
            </a:lvl1pPr>
          </a:lstStyle>
          <a:p>
            <a:fld id="{7A88F2A5-D086-4936-BC29-0F70CC39936A}" type="datetimeFigureOut">
              <a:rPr lang="en-GB" smtClean="0"/>
              <a:t>09/03/2022</a:t>
            </a:fld>
            <a:endParaRPr lang="en-GB"/>
          </a:p>
        </p:txBody>
      </p:sp>
      <p:sp>
        <p:nvSpPr>
          <p:cNvPr id="5" name="Footer Placeholder 4"/>
          <p:cNvSpPr>
            <a:spLocks noGrp="1"/>
          </p:cNvSpPr>
          <p:nvPr>
            <p:ph type="ftr" sz="quarter" idx="3"/>
          </p:nvPr>
        </p:nvSpPr>
        <p:spPr>
          <a:xfrm>
            <a:off x="2343152" y="9181397"/>
            <a:ext cx="2171700" cy="527403"/>
          </a:xfrm>
          <a:prstGeom prst="rect">
            <a:avLst/>
          </a:prstGeom>
        </p:spPr>
        <p:txBody>
          <a:bodyPr vert="horz" lIns="70949" tIns="35474" rIns="70949" bIns="35474" rtlCol="0" anchor="ctr"/>
          <a:lstStyle>
            <a:lvl1pPr algn="ct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1" y="9181397"/>
            <a:ext cx="1600200" cy="527403"/>
          </a:xfrm>
          <a:prstGeom prst="rect">
            <a:avLst/>
          </a:prstGeom>
        </p:spPr>
        <p:txBody>
          <a:bodyPr vert="horz" lIns="70949" tIns="35474" rIns="70949" bIns="35474" rtlCol="0" anchor="ctr"/>
          <a:lstStyle>
            <a:lvl1pPr algn="r">
              <a:defRPr sz="1000">
                <a:solidFill>
                  <a:schemeClr val="tx1">
                    <a:tint val="75000"/>
                  </a:schemeClr>
                </a:solidFill>
              </a:defRPr>
            </a:lvl1pPr>
          </a:lstStyle>
          <a:p>
            <a:fld id="{BB5F85F6-9A30-4C15-854D-05675709BD9C}" type="slidenum">
              <a:rPr lang="en-GB" smtClean="0"/>
              <a:t>‹#›</a:t>
            </a:fld>
            <a:endParaRPr lang="en-GB"/>
          </a:p>
        </p:txBody>
      </p:sp>
    </p:spTree>
    <p:extLst>
      <p:ext uri="{BB962C8B-B14F-4D97-AF65-F5344CB8AC3E}">
        <p14:creationId xmlns:p14="http://schemas.microsoft.com/office/powerpoint/2010/main" val="367734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09490" rtl="0" eaLnBrk="1" latinLnBrk="0" hangingPunct="1">
        <a:spcBef>
          <a:spcPct val="0"/>
        </a:spcBef>
        <a:buNone/>
        <a:defRPr sz="3400" kern="1200">
          <a:solidFill>
            <a:schemeClr val="tx1"/>
          </a:solidFill>
          <a:latin typeface="+mj-lt"/>
          <a:ea typeface="+mj-ea"/>
          <a:cs typeface="+mj-cs"/>
        </a:defRPr>
      </a:lvl1pPr>
    </p:titleStyle>
    <p:bodyStyle>
      <a:lvl1pPr marL="266058" indent="-266058" algn="l" defTabSz="7094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576460" indent="-221716" algn="l" defTabSz="7094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886862" indent="-177373" algn="l" defTabSz="70949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4160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96352"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95109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30584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66058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301533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image" Target="../media/image1.jpg"/><Relationship Id="rId7" Type="http://schemas.openxmlformats.org/officeDocument/2006/relationships/hyperlink" Target="http://www.google.com/maps/place/Nyon/@46.3795085,6.2325613,15z" TargetMode="External"/><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hyperlink" Target="http://linkedin.com/in/jonpaulboyd" TargetMode="External"/><Relationship Id="rId11" Type="http://schemas.openxmlformats.org/officeDocument/2006/relationships/image" Target="../media/image5.svg"/><Relationship Id="rId5" Type="http://schemas.openxmlformats.org/officeDocument/2006/relationships/hyperlink" Target="http://corticalstack.ai/"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jp@corticalstack.ai" TargetMode="External"/><Relationship Id="rId9" Type="http://schemas.openxmlformats.org/officeDocument/2006/relationships/image" Target="../media/image3.sv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glasses posing for the camera&#10;&#10;Description automatically generated">
            <a:extLst>
              <a:ext uri="{FF2B5EF4-FFF2-40B4-BE49-F238E27FC236}">
                <a16:creationId xmlns:a16="http://schemas.microsoft.com/office/drawing/2014/main" id="{8ABE09E8-325A-4B26-86B8-21BD3C0721C3}"/>
              </a:ext>
            </a:extLst>
          </p:cNvPr>
          <p:cNvPicPr>
            <a:picLocks noChangeAspect="1"/>
          </p:cNvPicPr>
          <p:nvPr/>
        </p:nvPicPr>
        <p:blipFill>
          <a:blip r:embed="rId3"/>
          <a:stretch>
            <a:fillRect/>
          </a:stretch>
        </p:blipFill>
        <p:spPr>
          <a:xfrm>
            <a:off x="839" y="-370"/>
            <a:ext cx="1561261" cy="1249008"/>
          </a:xfrm>
          <a:prstGeom prst="rect">
            <a:avLst/>
          </a:prstGeom>
        </p:spPr>
      </p:pic>
      <p:sp>
        <p:nvSpPr>
          <p:cNvPr id="10" name="TextBox 9"/>
          <p:cNvSpPr txBox="1"/>
          <p:nvPr/>
        </p:nvSpPr>
        <p:spPr>
          <a:xfrm>
            <a:off x="1363717" y="-38750"/>
            <a:ext cx="5429335" cy="1260212"/>
          </a:xfrm>
          <a:prstGeom prst="rect">
            <a:avLst/>
          </a:prstGeom>
          <a:noFill/>
        </p:spPr>
        <p:txBody>
          <a:bodyPr wrap="square" lIns="28824" tIns="14412" rIns="28824" bIns="14412" rtlCol="0" anchor="ctr">
            <a:spAutoFit/>
          </a:bodyPr>
          <a:lstStyle/>
          <a:p>
            <a:pPr algn="ctr"/>
            <a:r>
              <a:rPr lang="en-GB" sz="3600" b="1" dirty="0">
                <a:latin typeface="Futura LtCn BT" panose="020B0408020204030204" pitchFamily="34" charset="0"/>
              </a:rPr>
              <a:t>JON-PAUL BOYD</a:t>
            </a:r>
          </a:p>
          <a:p>
            <a:pPr algn="ctr"/>
            <a:r>
              <a:rPr lang="en-GB" b="1" dirty="0">
                <a:latin typeface="Futura LtCn BT" panose="020B0408020204030204" pitchFamily="34" charset="0"/>
              </a:rPr>
              <a:t>Cloud Intelligent Systems Engineer</a:t>
            </a:r>
          </a:p>
          <a:p>
            <a:pPr algn="ctr"/>
            <a:endParaRPr lang="en-GB" sz="300" b="1" dirty="0">
              <a:latin typeface="Futura LtCn BT" panose="020B0408020204030204" pitchFamily="34" charset="0"/>
            </a:endParaRPr>
          </a:p>
          <a:p>
            <a:pPr algn="ctr"/>
            <a:r>
              <a:rPr lang="en-GB" sz="900" dirty="0">
                <a:latin typeface="Futura LtCn BT" panose="020B0408020204030204" pitchFamily="34" charset="0"/>
              </a:rPr>
              <a:t>I thrive on delivering tangible, cutting-edge, cloud-hosted AI-enabled and analytic solutions that inform, empower &amp; perform. I help solve business challenges and deliver value to all stakeholders through strong theory, experienced hands-on, clarity of thought and communication.</a:t>
            </a:r>
            <a:endParaRPr lang="en-GB" sz="1800" dirty="0">
              <a:latin typeface="Futura LtCn BT" panose="020B0408020204030204" pitchFamily="34" charset="0"/>
            </a:endParaRPr>
          </a:p>
        </p:txBody>
      </p:sp>
      <p:sp>
        <p:nvSpPr>
          <p:cNvPr id="12" name="TextBox 11">
            <a:extLst>
              <a:ext uri="{FF2B5EF4-FFF2-40B4-BE49-F238E27FC236}">
                <a16:creationId xmlns:a16="http://schemas.microsoft.com/office/drawing/2014/main" id="{98037CFA-1790-4119-BAD6-64A238E0F08D}"/>
              </a:ext>
            </a:extLst>
          </p:cNvPr>
          <p:cNvSpPr txBox="1"/>
          <p:nvPr/>
        </p:nvSpPr>
        <p:spPr>
          <a:xfrm>
            <a:off x="838" y="1734557"/>
            <a:ext cx="6857162" cy="1488475"/>
          </a:xfrm>
          <a:prstGeom prst="rect">
            <a:avLst/>
          </a:prstGeom>
          <a:solidFill>
            <a:srgbClr val="E8EEF7"/>
          </a:solidFill>
          <a:ln>
            <a:noFill/>
          </a:ln>
          <a:effectLst/>
        </p:spPr>
        <p:txBody>
          <a:bodyPr wrap="square" tIns="72000" rtlCol="0">
            <a:spAutoFit/>
          </a:bodyPr>
          <a:lstStyle/>
          <a:p>
            <a:pPr marL="88900" indent="-88900" algn="just">
              <a:buFont typeface="Wingdings" panose="05000000000000000000" pitchFamily="2" charset="2"/>
              <a:buChar char="§"/>
            </a:pPr>
            <a:r>
              <a:rPr lang="en-US" sz="800" b="1" dirty="0">
                <a:latin typeface="Futura (Light)" panose="020B7200000000000000"/>
              </a:rPr>
              <a:t>25 years I.T. experience </a:t>
            </a:r>
            <a:r>
              <a:rPr lang="en-US" sz="800" dirty="0">
                <a:latin typeface="Futura (Light)" panose="020B7200000000000000"/>
              </a:rPr>
              <a:t>as a software engineer, technical solutions architect &amp; development team lead, designing solutions &amp; executing to delivery into production for data-driven decision making.</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23 LinkedIn recommendations </a:t>
            </a:r>
            <a:r>
              <a:rPr lang="en-US" sz="800" dirty="0">
                <a:latin typeface="Futura (Light)" panose="020B7200000000000000"/>
              </a:rPr>
              <a:t>from providing client-centric expertise to 37 global companies.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dirty="0">
                <a:latin typeface="Futura (Light)" panose="020B7200000000000000"/>
              </a:rPr>
              <a:t>Graduated as </a:t>
            </a:r>
            <a:r>
              <a:rPr lang="en-US" sz="800" b="1" dirty="0">
                <a:latin typeface="Futura (Light)" panose="020B7200000000000000"/>
              </a:rPr>
              <a:t>Master of Intelligent Systems, with distinction</a:t>
            </a:r>
            <a:r>
              <a:rPr lang="en-US" sz="800" dirty="0">
                <a:latin typeface="Futura (Light)" panose="020B7200000000000000"/>
              </a:rPr>
              <a:t>, from De Montfort University, Leicester, U.K. (2017-2021).</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experience </a:t>
            </a:r>
            <a:r>
              <a:rPr lang="en-US" sz="800" dirty="0">
                <a:latin typeface="Futura (Light)" panose="020B7200000000000000"/>
              </a:rPr>
              <a:t>modelling, cleansing, mining, &amp; visualizing large data collections, including on cloud platforms.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4 years experience applying machine learning, deep learning, &amp; heuristics </a:t>
            </a:r>
            <a:r>
              <a:rPr lang="en-US" sz="800" dirty="0">
                <a:latin typeface="Futura (Light)" panose="020B7200000000000000"/>
              </a:rPr>
              <a:t>to real-world problems including customer churn, breast cancer </a:t>
            </a:r>
            <a:r>
              <a:rPr lang="en-US" sz="800" dirty="0" err="1">
                <a:latin typeface="Futura (Light)" panose="020B7200000000000000"/>
              </a:rPr>
              <a:t>tumour</a:t>
            </a:r>
            <a:r>
              <a:rPr lang="en-US" sz="800" dirty="0">
                <a:latin typeface="Futura (Light)" panose="020B7200000000000000"/>
              </a:rPr>
              <a:t> classification, &amp; manufacturing optimization.</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natural language processing experience</a:t>
            </a:r>
            <a:r>
              <a:rPr lang="en-US" sz="800" dirty="0">
                <a:latin typeface="Futura (Light)" panose="020B7200000000000000"/>
              </a:rPr>
              <a:t>, building &amp; evaluating state-of-the-art language models for highly relevant retrieval of biomedical information, topic modelling, named entity recognition, &amp; pattern matching.</a:t>
            </a:r>
          </a:p>
          <a:p>
            <a:pPr algn="just"/>
            <a:endParaRPr lang="en-US" sz="300" dirty="0">
              <a:latin typeface="Futura (Light)" panose="020B7200000000000000"/>
            </a:endParaRPr>
          </a:p>
          <a:p>
            <a:pPr algn="just"/>
            <a:endParaRPr lang="en-US" sz="200" dirty="0">
              <a:latin typeface="Futura (Light)" panose="020B7200000000000000"/>
            </a:endParaRPr>
          </a:p>
        </p:txBody>
      </p:sp>
      <p:sp>
        <p:nvSpPr>
          <p:cNvPr id="81" name="TextBox 80"/>
          <p:cNvSpPr txBox="1"/>
          <p:nvPr/>
        </p:nvSpPr>
        <p:spPr>
          <a:xfrm>
            <a:off x="-1" y="1484312"/>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SUMMARY</a:t>
            </a:r>
            <a:r>
              <a:rPr lang="en-GB" sz="1000" b="1" dirty="0">
                <a:solidFill>
                  <a:schemeClr val="bg1"/>
                </a:solidFill>
                <a:latin typeface="Futura LtCn BT" panose="020B0408020204030204" pitchFamily="34" charset="0"/>
              </a:rPr>
              <a:t>  </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219" y="1247885"/>
            <a:ext cx="6858656" cy="246221"/>
            <a:chOff x="-219" y="1509042"/>
            <a:chExt cx="6858656" cy="246221"/>
          </a:xfrm>
        </p:grpSpPr>
        <p:sp>
          <p:nvSpPr>
            <p:cNvPr id="29" name="TextBox 28"/>
            <p:cNvSpPr txBox="1"/>
            <p:nvPr/>
          </p:nvSpPr>
          <p:spPr>
            <a:xfrm>
              <a:off x="-219" y="1509042"/>
              <a:ext cx="6858656" cy="246221"/>
            </a:xfrm>
            <a:prstGeom prst="rect">
              <a:avLst/>
            </a:prstGeom>
            <a:solidFill>
              <a:schemeClr val="tx1"/>
            </a:solidFill>
          </p:spPr>
          <p:txBody>
            <a:bodyPr wrap="square" rtlCol="0">
              <a:spAutoFit/>
            </a:bodyPr>
            <a:lstStyle/>
            <a:p>
              <a:r>
                <a:rPr lang="en-GB" sz="1000" b="1" dirty="0">
                  <a:solidFill>
                    <a:schemeClr val="bg1"/>
                  </a:solidFill>
                  <a:latin typeface="Futura (Light)" panose="020B7200000000000000" pitchFamily="34" charset="0"/>
                </a:rPr>
                <a:t>   +41 (0)79 952 18 81              </a:t>
              </a:r>
              <a:r>
                <a:rPr lang="en-GB" sz="1000" b="1" dirty="0">
                  <a:solidFill>
                    <a:schemeClr val="bg1"/>
                  </a:solidFill>
                  <a:latin typeface="Futura (Light)" panose="020B7200000000000000" pitchFamily="34" charset="0"/>
                  <a:hlinkClick r:id="rId4"/>
                </a:rPr>
                <a:t>jp@corticalstack.ai</a:t>
              </a:r>
              <a:r>
                <a:rPr lang="en-GB" sz="1000" b="1" dirty="0">
                  <a:solidFill>
                    <a:schemeClr val="bg1"/>
                  </a:solidFill>
                  <a:latin typeface="Futura (Light)" panose="020B7200000000000000" pitchFamily="34" charset="0"/>
                </a:rPr>
                <a:t>              </a:t>
              </a:r>
              <a:r>
                <a:rPr lang="en-GB" sz="1000" b="1" dirty="0">
                  <a:solidFill>
                    <a:schemeClr val="bg1"/>
                  </a:solidFill>
                  <a:latin typeface="Futura (Light)" panose="020B7200000000000000" pitchFamily="34" charset="0"/>
                  <a:hlinkClick r:id="rId5"/>
                </a:rPr>
                <a:t>corticalstack.ai</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6"/>
                </a:rPr>
                <a:t>jonpaulboyd</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7"/>
                </a:rPr>
                <a:t>Nyon</a:t>
              </a:r>
              <a:r>
                <a:rPr lang="en-GB" sz="1000" b="1" dirty="0">
                  <a:solidFill>
                    <a:schemeClr val="bg1"/>
                  </a:solidFill>
                  <a:latin typeface="Futura (Light)" panose="020B7200000000000000" pitchFamily="34" charset="0"/>
                  <a:hlinkClick r:id="rId7"/>
                </a:rPr>
                <a:t>, CH</a:t>
              </a:r>
              <a:endParaRPr lang="en-GB" sz="1000" b="1" dirty="0">
                <a:solidFill>
                  <a:schemeClr val="bg1"/>
                </a:solidFill>
                <a:latin typeface="Futura (Light)" panose="020B7200000000000000" pitchFamily="34" charset="0"/>
              </a:endParaRPr>
            </a:p>
          </p:txBody>
        </p:sp>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14"/>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838" y="3339757"/>
            <a:ext cx="6857162" cy="7186583"/>
          </a:xfrm>
          <a:prstGeom prst="rect">
            <a:avLst/>
          </a:prstGeom>
          <a:solidFill>
            <a:srgbClr val="E8EEF7"/>
          </a:solidFill>
        </p:spPr>
        <p:txBody>
          <a:bodyPr wrap="square" rtlCol="0">
            <a:spAutoFit/>
          </a:bodyPr>
          <a:lstStyle/>
          <a:p>
            <a:r>
              <a:rPr lang="en-GB" sz="1000" b="1" dirty="0">
                <a:latin typeface="Futura LtCn BT" panose="020B0408020204030204" pitchFamily="34" charset="0"/>
              </a:rPr>
              <a:t>Azure Cloud Solutions Architect </a:t>
            </a:r>
          </a:p>
          <a:p>
            <a:r>
              <a:rPr lang="en-GB" sz="1000" dirty="0">
                <a:latin typeface="Futura LtCn BT" panose="020B0408020204030204" pitchFamily="34" charset="0"/>
              </a:rPr>
              <a:t>AC Immune | Lausanne, CH | October – November 2021</a:t>
            </a:r>
          </a:p>
          <a:p>
            <a:pPr algn="just"/>
            <a:r>
              <a:rPr lang="en-GB" sz="800" dirty="0">
                <a:latin typeface="Futura (Light)" panose="020B7200000000000000" pitchFamily="34" charset="0"/>
              </a:rPr>
              <a:t>In 26 days, cleansed, digitised, and enriched 30K research articles for a knowledge base providing neuroscience analysts with sub-second response to queries. Over 10,000x faster than legacy search. </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Hands-on, best-practice design, costing, build, configure, deploy, and compliance of Azure services </a:t>
            </a:r>
            <a:r>
              <a:rPr lang="en-GB" sz="800" dirty="0">
                <a:latin typeface="Futura (Light)" panose="020B7200000000000000" pitchFamily="34" charset="0"/>
              </a:rPr>
              <a:t>including IaaS, Automation (Python), code-free Logic Apps, Python durable orchestration and activity Function Apps, containerised app services, 3rd party SaaS, storage, key vaults, event grid, and service plans. Azure Monitor (Application Insights) with telemetry logging and metrics for solution monitoring and troubleshooting. Organisation of resources with management and resource groups.  Cost management for subscription monitoring and budget alerting. Security with AAD RBAC and MFA, app user authentication with AAD identity provisioning, securing blob access with SAS (Shared Access Signature), system-assigned managed identities and access policies.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Simplified the archiving of new articles </a:t>
            </a:r>
            <a:r>
              <a:rPr lang="en-GB" sz="800" dirty="0">
                <a:latin typeface="Futura (Light)" panose="020B7200000000000000" pitchFamily="34" charset="0"/>
              </a:rPr>
              <a:t>with automation, quality controls, and notifications.</a:t>
            </a:r>
          </a:p>
          <a:p>
            <a:endParaRPr lang="en-GB" sz="900" b="1" dirty="0">
              <a:latin typeface="Futura LtCn BT" panose="020B0408020204030204" pitchFamily="34" charset="0"/>
            </a:endParaRPr>
          </a:p>
          <a:p>
            <a:r>
              <a:rPr lang="en-GB" sz="1000" b="1" dirty="0">
                <a:latin typeface="Futura LtCn BT" panose="020B0408020204030204" pitchFamily="34" charset="0"/>
              </a:rPr>
              <a:t>Azure Advanced Analytics Specialist</a:t>
            </a:r>
          </a:p>
          <a:p>
            <a:r>
              <a:rPr lang="en-GB" sz="1000" dirty="0">
                <a:latin typeface="Futura LtCn BT" panose="020B0408020204030204" pitchFamily="34" charset="0"/>
              </a:rPr>
              <a:t>AC Immune | Lausanne, CH | 2020 – 2021</a:t>
            </a:r>
          </a:p>
          <a:p>
            <a:pPr algn="just"/>
            <a:r>
              <a:rPr lang="en-US" sz="800" dirty="0">
                <a:latin typeface="Futura (Light)" panose="020B7200000000000000" pitchFamily="34" charset="0"/>
              </a:rPr>
              <a:t>Driving scientific &amp; business impact on a </a:t>
            </a:r>
            <a:r>
              <a:rPr lang="en-GB" sz="800" dirty="0">
                <a:latin typeface="Futura (Light)" panose="020B7200000000000000" pitchFamily="34" charset="0"/>
              </a:rPr>
              <a:t>6-month contract, leading ACI’s first exploration of cloud-hosted data management, machine &amp; deep learning technologies to advance their data-driven agenda. Learned value of human-in-the-loop evaluation of A.I. solutions.</a:t>
            </a:r>
          </a:p>
          <a:p>
            <a:pPr algn="just"/>
            <a:endParaRPr lang="en-GB"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Automated tracking &amp; visualization of the highly dynamic COVID-19 vaccine landscape </a:t>
            </a:r>
            <a:r>
              <a:rPr lang="en-US" sz="800" dirty="0">
                <a:latin typeface="Futura (Light)" panose="020B7200000000000000" pitchFamily="34" charset="0"/>
              </a:rPr>
              <a:t>for informed decision making. Clinical trial knowledge aggregation from multiple sources using Airflow &amp; Azure ML platform pipelines, with persistence into an Azure </a:t>
            </a:r>
            <a:r>
              <a:rPr lang="en-US" sz="800" dirty="0" err="1">
                <a:latin typeface="Futura (Light)" panose="020B7200000000000000" pitchFamily="34" charset="0"/>
              </a:rPr>
              <a:t>PostegreSQL</a:t>
            </a:r>
            <a:r>
              <a:rPr lang="en-US" sz="800" dirty="0">
                <a:latin typeface="Futura (Light)" panose="020B7200000000000000" pitchFamily="34" charset="0"/>
              </a:rPr>
              <a:t> database for dashboarding &amp; reporting with Power BI &amp; </a:t>
            </a:r>
            <a:r>
              <a:rPr lang="en-US" sz="800" dirty="0" err="1">
                <a:latin typeface="Futura (Light)" panose="020B7200000000000000" pitchFamily="34" charset="0"/>
              </a:rPr>
              <a:t>Streamlit</a:t>
            </a:r>
            <a:r>
              <a:rPr lang="en-US" sz="800" dirty="0">
                <a:latin typeface="Futura (Light)" panose="020B7200000000000000" pitchFamily="34" charset="0"/>
              </a:rPr>
              <a:t>.</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Prototyped knowledge base supporting time-pressured researchers with more effective information retrieval </a:t>
            </a:r>
            <a:r>
              <a:rPr lang="en-GB" sz="800" dirty="0">
                <a:latin typeface="Futura (Light)" panose="020B7200000000000000" pitchFamily="34" charset="0"/>
              </a:rPr>
              <a:t>using large academic literature collection (400K coronavirus papers). Airflow &amp; Azure ML pipelines automate corpus ingestion &amp; cleansing. Heuristics &amp; topic modelling for metadata extraction &amp; document clustering. </a:t>
            </a:r>
            <a:r>
              <a:rPr lang="en-GB" sz="800" dirty="0" err="1">
                <a:latin typeface="Futura (Light)" panose="020B7200000000000000" pitchFamily="34" charset="0"/>
              </a:rPr>
              <a:t>ElasticSearch</a:t>
            </a:r>
            <a:r>
              <a:rPr lang="en-GB" sz="800" dirty="0">
                <a:latin typeface="Futura (Light)" panose="020B7200000000000000" pitchFamily="34" charset="0"/>
              </a:rPr>
              <a:t> for 4.7M paragraph repository. Fine-tuned BERT-based neural network search strategies calibrated to COVID-19 for more relevant results. </a:t>
            </a:r>
            <a:r>
              <a:rPr lang="en-GB" sz="800" dirty="0" err="1">
                <a:latin typeface="Futura (Light)" panose="020B7200000000000000" pitchFamily="34" charset="0"/>
              </a:rPr>
              <a:t>Streamlit</a:t>
            </a:r>
            <a:r>
              <a:rPr lang="en-GB" sz="800" dirty="0">
                <a:latin typeface="Futura (Light)" panose="020B7200000000000000" pitchFamily="34" charset="0"/>
              </a:rPr>
              <a:t> with Python for web front-end.</a:t>
            </a:r>
            <a:endParaRPr lang="en-US" sz="800" dirty="0">
              <a:latin typeface="Futura (Light)" panose="020B7200000000000000" pitchFamily="34" charset="0"/>
            </a:endParaRP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Proven ability to engage with different stakeholders, </a:t>
            </a:r>
            <a:r>
              <a:rPr lang="en-US" sz="800" dirty="0">
                <a:latin typeface="Futura (Light)" panose="020B7200000000000000" pitchFamily="34" charset="0"/>
              </a:rPr>
              <a:t>working with biomedical researchers to understand their workflow, &amp;  presentations “</a:t>
            </a:r>
            <a:r>
              <a:rPr lang="en-US" sz="800" i="1" dirty="0">
                <a:latin typeface="Futura (Light)" panose="020B7200000000000000" pitchFamily="34" charset="0"/>
              </a:rPr>
              <a:t>An introduction to NLP for biomedical research</a:t>
            </a:r>
            <a:r>
              <a:rPr lang="en-US" sz="800" dirty="0">
                <a:latin typeface="Futura (Light)" panose="020B7200000000000000" pitchFamily="34" charset="0"/>
              </a:rPr>
              <a:t>” to the scientific community &amp; solutions to the CSO &amp; CEO.</a:t>
            </a:r>
          </a:p>
          <a:p>
            <a:endParaRPr lang="en-GB" sz="900" dirty="0">
              <a:latin typeface="Futura LtCn BT" panose="020B0408020204030204" pitchFamily="34" charset="0"/>
            </a:endParaRPr>
          </a:p>
          <a:p>
            <a:r>
              <a:rPr lang="en-GB" sz="1000" b="1" dirty="0">
                <a:latin typeface="Futura LtCn BT" panose="020B0408020204030204" pitchFamily="34" charset="0"/>
              </a:rPr>
              <a:t>SAP HANA Technical Architect </a:t>
            </a:r>
          </a:p>
          <a:p>
            <a:r>
              <a:rPr lang="en-GB" sz="1000" dirty="0">
                <a:latin typeface="Futura LtCn BT" panose="020B0408020204030204" pitchFamily="34" charset="0"/>
              </a:rPr>
              <a:t>Nestle | Vevey, CH | 2014 – 2017</a:t>
            </a:r>
          </a:p>
          <a:p>
            <a:pPr algn="just"/>
            <a:r>
              <a:rPr lang="en-US" sz="800" dirty="0">
                <a:latin typeface="Futura (Light)" panose="020B7200000000000000" pitchFamily="34" charset="0"/>
              </a:rPr>
              <a:t>Technical lead, inspiring team implementing groundbreaking analytics solution. Empowered 3000 users with recipe search to answer regulatory compliance, quantity &amp; procurement questions previously impossible. Learned I’m still hungry for technical challenges.</a:t>
            </a:r>
          </a:p>
          <a:p>
            <a:pPr algn="just"/>
            <a:endParaRPr lang="en-GB"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Resolved SAP product shortcomings</a:t>
            </a:r>
            <a:r>
              <a:rPr lang="en-US" sz="800" dirty="0">
                <a:latin typeface="Futura (Light)" panose="020B7200000000000000" pitchFamily="34" charset="0"/>
              </a:rPr>
              <a:t>, developing tool for analytic privileges build &amp; assign, enabling project go-live.</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Quantified performance</a:t>
            </a:r>
            <a:r>
              <a:rPr lang="en-US" sz="800" dirty="0">
                <a:latin typeface="Futura (Light)" panose="020B7200000000000000" pitchFamily="34" charset="0"/>
              </a:rPr>
              <a:t>, developing tool measuring query times vs KPIs for user experience/expectation mgmt.</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Acquired new skillsets </a:t>
            </a:r>
            <a:r>
              <a:rPr lang="en-US" sz="800" dirty="0">
                <a:latin typeface="Futura (Light)" panose="020B7200000000000000" pitchFamily="34" charset="0"/>
              </a:rPr>
              <a:t>to configure HANA workload management, HALM &amp; HRF, then shared with team.</a:t>
            </a:r>
          </a:p>
          <a:p>
            <a:pPr marL="88900" indent="-88900" algn="just">
              <a:buFont typeface="Wingdings" panose="05000000000000000000" pitchFamily="2" charset="2"/>
              <a:buChar char="§"/>
            </a:pPr>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Formalized SAP HANA development best practices </a:t>
            </a:r>
            <a:r>
              <a:rPr lang="en-US" sz="800" dirty="0">
                <a:latin typeface="Futura (Light)" panose="020B7200000000000000" pitchFamily="34" charset="0"/>
              </a:rPr>
              <a:t>for Nestle application development group.</a:t>
            </a:r>
          </a:p>
          <a:p>
            <a:pPr marL="88900" indent="-88900" algn="just">
              <a:buFont typeface="Wingdings" panose="05000000000000000000" pitchFamily="2" charset="2"/>
              <a:buChar char="§"/>
            </a:pPr>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Executed 5 HANA major upgrades </a:t>
            </a:r>
            <a:r>
              <a:rPr lang="en-US" sz="800" dirty="0">
                <a:latin typeface="Futura (Light)" panose="020B7200000000000000" pitchFamily="34" charset="0"/>
              </a:rPr>
              <a:t>&amp; migration of analytics sidecar to embedded NetWeaver/HANA dual stack.</a:t>
            </a:r>
            <a:endParaRPr lang="en-US" sz="400" dirty="0">
              <a:latin typeface="Futura (Light)" panose="020B7200000000000000" pitchFamily="34" charset="0"/>
            </a:endParaRPr>
          </a:p>
          <a:p>
            <a:endParaRPr lang="en-GB" sz="900" dirty="0">
              <a:latin typeface="Futura LtCn BT" panose="020B0408020204030204"/>
            </a:endParaRPr>
          </a:p>
          <a:p>
            <a:r>
              <a:rPr lang="en-GB" sz="1000" b="1" dirty="0">
                <a:latin typeface="Futura LtCn BT" panose="020B0408020204030204" pitchFamily="34" charset="0"/>
              </a:rPr>
              <a:t>SAP HANA Technical Architect</a:t>
            </a:r>
          </a:p>
          <a:p>
            <a:r>
              <a:rPr lang="en-GB" sz="1000" dirty="0">
                <a:latin typeface="Futura LtCn BT" panose="020B0408020204030204" pitchFamily="34" charset="0"/>
              </a:rPr>
              <a:t>Bluefin Solutions | London, UK | 2014</a:t>
            </a:r>
          </a:p>
          <a:p>
            <a:pPr algn="just"/>
            <a:r>
              <a:rPr lang="en-US" sz="800" dirty="0">
                <a:latin typeface="Futura (Light)" panose="020B7200000000000000" pitchFamily="34" charset="0"/>
              </a:rPr>
              <a:t>Helped BAT </a:t>
            </a:r>
            <a:r>
              <a:rPr lang="en-US" sz="800" dirty="0" err="1">
                <a:latin typeface="Futura (Light)" panose="020B7200000000000000" pitchFamily="34" charset="0"/>
              </a:rPr>
              <a:t>realise</a:t>
            </a:r>
            <a:r>
              <a:rPr lang="en-US" sz="800" dirty="0">
                <a:latin typeface="Futura (Light)" panose="020B7200000000000000" pitchFamily="34" charset="0"/>
              </a:rPr>
              <a:t> Gartner’s Logical Data Warehouse concept by implementing HANA SDA for data federation of London &amp; Sydney databases. Learned trust won on transparency &amp; keeping delivery promises goes a long way.</a:t>
            </a:r>
          </a:p>
          <a:p>
            <a:pPr algn="just"/>
            <a:endParaRPr lang="en-US" sz="200" dirty="0">
              <a:latin typeface="Futura (Light)" panose="020B7200000000000000" pitchFamily="34" charset="0"/>
            </a:endParaRPr>
          </a:p>
          <a:p>
            <a:pPr marL="88900" indent="-88900" algn="just">
              <a:buFont typeface="Wingdings" panose="05000000000000000000" pitchFamily="2" charset="2"/>
              <a:buChar char="§"/>
            </a:pPr>
            <a:r>
              <a:rPr lang="en-US" sz="800" b="1" dirty="0">
                <a:latin typeface="Futura (Light)" panose="020B7200000000000000" pitchFamily="34" charset="0"/>
              </a:rPr>
              <a:t>Developed new P&amp;L</a:t>
            </a:r>
            <a:r>
              <a:rPr lang="en-US" sz="800" dirty="0">
                <a:latin typeface="Futura (Light)" panose="020B7200000000000000" pitchFamily="34" charset="0"/>
              </a:rPr>
              <a:t>, achieving sub-second performance (legacy 2m10s), </a:t>
            </a:r>
            <a:r>
              <a:rPr lang="en-GB" sz="800" dirty="0">
                <a:latin typeface="Futura (Light)" panose="020B7200000000000000" pitchFamily="34" charset="0"/>
              </a:rPr>
              <a:t>SAP Fiori KPI dashboard with item drill-down.</a:t>
            </a:r>
          </a:p>
          <a:p>
            <a:endParaRPr lang="en-GB" sz="900" dirty="0"/>
          </a:p>
          <a:p>
            <a:r>
              <a:rPr lang="en-GB" sz="1000" b="1" dirty="0">
                <a:latin typeface="Futura LtCn BT" panose="020B0408020204030204" pitchFamily="34" charset="0"/>
              </a:rPr>
              <a:t>SAP HANA Technical Architect</a:t>
            </a:r>
          </a:p>
          <a:p>
            <a:r>
              <a:rPr lang="en-GB" sz="1000" dirty="0">
                <a:latin typeface="Futura LtCn BT" panose="020B0408020204030204" pitchFamily="34" charset="0"/>
              </a:rPr>
              <a:t>HANA Propulsion Laboratory| </a:t>
            </a:r>
            <a:r>
              <a:rPr lang="en-GB" sz="1000" dirty="0" err="1">
                <a:latin typeface="Futura LtCn BT" panose="020B0408020204030204" pitchFamily="34" charset="0"/>
              </a:rPr>
              <a:t>Blonay</a:t>
            </a:r>
            <a:r>
              <a:rPr lang="en-GB" sz="1000" dirty="0">
                <a:latin typeface="Futura LtCn BT" panose="020B0408020204030204" pitchFamily="34" charset="0"/>
              </a:rPr>
              <a:t>, CH | 2013</a:t>
            </a:r>
          </a:p>
          <a:p>
            <a:pPr algn="just"/>
            <a:r>
              <a:rPr lang="en-GB" sz="800" dirty="0">
                <a:latin typeface="Futura (Light)" panose="020B7200000000000000" pitchFamily="34" charset="0"/>
              </a:rPr>
              <a:t>Learned HANA by engineering piloted vehicle, with real time telemetry to cloud-hosted dB for analytics &amp; vehicle control via openUI5 cockpit. Realised benefits of deep &amp; wide research.</a:t>
            </a:r>
          </a:p>
          <a:p>
            <a:pPr algn="just"/>
            <a:endParaRPr lang="en-GB" sz="200" dirty="0">
              <a:latin typeface="Futura (Light)" panose="020B7200000000000000" pitchFamily="34" charset="0"/>
            </a:endParaRPr>
          </a:p>
          <a:p>
            <a:pPr marL="90488" indent="-90488" algn="just">
              <a:buFont typeface="Wingdings" panose="05000000000000000000" pitchFamily="2" charset="2"/>
              <a:buChar char="§"/>
            </a:pPr>
            <a:r>
              <a:rPr lang="en-GB" sz="800" b="1" dirty="0">
                <a:latin typeface="Futura (Light)" panose="020B7200000000000000" pitchFamily="34" charset="0"/>
              </a:rPr>
              <a:t>Developed data mining for game analytics &amp; reward system </a:t>
            </a:r>
            <a:r>
              <a:rPr lang="en-GB" sz="800" dirty="0">
                <a:latin typeface="Futura (Light)" panose="020B7200000000000000" pitchFamily="34" charset="0"/>
              </a:rPr>
              <a:t>tied to mission objectives &amp; pilot behaviour.</a:t>
            </a:r>
          </a:p>
          <a:p>
            <a:pPr algn="just"/>
            <a:endParaRPr lang="en-GB" sz="800" dirty="0">
              <a:latin typeface="Futura (Light)" panose="020B7200000000000000" pitchFamily="34" charset="0"/>
            </a:endParaRPr>
          </a:p>
          <a:p>
            <a:pPr marL="90488" indent="-90488" algn="just">
              <a:buFont typeface="Wingdings" panose="05000000000000000000" pitchFamily="2" charset="2"/>
              <a:buChar char="§"/>
            </a:pPr>
            <a:endParaRPr lang="en-GB" sz="8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17" name="TextBox 16">
            <a:extLst>
              <a:ext uri="{FF2B5EF4-FFF2-40B4-BE49-F238E27FC236}">
                <a16:creationId xmlns:a16="http://schemas.microsoft.com/office/drawing/2014/main" id="{D2FD0E6B-41AA-4C5B-B8F1-5531B409AE81}"/>
              </a:ext>
            </a:extLst>
          </p:cNvPr>
          <p:cNvSpPr txBox="1"/>
          <p:nvPr/>
        </p:nvSpPr>
        <p:spPr>
          <a:xfrm>
            <a:off x="0" y="3093536"/>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CAREER HIGHLIGHTS</a:t>
            </a:r>
            <a:r>
              <a:rPr lang="en-GB" sz="1000" b="1" dirty="0">
                <a:solidFill>
                  <a:schemeClr val="bg1"/>
                </a:solidFill>
                <a:latin typeface="Futura LtCn BT" panose="020B0408020204030204" pitchFamily="34" charset="0"/>
              </a:rPr>
              <a:t>  </a:t>
            </a:r>
          </a:p>
        </p:txBody>
      </p:sp>
    </p:spTree>
    <p:extLst>
      <p:ext uri="{BB962C8B-B14F-4D97-AF65-F5344CB8AC3E}">
        <p14:creationId xmlns:p14="http://schemas.microsoft.com/office/powerpoint/2010/main" val="40731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AF53E-DA0E-4000-9DC7-C0A188FA8142}"/>
              </a:ext>
            </a:extLst>
          </p:cNvPr>
          <p:cNvSpPr txBox="1"/>
          <p:nvPr/>
        </p:nvSpPr>
        <p:spPr>
          <a:xfrm>
            <a:off x="0" y="9442892"/>
            <a:ext cx="6858000" cy="549757"/>
          </a:xfrm>
          <a:prstGeom prst="rect">
            <a:avLst/>
          </a:prstGeom>
          <a:solidFill>
            <a:srgbClr val="E8EEF7"/>
          </a:solidFill>
          <a:ln>
            <a:noFill/>
          </a:ln>
          <a:effectLst/>
        </p:spPr>
        <p:txBody>
          <a:bodyPr wrap="square" tIns="72000" rtlCol="0">
            <a:spAutoFit/>
          </a:bodyPr>
          <a:lstStyle/>
          <a:p>
            <a:pPr marL="171450" indent="-171450">
              <a:buFont typeface="Wingdings" panose="05000000000000000000" pitchFamily="2" charset="2"/>
              <a:buChar char="§"/>
            </a:pPr>
            <a:r>
              <a:rPr lang="en-GB" sz="700" dirty="0">
                <a:latin typeface="Futura (Light)" panose="020B7200000000000000" pitchFamily="34" charset="0"/>
              </a:rPr>
              <a:t>Microsoft Certified (AZ-900 Azure Fundamentals, AI-900 A.I. Fundamentals, DP-900 Data Fundamentals)</a:t>
            </a:r>
          </a:p>
          <a:p>
            <a:endParaRPr lang="en-GB" sz="7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AWS Certified Cloud Practitioner</a:t>
            </a:r>
          </a:p>
          <a:p>
            <a:endParaRPr lang="en-GB" sz="700" dirty="0">
              <a:latin typeface="Futura (Light)" panose="020B7200000000000000" pitchFamily="34" charset="0"/>
            </a:endParaRPr>
          </a:p>
        </p:txBody>
      </p:sp>
      <p:grpSp>
        <p:nvGrpSpPr>
          <p:cNvPr id="4" name="Group 3">
            <a:extLst>
              <a:ext uri="{FF2B5EF4-FFF2-40B4-BE49-F238E27FC236}">
                <a16:creationId xmlns:a16="http://schemas.microsoft.com/office/drawing/2014/main" id="{21821D73-CDCA-4021-9D46-3D2A9289ED90}"/>
              </a:ext>
            </a:extLst>
          </p:cNvPr>
          <p:cNvGrpSpPr/>
          <p:nvPr/>
        </p:nvGrpSpPr>
        <p:grpSpPr>
          <a:xfrm>
            <a:off x="59246" y="1467360"/>
            <a:ext cx="6131786" cy="183143"/>
            <a:chOff x="59246" y="1549910"/>
            <a:chExt cx="6131786" cy="183143"/>
          </a:xfrm>
        </p:grpSpPr>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9"/>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4067" y="0"/>
            <a:ext cx="6871754" cy="8694688"/>
          </a:xfrm>
          <a:prstGeom prst="rect">
            <a:avLst/>
          </a:prstGeom>
          <a:solidFill>
            <a:srgbClr val="E8EEF7"/>
          </a:solidFill>
        </p:spPr>
        <p:txBody>
          <a:bodyPr wrap="square" rtlCol="0">
            <a:spAutoFit/>
          </a:bodyPr>
          <a:lstStyle/>
          <a:p>
            <a:pPr algn="just"/>
            <a:r>
              <a:rPr lang="en-GB" sz="1000" b="1" dirty="0">
                <a:latin typeface="Futura LtCn BT" panose="020B0408020204030204" pitchFamily="34" charset="0"/>
              </a:rPr>
              <a:t>SAP Web Dynpro ABAP Consultant</a:t>
            </a:r>
          </a:p>
          <a:p>
            <a:r>
              <a:rPr lang="en-GB" sz="1000" b="1" dirty="0">
                <a:latin typeface="Futura LtCn BT" panose="020B0408020204030204" pitchFamily="34" charset="0"/>
              </a:rPr>
              <a:t>Nestle| Vevey, CH | 2010 – 2013</a:t>
            </a:r>
          </a:p>
          <a:p>
            <a:pPr algn="just"/>
            <a:r>
              <a:rPr lang="en-GB" sz="800" dirty="0">
                <a:latin typeface="Futura (Light)" panose="020B7200000000000000" pitchFamily="34" charset="0"/>
              </a:rPr>
              <a:t>Revitalized team, solving skillset deficit, &amp; guided complex development &amp; upgrades. Learned greater self-belief &amp; improved interpersonal skills through learning from others.</a:t>
            </a:r>
          </a:p>
          <a:p>
            <a:pPr algn="just"/>
            <a:endParaRPr lang="en-GB" sz="600" dirty="0">
              <a:latin typeface="Futura (Light)" panose="020B7200000000000000" pitchFamily="34" charset="0"/>
            </a:endParaRPr>
          </a:p>
          <a:p>
            <a:pPr marL="90488" indent="-90488" algn="just">
              <a:buFont typeface="Wingdings" panose="05000000000000000000" pitchFamily="2" charset="2"/>
              <a:buChar char="§"/>
            </a:pPr>
            <a:r>
              <a:rPr lang="en-GB" sz="800" b="1" dirty="0">
                <a:latin typeface="Futura (Light)" panose="020B7200000000000000" pitchFamily="34" charset="0"/>
              </a:rPr>
              <a:t>Redesigned recipe change documents </a:t>
            </a:r>
            <a:r>
              <a:rPr lang="en-GB" sz="800" dirty="0">
                <a:latin typeface="Futura (Light)" panose="020B7200000000000000" pitchFamily="34" charset="0"/>
              </a:rPr>
              <a:t>with new concept driven by simplicity, familiarity &amp; customisation.</a:t>
            </a:r>
          </a:p>
          <a:p>
            <a:pPr algn="just"/>
            <a:endParaRPr lang="en-GB" sz="800" b="1" dirty="0">
              <a:latin typeface="Futura (Light)" panose="020B7200000000000000" pitchFamily="34" charset="0"/>
            </a:endParaRPr>
          </a:p>
          <a:p>
            <a:pPr marL="90488" indent="-90488" algn="just">
              <a:buFont typeface="Wingdings" panose="05000000000000000000" pitchFamily="2" charset="2"/>
              <a:buChar char="§"/>
            </a:pPr>
            <a:r>
              <a:rPr lang="en-GB" sz="800" b="1" dirty="0">
                <a:latin typeface="Futura (Light)" panose="020B7200000000000000" pitchFamily="34" charset="0"/>
              </a:rPr>
              <a:t>Cultivated offshore dev capability </a:t>
            </a:r>
            <a:r>
              <a:rPr lang="en-GB" sz="800" dirty="0">
                <a:latin typeface="Futura (Light)" panose="020B7200000000000000" pitchFamily="34" charset="0"/>
              </a:rPr>
              <a:t>with technical training.</a:t>
            </a:r>
          </a:p>
          <a:p>
            <a:pPr algn="just"/>
            <a:endParaRPr lang="en-GB" sz="800" dirty="0">
              <a:latin typeface="Futura (Light)" panose="020B7200000000000000" pitchFamily="34" charset="0"/>
            </a:endParaRPr>
          </a:p>
          <a:p>
            <a:r>
              <a:rPr lang="en-GB" sz="1000" b="1" dirty="0">
                <a:latin typeface="Futura LtCn BT" panose="020B0408020204030204" pitchFamily="34" charset="0"/>
              </a:rPr>
              <a:t>SAP ABAP Consultant</a:t>
            </a:r>
          </a:p>
          <a:p>
            <a:r>
              <a:rPr lang="en-GB" sz="1000" b="1" dirty="0">
                <a:latin typeface="Futura LtCn BT" panose="020B0408020204030204" pitchFamily="34" charset="0"/>
              </a:rPr>
              <a:t>Belgian Railways| Brussels, BB | 2008 – 2010</a:t>
            </a:r>
          </a:p>
          <a:p>
            <a:pPr algn="just"/>
            <a:r>
              <a:rPr lang="en-GB" sz="800" dirty="0">
                <a:latin typeface="Futura (Light)" panose="020B7200000000000000" pitchFamily="34" charset="0"/>
              </a:rPr>
              <a:t>Mobilized to successfully guide &amp; rescue a failing technical project integrating RF scanning into warehouse management shipment handling. Learned love of OO dev &amp; software in physical systems.</a:t>
            </a:r>
          </a:p>
          <a:p>
            <a:pPr algn="just"/>
            <a:endParaRPr lang="en-GB" sz="400" dirty="0">
              <a:latin typeface="Futura (Light)" panose="020B7200000000000000" pitchFamily="34" charset="0"/>
            </a:endParaRPr>
          </a:p>
          <a:p>
            <a:pPr marL="90488" indent="-90488" algn="just">
              <a:buFont typeface="Wingdings" panose="05000000000000000000" pitchFamily="2" charset="2"/>
              <a:buChar char="§"/>
            </a:pPr>
            <a:r>
              <a:rPr lang="en-GB" sz="800" b="1" dirty="0">
                <a:latin typeface="Futura (Light)" panose="020B7200000000000000" pitchFamily="34" charset="0"/>
              </a:rPr>
              <a:t>Individually responsible for complex bespoke development </a:t>
            </a:r>
            <a:r>
              <a:rPr lang="en-GB" sz="800" dirty="0">
                <a:latin typeface="Futura (Light)" panose="020B7200000000000000" pitchFamily="34" charset="0"/>
              </a:rPr>
              <a:t>functionality within logistics execution. </a:t>
            </a:r>
          </a:p>
          <a:p>
            <a:pPr algn="just"/>
            <a:endParaRPr lang="en-GB" sz="800" dirty="0">
              <a:latin typeface="Futura LtCn BT" panose="020B0408020204030204" pitchFamily="34" charset="0"/>
            </a:endParaRPr>
          </a:p>
          <a:p>
            <a:r>
              <a:rPr lang="en-GB" sz="1000" b="1" dirty="0">
                <a:latin typeface="Futura LtCn BT" panose="020B0408020204030204" pitchFamily="34" charset="0"/>
              </a:rPr>
              <a:t>Senior SAP ABAP Consultant</a:t>
            </a:r>
          </a:p>
          <a:p>
            <a:r>
              <a:rPr lang="en-GB" sz="1000" b="1" dirty="0">
                <a:latin typeface="Futura LtCn BT" panose="020B0408020204030204" pitchFamily="34" charset="0"/>
              </a:rPr>
              <a:t>Cap Gemini| Middlesbrough, UK | 2000 – 2008</a:t>
            </a:r>
          </a:p>
          <a:p>
            <a:pPr algn="just"/>
            <a:r>
              <a:rPr lang="en-GB" sz="800" dirty="0">
                <a:latin typeface="Futura (Light)" panose="020B7200000000000000" pitchFamily="34" charset="0"/>
              </a:rPr>
              <a:t>Analysed customer system code infrastructure for smooth transitioning into SAP competency centre nearshoring service. Demonstrated technical &amp; client-facing capability by delivering revenue earning on-site consultancy &amp; training. Learned rewards of coaching juniors.</a:t>
            </a:r>
          </a:p>
          <a:p>
            <a:pPr algn="just"/>
            <a:endParaRPr lang="en-GB" sz="400" dirty="0">
              <a:latin typeface="Futura (Light)" panose="020B7200000000000000" pitchFamily="34" charset="0"/>
            </a:endParaRPr>
          </a:p>
          <a:p>
            <a:pPr marL="90488" indent="-90488" algn="just">
              <a:buFont typeface="Wingdings" panose="05000000000000000000" pitchFamily="2" charset="2"/>
              <a:buChar char="§"/>
            </a:pPr>
            <a:r>
              <a:rPr lang="en-GB" sz="800" dirty="0">
                <a:latin typeface="Futura (Light)" panose="020B7200000000000000" pitchFamily="34" charset="0"/>
              </a:rPr>
              <a:t>Supervised 3 ABAP developer colleagues, managing work pipeline and continuous coaching.</a:t>
            </a:r>
          </a:p>
          <a:p>
            <a:pPr algn="just"/>
            <a:endParaRPr lang="en-GB" sz="400" dirty="0">
              <a:latin typeface="Futura (Light)" panose="020B7200000000000000" pitchFamily="34" charset="0"/>
            </a:endParaRPr>
          </a:p>
          <a:p>
            <a:pPr marL="90488" indent="-90488" algn="just">
              <a:buFont typeface="Wingdings" panose="05000000000000000000" pitchFamily="2" charset="2"/>
              <a:buChar char="§"/>
            </a:pPr>
            <a:r>
              <a:rPr lang="en-GB" sz="800" dirty="0">
                <a:latin typeface="Futura (Light)" panose="020B7200000000000000" pitchFamily="34" charset="0"/>
              </a:rPr>
              <a:t>Innovated systems integration monitoring dashboard.</a:t>
            </a:r>
            <a:endParaRPr lang="en-GB" sz="900" dirty="0">
              <a:latin typeface="Futura (Light)" panose="020B7200000000000000" pitchFamily="34" charset="0"/>
            </a:endParaRPr>
          </a:p>
          <a:p>
            <a:pPr algn="just"/>
            <a:endParaRPr lang="en-GB" sz="3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5" name="TextBox 24">
            <a:extLst>
              <a:ext uri="{FF2B5EF4-FFF2-40B4-BE49-F238E27FC236}">
                <a16:creationId xmlns:a16="http://schemas.microsoft.com/office/drawing/2014/main" id="{275392DA-C223-4D90-82D1-FB0BDF634E5C}"/>
              </a:ext>
            </a:extLst>
          </p:cNvPr>
          <p:cNvSpPr txBox="1"/>
          <p:nvPr/>
        </p:nvSpPr>
        <p:spPr>
          <a:xfrm>
            <a:off x="3229" y="3237404"/>
            <a:ext cx="6858838" cy="3858355"/>
          </a:xfrm>
          <a:prstGeom prst="rect">
            <a:avLst/>
          </a:prstGeom>
          <a:solidFill>
            <a:srgbClr val="E8EEF7"/>
          </a:solidFill>
          <a:ln>
            <a:noFill/>
          </a:ln>
          <a:effectLst/>
        </p:spPr>
        <p:txBody>
          <a:bodyPr wrap="square" tIns="72000" rtlCol="0">
            <a:spAutoFit/>
          </a:bodyPr>
          <a:lstStyle/>
          <a:p>
            <a:r>
              <a:rPr lang="en-GB" sz="1000" dirty="0">
                <a:latin typeface="Futura LtCn BT" panose="020B0408020204030204" pitchFamily="34" charset="0"/>
              </a:rPr>
              <a:t>Masters Intelligent Systems</a:t>
            </a:r>
          </a:p>
          <a:p>
            <a:r>
              <a:rPr lang="en-GB" sz="1000" b="1" dirty="0">
                <a:latin typeface="Futura LtCn BT" panose="020B0408020204030204" pitchFamily="34" charset="0"/>
              </a:rPr>
              <a:t>De Montfort University | UK | 2017 – 2020</a:t>
            </a:r>
          </a:p>
          <a:p>
            <a:pPr algn="just"/>
            <a:r>
              <a:rPr lang="en-GB" sz="800" dirty="0">
                <a:latin typeface="Futura (Light)" panose="020B7200000000000000" pitchFamily="34" charset="0"/>
              </a:rPr>
              <a:t>Discovered why stronger partnerships should exist between enterprise and academia.</a:t>
            </a:r>
          </a:p>
          <a:p>
            <a:pPr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Masters Thesis Project (90%) </a:t>
            </a:r>
            <a:r>
              <a:rPr lang="en-GB" sz="800" dirty="0">
                <a:latin typeface="Futura (Light)" panose="020B7200000000000000" pitchFamily="34" charset="0"/>
              </a:rPr>
              <a:t>Addressed 2 objectives: </a:t>
            </a:r>
            <a:r>
              <a:rPr lang="en-GB" sz="800" b="1" dirty="0">
                <a:latin typeface="Futura (Light)" panose="020B7200000000000000" pitchFamily="34" charset="0"/>
              </a:rPr>
              <a:t>Support decision-making </a:t>
            </a:r>
            <a:r>
              <a:rPr lang="en-GB" sz="800" dirty="0">
                <a:latin typeface="Futura (Light)" panose="020B7200000000000000" pitchFamily="34" charset="0"/>
              </a:rPr>
              <a:t>with timely &amp; highly visual summarisation of the COVID-19 vaccine development landscape. </a:t>
            </a:r>
            <a:r>
              <a:rPr lang="en-GB" sz="800" b="1" dirty="0">
                <a:latin typeface="Futura (Light)" panose="020B7200000000000000" pitchFamily="34" charset="0"/>
              </a:rPr>
              <a:t>Support time-pressured researchers </a:t>
            </a:r>
            <a:r>
              <a:rPr lang="en-GB" sz="800" dirty="0">
                <a:latin typeface="Futura (Light)" panose="020B7200000000000000" pitchFamily="34" charset="0"/>
              </a:rPr>
              <a:t>with effective information retrieval. Designed, developed &amp; deployed an Azure cloud-hosted knowledge base of coronavirus research &amp; vaccine clinical trial information. Automated orchestration of high-volume structured &amp; unstructured data aggregation, cleansing, classification, metadata creation &amp; persistence. Automated state-of-the-art BERT-transformer model calibration to complex COVID-19 semantics &amp; embedding of paragraph text sequences into ElasticSearch. Exploration via mobile, secure app using </a:t>
            </a:r>
            <a:r>
              <a:rPr lang="en-GB" sz="800" dirty="0" err="1">
                <a:latin typeface="Futura (Light)" panose="020B7200000000000000" pitchFamily="34" charset="0"/>
              </a:rPr>
              <a:t>Streamlit</a:t>
            </a:r>
            <a:r>
              <a:rPr lang="en-GB" sz="800" dirty="0">
                <a:latin typeface="Futura (Light)" panose="020B7200000000000000" pitchFamily="34" charset="0"/>
              </a:rPr>
              <a:t> framework. Search results outperformed </a:t>
            </a:r>
            <a:r>
              <a:rPr lang="en-GB" sz="800" dirty="0" err="1">
                <a:latin typeface="Futura (Light)" panose="020B7200000000000000" pitchFamily="34" charset="0"/>
              </a:rPr>
              <a:t>PubMedCentral</a:t>
            </a:r>
            <a:r>
              <a:rPr lang="en-GB" sz="800" dirty="0">
                <a:latin typeface="Futura (Light)" panose="020B7200000000000000" pitchFamily="34" charset="0"/>
              </a:rPr>
              <a:t> as evaluated by a medical expert.</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Applied Computational Intelligence (88%) </a:t>
            </a:r>
            <a:r>
              <a:rPr lang="en-GB" sz="800" dirty="0">
                <a:latin typeface="Futura (Light)" panose="020B7200000000000000" pitchFamily="34" charset="0"/>
              </a:rPr>
              <a:t>Predicting customer behaviour with tree-based machine learning classifiers. Extensive Python with data profiling &amp; preparation, unsupervised &amp; supervised machine learning, overfitting protection, hyperparameter tuning, model scoring, evaluation &amp; selection.</a:t>
            </a:r>
          </a:p>
          <a:p>
            <a:pPr marL="88900" indent="-88900" algn="just">
              <a:buFont typeface="Wingdings" panose="05000000000000000000" pitchFamily="2" charset="2"/>
              <a:buChar char="§"/>
            </a:pPr>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A.I. Programming (80%) </a:t>
            </a:r>
            <a:r>
              <a:rPr lang="en-GB" sz="800" dirty="0">
                <a:latin typeface="Futura (Light)" panose="020B7200000000000000" pitchFamily="34" charset="0"/>
              </a:rPr>
              <a:t>NLP Python NLTK context-free grammars for natural language to SQL database query.</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Data Mining (80%) </a:t>
            </a:r>
            <a:r>
              <a:rPr lang="en-GB" sz="800" dirty="0">
                <a:latin typeface="Futura (Light)" panose="020B7200000000000000" pitchFamily="34" charset="0"/>
              </a:rPr>
              <a:t>Data analysis &amp; machine learning to predict risk indicators for cardiovascular disease.</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Neural Networks (80%) </a:t>
            </a:r>
            <a:r>
              <a:rPr lang="en-GB" sz="800" dirty="0">
                <a:latin typeface="Futura (Light)" panose="020B7200000000000000" pitchFamily="34" charset="0"/>
              </a:rPr>
              <a:t>Evaluation of biomass &amp; classification of network activity (intrusion, attack, normal).</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Fuzzy Logic (94%) </a:t>
            </a:r>
            <a:r>
              <a:rPr lang="en-GB" sz="800" dirty="0">
                <a:latin typeface="Futura (Light)" panose="020B7200000000000000" pitchFamily="34" charset="0"/>
              </a:rPr>
              <a:t>Classifying breast cancer tumours with fuzzy inference, outperforming neural networks.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Research Methods (96%) </a:t>
            </a:r>
            <a:r>
              <a:rPr lang="en-GB" sz="800" dirty="0">
                <a:latin typeface="Futura (Light)" panose="020B7200000000000000" pitchFamily="34" charset="0"/>
              </a:rPr>
              <a:t>PhD proposal for augmented analytics.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Mobile Robots (97%) </a:t>
            </a:r>
            <a:r>
              <a:rPr lang="en-GB" sz="800" dirty="0">
                <a:latin typeface="Futura (Light)" panose="020B7200000000000000" pitchFamily="34" charset="0"/>
              </a:rPr>
              <a:t>Virtual search &amp; rescue robot controlled via Python, implementing obstacle avoidance, sensor data fusion, environment mapping, precision navigation, victim location.</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Computational Intelligence Optimization (100%) </a:t>
            </a:r>
            <a:r>
              <a:rPr lang="en-GB" sz="800" dirty="0">
                <a:latin typeface="Futura (Light)" panose="020B7200000000000000" pitchFamily="34" charset="0"/>
              </a:rPr>
              <a:t>Design &amp; build of Python hyper-heuristic optimization platform to solve scheduling optimisation. 5 nature-inspired metaheuristic algorithms implemented. Hyper-heuristics dynamically switch low-level metaheuristics to deterministically use the most appropriate algorithm according to current problem state, or select one stochastically.</a:t>
            </a:r>
          </a:p>
          <a:p>
            <a:pPr algn="just"/>
            <a:endParaRPr lang="en-GB" sz="3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24" name="TextBox 23">
            <a:extLst>
              <a:ext uri="{FF2B5EF4-FFF2-40B4-BE49-F238E27FC236}">
                <a16:creationId xmlns:a16="http://schemas.microsoft.com/office/drawing/2014/main" id="{7BA1BA73-6D25-4ED8-96EF-C296281D9295}"/>
              </a:ext>
            </a:extLst>
          </p:cNvPr>
          <p:cNvSpPr txBox="1"/>
          <p:nvPr/>
        </p:nvSpPr>
        <p:spPr>
          <a:xfrm>
            <a:off x="-4067" y="2992738"/>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EDUCATION</a:t>
            </a:r>
          </a:p>
        </p:txBody>
      </p:sp>
      <p:sp>
        <p:nvSpPr>
          <p:cNvPr id="22" name="TextBox 21">
            <a:extLst>
              <a:ext uri="{FF2B5EF4-FFF2-40B4-BE49-F238E27FC236}">
                <a16:creationId xmlns:a16="http://schemas.microsoft.com/office/drawing/2014/main" id="{014BC79C-FD8D-41FA-B96A-63B58DDDF113}"/>
              </a:ext>
            </a:extLst>
          </p:cNvPr>
          <p:cNvSpPr txBox="1"/>
          <p:nvPr/>
        </p:nvSpPr>
        <p:spPr>
          <a:xfrm>
            <a:off x="0" y="7017287"/>
            <a:ext cx="6858838" cy="1026810"/>
          </a:xfrm>
          <a:prstGeom prst="rect">
            <a:avLst/>
          </a:prstGeom>
          <a:solidFill>
            <a:srgbClr val="E8EEF7"/>
          </a:solidFill>
          <a:ln>
            <a:noFill/>
          </a:ln>
          <a:effectLst/>
        </p:spPr>
        <p:txBody>
          <a:bodyPr wrap="square" tIns="72000" rtlCol="0">
            <a:spAutoFit/>
          </a:bodyPr>
          <a:lstStyle/>
          <a:p>
            <a:r>
              <a:rPr lang="en-US" sz="800" b="1" dirty="0">
                <a:latin typeface="Futura (Light)" panose="020B7200000000000000" pitchFamily="34" charset="0"/>
              </a:rPr>
              <a:t>Machine Learning &amp; Deep Learning:</a:t>
            </a:r>
            <a:r>
              <a:rPr lang="en-US" sz="800" dirty="0">
                <a:latin typeface="Futura (Light)" panose="020B7200000000000000" pitchFamily="34" charset="0"/>
              </a:rPr>
              <a:t> regression, decision tree, random forest, boosting, classification, clustering, neural networks </a:t>
            </a:r>
          </a:p>
          <a:p>
            <a:r>
              <a:rPr lang="en-US" sz="800" b="1" dirty="0">
                <a:latin typeface="Futura (Light)" panose="020B7200000000000000" pitchFamily="34" charset="0"/>
              </a:rPr>
              <a:t>Heuristics:</a:t>
            </a:r>
            <a:r>
              <a:rPr lang="en-US" sz="800" dirty="0">
                <a:latin typeface="Futura (Light)" panose="020B7200000000000000" pitchFamily="34" charset="0"/>
              </a:rPr>
              <a:t> regular expressions, annealing, genetic, evolution, swarm, hyper</a:t>
            </a:r>
          </a:p>
          <a:p>
            <a:r>
              <a:rPr lang="en-US" sz="800" b="1" dirty="0">
                <a:latin typeface="Futura (Light)" panose="020B7200000000000000" pitchFamily="34" charset="0"/>
              </a:rPr>
              <a:t>Programming &amp; scripting:</a:t>
            </a:r>
            <a:r>
              <a:rPr lang="en-US" sz="800" dirty="0">
                <a:latin typeface="Futura (Light)" panose="020B7200000000000000" pitchFamily="34" charset="0"/>
              </a:rPr>
              <a:t> Python, JavaScript, SQL, Pandas, </a:t>
            </a:r>
            <a:r>
              <a:rPr lang="en-GB" sz="800" dirty="0">
                <a:latin typeface="Futura (Light)" panose="020B7200000000000000" pitchFamily="34" charset="0"/>
              </a:rPr>
              <a:t>Numpy, </a:t>
            </a:r>
            <a:r>
              <a:rPr lang="en-GB" sz="800" dirty="0" err="1">
                <a:latin typeface="Futura (Light)" panose="020B7200000000000000" pitchFamily="34" charset="0"/>
              </a:rPr>
              <a:t>spaCY</a:t>
            </a:r>
            <a:r>
              <a:rPr lang="en-GB" sz="800" dirty="0">
                <a:latin typeface="Futura (Light)" panose="020B7200000000000000" pitchFamily="34" charset="0"/>
              </a:rPr>
              <a:t>, Scikit-Learn, Keras, NLTK, HTML/CSS3, SAP ABAP</a:t>
            </a:r>
          </a:p>
          <a:p>
            <a:r>
              <a:rPr lang="en-US" sz="800" b="1" dirty="0">
                <a:latin typeface="Futura (Light)" panose="020B7200000000000000" pitchFamily="34" charset="0"/>
              </a:rPr>
              <a:t>Database:</a:t>
            </a:r>
            <a:r>
              <a:rPr lang="en-US" sz="800" dirty="0">
                <a:latin typeface="Futura (Light)" panose="020B7200000000000000" pitchFamily="34" charset="0"/>
              </a:rPr>
              <a:t> </a:t>
            </a:r>
            <a:r>
              <a:rPr lang="en-US" sz="800" dirty="0" err="1">
                <a:latin typeface="Futura (Light)" panose="020B7200000000000000" pitchFamily="34" charset="0"/>
              </a:rPr>
              <a:t>PostegreSQL</a:t>
            </a:r>
            <a:r>
              <a:rPr lang="en-US" sz="800" dirty="0">
                <a:latin typeface="Futura (Light)" panose="020B7200000000000000" pitchFamily="34" charset="0"/>
              </a:rPr>
              <a:t>, MySQL, MongoDB, </a:t>
            </a:r>
            <a:r>
              <a:rPr lang="en-US" sz="800" dirty="0" err="1">
                <a:latin typeface="Futura (Light)" panose="020B7200000000000000" pitchFamily="34" charset="0"/>
              </a:rPr>
              <a:t>ElasticSearch</a:t>
            </a:r>
            <a:r>
              <a:rPr lang="en-US" sz="800" dirty="0">
                <a:latin typeface="Futura (Light)" panose="020B7200000000000000" pitchFamily="34" charset="0"/>
              </a:rPr>
              <a:t>, SAP HANA</a:t>
            </a:r>
          </a:p>
          <a:p>
            <a:r>
              <a:rPr lang="en-US" sz="800" b="1" dirty="0">
                <a:latin typeface="Futura (Light)" panose="020B7200000000000000" pitchFamily="34" charset="0"/>
              </a:rPr>
              <a:t>Cloud:</a:t>
            </a:r>
            <a:r>
              <a:rPr lang="en-US" sz="800" dirty="0">
                <a:latin typeface="Futura (Light)" panose="020B7200000000000000" pitchFamily="34" charset="0"/>
              </a:rPr>
              <a:t> </a:t>
            </a:r>
            <a:r>
              <a:rPr lang="en-US" sz="800">
                <a:latin typeface="Futura (Light)" panose="020B7200000000000000" pitchFamily="34" charset="0"/>
              </a:rPr>
              <a:t>Azure ML &amp; Cognitive</a:t>
            </a:r>
            <a:r>
              <a:rPr lang="en-US" sz="800" dirty="0">
                <a:latin typeface="Futura (Light)" panose="020B7200000000000000" pitchFamily="34" charset="0"/>
              </a:rPr>
              <a:t>, stores &amp; storage, automation, scalable IaaS, serverless &amp; containerized compute, security, networking</a:t>
            </a:r>
          </a:p>
          <a:p>
            <a:r>
              <a:rPr lang="en-US" sz="800" b="1" dirty="0">
                <a:latin typeface="Futura (Light)" panose="020B7200000000000000" pitchFamily="34" charset="0"/>
              </a:rPr>
              <a:t>Frontend:</a:t>
            </a:r>
            <a:r>
              <a:rPr lang="en-US" sz="800" dirty="0">
                <a:latin typeface="Futura (Light)" panose="020B7200000000000000" pitchFamily="34" charset="0"/>
              </a:rPr>
              <a:t> Power BI, </a:t>
            </a:r>
            <a:r>
              <a:rPr lang="en-US" sz="800" dirty="0" err="1">
                <a:latin typeface="Futura (Light)" panose="020B7200000000000000" pitchFamily="34" charset="0"/>
              </a:rPr>
              <a:t>Streamlit</a:t>
            </a:r>
            <a:endParaRPr lang="en-US" sz="800" dirty="0">
              <a:latin typeface="Futura (Light)" panose="020B7200000000000000" pitchFamily="34" charset="0"/>
            </a:endParaRPr>
          </a:p>
          <a:p>
            <a:r>
              <a:rPr lang="en-US" sz="800" b="1" dirty="0">
                <a:latin typeface="Futura (Light)" panose="020B7200000000000000" pitchFamily="34" charset="0"/>
              </a:rPr>
              <a:t>Other:</a:t>
            </a:r>
            <a:r>
              <a:rPr lang="en-US" sz="800" dirty="0">
                <a:latin typeface="Futura (Light)" panose="020B7200000000000000" pitchFamily="34" charset="0"/>
              </a:rPr>
              <a:t> Docker, Linux, GitHub, Apache Airflow, Jira</a:t>
            </a:r>
          </a:p>
          <a:p>
            <a:endParaRPr lang="en-GB" sz="300" dirty="0">
              <a:latin typeface="Futura (Light)" panose="020B7200000000000000" pitchFamily="34" charset="0"/>
            </a:endParaRPr>
          </a:p>
        </p:txBody>
      </p:sp>
      <p:sp>
        <p:nvSpPr>
          <p:cNvPr id="21" name="TextBox 20">
            <a:extLst>
              <a:ext uri="{FF2B5EF4-FFF2-40B4-BE49-F238E27FC236}">
                <a16:creationId xmlns:a16="http://schemas.microsoft.com/office/drawing/2014/main" id="{678915DC-FB6A-476E-B0F9-70A1987F3D16}"/>
              </a:ext>
            </a:extLst>
          </p:cNvPr>
          <p:cNvSpPr txBox="1"/>
          <p:nvPr/>
        </p:nvSpPr>
        <p:spPr>
          <a:xfrm>
            <a:off x="-4067" y="6770889"/>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TOOLS</a:t>
            </a:r>
          </a:p>
        </p:txBody>
      </p:sp>
      <p:sp>
        <p:nvSpPr>
          <p:cNvPr id="23" name="TextBox 22">
            <a:extLst>
              <a:ext uri="{FF2B5EF4-FFF2-40B4-BE49-F238E27FC236}">
                <a16:creationId xmlns:a16="http://schemas.microsoft.com/office/drawing/2014/main" id="{A4FDBD6F-A43E-4812-B57D-EFE4A1FC592A}"/>
              </a:ext>
            </a:extLst>
          </p:cNvPr>
          <p:cNvSpPr txBox="1"/>
          <p:nvPr/>
        </p:nvSpPr>
        <p:spPr>
          <a:xfrm>
            <a:off x="0" y="8229511"/>
            <a:ext cx="6862068" cy="1016464"/>
          </a:xfrm>
          <a:prstGeom prst="rect">
            <a:avLst/>
          </a:prstGeom>
          <a:solidFill>
            <a:srgbClr val="E8EEF7"/>
          </a:solidFill>
        </p:spPr>
        <p:txBody>
          <a:bodyPr wrap="square" lIns="70949" tIns="72000" rIns="70949" bIns="35474" rtlCol="0">
            <a:spAutoFit/>
          </a:bodyPr>
          <a:lstStyle/>
          <a:p>
            <a:r>
              <a:rPr lang="en-GB" sz="800" b="1" dirty="0">
                <a:latin typeface="Futura LtCn BT" panose="020B0408020204030204" pitchFamily="34" charset="0"/>
              </a:rPr>
              <a:t>“Tech savvy, experienced, meticulous, dependable, ingenious &amp; eager to learn more” </a:t>
            </a:r>
          </a:p>
          <a:p>
            <a:r>
              <a:rPr lang="en-GB" sz="600" dirty="0">
                <a:latin typeface="Futura (Light)" panose="020B7200000000000000" pitchFamily="34" charset="0"/>
              </a:rPr>
              <a:t>Rudi </a:t>
            </a:r>
            <a:r>
              <a:rPr lang="en-GB" sz="600" dirty="0" err="1">
                <a:latin typeface="Futura (Light)" panose="020B7200000000000000" pitchFamily="34" charset="0"/>
              </a:rPr>
              <a:t>Dutli</a:t>
            </a:r>
            <a:r>
              <a:rPr lang="en-GB" sz="600" dirty="0">
                <a:latin typeface="Futura (Light)" panose="020B7200000000000000" pitchFamily="34" charset="0"/>
              </a:rPr>
              <a:t>, Principal, Infosys Lodestone</a:t>
            </a:r>
          </a:p>
          <a:p>
            <a:endParaRPr lang="en-GB" sz="300" b="1" dirty="0">
              <a:latin typeface="Futura LtCn BT" panose="020B0408020204030204" pitchFamily="34" charset="0"/>
            </a:endParaRPr>
          </a:p>
          <a:p>
            <a:r>
              <a:rPr lang="en-GB" sz="800" b="1" dirty="0">
                <a:latin typeface="Futura LtCn BT" panose="020B0408020204030204" pitchFamily="34" charset="0"/>
              </a:rPr>
              <a:t>“Builds comprehensive understanding of architectures involved, educating &amp; inspiring teams &amp; co-workers in the process. A real flair for challenging, on-the-edge development”</a:t>
            </a:r>
          </a:p>
          <a:p>
            <a:r>
              <a:rPr lang="en-GB" sz="600" dirty="0">
                <a:latin typeface="Futura (Light)" panose="020B7200000000000000" pitchFamily="34" charset="0"/>
              </a:rPr>
              <a:t>Trond </a:t>
            </a:r>
            <a:r>
              <a:rPr lang="en-GB" sz="600" dirty="0" err="1">
                <a:latin typeface="Futura (Light)" panose="020B7200000000000000" pitchFamily="34" charset="0"/>
              </a:rPr>
              <a:t>Stroemme</a:t>
            </a:r>
            <a:r>
              <a:rPr lang="en-GB" sz="600" dirty="0">
                <a:latin typeface="Futura (Light)" panose="020B7200000000000000" pitchFamily="34" charset="0"/>
              </a:rPr>
              <a:t>, Team Lead, SAP App Expertise Centre, Nestle</a:t>
            </a:r>
          </a:p>
          <a:p>
            <a:endParaRPr lang="en-GB" sz="300" b="1" dirty="0">
              <a:latin typeface="Futura LtCn BT" panose="020B0408020204030204" pitchFamily="34" charset="0"/>
            </a:endParaRPr>
          </a:p>
          <a:p>
            <a:r>
              <a:rPr lang="en-GB" sz="800" b="1" dirty="0">
                <a:latin typeface="Futura LtCn BT" panose="020B0408020204030204" pitchFamily="34" charset="0"/>
              </a:rPr>
              <a:t>“An expert in his domain, a great team player. His focus on results with optimal quality is outstanding”</a:t>
            </a:r>
          </a:p>
          <a:p>
            <a:r>
              <a:rPr lang="en-GB" sz="600" dirty="0">
                <a:latin typeface="Futura (Light)" panose="020B7200000000000000" pitchFamily="34" charset="0"/>
              </a:rPr>
              <a:t>Norbert </a:t>
            </a:r>
            <a:r>
              <a:rPr lang="en-GB" sz="600" dirty="0" err="1">
                <a:latin typeface="Futura (Light)" panose="020B7200000000000000" pitchFamily="34" charset="0"/>
              </a:rPr>
              <a:t>Rignall</a:t>
            </a:r>
            <a:r>
              <a:rPr lang="en-GB" sz="600" dirty="0">
                <a:latin typeface="Futura (Light)" panose="020B7200000000000000" pitchFamily="34" charset="0"/>
              </a:rPr>
              <a:t>, Master Data Solution Architect, Nestle</a:t>
            </a:r>
          </a:p>
          <a:p>
            <a:endParaRPr lang="en-GB" sz="300" dirty="0">
              <a:latin typeface="Futura (Light)" panose="020B7200000000000000" pitchFamily="34" charset="0"/>
            </a:endParaRPr>
          </a:p>
        </p:txBody>
      </p:sp>
      <p:sp>
        <p:nvSpPr>
          <p:cNvPr id="26" name="TextBox 25">
            <a:extLst>
              <a:ext uri="{FF2B5EF4-FFF2-40B4-BE49-F238E27FC236}">
                <a16:creationId xmlns:a16="http://schemas.microsoft.com/office/drawing/2014/main" id="{876B0FFF-28B4-49D6-BCB7-6234A9D15577}"/>
              </a:ext>
            </a:extLst>
          </p:cNvPr>
          <p:cNvSpPr txBox="1"/>
          <p:nvPr/>
        </p:nvSpPr>
        <p:spPr>
          <a:xfrm>
            <a:off x="3229" y="7981463"/>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P</a:t>
            </a:r>
            <a:r>
              <a:rPr lang="en-GB" sz="1000" b="1" dirty="0">
                <a:latin typeface="Futura LtCn BT" panose="020B0408020204030204" pitchFamily="34" charset="0"/>
              </a:rPr>
              <a:t>RAISE</a:t>
            </a:r>
          </a:p>
        </p:txBody>
      </p:sp>
      <p:sp>
        <p:nvSpPr>
          <p:cNvPr id="17" name="TextBox 16">
            <a:extLst>
              <a:ext uri="{FF2B5EF4-FFF2-40B4-BE49-F238E27FC236}">
                <a16:creationId xmlns:a16="http://schemas.microsoft.com/office/drawing/2014/main" id="{55538E6C-3D5C-4B48-BF63-E5227C51AF34}"/>
              </a:ext>
            </a:extLst>
          </p:cNvPr>
          <p:cNvSpPr txBox="1"/>
          <p:nvPr/>
        </p:nvSpPr>
        <p:spPr>
          <a:xfrm>
            <a:off x="838" y="9195087"/>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AWARDS</a:t>
            </a:r>
            <a:endParaRPr lang="en-GB" sz="1000" b="1" dirty="0">
              <a:latin typeface="Futura LtCn BT" panose="020B0408020204030204" pitchFamily="34" charset="0"/>
            </a:endParaRPr>
          </a:p>
        </p:txBody>
      </p:sp>
    </p:spTree>
    <p:extLst>
      <p:ext uri="{BB962C8B-B14F-4D97-AF65-F5344CB8AC3E}">
        <p14:creationId xmlns:p14="http://schemas.microsoft.com/office/powerpoint/2010/main" val="300519030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4931</TotalTime>
  <Words>1649</Words>
  <Application>Microsoft Office PowerPoint</Application>
  <PresentationFormat>A4 Paper (210x297 mm)</PresentationFormat>
  <Paragraphs>157</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Futura (Light)</vt:lpstr>
      <vt:lpstr>Futura LtCn BT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dc:creator>
  <cp:lastModifiedBy>Jon-Paul Boyd</cp:lastModifiedBy>
  <cp:revision>467</cp:revision>
  <cp:lastPrinted>2014-04-29T10:45:37Z</cp:lastPrinted>
  <dcterms:created xsi:type="dcterms:W3CDTF">2014-04-27T07:17:40Z</dcterms:created>
  <dcterms:modified xsi:type="dcterms:W3CDTF">2022-03-09T19:07:26Z</dcterms:modified>
</cp:coreProperties>
</file>