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8"/>
  </p:notesMasterIdLst>
  <p:sldIdLst>
    <p:sldId id="256" r:id="rId2"/>
    <p:sldId id="257" r:id="rId3"/>
    <p:sldId id="259" r:id="rId4"/>
    <p:sldId id="262" r:id="rId5"/>
    <p:sldId id="261" r:id="rId6"/>
    <p:sldId id="290" r:id="rId7"/>
    <p:sldId id="258" r:id="rId8"/>
    <p:sldId id="289" r:id="rId9"/>
    <p:sldId id="291" r:id="rId10"/>
    <p:sldId id="260" r:id="rId11"/>
    <p:sldId id="263" r:id="rId12"/>
    <p:sldId id="293" r:id="rId13"/>
    <p:sldId id="264" r:id="rId14"/>
    <p:sldId id="265" r:id="rId15"/>
    <p:sldId id="297" r:id="rId16"/>
    <p:sldId id="298" r:id="rId17"/>
    <p:sldId id="272" r:id="rId18"/>
    <p:sldId id="273" r:id="rId19"/>
    <p:sldId id="282" r:id="rId20"/>
    <p:sldId id="283" r:id="rId21"/>
    <p:sldId id="274" r:id="rId22"/>
    <p:sldId id="275" r:id="rId23"/>
    <p:sldId id="285" r:id="rId24"/>
    <p:sldId id="292" r:id="rId25"/>
    <p:sldId id="276" r:id="rId26"/>
    <p:sldId id="296" r:id="rId27"/>
    <p:sldId id="266" r:id="rId28"/>
    <p:sldId id="301" r:id="rId29"/>
    <p:sldId id="307" r:id="rId30"/>
    <p:sldId id="305" r:id="rId31"/>
    <p:sldId id="308" r:id="rId32"/>
    <p:sldId id="306" r:id="rId33"/>
    <p:sldId id="309" r:id="rId34"/>
    <p:sldId id="310" r:id="rId35"/>
    <p:sldId id="311" r:id="rId36"/>
    <p:sldId id="312" r:id="rId37"/>
    <p:sldId id="313" r:id="rId38"/>
    <p:sldId id="314" r:id="rId39"/>
    <p:sldId id="270" r:id="rId40"/>
    <p:sldId id="278" r:id="rId41"/>
    <p:sldId id="279" r:id="rId42"/>
    <p:sldId id="286" r:id="rId43"/>
    <p:sldId id="287" r:id="rId44"/>
    <p:sldId id="303" r:id="rId45"/>
    <p:sldId id="280" r:id="rId46"/>
    <p:sldId id="281" r:id="rId4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8"/>
  </p:normalViewPr>
  <p:slideViewPr>
    <p:cSldViewPr showGuides="1">
      <p:cViewPr>
        <p:scale>
          <a:sx n="91" d="100"/>
          <a:sy n="91" d="100"/>
        </p:scale>
        <p:origin x="1704" y="6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C313B-DA9B-4DC2-AB9E-763EA6C411B0}" type="datetimeFigureOut">
              <a:rPr lang="fr-FR" smtClean="0"/>
              <a:t>18/01/2017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23E30-9C7F-4788-8C54-25BC1E35D1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91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3E30-9C7F-4788-8C54-25BC1E35D10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35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3E30-9C7F-4788-8C54-25BC1E35D10C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88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3E30-9C7F-4788-8C54-25BC1E35D10C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68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3E30-9C7F-4788-8C54-25BC1E35D10C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8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3E30-9C7F-4788-8C54-25BC1E35D10C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99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3E30-9C7F-4788-8C54-25BC1E35D10C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02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3E30-9C7F-4788-8C54-25BC1E35D10C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60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A9C7-6B02-4D90-8CE2-34822DD52155}" type="datetime1">
              <a:rPr lang="fr-FR" smtClean="0"/>
              <a:t>18/01/2017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9AD7-A085-4E9A-94B9-25CB418C224D}" type="datetime1">
              <a:rPr lang="fr-FR" smtClean="0"/>
              <a:t>18/01/2017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A63E-487E-4AAE-B2E2-892CE490756B}" type="datetime1">
              <a:rPr lang="fr-FR" smtClean="0"/>
              <a:t>18/01/2017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7489-A44F-4D3C-94A3-9EF0B9A9C839}" type="datetime1">
              <a:rPr lang="fr-FR" smtClean="0"/>
              <a:t>18/01/2017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FB1E-CEFC-40A5-BA4D-8CF7E1632CE4}" type="datetime1">
              <a:rPr lang="fr-FR" smtClean="0"/>
              <a:t>18/01/2017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FAEC-14F8-40E1-B72C-2E8789F11087}" type="datetime1">
              <a:rPr lang="fr-FR" smtClean="0"/>
              <a:t>18/01/2017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8131-BEF9-4627-9EE9-C2C86321EFBF}" type="datetime1">
              <a:rPr lang="fr-FR" smtClean="0"/>
              <a:t>18/01/2017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3415-F722-4825-8F81-14900BC646B9}" type="datetime1">
              <a:rPr lang="fr-FR" smtClean="0"/>
              <a:t>18/01/2017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1CD2-F3E5-439A-8299-A4A425060A15}" type="datetime1">
              <a:rPr lang="fr-FR" smtClean="0"/>
              <a:t>18/01/2017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7D6F-7C01-4D8A-BD61-5D951CB4C2CA}" type="datetime1">
              <a:rPr lang="fr-FR" smtClean="0"/>
              <a:t>18/01/2017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550E-9256-49F2-B55B-3E68C5427A14}" type="datetime1">
              <a:rPr lang="fr-FR" smtClean="0"/>
              <a:t>18/01/2017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3C47C6B-2F90-4DD1-983F-2E9044BD0486}" type="datetime1">
              <a:rPr lang="fr-FR" smtClean="0"/>
              <a:t>18/01/2017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4168BE2-CE1B-433E-80B2-5288F9708CDE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4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200" dirty="0" smtClean="0"/>
              <a:t>Projet majeure :</a:t>
            </a:r>
            <a:br>
              <a:rPr lang="fr-FR" sz="3200" dirty="0" smtClean="0"/>
            </a:br>
            <a:r>
              <a:rPr lang="fr-FR" sz="3200" dirty="0" err="1" smtClean="0"/>
              <a:t>Lemur</a:t>
            </a:r>
            <a:r>
              <a:rPr lang="fr-FR" sz="3200" dirty="0" smtClean="0"/>
              <a:t> </a:t>
            </a:r>
            <a:r>
              <a:rPr lang="fr-FR" sz="3200" dirty="0" err="1" smtClean="0"/>
              <a:t>Rescue</a:t>
            </a:r>
            <a:r>
              <a:rPr lang="fr-FR" sz="3200" dirty="0" smtClean="0"/>
              <a:t> Center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704712"/>
            <a:ext cx="3713171" cy="504056"/>
          </a:xfrm>
        </p:spPr>
        <p:txBody>
          <a:bodyPr>
            <a:noAutofit/>
          </a:bodyPr>
          <a:lstStyle/>
          <a:p>
            <a:pPr algn="ctr"/>
            <a:r>
              <a:rPr lang="fr-FR" sz="1400" dirty="0" smtClean="0"/>
              <a:t>ADIBA </a:t>
            </a:r>
            <a:r>
              <a:rPr lang="fr-FR" sz="1400" dirty="0" err="1" smtClean="0"/>
              <a:t>Corto</a:t>
            </a:r>
            <a:r>
              <a:rPr lang="fr-FR" sz="1400" dirty="0" smtClean="0"/>
              <a:t> – CHAPELLIER Bastien</a:t>
            </a:r>
          </a:p>
          <a:p>
            <a:pPr algn="ctr"/>
            <a:r>
              <a:rPr lang="fr-FR" sz="1400" dirty="0" smtClean="0"/>
              <a:t>ROBERT Eva – VIROT Fabien</a:t>
            </a:r>
            <a:endParaRPr lang="fr-FR" sz="1400" dirty="0"/>
          </a:p>
        </p:txBody>
      </p:sp>
      <p:pic>
        <p:nvPicPr>
          <p:cNvPr id="1027" name="Picture 3" descr="C:\Users\Bab\Desktop\2165f47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6383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ab\Graphisme\LogoCPE\logo-instit-positif-vertical-CPE-Lyon-fond-transparen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63838"/>
            <a:ext cx="2090691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Présentation</a:t>
            </a:r>
            <a:endParaRPr lang="fr-FR" sz="3200" dirty="0"/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/>
              <a:t>Gestion de </a:t>
            </a:r>
            <a:r>
              <a:rPr lang="fr-FR" sz="3200" dirty="0" smtClean="0"/>
              <a:t>projet</a:t>
            </a:r>
            <a:endParaRPr lang="fr-FR" sz="3200" b="1" dirty="0" smtClean="0"/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smtClean="0"/>
              <a:t>Architecture</a:t>
            </a:r>
            <a:endParaRPr lang="fr-FR" sz="3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10</a:t>
            </a:fld>
            <a:endParaRPr lang="fr-FR" dirty="0"/>
          </a:p>
        </p:txBody>
      </p:sp>
      <p:pic>
        <p:nvPicPr>
          <p:cNvPr id="5" name="Picture 2" descr="C:\Users\Bab\Desktop\LRC\Lémur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Bab\Desktop\2165f47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4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" name="Image 2" descr="Architechture_ProjetMajeure(androidCorrection).docx (Mode Protégé) - Microsoft Wor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5" t="16876" r="14675" b="5583"/>
          <a:stretch/>
        </p:blipFill>
        <p:spPr>
          <a:xfrm>
            <a:off x="1347849" y="1131590"/>
            <a:ext cx="6448302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10" name="Image 9" descr="Architechture_ProjetMajeure(androidCorrection).docx (Mode Protégé) - Microsoft Wor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5" t="16876" r="14675" b="5583"/>
          <a:stretch/>
        </p:blipFill>
        <p:spPr>
          <a:xfrm>
            <a:off x="2483768" y="1191285"/>
            <a:ext cx="6448302" cy="374072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12</a:t>
            </a:fld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051720" y="1203598"/>
            <a:ext cx="7056784" cy="165618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932040" y="77155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Machine Virtuelle – Debian8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7504" y="1635645"/>
            <a:ext cx="1531399" cy="64633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Web browser</a:t>
            </a:r>
          </a:p>
          <a:p>
            <a:pPr algn="ctr"/>
            <a:r>
              <a:rPr lang="fr-FR" dirty="0" smtClean="0"/>
              <a:t>X.X.X.X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757030" y="1839794"/>
            <a:ext cx="6643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1757029" y="2086365"/>
            <a:ext cx="6643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Infrastructure </a:t>
            </a:r>
            <a:r>
              <a:rPr lang="fr-FR" dirty="0" smtClean="0"/>
              <a:t>serveurs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smtClean="0"/>
              <a:t>Machine Virtuelle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Base de données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err="1" smtClean="0"/>
              <a:t>Wildfly</a:t>
            </a:r>
            <a:endParaRPr lang="fr-FR" sz="3200" dirty="0" smtClean="0"/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err="1" smtClean="0"/>
              <a:t>Nginx</a:t>
            </a:r>
            <a:endParaRPr lang="fr-FR" sz="3200" dirty="0" smtClean="0"/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13</a:t>
            </a:fld>
            <a:endParaRPr lang="fr-FR" dirty="0"/>
          </a:p>
        </p:txBody>
      </p:sp>
      <p:pic>
        <p:nvPicPr>
          <p:cNvPr id="5" name="Picture 2" descr="C:\Users\Bab\Desktop\LRC\Lémur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ab\Desktop\2165f47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dirty="0" smtClean="0"/>
              <a:t>Machine Virtuelle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Machine virtuelle sous Debian 8</a:t>
            </a:r>
          </a:p>
          <a:p>
            <a:endParaRPr lang="fr-FR" dirty="0" smtClean="0"/>
          </a:p>
          <a:p>
            <a:r>
              <a:rPr lang="fr-FR" dirty="0" smtClean="0"/>
              <a:t>Choix de la VM pour héberger </a:t>
            </a:r>
            <a:r>
              <a:rPr lang="fr-FR" dirty="0" smtClean="0"/>
              <a:t>tous </a:t>
            </a:r>
            <a:r>
              <a:rPr lang="fr-FR" dirty="0" smtClean="0"/>
              <a:t>nos serveurs</a:t>
            </a:r>
          </a:p>
          <a:p>
            <a:endParaRPr lang="fr-FR" dirty="0" smtClean="0"/>
          </a:p>
          <a:p>
            <a:r>
              <a:rPr lang="fr-FR" dirty="0" smtClean="0"/>
              <a:t>Configuration des différents services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14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5076056" y="267494"/>
            <a:ext cx="4032448" cy="1028686"/>
            <a:chOff x="2051720" y="1059582"/>
            <a:chExt cx="7056784" cy="1800200"/>
          </a:xfrm>
        </p:grpSpPr>
        <p:pic>
          <p:nvPicPr>
            <p:cNvPr id="5" name="Espace réservé du contenu 5" descr="Architechture_ProjetMajeure.pdf - Adobe Acrobat Reader DC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64" t="14916" r="20482" b="54182"/>
            <a:stretch/>
          </p:blipFill>
          <p:spPr>
            <a:xfrm>
              <a:off x="2123727" y="1059582"/>
              <a:ext cx="6768752" cy="1800200"/>
            </a:xfrm>
            <a:prstGeom prst="rect">
              <a:avLst/>
            </a:prstGeom>
          </p:spPr>
        </p:pic>
        <p:sp>
          <p:nvSpPr>
            <p:cNvPr id="6" name="Rectangle à coins arrondis 5"/>
            <p:cNvSpPr/>
            <p:nvPr/>
          </p:nvSpPr>
          <p:spPr>
            <a:xfrm>
              <a:off x="2051720" y="1203598"/>
              <a:ext cx="7056784" cy="165618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287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dirty="0" smtClean="0"/>
              <a:t>Machine Virtuelle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Trois serveurs sur la VM :</a:t>
            </a:r>
          </a:p>
          <a:p>
            <a:pPr marL="0" indent="0">
              <a:buNone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 </a:t>
            </a:r>
            <a:r>
              <a:rPr lang="fr-FR" dirty="0" err="1" smtClean="0"/>
              <a:t>Wildfly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 MySQL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 </a:t>
            </a:r>
            <a:r>
              <a:rPr lang="fr-FR" dirty="0" err="1" smtClean="0"/>
              <a:t>Nginx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15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5076056" y="267494"/>
            <a:ext cx="4032448" cy="1028686"/>
            <a:chOff x="2051720" y="1059582"/>
            <a:chExt cx="7056784" cy="1800200"/>
          </a:xfrm>
        </p:grpSpPr>
        <p:pic>
          <p:nvPicPr>
            <p:cNvPr id="5" name="Espace réservé du contenu 5" descr="Architechture_ProjetMajeure.pdf - Adobe Acrobat Reader DC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64" t="14916" r="20482" b="54182"/>
            <a:stretch/>
          </p:blipFill>
          <p:spPr>
            <a:xfrm>
              <a:off x="2123727" y="1059582"/>
              <a:ext cx="6768752" cy="1800200"/>
            </a:xfrm>
            <a:prstGeom prst="rect">
              <a:avLst/>
            </a:prstGeom>
          </p:spPr>
        </p:pic>
        <p:sp>
          <p:nvSpPr>
            <p:cNvPr id="6" name="Rectangle à coins arrondis 5"/>
            <p:cNvSpPr/>
            <p:nvPr/>
          </p:nvSpPr>
          <p:spPr>
            <a:xfrm>
              <a:off x="2051720" y="1203598"/>
              <a:ext cx="7056784" cy="165618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394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dirty="0" smtClean="0"/>
              <a:t>Machine Virtuelle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Machine accessible de </a:t>
            </a:r>
            <a:r>
              <a:rPr lang="fr-FR" dirty="0" smtClean="0"/>
              <a:t>l’extérieur </a:t>
            </a:r>
            <a:r>
              <a:rPr lang="fr-FR" dirty="0" smtClean="0"/>
              <a:t>sur certain ports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Automatisation de démarrage des serveurs</a:t>
            </a:r>
          </a:p>
          <a:p>
            <a:endParaRPr lang="fr-FR" dirty="0"/>
          </a:p>
          <a:p>
            <a:r>
              <a:rPr lang="fr-FR" dirty="0" smtClean="0"/>
              <a:t>Gestion des Backups de la base de données</a:t>
            </a:r>
          </a:p>
          <a:p>
            <a:endParaRPr lang="fr-FR" dirty="0"/>
          </a:p>
          <a:p>
            <a:r>
              <a:rPr lang="fr-FR" dirty="0" smtClean="0"/>
              <a:t>Script de lancement de serveur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16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5076056" y="267494"/>
            <a:ext cx="4032448" cy="1028686"/>
            <a:chOff x="2051720" y="1059582"/>
            <a:chExt cx="7056784" cy="1800200"/>
          </a:xfrm>
        </p:grpSpPr>
        <p:pic>
          <p:nvPicPr>
            <p:cNvPr id="5" name="Espace réservé du contenu 5" descr="Architechture_ProjetMajeure.pdf - Adobe Acrobat Reader DC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64" t="14916" r="20482" b="54182"/>
            <a:stretch/>
          </p:blipFill>
          <p:spPr>
            <a:xfrm>
              <a:off x="2123727" y="1059582"/>
              <a:ext cx="6768752" cy="1800200"/>
            </a:xfrm>
            <a:prstGeom prst="rect">
              <a:avLst/>
            </a:prstGeom>
          </p:spPr>
        </p:pic>
        <p:sp>
          <p:nvSpPr>
            <p:cNvPr id="6" name="Rectangle à coins arrondis 5"/>
            <p:cNvSpPr/>
            <p:nvPr/>
          </p:nvSpPr>
          <p:spPr>
            <a:xfrm>
              <a:off x="2051720" y="1203598"/>
              <a:ext cx="7056784" cy="165618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394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Infrastructure </a:t>
            </a:r>
            <a:r>
              <a:rPr lang="fr-FR" dirty="0" smtClean="0"/>
              <a:t>serveurs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Machine Virtuelle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smtClean="0"/>
              <a:t>Base de données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err="1" smtClean="0"/>
              <a:t>Wildfly</a:t>
            </a:r>
            <a:endParaRPr lang="fr-FR" sz="3200" dirty="0" smtClean="0"/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err="1" smtClean="0"/>
              <a:t>Nginx</a:t>
            </a:r>
            <a:endParaRPr lang="fr-FR" sz="3200" dirty="0" smtClean="0"/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17</a:t>
            </a:fld>
            <a:endParaRPr lang="fr-FR" dirty="0"/>
          </a:p>
        </p:txBody>
      </p:sp>
      <p:pic>
        <p:nvPicPr>
          <p:cNvPr id="5" name="Picture 2" descr="C:\Users\Bab\Desktop\LRC\Lémur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ab\Desktop\2165f47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arabicPeriod" startAt="2"/>
            </a:pPr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Serveur MySQL</a:t>
            </a:r>
          </a:p>
          <a:p>
            <a:r>
              <a:rPr lang="fr-FR" dirty="0" smtClean="0"/>
              <a:t>2 tables mises en place dans la base DB_LEMURIEN à partir de données réelles :</a:t>
            </a:r>
          </a:p>
          <a:p>
            <a:pPr lvl="1"/>
            <a:r>
              <a:rPr lang="fr-FR" dirty="0" smtClean="0"/>
              <a:t>Fiche Lémurien</a:t>
            </a:r>
          </a:p>
          <a:p>
            <a:pPr lvl="1"/>
            <a:r>
              <a:rPr lang="fr-FR" dirty="0" smtClean="0"/>
              <a:t>Fiche Poids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18</a:t>
            </a:fld>
            <a:endParaRPr lang="fr-FR"/>
          </a:p>
        </p:txBody>
      </p:sp>
      <p:pic>
        <p:nvPicPr>
          <p:cNvPr id="2052" name="Picture 4" descr="C:\Users\Bab\Desktop\LRC\ss+(2017-01-17+at+10.30.2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19822"/>
            <a:ext cx="21336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8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arabicPeriod" startAt="2"/>
            </a:pPr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 Lémurien :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19</a:t>
            </a:fld>
            <a:endParaRPr lang="fr-FR"/>
          </a:p>
        </p:txBody>
      </p:sp>
      <p:pic>
        <p:nvPicPr>
          <p:cNvPr id="2051" name="Picture 3" descr="C:\Users\Bab\Desktop\LRC\ss+(2017-01-17+at+10.29.5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8" y="1851670"/>
            <a:ext cx="6811963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fr-FR" sz="2800" dirty="0" smtClean="0"/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fr-FR" sz="2800" dirty="0" smtClean="0"/>
              <a:t>Infrastructure serveurs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fr-FR" sz="2800" dirty="0" smtClean="0"/>
              <a:t>Application Web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fr-FR" sz="2800" dirty="0" smtClean="0"/>
              <a:t>Application Mobile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fr-FR" sz="2800" dirty="0"/>
              <a:t>Démo &amp; Conclusion</a:t>
            </a:r>
            <a:endParaRPr lang="fr-FR" sz="2800" dirty="0" smtClean="0"/>
          </a:p>
          <a:p>
            <a:pPr marL="514350" indent="-514350">
              <a:buFont typeface="+mj-lt"/>
              <a:buAutoNum type="romanU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5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arabicPeriod" startAt="2"/>
            </a:pPr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 Poids: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20</a:t>
            </a:fld>
            <a:endParaRPr lang="fr-FR"/>
          </a:p>
        </p:txBody>
      </p:sp>
      <p:pic>
        <p:nvPicPr>
          <p:cNvPr id="2050" name="Picture 2" descr="C:\Users\Bab\Desktop\LRC\ss+(2017-01-17+at+10.29.3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40" y="2211710"/>
            <a:ext cx="763992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5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Infrastructure </a:t>
            </a:r>
            <a:r>
              <a:rPr lang="fr-FR" dirty="0" smtClean="0"/>
              <a:t>serveurs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Machine Virtuelle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Base de données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err="1" smtClean="0"/>
              <a:t>Wildfly</a:t>
            </a:r>
            <a:endParaRPr lang="fr-FR" sz="3200" b="1" dirty="0" smtClean="0"/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err="1" smtClean="0"/>
              <a:t>Nginx</a:t>
            </a:r>
            <a:endParaRPr lang="fr-FR" sz="3200" dirty="0" smtClean="0"/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21</a:t>
            </a:fld>
            <a:endParaRPr lang="fr-FR" dirty="0"/>
          </a:p>
        </p:txBody>
      </p:sp>
      <p:pic>
        <p:nvPicPr>
          <p:cNvPr id="5" name="Picture 2" descr="C:\Users\Bab\Desktop\LRC\Lémur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ab\Desktop\2165f47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err="1" smtClean="0"/>
              <a:t>Wildfly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Configuration :</a:t>
            </a:r>
          </a:p>
          <a:p>
            <a:pPr lvl="1"/>
            <a:r>
              <a:rPr lang="fr-FR" dirty="0" smtClean="0"/>
              <a:t>Serveur </a:t>
            </a:r>
            <a:r>
              <a:rPr lang="fr-FR" dirty="0" err="1" smtClean="0"/>
              <a:t>Wildfly</a:t>
            </a:r>
            <a:r>
              <a:rPr lang="fr-FR" dirty="0" smtClean="0"/>
              <a:t> 10.1.0</a:t>
            </a:r>
          </a:p>
          <a:p>
            <a:pPr lvl="1"/>
            <a:r>
              <a:rPr lang="fr-FR" dirty="0" smtClean="0"/>
              <a:t>Connexion à la base de données</a:t>
            </a:r>
          </a:p>
          <a:p>
            <a:pPr lvl="1"/>
            <a:r>
              <a:rPr lang="fr-FR" dirty="0" smtClean="0"/>
              <a:t>Mise en place de Queue/</a:t>
            </a:r>
            <a:r>
              <a:rPr lang="fr-FR" dirty="0" err="1" smtClean="0"/>
              <a:t>Topic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Web Services :</a:t>
            </a:r>
          </a:p>
          <a:p>
            <a:pPr lvl="1"/>
            <a:r>
              <a:rPr lang="fr-FR" dirty="0" smtClean="0"/>
              <a:t>1 WS pour chaque select/</a:t>
            </a:r>
            <a:r>
              <a:rPr lang="fr-FR" dirty="0" err="1" smtClean="0"/>
              <a:t>add</a:t>
            </a:r>
            <a:r>
              <a:rPr lang="fr-FR" dirty="0" smtClean="0"/>
              <a:t>/update/</a:t>
            </a:r>
            <a:r>
              <a:rPr lang="fr-FR" dirty="0" err="1" smtClean="0"/>
              <a:t>delete</a:t>
            </a:r>
            <a:r>
              <a:rPr lang="fr-FR" dirty="0" smtClean="0"/>
              <a:t> par table (Lémurien et Poids)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22</a:t>
            </a:fld>
            <a:endParaRPr lang="fr-FR"/>
          </a:p>
        </p:txBody>
      </p:sp>
      <p:pic>
        <p:nvPicPr>
          <p:cNvPr id="5" name="Espace réservé du contenu 5" descr="Architechture_ProjetMajeure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7" t="17596" r="20482" b="57432"/>
          <a:stretch/>
        </p:blipFill>
        <p:spPr>
          <a:xfrm>
            <a:off x="4700326" y="267494"/>
            <a:ext cx="444367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err="1" smtClean="0"/>
              <a:t>Wildfly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Modèles :</a:t>
            </a:r>
          </a:p>
          <a:p>
            <a:pPr lvl="1"/>
            <a:r>
              <a:rPr lang="fr-FR" dirty="0" smtClean="0"/>
              <a:t>Model et </a:t>
            </a:r>
            <a:r>
              <a:rPr lang="fr-FR" dirty="0" err="1" smtClean="0"/>
              <a:t>Entity</a:t>
            </a:r>
            <a:r>
              <a:rPr lang="fr-FR" dirty="0" smtClean="0"/>
              <a:t> de Lémurien et Poids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Controller :</a:t>
            </a:r>
          </a:p>
          <a:p>
            <a:pPr lvl="1"/>
            <a:r>
              <a:rPr lang="fr-FR" dirty="0" smtClean="0"/>
              <a:t>Contrôle le modèle de donnée (champ non vide, non </a:t>
            </a:r>
            <a:r>
              <a:rPr lang="fr-FR" dirty="0" err="1" smtClean="0"/>
              <a:t>null</a:t>
            </a:r>
            <a:r>
              <a:rPr lang="fr-FR" dirty="0" smtClean="0"/>
              <a:t>, longueur de champ, date validée par </a:t>
            </a:r>
            <a:r>
              <a:rPr lang="fr-FR" dirty="0" err="1" smtClean="0"/>
              <a:t>regex</a:t>
            </a:r>
            <a:r>
              <a:rPr lang="fr-FR" dirty="0" smtClean="0"/>
              <a:t>, poids positif…) =&gt; test </a:t>
            </a:r>
            <a:r>
              <a:rPr lang="fr-FR" dirty="0" err="1" smtClean="0"/>
              <a:t>JUnit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Lors de tout échange avec </a:t>
            </a:r>
            <a:r>
              <a:rPr lang="fr-FR" dirty="0" err="1" smtClean="0"/>
              <a:t>Wildfly</a:t>
            </a:r>
            <a:r>
              <a:rPr lang="fr-FR" dirty="0" smtClean="0"/>
              <a:t>, retour d’un message « {</a:t>
            </a:r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 err="1" smtClean="0"/>
              <a:t>response</a:t>
            </a:r>
            <a:r>
              <a:rPr lang="fr-FR" dirty="0" smtClean="0"/>
              <a:t>, String commentaire} » SAUF lors de SELECT (retour de données)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23</a:t>
            </a:fld>
            <a:endParaRPr lang="fr-FR"/>
          </a:p>
        </p:txBody>
      </p:sp>
      <p:pic>
        <p:nvPicPr>
          <p:cNvPr id="7" name="Espace réservé du contenu 5" descr="Architechture_ProjetMajeure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7" t="17596" r="20482" b="57432"/>
          <a:stretch/>
        </p:blipFill>
        <p:spPr>
          <a:xfrm>
            <a:off x="4700326" y="267494"/>
            <a:ext cx="444367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err="1" smtClean="0"/>
              <a:t>Wildfly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657600"/>
          </a:xfrm>
        </p:spPr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24</a:t>
            </a:fld>
            <a:endParaRPr lang="fr-FR"/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79" y="1580096"/>
            <a:ext cx="2734057" cy="1571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11" y="3973034"/>
            <a:ext cx="2362530" cy="581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Espace réservé du contenu 5" descr="Architechture_ProjetMajeure.pdf - Adobe Acrobat Reader DC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7" t="17596" r="21396" b="57432"/>
          <a:stretch/>
        </p:blipFill>
        <p:spPr>
          <a:xfrm>
            <a:off x="4019597" y="2517998"/>
            <a:ext cx="5124403" cy="1872208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1043608" y="3310085"/>
            <a:ext cx="3024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1091954" y="3811327"/>
            <a:ext cx="297599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Infrastructure </a:t>
            </a:r>
            <a:r>
              <a:rPr lang="fr-FR" dirty="0" smtClean="0"/>
              <a:t>serveurs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Machine Virtuelle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Base de données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err="1" smtClean="0"/>
              <a:t>Wildfly</a:t>
            </a:r>
            <a:endParaRPr lang="fr-FR" sz="3200" dirty="0" smtClean="0"/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err="1" smtClean="0"/>
              <a:t>Nginx</a:t>
            </a:r>
            <a:endParaRPr lang="fr-FR" sz="3200" b="1" dirty="0" smtClean="0"/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25</a:t>
            </a:fld>
            <a:endParaRPr lang="fr-FR" dirty="0"/>
          </a:p>
        </p:txBody>
      </p:sp>
      <p:pic>
        <p:nvPicPr>
          <p:cNvPr id="5" name="Picture 2" descr="C:\Users\Bab\Desktop\LRC\Lémur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ab\Desktop\2165f47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fr-FR" dirty="0" err="1" smtClean="0"/>
              <a:t>Nginx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Un serveur </a:t>
            </a:r>
            <a:r>
              <a:rPr lang="fr-FR" dirty="0" err="1" smtClean="0"/>
              <a:t>Nginx</a:t>
            </a:r>
            <a:r>
              <a:rPr lang="fr-FR" dirty="0" smtClean="0"/>
              <a:t> pour deux utilisations distinctes</a:t>
            </a:r>
          </a:p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Un reverse proxy pour la communication avec </a:t>
            </a:r>
            <a:r>
              <a:rPr lang="fr-FR" dirty="0" err="1" smtClean="0"/>
              <a:t>Wildfly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Un serveur web pour héberger les pages web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26</a:t>
            </a:fld>
            <a:endParaRPr lang="fr-FR"/>
          </a:p>
        </p:txBody>
      </p:sp>
      <p:pic>
        <p:nvPicPr>
          <p:cNvPr id="5" name="Espace réservé du contenu 5" descr="Architechture_ProjetMajeure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4" t="20140" r="60260" b="59126"/>
          <a:stretch/>
        </p:blipFill>
        <p:spPr>
          <a:xfrm>
            <a:off x="6092709" y="267494"/>
            <a:ext cx="3051291" cy="14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 smtClean="0"/>
              <a:t>Application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smtClean="0"/>
              <a:t>Organisation du code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Outils utilisés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Problèmes rencontrés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27</a:t>
            </a:fld>
            <a:endParaRPr lang="fr-FR" dirty="0"/>
          </a:p>
        </p:txBody>
      </p:sp>
      <p:pic>
        <p:nvPicPr>
          <p:cNvPr id="6" name="Picture 3" descr="C:\Users\Bab\Desktop\2165f47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Bab\Desktop\LRC\Lémuri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dirty="0" smtClean="0"/>
              <a:t>Organisation du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fr-FR" sz="3200" dirty="0" smtClean="0"/>
              <a:t>Séparation en  plusieurs répertoires (html, </a:t>
            </a:r>
            <a:r>
              <a:rPr lang="fr-FR" sz="3200" dirty="0" err="1" smtClean="0"/>
              <a:t>css</a:t>
            </a:r>
            <a:r>
              <a:rPr lang="fr-FR" sz="3200" dirty="0" smtClean="0"/>
              <a:t>,</a:t>
            </a:r>
            <a:r>
              <a:rPr lang="fr-FR" sz="3200" dirty="0" smtClean="0">
                <a:solidFill>
                  <a:srgbClr val="FF0000"/>
                </a:solidFill>
              </a:rPr>
              <a:t> </a:t>
            </a:r>
            <a:r>
              <a:rPr lang="fr-FR" sz="3200" dirty="0" err="1" smtClean="0"/>
              <a:t>js</a:t>
            </a:r>
            <a:r>
              <a:rPr lang="fr-FR" sz="3200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fr-FR" sz="3200" dirty="0" smtClean="0"/>
              <a:t>Création de fenêtres modales</a:t>
            </a:r>
          </a:p>
          <a:p>
            <a:pPr lvl="2">
              <a:lnSpc>
                <a:spcPct val="200000"/>
              </a:lnSpc>
            </a:pPr>
            <a:endParaRPr lang="fr-FR" sz="3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7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 smtClean="0"/>
              <a:t>Application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Organisation du code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smtClean="0"/>
              <a:t>Outils utilisés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Problèmes rencontrés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29</a:t>
            </a:fld>
            <a:endParaRPr lang="fr-FR" dirty="0"/>
          </a:p>
        </p:txBody>
      </p:sp>
      <p:pic>
        <p:nvPicPr>
          <p:cNvPr id="6" name="Picture 2" descr="C:\Users\Bab\Desktop\LRC\Lémur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Bab\Desktop\2165f47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smtClean="0"/>
              <a:t>Présentation</a:t>
            </a:r>
            <a:endParaRPr lang="fr-FR" sz="3200" b="1" dirty="0"/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/>
              <a:t>Architecture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/>
              <a:t>Gestion de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3</a:t>
            </a:fld>
            <a:endParaRPr lang="fr-FR" dirty="0"/>
          </a:p>
        </p:txBody>
      </p:sp>
      <p:pic>
        <p:nvPicPr>
          <p:cNvPr id="5" name="Picture 2" descr="C:\Users\Bab\Desktop\LRC\Lémur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ab\Desktop\2165f47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4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2. Outils utilisés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lnSpc>
                <a:spcPct val="200000"/>
              </a:lnSpc>
            </a:pPr>
            <a:r>
              <a:rPr lang="fr-FR" sz="3200" dirty="0" smtClean="0"/>
              <a:t>Framework CSS </a:t>
            </a:r>
            <a:r>
              <a:rPr lang="fr-FR" sz="3200" dirty="0" err="1" smtClean="0"/>
              <a:t>Bootstrap</a:t>
            </a:r>
            <a:endParaRPr lang="fr-FR" sz="3200" dirty="0" smtClean="0"/>
          </a:p>
          <a:p>
            <a:pPr lvl="1">
              <a:lnSpc>
                <a:spcPct val="200000"/>
              </a:lnSpc>
            </a:pPr>
            <a:r>
              <a:rPr lang="fr-FR" sz="3200" dirty="0" smtClean="0"/>
              <a:t>Framework JS </a:t>
            </a:r>
            <a:r>
              <a:rPr lang="fr-FR" sz="3200" dirty="0" err="1" smtClean="0"/>
              <a:t>Angular</a:t>
            </a:r>
            <a:endParaRPr lang="fr-FR" sz="3200" dirty="0" smtClean="0"/>
          </a:p>
          <a:p>
            <a:pPr lvl="1">
              <a:lnSpc>
                <a:spcPct val="200000"/>
              </a:lnSpc>
            </a:pPr>
            <a:r>
              <a:rPr lang="fr-FR" sz="3200" dirty="0" smtClean="0"/>
              <a:t>Dépendances ajoutées:</a:t>
            </a:r>
          </a:p>
          <a:p>
            <a:pPr lvl="2">
              <a:lnSpc>
                <a:spcPct val="200000"/>
              </a:lnSpc>
            </a:pPr>
            <a:r>
              <a:rPr lang="fr-FR" sz="2900" dirty="0" err="1" smtClean="0"/>
              <a:t>Angular</a:t>
            </a:r>
            <a:r>
              <a:rPr lang="fr-FR" sz="2900" dirty="0" smtClean="0"/>
              <a:t> </a:t>
            </a:r>
            <a:r>
              <a:rPr lang="fr-FR" sz="2900" dirty="0" err="1" smtClean="0"/>
              <a:t>Chart</a:t>
            </a:r>
            <a:endParaRPr lang="fr-FR" sz="2900" dirty="0" smtClean="0"/>
          </a:p>
          <a:p>
            <a:pPr lvl="2">
              <a:lnSpc>
                <a:spcPct val="200000"/>
              </a:lnSpc>
            </a:pPr>
            <a:r>
              <a:rPr lang="fr-FR" sz="2900" dirty="0" smtClean="0"/>
              <a:t>Pagination</a:t>
            </a:r>
            <a:endParaRPr lang="fr-FR" sz="2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4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 smtClean="0"/>
              <a:t>Application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Organisation du code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Outils utilisés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smtClean="0"/>
              <a:t>Problèmes rencontrés</a:t>
            </a:r>
            <a:endParaRPr lang="fr-FR" sz="3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31</a:t>
            </a:fld>
            <a:endParaRPr lang="fr-FR" dirty="0"/>
          </a:p>
        </p:txBody>
      </p:sp>
      <p:pic>
        <p:nvPicPr>
          <p:cNvPr id="6" name="Picture 2" descr="C:\Users\Bab\Desktop\LRC\Lémur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Bab\Desktop\2165f47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</a:t>
            </a:r>
            <a:r>
              <a:rPr lang="fr-FR" dirty="0" smtClean="0"/>
              <a:t>. Problèmes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fr-FR" sz="3200" dirty="0" smtClean="0"/>
              <a:t> </a:t>
            </a:r>
            <a:r>
              <a:rPr lang="fr-FR" sz="2400" dirty="0" smtClean="0"/>
              <a:t>Graphiques d’évolution du poids séparés en onglets (un onglet par année)</a:t>
            </a:r>
          </a:p>
          <a:p>
            <a:pPr lvl="2">
              <a:lnSpc>
                <a:spcPct val="200000"/>
              </a:lnSpc>
            </a:pPr>
            <a:r>
              <a:rPr lang="fr-FR" dirty="0" smtClean="0"/>
              <a:t>Nécessité d’une directive pour manipulation du DOM : HTML créé dynamiquement</a:t>
            </a:r>
          </a:p>
          <a:p>
            <a:pPr lvl="2">
              <a:lnSpc>
                <a:spcPct val="200000"/>
              </a:lnSpc>
            </a:pPr>
            <a:r>
              <a:rPr lang="fr-FR" dirty="0" smtClean="0"/>
              <a:t>Données récupérées par post (non ordonnées) : service $q</a:t>
            </a:r>
          </a:p>
          <a:p>
            <a:pPr lvl="2">
              <a:lnSpc>
                <a:spcPct val="200000"/>
              </a:lnSpc>
            </a:pPr>
            <a:endParaRPr lang="fr-FR" dirty="0" smtClean="0"/>
          </a:p>
          <a:p>
            <a:pPr lvl="2">
              <a:lnSpc>
                <a:spcPct val="200000"/>
              </a:lnSpc>
            </a:pPr>
            <a:endParaRPr lang="fr-FR" sz="2200" dirty="0" smtClean="0"/>
          </a:p>
          <a:p>
            <a:pPr lvl="1">
              <a:lnSpc>
                <a:spcPct val="200000"/>
              </a:lnSpc>
            </a:pP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8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dirty="0"/>
              <a:t>Application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/>
              <a:t>Organisation du code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/>
              <a:t>Outils utilisés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/>
              <a:t>Problèmes rencontrés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33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532440" y="339502"/>
            <a:ext cx="360040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C:\Users\Bab\Desktop\LRC\Lémuri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Bab\Desktop\2165f47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Organisation du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8">
              <a:lnSpc>
                <a:spcPct val="200000"/>
              </a:lnSpc>
            </a:pPr>
            <a:r>
              <a:rPr lang="fr-FR" sz="2500" dirty="0"/>
              <a:t>    L’activité principale</a:t>
            </a:r>
          </a:p>
          <a:p>
            <a:pPr lvl="8">
              <a:lnSpc>
                <a:spcPct val="200000"/>
              </a:lnSpc>
            </a:pPr>
            <a:r>
              <a:rPr lang="fr-FR" sz="2500" dirty="0"/>
              <a:t>    Les Fragments</a:t>
            </a:r>
          </a:p>
          <a:p>
            <a:pPr lvl="8">
              <a:lnSpc>
                <a:spcPct val="200000"/>
              </a:lnSpc>
            </a:pPr>
            <a:r>
              <a:rPr lang="fr-FR" sz="2500" dirty="0"/>
              <a:t>    Les </a:t>
            </a:r>
            <a:r>
              <a:rPr lang="fr-FR" sz="2500" dirty="0" err="1"/>
              <a:t>AsyncTask</a:t>
            </a:r>
            <a:endParaRPr lang="fr-FR" sz="2500" dirty="0"/>
          </a:p>
          <a:p>
            <a:pPr lvl="8">
              <a:lnSpc>
                <a:spcPct val="200000"/>
              </a:lnSpc>
            </a:pPr>
            <a:r>
              <a:rPr lang="fr-FR" sz="2500" dirty="0"/>
              <a:t>    Le modèle et son </a:t>
            </a:r>
            <a:r>
              <a:rPr lang="fr-FR" sz="2500" dirty="0" err="1"/>
              <a:t>mapping</a:t>
            </a:r>
            <a:endParaRPr lang="fr-FR" sz="2500" dirty="0"/>
          </a:p>
          <a:p>
            <a:pPr marL="1737360" lvl="8" indent="0">
              <a:lnSpc>
                <a:spcPct val="200000"/>
              </a:lnSpc>
              <a:buNone/>
            </a:pPr>
            <a:r>
              <a:rPr lang="fr-FR" sz="2500" dirty="0"/>
              <a:t>	 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34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532440" y="339502"/>
            <a:ext cx="360040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6138" t="52800" r="57875" b="15001"/>
          <a:stretch/>
        </p:blipFill>
        <p:spPr>
          <a:xfrm>
            <a:off x="6784569" y="297818"/>
            <a:ext cx="2359431" cy="1644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151" t="13866" r="75197" b="18448"/>
          <a:stretch/>
        </p:blipFill>
        <p:spPr>
          <a:xfrm>
            <a:off x="35496" y="1189876"/>
            <a:ext cx="2198492" cy="35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dirty="0"/>
              <a:t>Application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/>
              <a:t>Organisation du code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/>
              <a:t>Outils utilisés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/>
              <a:t>Problèmes rencontrés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35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532440" y="339502"/>
            <a:ext cx="360040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C:\Users\Bab\Desktop\LRC\Lémuri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Bab\Desktop\2165f47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 Outils utilisés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lnSpc>
                <a:spcPct val="200000"/>
              </a:lnSpc>
            </a:pPr>
            <a:r>
              <a:rPr lang="fr-FR" sz="3200" dirty="0"/>
              <a:t>Android Studio (2.2.3)</a:t>
            </a:r>
          </a:p>
          <a:p>
            <a:pPr lvl="1">
              <a:lnSpc>
                <a:spcPct val="200000"/>
              </a:lnSpc>
            </a:pPr>
            <a:r>
              <a:rPr lang="fr-FR" sz="3200" dirty="0"/>
              <a:t>Android SDK (7.0 NOUGAT)</a:t>
            </a:r>
          </a:p>
          <a:p>
            <a:pPr lvl="1">
              <a:lnSpc>
                <a:spcPct val="200000"/>
              </a:lnSpc>
            </a:pPr>
            <a:r>
              <a:rPr lang="fr-FR" sz="3200" dirty="0"/>
              <a:t>Librairies utilisées:</a:t>
            </a:r>
          </a:p>
          <a:p>
            <a:pPr lvl="2">
              <a:lnSpc>
                <a:spcPct val="200000"/>
              </a:lnSpc>
            </a:pPr>
            <a:r>
              <a:rPr lang="fr-FR" sz="2900" dirty="0" err="1"/>
              <a:t>MPAndroidChart</a:t>
            </a:r>
            <a:endParaRPr lang="fr-FR" sz="2900" dirty="0"/>
          </a:p>
          <a:p>
            <a:pPr lvl="2">
              <a:lnSpc>
                <a:spcPct val="200000"/>
              </a:lnSpc>
            </a:pPr>
            <a:r>
              <a:rPr lang="fr-FR" sz="2900" dirty="0" err="1"/>
              <a:t>Material</a:t>
            </a:r>
            <a:r>
              <a:rPr lang="fr-FR" sz="2900" dirty="0"/>
              <a:t> Design Support </a:t>
            </a:r>
          </a:p>
          <a:p>
            <a:pPr marL="274320" lvl="1" indent="0">
              <a:lnSpc>
                <a:spcPct val="200000"/>
              </a:lnSpc>
              <a:buNone/>
            </a:pP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36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532440" y="339502"/>
            <a:ext cx="360040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6138" t="52800" r="57875" b="15001"/>
          <a:stretch/>
        </p:blipFill>
        <p:spPr>
          <a:xfrm>
            <a:off x="6784569" y="297818"/>
            <a:ext cx="237626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dirty="0"/>
              <a:t>Application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/>
              <a:t>Organisation du code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/>
              <a:t>Outils utilisés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/>
              <a:t>Problèmes rencontrés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37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532440" y="339502"/>
            <a:ext cx="360040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C:\Users\Bab\Desktop\LRC\Lémuri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Bab\Desktop\2165f47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3. 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fr-FR" sz="2400" dirty="0"/>
              <a:t>Organisation en </a:t>
            </a:r>
            <a:r>
              <a:rPr lang="fr-FR" sz="2400" b="1" dirty="0"/>
              <a:t>Fragments</a:t>
            </a:r>
            <a:r>
              <a:rPr lang="fr-FR" sz="2400" dirty="0"/>
              <a:t> et </a:t>
            </a:r>
            <a:r>
              <a:rPr lang="fr-FR" sz="2400" b="1" dirty="0"/>
              <a:t>communication</a:t>
            </a:r>
            <a:r>
              <a:rPr lang="fr-FR" sz="2400" dirty="0"/>
              <a:t> avec l’activité principale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Lecture d’un </a:t>
            </a:r>
            <a:r>
              <a:rPr lang="fr-FR" b="1" dirty="0"/>
              <a:t>Tag NFC </a:t>
            </a:r>
            <a:r>
              <a:rPr lang="fr-FR" dirty="0"/>
              <a:t>(normes différentes selon les TAG)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Usage du </a:t>
            </a:r>
            <a:r>
              <a:rPr lang="fr-FR" b="1" dirty="0"/>
              <a:t>« </a:t>
            </a:r>
            <a:r>
              <a:rPr lang="fr-FR" b="1" dirty="0" err="1"/>
              <a:t>Material</a:t>
            </a:r>
            <a:r>
              <a:rPr lang="fr-FR" b="1" dirty="0"/>
              <a:t> Design » </a:t>
            </a:r>
            <a:r>
              <a:rPr lang="fr-FR" dirty="0"/>
              <a:t>pour la refonte graphique (aspect design important pour le </a:t>
            </a:r>
            <a:r>
              <a:rPr lang="fr-FR" b="1" dirty="0"/>
              <a:t>« client »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38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532440" y="339502"/>
            <a:ext cx="360040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6138" t="52800" r="57875" b="15001"/>
          <a:stretch/>
        </p:blipFill>
        <p:spPr>
          <a:xfrm>
            <a:off x="7618638" y="300496"/>
            <a:ext cx="1542191" cy="10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fr-FR" dirty="0" smtClean="0"/>
              <a:t>Démo &amp;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smtClean="0"/>
              <a:t>Démo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Améliorations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39</a:t>
            </a:fld>
            <a:endParaRPr lang="fr-FR" dirty="0"/>
          </a:p>
        </p:txBody>
      </p:sp>
      <p:pic>
        <p:nvPicPr>
          <p:cNvPr id="5" name="Picture 2" descr="C:\Users\Bab\Desktop\LRC\Lémur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ab\Desktop\2165f47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00150"/>
            <a:ext cx="7211145" cy="3657600"/>
          </a:xfrm>
        </p:spPr>
        <p:txBody>
          <a:bodyPr/>
          <a:lstStyle/>
          <a:p>
            <a:r>
              <a:rPr lang="fr-FR" dirty="0" smtClean="0"/>
              <a:t>Centre de réhabilitation de </a:t>
            </a:r>
            <a:r>
              <a:rPr lang="fr-FR" dirty="0"/>
              <a:t>l</a:t>
            </a:r>
            <a:r>
              <a:rPr lang="fr-FR" dirty="0" smtClean="0"/>
              <a:t>émuriens à Madagascar</a:t>
            </a:r>
          </a:p>
          <a:p>
            <a:r>
              <a:rPr lang="fr-FR" dirty="0" smtClean="0"/>
              <a:t>Base de données existante mais traitement papier/</a:t>
            </a:r>
            <a:r>
              <a:rPr lang="fr-FR" dirty="0" err="1" smtClean="0"/>
              <a:t>excel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Solution :</a:t>
            </a:r>
          </a:p>
          <a:p>
            <a:pPr lvl="1"/>
            <a:r>
              <a:rPr lang="fr-FR" dirty="0" smtClean="0"/>
              <a:t>Base de données</a:t>
            </a:r>
          </a:p>
          <a:p>
            <a:pPr lvl="1"/>
            <a:r>
              <a:rPr lang="fr-FR" dirty="0" smtClean="0"/>
              <a:t>Dashboard Web</a:t>
            </a:r>
          </a:p>
          <a:p>
            <a:pPr lvl="1"/>
            <a:r>
              <a:rPr lang="fr-FR" dirty="0" smtClean="0"/>
              <a:t>Application Mobile pour scanner les lémuriens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4</a:t>
            </a:fld>
            <a:endParaRPr lang="fr-FR"/>
          </a:p>
        </p:txBody>
      </p:sp>
      <p:pic>
        <p:nvPicPr>
          <p:cNvPr id="5" name="Picture 3" descr="C:\Users\Bab\Desktop\2165f47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ab\Desktop\LRC\Lémuri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fr-FR" dirty="0" smtClean="0"/>
              <a:t>Démo &amp;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Démo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smtClean="0"/>
              <a:t>Améliorations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40</a:t>
            </a:fld>
            <a:endParaRPr lang="fr-FR" dirty="0"/>
          </a:p>
        </p:txBody>
      </p:sp>
      <p:pic>
        <p:nvPicPr>
          <p:cNvPr id="5" name="Picture 2" descr="C:\Users\Bab\Desktop\LRC\Lémur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ab\Desktop\2165f47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2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Registre des soins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41</a:t>
            </a:fld>
            <a:endParaRPr lang="fr-FR"/>
          </a:p>
        </p:txBody>
      </p:sp>
      <p:pic>
        <p:nvPicPr>
          <p:cNvPr id="1026" name="Picture 2" descr="C:\Users\Bab\Desktop\LRC\ss+(2017-01-17+at+03.04.2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6" y="1707654"/>
            <a:ext cx="8935888" cy="235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Registre des soins</a:t>
            </a:r>
          </a:p>
          <a:p>
            <a:pPr lvl="1"/>
            <a:r>
              <a:rPr lang="fr-FR" dirty="0" smtClean="0"/>
              <a:t>Ajout d’une table à la base de données indexé par (</a:t>
            </a:r>
            <a:r>
              <a:rPr lang="fr-FR" dirty="0" err="1" smtClean="0"/>
              <a:t>nom,date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Limite : reçoit deux soins en un jour</a:t>
            </a:r>
          </a:p>
          <a:p>
            <a:pPr lvl="1"/>
            <a:r>
              <a:rPr lang="fr-FR" dirty="0" smtClean="0"/>
              <a:t>Mise en place d’une </a:t>
            </a:r>
            <a:r>
              <a:rPr lang="fr-FR" dirty="0" err="1" smtClean="0"/>
              <a:t>FicheModel</a:t>
            </a:r>
            <a:r>
              <a:rPr lang="fr-FR" dirty="0" smtClean="0"/>
              <a:t> et </a:t>
            </a:r>
            <a:r>
              <a:rPr lang="fr-FR" dirty="0" err="1" smtClean="0"/>
              <a:t>FicheEntity</a:t>
            </a:r>
            <a:r>
              <a:rPr lang="fr-FR" dirty="0" smtClean="0"/>
              <a:t> sur </a:t>
            </a:r>
            <a:r>
              <a:rPr lang="fr-FR" dirty="0" err="1" smtClean="0"/>
              <a:t>Wildfly</a:t>
            </a:r>
            <a:endParaRPr lang="fr-FR" dirty="0" smtClean="0"/>
          </a:p>
          <a:p>
            <a:pPr lvl="1"/>
            <a:r>
              <a:rPr lang="fr-FR" dirty="0" smtClean="0"/>
              <a:t>Création des WS select/</a:t>
            </a:r>
            <a:r>
              <a:rPr lang="fr-FR" dirty="0" err="1" smtClean="0"/>
              <a:t>add</a:t>
            </a:r>
            <a:r>
              <a:rPr lang="fr-FR" dirty="0" smtClean="0"/>
              <a:t>/update/</a:t>
            </a:r>
            <a:r>
              <a:rPr lang="fr-FR" dirty="0" err="1" smtClean="0"/>
              <a:t>delete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8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Registre des soins</a:t>
            </a:r>
          </a:p>
          <a:p>
            <a:pPr lvl="1"/>
            <a:r>
              <a:rPr lang="fr-FR" dirty="0" smtClean="0"/>
              <a:t>Création de formulaire web </a:t>
            </a:r>
          </a:p>
          <a:p>
            <a:pPr lvl="1"/>
            <a:r>
              <a:rPr lang="fr-FR" dirty="0" smtClean="0"/>
              <a:t>Visualisation d’une fiche : </a:t>
            </a:r>
            <a:r>
              <a:rPr lang="fr-FR" dirty="0" err="1"/>
              <a:t>B</a:t>
            </a:r>
            <a:r>
              <a:rPr lang="fr-FR" dirty="0" err="1" smtClean="0"/>
              <a:t>ootstrap</a:t>
            </a:r>
            <a:r>
              <a:rPr lang="fr-FR" dirty="0" smtClean="0"/>
              <a:t> </a:t>
            </a:r>
            <a:r>
              <a:rPr lang="fr-FR" dirty="0" smtClean="0"/>
              <a:t>panel (modification, suppression)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43</a:t>
            </a:fld>
            <a:endParaRPr lang="fr-FR"/>
          </a:p>
        </p:txBody>
      </p:sp>
      <p:pic>
        <p:nvPicPr>
          <p:cNvPr id="1026" name="Picture 2" descr="C:\Users\Bab\Desktop\LRC\ModalSuiv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4" b="17563"/>
          <a:stretch/>
        </p:blipFill>
        <p:spPr bwMode="auto">
          <a:xfrm>
            <a:off x="1311220" y="2680854"/>
            <a:ext cx="6521559" cy="246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0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Registre des soins</a:t>
            </a:r>
          </a:p>
          <a:p>
            <a:pPr lvl="1"/>
            <a:r>
              <a:rPr lang="fr-FR" dirty="0" smtClean="0"/>
              <a:t>Création de fragments pour l’application mobile</a:t>
            </a:r>
          </a:p>
          <a:p>
            <a:pPr lvl="2"/>
            <a:r>
              <a:rPr lang="fr-FR" dirty="0" smtClean="0"/>
              <a:t>Ajout de fiche vétérinaire</a:t>
            </a:r>
          </a:p>
          <a:p>
            <a:pPr lvl="2"/>
            <a:r>
              <a:rPr lang="fr-FR" dirty="0" smtClean="0"/>
              <a:t>Visualisation des fiches attachées au Lémurien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6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fr-FR" dirty="0" smtClean="0"/>
              <a:t>Démo &amp;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Démo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Améliorations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45</a:t>
            </a:fld>
            <a:endParaRPr lang="fr-FR" dirty="0"/>
          </a:p>
        </p:txBody>
      </p:sp>
      <p:pic>
        <p:nvPicPr>
          <p:cNvPr id="5" name="Picture 2" descr="C:\Users\Bab\Desktop\LRC\Lémur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ab\Desktop\2165f47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2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6428" y="1200151"/>
            <a:ext cx="7211144" cy="2739751"/>
          </a:xfrm>
        </p:spPr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Nous vous remercions pour votre attention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46</a:t>
            </a:fld>
            <a:endParaRPr lang="fr-FR"/>
          </a:p>
        </p:txBody>
      </p:sp>
      <p:pic>
        <p:nvPicPr>
          <p:cNvPr id="5" name="Picture 2" descr="C:\Users\Bab\Desktop\LRC\Lémur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ab\Desktop\2165f47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 smtClean="0"/>
              <a:t>Présentation</a:t>
            </a:r>
            <a:endParaRPr lang="fr-FR" sz="3200" dirty="0"/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b="1" dirty="0" smtClean="0"/>
              <a:t>Gestion </a:t>
            </a:r>
            <a:r>
              <a:rPr lang="fr-FR" sz="3200" b="1" dirty="0"/>
              <a:t>de </a:t>
            </a:r>
            <a:r>
              <a:rPr lang="fr-FR" sz="3200" b="1" dirty="0" smtClean="0"/>
              <a:t>projet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3200" dirty="0"/>
              <a:t>Architecture</a:t>
            </a:r>
          </a:p>
          <a:p>
            <a:pPr marL="788670" lvl="1" indent="-514350">
              <a:lnSpc>
                <a:spcPct val="200000"/>
              </a:lnSpc>
              <a:buFont typeface="+mj-lt"/>
              <a:buAutoNum type="arabicPeriod"/>
            </a:pPr>
            <a:endParaRPr lang="fr-FR" sz="32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5</a:t>
            </a:fld>
            <a:endParaRPr lang="fr-FR" dirty="0"/>
          </a:p>
        </p:txBody>
      </p:sp>
      <p:pic>
        <p:nvPicPr>
          <p:cNvPr id="5" name="Picture 2" descr="C:\Users\Bab\Desktop\LRC\Lémuri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64425" y="3433239"/>
            <a:ext cx="2279575" cy="171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ab\Desktop\2165f47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62" y="555526"/>
            <a:ext cx="1372499" cy="14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4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r>
              <a:rPr lang="fr-FR" dirty="0" smtClean="0"/>
              <a:t>Brainstorming lors des premières séances pour définir :</a:t>
            </a:r>
          </a:p>
          <a:p>
            <a:pPr lvl="1"/>
            <a:r>
              <a:rPr lang="fr-FR" dirty="0" smtClean="0"/>
              <a:t>Besoin et répartition des technologies</a:t>
            </a:r>
          </a:p>
          <a:p>
            <a:pPr lvl="1"/>
            <a:r>
              <a:rPr lang="fr-FR" dirty="0" smtClean="0"/>
              <a:t>Moyen de communication entre les services</a:t>
            </a:r>
          </a:p>
          <a:p>
            <a:pPr lvl="1"/>
            <a:r>
              <a:rPr lang="fr-FR" dirty="0" smtClean="0"/>
              <a:t>Choix des fonctionnalités à implémenter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des technologies et répartition des tâches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7</a:t>
            </a:fld>
            <a:endParaRPr lang="fr-FR"/>
          </a:p>
        </p:txBody>
      </p:sp>
      <p:pic>
        <p:nvPicPr>
          <p:cNvPr id="1028" name="Picture 4" descr="https://scontent.xx.fbcdn.net/v/t34.0-12/15554972_10211037988526173_77385972_n.jpg?oh=36bfa5422d443bb51ff4337e256af7d9&amp;oe=5881B06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11"/>
          <a:stretch/>
        </p:blipFill>
        <p:spPr bwMode="auto">
          <a:xfrm>
            <a:off x="6725150" y="1651644"/>
            <a:ext cx="2411979" cy="20546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75" y="1642614"/>
            <a:ext cx="704081" cy="70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à coins arrondis 9"/>
          <p:cNvSpPr/>
          <p:nvPr/>
        </p:nvSpPr>
        <p:spPr>
          <a:xfrm>
            <a:off x="467544" y="4219661"/>
            <a:ext cx="1368151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Dashboard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fr-FR" sz="1400" dirty="0" smtClean="0">
                <a:solidFill>
                  <a:sysClr val="windowText" lastClr="000000"/>
                </a:solidFill>
              </a:rPr>
              <a:t>Html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fr-FR" sz="1400" dirty="0" err="1" smtClean="0">
                <a:solidFill>
                  <a:sysClr val="windowText" lastClr="000000"/>
                </a:solidFill>
              </a:rPr>
              <a:t>AngularJS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356998" y="4219661"/>
            <a:ext cx="136815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ysClr val="windowText" lastClr="000000"/>
                </a:solidFill>
              </a:rPr>
              <a:t>Android</a:t>
            </a:r>
            <a:endParaRPr lang="fr-FR" sz="1400" dirty="0" smtClean="0">
              <a:solidFill>
                <a:sysClr val="windowText" lastClr="000000"/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fr-FR" sz="1400" dirty="0" smtClean="0">
                <a:solidFill>
                  <a:sysClr val="windowText" lastClr="000000"/>
                </a:solidFill>
              </a:rPr>
              <a:t>NFC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75856" y="3795886"/>
            <a:ext cx="108012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JSON</a:t>
            </a:r>
            <a:endParaRPr lang="fr-FR" dirty="0"/>
          </a:p>
        </p:txBody>
      </p:sp>
      <p:cxnSp>
        <p:nvCxnSpPr>
          <p:cNvPr id="29" name="Connecteur en angle 28"/>
          <p:cNvCxnSpPr>
            <a:stCxn id="10" idx="0"/>
            <a:endCxn id="12" idx="1"/>
          </p:cNvCxnSpPr>
          <p:nvPr/>
        </p:nvCxnSpPr>
        <p:spPr>
          <a:xfrm rot="5400000" flipH="1" flipV="1">
            <a:off x="2094184" y="3037989"/>
            <a:ext cx="239109" cy="2124236"/>
          </a:xfrm>
          <a:prstGeom prst="bent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11" idx="0"/>
            <a:endCxn id="12" idx="3"/>
          </p:cNvCxnSpPr>
          <p:nvPr/>
        </p:nvCxnSpPr>
        <p:spPr>
          <a:xfrm rot="16200000" flipV="1">
            <a:off x="5078971" y="3257558"/>
            <a:ext cx="239109" cy="1685098"/>
          </a:xfrm>
          <a:prstGeom prst="bentConnector2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2" idx="0"/>
            <a:endCxn id="60" idx="2"/>
          </p:cNvCxnSpPr>
          <p:nvPr/>
        </p:nvCxnSpPr>
        <p:spPr>
          <a:xfrm flipV="1">
            <a:off x="3815916" y="3469301"/>
            <a:ext cx="0" cy="32658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60" idx="0"/>
            <a:endCxn id="1032" idx="2"/>
          </p:cNvCxnSpPr>
          <p:nvPr/>
        </p:nvCxnSpPr>
        <p:spPr>
          <a:xfrm flipV="1">
            <a:off x="3815916" y="2346695"/>
            <a:ext cx="0" cy="40252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à coins arrondis 59"/>
          <p:cNvSpPr/>
          <p:nvPr/>
        </p:nvSpPr>
        <p:spPr>
          <a:xfrm>
            <a:off x="3203848" y="2749221"/>
            <a:ext cx="122413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JEE</a:t>
            </a:r>
          </a:p>
        </p:txBody>
      </p:sp>
      <p:sp>
        <p:nvSpPr>
          <p:cNvPr id="63" name="Rectangle à coins arrondis 62"/>
          <p:cNvSpPr/>
          <p:nvPr/>
        </p:nvSpPr>
        <p:spPr>
          <a:xfrm>
            <a:off x="2843808" y="1651645"/>
            <a:ext cx="1944216" cy="204155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à coins arrondis 67"/>
          <p:cNvSpPr/>
          <p:nvPr/>
        </p:nvSpPr>
        <p:spPr>
          <a:xfrm>
            <a:off x="335314" y="3795886"/>
            <a:ext cx="1944216" cy="132665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à coins arrondis 73"/>
          <p:cNvSpPr/>
          <p:nvPr/>
        </p:nvSpPr>
        <p:spPr>
          <a:xfrm>
            <a:off x="5032673" y="3806017"/>
            <a:ext cx="1944216" cy="132665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4788024" y="185167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Bastien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Fabien</a:t>
            </a: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701569" y="342655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Eva</a:t>
            </a:r>
            <a:endParaRPr lang="fr-FR" dirty="0"/>
          </a:p>
        </p:txBody>
      </p:sp>
      <p:sp>
        <p:nvSpPr>
          <p:cNvPr id="77" name="ZoneTexte 76"/>
          <p:cNvSpPr txBox="1"/>
          <p:nvPr/>
        </p:nvSpPr>
        <p:spPr>
          <a:xfrm>
            <a:off x="5474011" y="3414810"/>
            <a:ext cx="11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Corto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80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Trello</a:t>
            </a:r>
            <a:r>
              <a:rPr lang="fr-FR" dirty="0" smtClean="0"/>
              <a:t> pour suivre les </a:t>
            </a:r>
            <a:r>
              <a:rPr lang="fr-FR" dirty="0" smtClean="0"/>
              <a:t>développements</a:t>
            </a:r>
            <a:endParaRPr lang="fr-FR" dirty="0"/>
          </a:p>
        </p:txBody>
      </p:sp>
      <p:pic>
        <p:nvPicPr>
          <p:cNvPr id="23" name="Espace réservé du contenu 4" descr="LemurRescueCenter | Trello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2" b="1847"/>
          <a:stretch/>
        </p:blipFill>
        <p:spPr>
          <a:xfrm>
            <a:off x="1174954" y="1851670"/>
            <a:ext cx="6794089" cy="317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8BE2-CE1B-433E-80B2-5288F9708CDE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 sous </a:t>
            </a:r>
            <a:r>
              <a:rPr lang="fr-FR" dirty="0" err="1"/>
              <a:t>G</a:t>
            </a:r>
            <a:r>
              <a:rPr lang="fr-FR" dirty="0" err="1" smtClean="0"/>
              <a:t>ithub</a:t>
            </a:r>
            <a:r>
              <a:rPr lang="fr-FR" dirty="0" smtClean="0"/>
              <a:t> et répartition en branches</a:t>
            </a:r>
          </a:p>
          <a:p>
            <a:pPr lvl="1"/>
            <a:endParaRPr lang="fr-FR" dirty="0" smtClean="0"/>
          </a:p>
        </p:txBody>
      </p:sp>
      <p:pic>
        <p:nvPicPr>
          <p:cNvPr id="5" name="Image 4" descr="Network Graph · cortito/LemurRescueCenter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26652" r="14861" b="36674"/>
          <a:stretch/>
        </p:blipFill>
        <p:spPr>
          <a:xfrm>
            <a:off x="104340" y="1779662"/>
            <a:ext cx="883529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818</TotalTime>
  <Words>744</Words>
  <Application>Microsoft Macintosh PowerPoint</Application>
  <PresentationFormat>Présentation à l'écran (16:9)</PresentationFormat>
  <Paragraphs>277</Paragraphs>
  <Slides>46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9" baseType="lpstr">
      <vt:lpstr>Calibri</vt:lpstr>
      <vt:lpstr>Arial</vt:lpstr>
      <vt:lpstr>Clarté</vt:lpstr>
      <vt:lpstr>Projet majeure : Lemur Rescue Center</vt:lpstr>
      <vt:lpstr>Plan</vt:lpstr>
      <vt:lpstr>Introduction</vt:lpstr>
      <vt:lpstr>Présentation</vt:lpstr>
      <vt:lpstr>Introduction</vt:lpstr>
      <vt:lpstr>Gestion de projet</vt:lpstr>
      <vt:lpstr>Gestion de projet</vt:lpstr>
      <vt:lpstr>Gestion de projet</vt:lpstr>
      <vt:lpstr>Gestion de projet</vt:lpstr>
      <vt:lpstr>Introduction</vt:lpstr>
      <vt:lpstr>Architecture</vt:lpstr>
      <vt:lpstr>Architecture</vt:lpstr>
      <vt:lpstr>Infrastructure serveurs</vt:lpstr>
      <vt:lpstr>Machine Virtuelle</vt:lpstr>
      <vt:lpstr>Machine Virtuelle</vt:lpstr>
      <vt:lpstr>Machine Virtuelle</vt:lpstr>
      <vt:lpstr>Infrastructure serveurs</vt:lpstr>
      <vt:lpstr>Base de données</vt:lpstr>
      <vt:lpstr>Base de données</vt:lpstr>
      <vt:lpstr>Base de données</vt:lpstr>
      <vt:lpstr>Infrastructure serveurs</vt:lpstr>
      <vt:lpstr>Wildfly</vt:lpstr>
      <vt:lpstr>Wildfly</vt:lpstr>
      <vt:lpstr>Wildfly</vt:lpstr>
      <vt:lpstr>Infrastructure serveurs</vt:lpstr>
      <vt:lpstr>Nginx</vt:lpstr>
      <vt:lpstr>Application Web</vt:lpstr>
      <vt:lpstr>Organisation du code</vt:lpstr>
      <vt:lpstr>Application Web</vt:lpstr>
      <vt:lpstr>2. Outils utilisés </vt:lpstr>
      <vt:lpstr>Application Web</vt:lpstr>
      <vt:lpstr>3. Problèmes rencontrés</vt:lpstr>
      <vt:lpstr>Application Mobile</vt:lpstr>
      <vt:lpstr>1. Organisation du code</vt:lpstr>
      <vt:lpstr>Application Mobile</vt:lpstr>
      <vt:lpstr>2. Outils utilisés</vt:lpstr>
      <vt:lpstr>Application Mobile</vt:lpstr>
      <vt:lpstr>3. Problèmes rencontrés</vt:lpstr>
      <vt:lpstr>Démo &amp; Conclusion</vt:lpstr>
      <vt:lpstr>Démo &amp; Conclusion</vt:lpstr>
      <vt:lpstr>Améliorations</vt:lpstr>
      <vt:lpstr>Améliorations</vt:lpstr>
      <vt:lpstr>Améliorations</vt:lpstr>
      <vt:lpstr>Améliorations</vt:lpstr>
      <vt:lpstr>Démo &amp; Conclusion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majeure : Lemur Rescue Center</dc:title>
  <dc:creator>Bab</dc:creator>
  <cp:lastModifiedBy>Eva Robert</cp:lastModifiedBy>
  <cp:revision>79</cp:revision>
  <dcterms:created xsi:type="dcterms:W3CDTF">2017-01-17T07:57:02Z</dcterms:created>
  <dcterms:modified xsi:type="dcterms:W3CDTF">2017-01-18T20:41:36Z</dcterms:modified>
</cp:coreProperties>
</file>