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8"/>
  </p:notesMasterIdLst>
  <p:sldIdLst>
    <p:sldId id="303" r:id="rId2"/>
    <p:sldId id="256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62" r:id="rId11"/>
    <p:sldId id="263" r:id="rId12"/>
    <p:sldId id="281" r:id="rId13"/>
    <p:sldId id="282" r:id="rId14"/>
    <p:sldId id="264" r:id="rId15"/>
    <p:sldId id="265" r:id="rId16"/>
    <p:sldId id="266" r:id="rId17"/>
    <p:sldId id="296" r:id="rId18"/>
    <p:sldId id="297" r:id="rId19"/>
    <p:sldId id="280" r:id="rId20"/>
    <p:sldId id="259" r:id="rId21"/>
    <p:sldId id="261" r:id="rId22"/>
    <p:sldId id="273" r:id="rId23"/>
    <p:sldId id="260" r:id="rId24"/>
    <p:sldId id="283" r:id="rId25"/>
    <p:sldId id="274" r:id="rId26"/>
    <p:sldId id="284" r:id="rId27"/>
    <p:sldId id="294" r:id="rId28"/>
    <p:sldId id="295" r:id="rId29"/>
    <p:sldId id="287" r:id="rId30"/>
    <p:sldId id="288" r:id="rId31"/>
    <p:sldId id="289" r:id="rId32"/>
    <p:sldId id="290" r:id="rId33"/>
    <p:sldId id="291" r:id="rId34"/>
    <p:sldId id="302" r:id="rId35"/>
    <p:sldId id="275" r:id="rId36"/>
    <p:sldId id="276" r:id="rId37"/>
    <p:sldId id="277" r:id="rId38"/>
    <p:sldId id="278" r:id="rId39"/>
    <p:sldId id="279" r:id="rId40"/>
    <p:sldId id="292" r:id="rId41"/>
    <p:sldId id="293" r:id="rId42"/>
    <p:sldId id="299" r:id="rId43"/>
    <p:sldId id="300" r:id="rId44"/>
    <p:sldId id="301" r:id="rId45"/>
    <p:sldId id="272" r:id="rId46"/>
    <p:sldId id="29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68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Castro, Laura M" userId="8925faf0-a7e1-4f14-9682-bcde0ffcd7e9" providerId="ADAL" clId="{855865C3-E029-E344-B5D7-CB32D9384ECB}"/>
    <pc:docChg chg="custSel addSld modSld sldOrd">
      <pc:chgData name="Cruz Castro, Laura M" userId="8925faf0-a7e1-4f14-9682-bcde0ffcd7e9" providerId="ADAL" clId="{855865C3-E029-E344-B5D7-CB32D9384ECB}" dt="2022-10-06T04:31:12.261" v="88" actId="20577"/>
      <pc:docMkLst>
        <pc:docMk/>
      </pc:docMkLst>
      <pc:sldChg chg="modSp mod">
        <pc:chgData name="Cruz Castro, Laura M" userId="8925faf0-a7e1-4f14-9682-bcde0ffcd7e9" providerId="ADAL" clId="{855865C3-E029-E344-B5D7-CB32D9384ECB}" dt="2022-10-06T04:31:12.261" v="88" actId="20577"/>
        <pc:sldMkLst>
          <pc:docMk/>
          <pc:sldMk cId="2538948766" sldId="256"/>
        </pc:sldMkLst>
        <pc:spChg chg="mod">
          <ac:chgData name="Cruz Castro, Laura M" userId="8925faf0-a7e1-4f14-9682-bcde0ffcd7e9" providerId="ADAL" clId="{855865C3-E029-E344-B5D7-CB32D9384ECB}" dt="2022-10-06T04:31:12.261" v="88" actId="20577"/>
          <ac:spMkLst>
            <pc:docMk/>
            <pc:sldMk cId="2538948766" sldId="256"/>
            <ac:spMk id="3" creationId="{00000000-0000-0000-0000-000000000000}"/>
          </ac:spMkLst>
        </pc:spChg>
      </pc:sldChg>
      <pc:sldChg chg="modSp new mod ord">
        <pc:chgData name="Cruz Castro, Laura M" userId="8925faf0-a7e1-4f14-9682-bcde0ffcd7e9" providerId="ADAL" clId="{855865C3-E029-E344-B5D7-CB32D9384ECB}" dt="2022-10-06T04:30:45.998" v="26" actId="20577"/>
        <pc:sldMkLst>
          <pc:docMk/>
          <pc:sldMk cId="2155503247" sldId="303"/>
        </pc:sldMkLst>
        <pc:spChg chg="mod">
          <ac:chgData name="Cruz Castro, Laura M" userId="8925faf0-a7e1-4f14-9682-bcde0ffcd7e9" providerId="ADAL" clId="{855865C3-E029-E344-B5D7-CB32D9384ECB}" dt="2022-10-06T04:30:45.998" v="26" actId="20577"/>
          <ac:spMkLst>
            <pc:docMk/>
            <pc:sldMk cId="2155503247" sldId="303"/>
            <ac:spMk id="2" creationId="{3EC4A6F8-669C-134B-F242-334505F878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AD69-F0B0-4F12-8AD8-47F0E8D7D86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F6F0-BCE6-4A2F-A6B1-A44F767C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1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6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2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4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2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7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0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6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2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37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36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5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2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3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69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2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1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7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6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67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63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DE41-BD7E-458C-8C20-803D577C420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A6F8-669C-134B-F242-334505F8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Clion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7DFE-B03F-C130-ADB8-55C854B0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Virtually all data in computer applications is read from/stored in files</a:t>
            </a:r>
          </a:p>
          <a:p>
            <a:r>
              <a:rPr lang="en-US" sz="2400" dirty="0"/>
              <a:t>Even “cloud” data – this is just a file on someone else’s computer (Google, Microsoft, Facebook,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All files are made up of collections of basic data types – </a:t>
            </a:r>
            <a:r>
              <a:rPr lang="en-US" sz="2400" dirty="0" err="1"/>
              <a:t>ints</a:t>
            </a:r>
            <a:r>
              <a:rPr lang="en-US" sz="2400" dirty="0"/>
              <a:t>, floats, characters,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Data can be represented in text or binary</a:t>
            </a:r>
          </a:p>
          <a:p>
            <a:pPr lvl="1"/>
            <a:r>
              <a:rPr lang="en-US" sz="2000" dirty="0"/>
              <a:t>Each with their own advantages/drawbacks</a:t>
            </a:r>
          </a:p>
        </p:txBody>
      </p:sp>
    </p:spTree>
    <p:extLst>
      <p:ext uri="{BB962C8B-B14F-4D97-AF65-F5344CB8AC3E}">
        <p14:creationId xmlns:p14="http://schemas.microsoft.com/office/powerpoint/2010/main" val="9553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files have SOME structure</a:t>
            </a:r>
          </a:p>
          <a:p>
            <a:pPr lvl="1"/>
            <a:r>
              <a:rPr lang="en-US" sz="2000" dirty="0"/>
              <a:t>Even if you don’t know it, someone does</a:t>
            </a:r>
          </a:p>
          <a:p>
            <a:pPr lvl="1"/>
            <a:endParaRPr lang="en-US" sz="2000" dirty="0"/>
          </a:p>
          <a:p>
            <a:r>
              <a:rPr lang="en-US" sz="2400" dirty="0"/>
              <a:t>Understanding that structure allows you do something with that file (read it, edit it, create new files of that type)</a:t>
            </a:r>
          </a:p>
          <a:p>
            <a:endParaRPr lang="en-US" sz="2400" dirty="0"/>
          </a:p>
          <a:p>
            <a:r>
              <a:rPr lang="en-US" sz="2400" dirty="0"/>
              <a:t>Some files are very simple and straightforward, others… not so much</a:t>
            </a:r>
          </a:p>
        </p:txBody>
      </p:sp>
    </p:spTree>
    <p:extLst>
      <p:ext uri="{BB962C8B-B14F-4D97-AF65-F5344CB8AC3E}">
        <p14:creationId xmlns:p14="http://schemas.microsoft.com/office/powerpoint/2010/main" val="289925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/>
              <a:t>Why use files for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675"/>
            <a:ext cx="8055417" cy="4450687"/>
          </a:xfrm>
        </p:spPr>
        <p:txBody>
          <a:bodyPr>
            <a:normAutofit/>
          </a:bodyPr>
          <a:lstStyle/>
          <a:p>
            <a:r>
              <a:rPr lang="en-US" sz="2400" dirty="0"/>
              <a:t>Simple applications can have all of their data “hard-coded”</a:t>
            </a:r>
          </a:p>
          <a:p>
            <a:pPr lvl="1"/>
            <a:r>
              <a:rPr lang="en-US" sz="2000" dirty="0"/>
              <a:t>Names of variables, numbers of loop iterations, </a:t>
            </a:r>
            <a:r>
              <a:rPr lang="en-US" sz="2000" dirty="0" err="1"/>
              <a:t>etc</a:t>
            </a:r>
            <a:r>
              <a:rPr lang="en-US" sz="2000" dirty="0"/>
              <a:t> all stored in a source file</a:t>
            </a:r>
          </a:p>
          <a:p>
            <a:pPr lvl="1"/>
            <a:r>
              <a:rPr lang="en-US" sz="2000" dirty="0"/>
              <a:t>Written by a programmer</a:t>
            </a:r>
          </a:p>
          <a:p>
            <a:r>
              <a:rPr lang="en-US" sz="2400" dirty="0"/>
              <a:t>Many applications are </a:t>
            </a:r>
            <a:r>
              <a:rPr lang="en-US" sz="2400" b="1" dirty="0">
                <a:solidFill>
                  <a:srgbClr val="FF0000"/>
                </a:solidFill>
              </a:rPr>
              <a:t>data-driven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Uses external sources of information to define behavior</a:t>
            </a:r>
            <a:endParaRPr lang="en-US" sz="22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86443" y="4668453"/>
            <a:ext cx="7146308" cy="1823803"/>
            <a:chOff x="1586443" y="4804106"/>
            <a:chExt cx="7146308" cy="1823803"/>
          </a:xfrm>
        </p:grpSpPr>
        <p:sp>
          <p:nvSpPr>
            <p:cNvPr id="4" name="Rounded Rectangle 3"/>
            <p:cNvSpPr/>
            <p:nvPr/>
          </p:nvSpPr>
          <p:spPr>
            <a:xfrm>
              <a:off x="4019550" y="5276849"/>
              <a:ext cx="2200275" cy="869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program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86443" y="4804106"/>
              <a:ext cx="1671108" cy="577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File 0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86443" y="5422734"/>
              <a:ext cx="1671108" cy="577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File 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86443" y="6050390"/>
              <a:ext cx="1671108" cy="577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File 2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61076" y="5078842"/>
              <a:ext cx="1971675" cy="605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user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4" idx="1"/>
            </p:cNvCxnSpPr>
            <p:nvPr/>
          </p:nvCxnSpPr>
          <p:spPr>
            <a:xfrm>
              <a:off x="3257551" y="5092866"/>
              <a:ext cx="761999" cy="618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4" idx="1"/>
            </p:cNvCxnSpPr>
            <p:nvPr/>
          </p:nvCxnSpPr>
          <p:spPr>
            <a:xfrm flipV="1">
              <a:off x="3257551" y="5711493"/>
              <a:ext cx="76199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3"/>
              <a:endCxn id="4" idx="1"/>
            </p:cNvCxnSpPr>
            <p:nvPr/>
          </p:nvCxnSpPr>
          <p:spPr>
            <a:xfrm flipV="1">
              <a:off x="3257551" y="5711493"/>
              <a:ext cx="761999" cy="627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3"/>
              <a:endCxn id="8" idx="1"/>
            </p:cNvCxnSpPr>
            <p:nvPr/>
          </p:nvCxnSpPr>
          <p:spPr>
            <a:xfrm flipV="1">
              <a:off x="6219825" y="5381625"/>
              <a:ext cx="541251" cy="32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6761076" y="5802244"/>
              <a:ext cx="1971675" cy="605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other files</a:t>
              </a:r>
            </a:p>
          </p:txBody>
        </p:sp>
        <p:cxnSp>
          <p:nvCxnSpPr>
            <p:cNvPr id="19" name="Straight Arrow Connector 18"/>
            <p:cNvCxnSpPr>
              <a:stCxn id="4" idx="3"/>
              <a:endCxn id="17" idx="1"/>
            </p:cNvCxnSpPr>
            <p:nvPr/>
          </p:nvCxnSpPr>
          <p:spPr>
            <a:xfrm>
              <a:off x="6219825" y="5711493"/>
              <a:ext cx="541251" cy="393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6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Scenario: Address Book / Contact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6"/>
            <a:ext cx="8596668" cy="1904999"/>
          </a:xfrm>
        </p:spPr>
        <p:txBody>
          <a:bodyPr>
            <a:normAutofit/>
          </a:bodyPr>
          <a:lstStyle/>
          <a:p>
            <a:r>
              <a:rPr lang="en-US" sz="2000" dirty="0"/>
              <a:t>Do you store all of the information for a contact list in </a:t>
            </a:r>
            <a:r>
              <a:rPr lang="en-US" sz="2000" b="1" dirty="0">
                <a:solidFill>
                  <a:srgbClr val="00B0F0"/>
                </a:solidFill>
              </a:rPr>
              <a:t>source files</a:t>
            </a:r>
            <a:r>
              <a:rPr lang="en-US" sz="2000" dirty="0"/>
              <a:t>?</a:t>
            </a:r>
          </a:p>
          <a:p>
            <a:r>
              <a:rPr lang="en-US" sz="2000" dirty="0"/>
              <a:t>How many entries should there be?</a:t>
            </a:r>
          </a:p>
          <a:p>
            <a:r>
              <a:rPr lang="en-US" sz="2000" dirty="0"/>
              <a:t>How would you possibly know in advance what those are?</a:t>
            </a:r>
          </a:p>
          <a:p>
            <a:r>
              <a:rPr lang="en-US" sz="2000" dirty="0"/>
              <a:t>A program like that should allow for adding/deleting entries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3724276"/>
            <a:ext cx="9476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contacts;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Batcave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Lane"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"555-BATS"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"86 Fortress o' Solitude Way"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"555-2263"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etc...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5070994"/>
            <a:ext cx="400896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Surely there’s a better way…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5617493"/>
            <a:ext cx="947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Read some data from a file…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nameFromFile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addressFromFile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phoneNumberFromFile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4409" y="4717051"/>
            <a:ext cx="4008966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Unless, of course, you want your program to do exactly this…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4234" y="6331037"/>
            <a:ext cx="749511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You, the programmer, don’t have to know what these values 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77547" y="1731877"/>
            <a:ext cx="2685828" cy="33855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Ew</a:t>
            </a:r>
            <a:r>
              <a:rPr lang="en-US" sz="1600" dirty="0">
                <a:solidFill>
                  <a:schemeClr val="bg1"/>
                </a:solidFill>
              </a:rPr>
              <a:t>, no. We’re not savages.</a:t>
            </a:r>
          </a:p>
        </p:txBody>
      </p:sp>
    </p:spTree>
    <p:extLst>
      <p:ext uri="{BB962C8B-B14F-4D97-AF65-F5344CB8AC3E}">
        <p14:creationId xmlns:p14="http://schemas.microsoft.com/office/powerpoint/2010/main" val="815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Every file has three things in common: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Directory – In which folder/directory is this file located?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Filename – The name of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Extension – What </a:t>
            </a:r>
            <a:r>
              <a:rPr lang="en-US" sz="2400" b="1" dirty="0">
                <a:solidFill>
                  <a:srgbClr val="00B0F0"/>
                </a:solidFill>
              </a:rPr>
              <a:t>type</a:t>
            </a:r>
            <a:r>
              <a:rPr lang="en-US" sz="2400" b="1" dirty="0"/>
              <a:t> </a:t>
            </a:r>
            <a:r>
              <a:rPr lang="en-US" sz="2400" dirty="0"/>
              <a:t>of file is this? </a:t>
            </a:r>
          </a:p>
          <a:p>
            <a:pPr marL="457200" lvl="1" indent="0">
              <a:buNone/>
            </a:pPr>
            <a:r>
              <a:rPr lang="en-US" sz="2000" dirty="0"/>
              <a:t>(Typically hints at: how is this file’s data structured?)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Combine all three together for the full </a:t>
            </a:r>
            <a:r>
              <a:rPr lang="en-US" sz="2400" b="1" dirty="0">
                <a:solidFill>
                  <a:srgbClr val="00B0F0"/>
                </a:solidFill>
              </a:rPr>
              <a:t>path</a:t>
            </a:r>
            <a:r>
              <a:rPr lang="en-US" sz="2400" dirty="0"/>
              <a:t> of the file </a:t>
            </a:r>
          </a:p>
        </p:txBody>
      </p:sp>
    </p:spTree>
    <p:extLst>
      <p:ext uri="{BB962C8B-B14F-4D97-AF65-F5344CB8AC3E}">
        <p14:creationId xmlns:p14="http://schemas.microsoft.com/office/powerpoint/2010/main" val="2312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Complete File Path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/>
              <a:t>D:\Documents\PG2\Lecture\File IO.ppt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352800" y="-228600"/>
            <a:ext cx="457200" cy="50292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25109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6550099" y="1717601"/>
            <a:ext cx="457200" cy="1136798"/>
          </a:xfrm>
          <a:prstGeom prst="leftBrace">
            <a:avLst>
              <a:gd name="adj1" fmla="val 8333"/>
              <a:gd name="adj2" fmla="val 288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52460" y="25256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Filename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505701" y="2000249"/>
            <a:ext cx="457200" cy="571500"/>
          </a:xfrm>
          <a:prstGeom prst="leftBrace">
            <a:avLst>
              <a:gd name="adj1" fmla="val 8333"/>
              <a:gd name="adj2" fmla="val 6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0425" y="25109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200400"/>
            <a:ext cx="8229600" cy="1333499"/>
            <a:chOff x="457200" y="3200400"/>
            <a:chExt cx="8229600" cy="13334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57200" y="3200400"/>
              <a:ext cx="82296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C:\ThisIs_My_OddAnd.Long.File_nAmE.xyzqmwe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800100" y="3695699"/>
              <a:ext cx="457200" cy="381000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152899"/>
              <a:ext cx="1143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3810000" y="1142999"/>
              <a:ext cx="457200" cy="5486400"/>
            </a:xfrm>
            <a:prstGeom prst="leftBrace">
              <a:avLst>
                <a:gd name="adj1" fmla="val 8333"/>
                <a:gd name="adj2" fmla="val 5219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1400" y="416242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Filename</a:t>
              </a:r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7353300" y="3162299"/>
              <a:ext cx="457200" cy="1447800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416242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8200" y="4572000"/>
            <a:ext cx="870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/>
              <a:t>Multiple folders within a directory are separated by </a:t>
            </a:r>
            <a:r>
              <a:rPr lang="en-US" sz="2400" b="1" dirty="0">
                <a:solidFill>
                  <a:srgbClr val="00B0F0"/>
                </a:solidFill>
              </a:rPr>
              <a:t>slashes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400" dirty="0"/>
              <a:t>Forward or backward? Depends… more on this later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/>
              <a:t>If you’re using backslashes you may need to use the escape sequence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"\\"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"D:\\Documents\\PG2\\Lecture\\FileIO.ppt"</a:t>
            </a:r>
          </a:p>
        </p:txBody>
      </p:sp>
    </p:spTree>
    <p:extLst>
      <p:ext uri="{BB962C8B-B14F-4D97-AF65-F5344CB8AC3E}">
        <p14:creationId xmlns:p14="http://schemas.microsoft.com/office/powerpoint/2010/main" val="26359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8614"/>
            <a:ext cx="4885266" cy="4459286"/>
          </a:xfrm>
        </p:spPr>
        <p:txBody>
          <a:bodyPr>
            <a:noAutofit/>
          </a:bodyPr>
          <a:lstStyle/>
          <a:p>
            <a:r>
              <a:rPr lang="en-US" sz="2000" dirty="0"/>
              <a:t>Characters preceded by a backslash: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\n – Newline character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\t – Tab character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\' – Single-quote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\" – Double-quote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\\ - Backslash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\b - Backspace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\0 – NUL-terminator</a:t>
            </a:r>
          </a:p>
        </p:txBody>
      </p:sp>
    </p:spTree>
    <p:extLst>
      <p:ext uri="{BB962C8B-B14F-4D97-AF65-F5344CB8AC3E}">
        <p14:creationId xmlns:p14="http://schemas.microsoft.com/office/powerpoint/2010/main" val="39321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962"/>
            <a:ext cx="8596668" cy="667100"/>
          </a:xfrm>
        </p:spPr>
        <p:txBody>
          <a:bodyPr/>
          <a:lstStyle/>
          <a:p>
            <a:r>
              <a:rPr lang="en-US" dirty="0"/>
              <a:t>Why use these?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48" y="1180613"/>
            <a:ext cx="6488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 some cases, characters need to serve multiple purposes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8848" y="1519692"/>
            <a:ext cx="5651691" cy="830997"/>
            <a:chOff x="6162675" y="2548785"/>
            <a:chExt cx="3242472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6162675" y="2708677"/>
              <a:ext cx="3111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the single quote character (the apostrophe):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22697" y="2548785"/>
              <a:ext cx="28245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/>
                <a:t>'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7834" y="3654143"/>
            <a:ext cx="48281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So… how to store a single-quote character?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48" y="415774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correct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7834" y="4656717"/>
            <a:ext cx="4191000" cy="800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 b="1" dirty="0"/>
              <a:t>\'</a:t>
            </a:r>
            <a:r>
              <a:rPr lang="en-US" dirty="0"/>
              <a:t> treats that as the character itself, not a part of C++ syntax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4" y="2320436"/>
            <a:ext cx="8505825" cy="1381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6632" y="3742248"/>
            <a:ext cx="39683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 can’t be both an indicator of a character, and a character itself.</a:t>
            </a:r>
          </a:p>
          <a:p>
            <a:r>
              <a:rPr lang="en-US" dirty="0"/>
              <a:t>(How do you differentiate?)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2817" y="5573397"/>
            <a:ext cx="7717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Same for double-quotes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quote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 said \"Good morning\" to his neighbor."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299" y="6206749"/>
            <a:ext cx="4876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 – You may not use them often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8614"/>
            <a:ext cx="4885266" cy="44592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\n – Newline character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\\ - Backslash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\" – Double-quote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\t – Tab character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\' – Single-quote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\b - Backspace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\0 – NUL-terminator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353050" y="2181225"/>
            <a:ext cx="476250" cy="2514600"/>
          </a:xfrm>
          <a:prstGeom prst="rightBrace">
            <a:avLst>
              <a:gd name="adj1" fmla="val 3806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4075" y="2495550"/>
            <a:ext cx="333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ones I personally encounter the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04183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Backslash? Forward slash?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740"/>
            <a:ext cx="9285816" cy="3335336"/>
          </a:xfrm>
        </p:spPr>
        <p:txBody>
          <a:bodyPr>
            <a:normAutofit/>
          </a:bodyPr>
          <a:lstStyle/>
          <a:p>
            <a:r>
              <a:rPr lang="en-US" sz="2400" dirty="0"/>
              <a:t>Depends on the OS</a:t>
            </a:r>
          </a:p>
          <a:p>
            <a:r>
              <a:rPr lang="en-US" sz="2400" dirty="0"/>
              <a:t>Linux/</a:t>
            </a:r>
            <a:r>
              <a:rPr lang="en-US" sz="2400" dirty="0" err="1"/>
              <a:t>MacOS</a:t>
            </a:r>
            <a:r>
              <a:rPr lang="en-US" sz="2400" dirty="0"/>
              <a:t> use </a:t>
            </a:r>
            <a:r>
              <a:rPr lang="en-US" sz="2400" b="1" dirty="0">
                <a:solidFill>
                  <a:srgbClr val="00B0F0"/>
                </a:solidFill>
              </a:rPr>
              <a:t>forward slashes</a:t>
            </a:r>
          </a:p>
          <a:p>
            <a:r>
              <a:rPr lang="en-US" sz="2400" dirty="0"/>
              <a:t>Windows uses </a:t>
            </a:r>
            <a:r>
              <a:rPr lang="en-US" sz="2400" b="1" dirty="0">
                <a:solidFill>
                  <a:srgbClr val="00B0F0"/>
                </a:solidFill>
              </a:rPr>
              <a:t>backslashes</a:t>
            </a:r>
            <a:r>
              <a:rPr lang="en-US" sz="2400" dirty="0"/>
              <a:t>, but forward tends to work everywhere as well</a:t>
            </a:r>
          </a:p>
          <a:p>
            <a:endParaRPr lang="en-US" sz="2400" dirty="0"/>
          </a:p>
          <a:p>
            <a:r>
              <a:rPr lang="en-US" sz="2400" dirty="0"/>
              <a:t>Some programs/OS may recognize “wrong” slashes and convert</a:t>
            </a:r>
          </a:p>
          <a:p>
            <a:r>
              <a:rPr lang="en-US" sz="2400" dirty="0"/>
              <a:t>Others will just yell at you until you do it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627" y="5524186"/>
            <a:ext cx="4954675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 this class, </a:t>
            </a:r>
            <a:r>
              <a:rPr lang="en-US" b="1" dirty="0">
                <a:solidFill>
                  <a:srgbClr val="FFC000"/>
                </a:solidFill>
              </a:rPr>
              <a:t>USE FORWARD SLASHES</a:t>
            </a:r>
            <a:r>
              <a:rPr lang="en-US" dirty="0"/>
              <a:t> for every file path and you’ll be fine. That will work on </a:t>
            </a:r>
            <a:r>
              <a:rPr lang="en-US" dirty="0" err="1"/>
              <a:t>MacOS</a:t>
            </a:r>
            <a:r>
              <a:rPr lang="en-US" dirty="0"/>
              <a:t>, Linux, Windows, no problem!</a:t>
            </a:r>
          </a:p>
        </p:txBody>
      </p:sp>
    </p:spTree>
    <p:extLst>
      <p:ext uri="{BB962C8B-B14F-4D97-AF65-F5344CB8AC3E}">
        <p14:creationId xmlns:p14="http://schemas.microsoft.com/office/powerpoint/2010/main" val="218486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 and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materials developed by professor Joshua Fox</a:t>
            </a:r>
          </a:p>
        </p:txBody>
      </p:sp>
    </p:spTree>
    <p:extLst>
      <p:ext uri="{BB962C8B-B14F-4D97-AF65-F5344CB8AC3E}">
        <p14:creationId xmlns:p14="http://schemas.microsoft.com/office/powerpoint/2010/main" val="253894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0481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In C++, 3 classes will help with file input/output operations: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/>
              <a:t> – Output file stream</a:t>
            </a:r>
          </a:p>
          <a:p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/>
              <a:t> – Input file stream</a:t>
            </a:r>
          </a:p>
          <a:p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/>
              <a:t> – File stream (Input OR output [or both!] depending on what you need)</a:t>
            </a:r>
          </a:p>
        </p:txBody>
      </p:sp>
    </p:spTree>
    <p:extLst>
      <p:ext uri="{BB962C8B-B14F-4D97-AF65-F5344CB8AC3E}">
        <p14:creationId xmlns:p14="http://schemas.microsoft.com/office/powerpoint/2010/main" val="196324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en-US" dirty="0" err="1"/>
              <a:t>ofstream</a:t>
            </a:r>
            <a:r>
              <a:rPr lang="en-US" dirty="0"/>
              <a:t> – Creating 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Where file magic is located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 using namespace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 etc..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Pass a string to its constructor to open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"NameOfFile.txt"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/*==== OR ====*/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Use the open function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"NameOfFile.txt"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Do some stuff with said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files is easy.</a:t>
            </a:r>
          </a:p>
          <a:p>
            <a:r>
              <a:rPr lang="en-US" sz="2800" dirty="0"/>
              <a:t>Use the </a:t>
            </a:r>
            <a:r>
              <a:rPr lang="en-US" sz="2800" b="1" dirty="0">
                <a:solidFill>
                  <a:srgbClr val="00B0F0"/>
                </a:solidFill>
              </a:rPr>
              <a:t>insertion operator</a:t>
            </a:r>
            <a:r>
              <a:rPr lang="en-US" sz="2800" dirty="0"/>
              <a:t>:  </a:t>
            </a:r>
            <a:r>
              <a:rPr lang="en-US" sz="2800" b="1" dirty="0"/>
              <a:t>&lt;&lt;</a:t>
            </a:r>
            <a:r>
              <a:rPr lang="en-US" sz="2800" dirty="0"/>
              <a:t> </a:t>
            </a:r>
          </a:p>
          <a:p>
            <a:r>
              <a:rPr lang="en-US" sz="2800" dirty="0"/>
              <a:t>Just like printing something to the screen</a:t>
            </a:r>
          </a:p>
          <a:p>
            <a:r>
              <a:rPr lang="en-US" sz="2800" dirty="0"/>
              <a:t>Format your data any way that you want</a:t>
            </a:r>
          </a:p>
          <a:p>
            <a:pPr lvl="1"/>
            <a:r>
              <a:rPr lang="en-US" sz="2400" dirty="0"/>
              <a:t>Tabs? Use the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'\t'</a:t>
            </a:r>
            <a:r>
              <a:rPr lang="en-US" sz="2400" dirty="0"/>
              <a:t> character</a:t>
            </a:r>
          </a:p>
          <a:p>
            <a:pPr lvl="1"/>
            <a:r>
              <a:rPr lang="en-US" sz="2400" dirty="0"/>
              <a:t>Newline characters?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'\n' </a:t>
            </a:r>
            <a:r>
              <a:rPr lang="en-US" sz="2400" dirty="0">
                <a:latin typeface="Consolas" panose="020B0609020204030204" pitchFamily="49" charset="0"/>
              </a:rPr>
              <a:t>(or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86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r>
              <a:rPr lang="en-US" dirty="0"/>
              <a:t> – 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1077575" cy="5024437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Where file magic is located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 using namespace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 etc..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"NameOfFile.txt"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file is actually open…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someFile.is_open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 Write some data (just like using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mmmPI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3.1415f;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World, file edition."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of pi: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mmmPI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96174" y="3219450"/>
            <a:ext cx="4210051" cy="1384995"/>
            <a:chOff x="7496174" y="3219450"/>
            <a:chExt cx="4210051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“NameOfFile.txt”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96174" y="3588782"/>
              <a:ext cx="4210051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World, file </a:t>
              </a:r>
              <a:r>
                <a:rPr lang="en-US" sz="1200" dirty="0" err="1">
                  <a:latin typeface="Consolas" panose="020B0609020204030204" pitchFamily="49" charset="0"/>
                </a:rPr>
                <a:t>edition.Value</a:t>
              </a:r>
              <a:r>
                <a:rPr lang="en-US" sz="1200" dirty="0">
                  <a:latin typeface="Consolas" panose="020B0609020204030204" pitchFamily="49" charset="0"/>
                </a:rPr>
                <a:t> of pi: 3.1415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59284" y="3867220"/>
            <a:ext cx="2970741" cy="1818313"/>
            <a:chOff x="8659284" y="3867220"/>
            <a:chExt cx="2970741" cy="1818313"/>
          </a:xfrm>
        </p:grpSpPr>
        <p:sp>
          <p:nvSpPr>
            <p:cNvPr id="7" name="Rectangle 6"/>
            <p:cNvSpPr/>
            <p:nvPr/>
          </p:nvSpPr>
          <p:spPr>
            <a:xfrm>
              <a:off x="8659284" y="4977647"/>
              <a:ext cx="2970741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Space or a newline might be helpful here…</a:t>
              </a:r>
            </a:p>
          </p:txBody>
        </p:sp>
        <p:sp>
          <p:nvSpPr>
            <p:cNvPr id="8" name="Up Arrow 7"/>
            <p:cNvSpPr/>
            <p:nvPr/>
          </p:nvSpPr>
          <p:spPr>
            <a:xfrm>
              <a:off x="9639300" y="3867220"/>
              <a:ext cx="209550" cy="934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5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r>
              <a:rPr lang="en-US" dirty="0"/>
              <a:t> – 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666"/>
            <a:ext cx="10515600" cy="53990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"Numbers.txt"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file is actually open…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someFile.is_open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16; i *=2)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 Close the file when finished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 You MUST close it if you want to open another file,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 using the SAME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"Numbers2.txt"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16; i *=2)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 &lt;&lt;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3749" y="2646978"/>
            <a:ext cx="4210051" cy="1200329"/>
            <a:chOff x="7496174" y="3219450"/>
            <a:chExt cx="4210051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“Numbers.txt”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96174" y="3588782"/>
              <a:ext cx="421005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8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16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43749" y="5375673"/>
            <a:ext cx="4210051" cy="646331"/>
            <a:chOff x="7496174" y="3219450"/>
            <a:chExt cx="4210051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“Numbers2.txt”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96174" y="3588782"/>
              <a:ext cx="421005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2 4 8 16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7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499"/>
          </a:xfrm>
        </p:spPr>
        <p:txBody>
          <a:bodyPr/>
          <a:lstStyle/>
          <a:p>
            <a:r>
              <a:rPr lang="en-US" dirty="0"/>
              <a:t>ifstream – 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7810"/>
            <a:ext cx="8596668" cy="464628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“Numbers.txt"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file &gt;&gt;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	value;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35284" y="2379905"/>
            <a:ext cx="4210051" cy="1200329"/>
            <a:chOff x="7496174" y="3219450"/>
            <a:chExt cx="4210051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“Numbers.txt”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8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4099" y="1289099"/>
            <a:ext cx="5071486" cy="2676273"/>
            <a:chOff x="7568189" y="4977647"/>
            <a:chExt cx="5071486" cy="2676273"/>
          </a:xfrm>
        </p:grpSpPr>
        <p:sp>
          <p:nvSpPr>
            <p:cNvPr id="9" name="Rectangle 8"/>
            <p:cNvSpPr/>
            <p:nvPr/>
          </p:nvSpPr>
          <p:spPr>
            <a:xfrm>
              <a:off x="8659284" y="4977647"/>
              <a:ext cx="3980391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What if there are more (or fewer) than 4 values in the file?</a:t>
              </a:r>
            </a:p>
          </p:txBody>
        </p:sp>
        <p:sp>
          <p:nvSpPr>
            <p:cNvPr id="10" name="Up Arrow 9"/>
            <p:cNvSpPr/>
            <p:nvPr/>
          </p:nvSpPr>
          <p:spPr>
            <a:xfrm rot="13249703">
              <a:off x="7568189" y="5418005"/>
              <a:ext cx="342900" cy="223591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84991" y="4234235"/>
            <a:ext cx="7030684" cy="707886"/>
            <a:chOff x="4084991" y="4092320"/>
            <a:chExt cx="7030684" cy="707886"/>
          </a:xfrm>
        </p:grpSpPr>
        <p:sp>
          <p:nvSpPr>
            <p:cNvPr id="13" name="Rectangle 12"/>
            <p:cNvSpPr/>
            <p:nvPr/>
          </p:nvSpPr>
          <p:spPr>
            <a:xfrm>
              <a:off x="7135284" y="4092320"/>
              <a:ext cx="3980391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This just gets you the value. What you do with it is up to you.</a:t>
              </a:r>
            </a:p>
          </p:txBody>
        </p:sp>
        <p:sp>
          <p:nvSpPr>
            <p:cNvPr id="14" name="Up Arrow 13"/>
            <p:cNvSpPr/>
            <p:nvPr/>
          </p:nvSpPr>
          <p:spPr>
            <a:xfrm rot="16200000">
              <a:off x="5438689" y="2959252"/>
              <a:ext cx="342900" cy="30502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2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1"/>
          </a:xfrm>
        </p:spPr>
        <p:txBody>
          <a:bodyPr/>
          <a:lstStyle/>
          <a:p>
            <a:r>
              <a:rPr lang="en-US" dirty="0"/>
              <a:t>ifstream – Reading the entire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270"/>
            <a:ext cx="8596668" cy="464628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“Numbers.txt"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While something is read successfully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(file &gt;&gt; value)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	 value;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77175" y="2342178"/>
            <a:ext cx="3438526" cy="1200329"/>
            <a:chOff x="7496174" y="3219450"/>
            <a:chExt cx="4210051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“Numbers.txt”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8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30738" y="4166117"/>
            <a:ext cx="6406943" cy="1476129"/>
            <a:chOff x="6232732" y="4517181"/>
            <a:chExt cx="6406943" cy="1476129"/>
          </a:xfrm>
        </p:grpSpPr>
        <p:sp>
          <p:nvSpPr>
            <p:cNvPr id="9" name="Rectangle 8"/>
            <p:cNvSpPr/>
            <p:nvPr/>
          </p:nvSpPr>
          <p:spPr>
            <a:xfrm>
              <a:off x="8659284" y="4977647"/>
              <a:ext cx="3980391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After reading a value, &gt;&gt; returns the </a:t>
              </a:r>
              <a:r>
                <a:rPr lang="en-US" sz="2000" b="1" u="sng" dirty="0">
                  <a:solidFill>
                    <a:schemeClr val="bg1"/>
                  </a:solidFill>
                </a:rPr>
                <a:t>stream</a:t>
              </a:r>
              <a:r>
                <a:rPr lang="en-US" sz="2000" dirty="0">
                  <a:solidFill>
                    <a:schemeClr val="bg1"/>
                  </a:solidFill>
                </a:rPr>
                <a:t>, which is then checked for validity</a:t>
              </a:r>
              <a:endParaRPr lang="en-US" sz="2000" u="sng" dirty="0">
                <a:solidFill>
                  <a:schemeClr val="bg1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 rot="17702684">
              <a:off x="7340819" y="3409094"/>
              <a:ext cx="342900" cy="25590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56057" y="5788008"/>
            <a:ext cx="5688168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True if everything is </a:t>
            </a:r>
            <a:r>
              <a:rPr lang="en-US" sz="2000" dirty="0" err="1">
                <a:solidFill>
                  <a:schemeClr val="bg1"/>
                </a:solidFill>
              </a:rPr>
              <a:t>a-ok</a:t>
            </a:r>
            <a:r>
              <a:rPr lang="en-US" sz="2000" dirty="0">
                <a:solidFill>
                  <a:schemeClr val="bg1"/>
                </a:solidFill>
              </a:rPr>
              <a:t>, value was read, no file errors, etc… false otherwise</a:t>
            </a:r>
            <a:endParaRPr lang="en-US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/>
              <a:t>What about closing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0"/>
            <a:ext cx="8596668" cy="4145887"/>
          </a:xfrm>
        </p:spPr>
        <p:txBody>
          <a:bodyPr>
            <a:noAutofit/>
          </a:bodyPr>
          <a:lstStyle/>
          <a:p>
            <a:r>
              <a:rPr lang="en-US" sz="2000" dirty="0"/>
              <a:t>Do you NEED to call .close() on an object?</a:t>
            </a:r>
          </a:p>
          <a:p>
            <a:r>
              <a:rPr lang="en-US" sz="2000" dirty="0"/>
              <a:t>For the most part, no—the </a:t>
            </a:r>
            <a:r>
              <a:rPr lang="en-US" sz="2000" b="1" dirty="0"/>
              <a:t>destructors</a:t>
            </a:r>
            <a:r>
              <a:rPr lang="en-US" sz="2000" dirty="0"/>
              <a:t> of file stream objects call close automatically for you</a:t>
            </a:r>
          </a:p>
          <a:p>
            <a:r>
              <a:rPr lang="en-US" sz="2000" dirty="0"/>
              <a:t>This is part of a concept called </a:t>
            </a:r>
            <a:r>
              <a:rPr lang="en-US" sz="2000" b="1" dirty="0">
                <a:solidFill>
                  <a:srgbClr val="FF0000"/>
                </a:solidFill>
              </a:rPr>
              <a:t>Resource Acquisition Is Initialization</a:t>
            </a:r>
            <a:r>
              <a:rPr lang="en-US" sz="2000" dirty="0"/>
              <a:t>, or </a:t>
            </a:r>
            <a:r>
              <a:rPr lang="en-US" sz="2000" b="1" dirty="0">
                <a:solidFill>
                  <a:srgbClr val="FF0000"/>
                </a:solidFill>
              </a:rPr>
              <a:t>RAII</a:t>
            </a:r>
          </a:p>
          <a:p>
            <a:pPr lvl="1"/>
            <a:r>
              <a:rPr lang="en-US" sz="1800" dirty="0"/>
              <a:t>When an object is initialized it handles the acquisition of some resource (a file, in this case)</a:t>
            </a:r>
          </a:p>
          <a:p>
            <a:pPr lvl="1"/>
            <a:r>
              <a:rPr lang="en-US" sz="1800" dirty="0"/>
              <a:t>When that object is destroyed, it handles freeing that resource</a:t>
            </a:r>
          </a:p>
          <a:p>
            <a:pPr lvl="1"/>
            <a:r>
              <a:rPr lang="en-US" sz="1800" dirty="0"/>
              <a:t>As long as the object is around, the resource is valid</a:t>
            </a:r>
          </a:p>
          <a:p>
            <a:r>
              <a:rPr lang="en-US" sz="2000" dirty="0"/>
              <a:t>If you do call close()? Nothing bad will happen</a:t>
            </a:r>
          </a:p>
          <a:p>
            <a:pPr lvl="1"/>
            <a:r>
              <a:rPr lang="en-US" sz="1800" dirty="0"/>
              <a:t>I often do it out of habit with other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349" y="5917537"/>
            <a:ext cx="7572375" cy="64633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Not all programming languages are like this!</a:t>
            </a:r>
            <a:br>
              <a:rPr lang="en-US" sz="1800" dirty="0"/>
            </a:br>
            <a:r>
              <a:rPr lang="en-US" sz="1800" dirty="0"/>
              <a:t>In C#, for example, you MUST close files when you are done using them</a:t>
            </a:r>
          </a:p>
        </p:txBody>
      </p:sp>
    </p:spTree>
    <p:extLst>
      <p:ext uri="{BB962C8B-B14F-4D97-AF65-F5344CB8AC3E}">
        <p14:creationId xmlns:p14="http://schemas.microsoft.com/office/powerpoint/2010/main" val="39914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/>
              <a:t>Clean up before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5475"/>
            <a:ext cx="8596668" cy="4145887"/>
          </a:xfrm>
        </p:spPr>
        <p:txBody>
          <a:bodyPr>
            <a:noAutofit/>
          </a:bodyPr>
          <a:lstStyle/>
          <a:p>
            <a:r>
              <a:rPr lang="en-US" sz="2000" dirty="0"/>
              <a:t>If you intend to reuse an object…</a:t>
            </a:r>
          </a:p>
          <a:p>
            <a:pPr lvl="1"/>
            <a:r>
              <a:rPr lang="en-US" sz="1800" dirty="0"/>
              <a:t>A single variable could be used to open multiple files over a function or program’s lifetime</a:t>
            </a:r>
          </a:p>
          <a:p>
            <a:pPr lvl="1"/>
            <a:r>
              <a:rPr lang="en-US" sz="1800" dirty="0"/>
              <a:t>Currently open files must be closed before you can open another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4171087"/>
            <a:ext cx="100001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"Example1.txt"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Creates a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"Example2.txt"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Creates a file, the previous was closed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"Example3.txt"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Fails to create/open a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"Example4.txt"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Fails to create/open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What about multiple types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942975"/>
          </a:xfrm>
        </p:spPr>
        <p:txBody>
          <a:bodyPr>
            <a:normAutofit/>
          </a:bodyPr>
          <a:lstStyle/>
          <a:p>
            <a:r>
              <a:rPr lang="en-US" sz="2000" dirty="0"/>
              <a:t>A loop through homogenous values is one thing</a:t>
            </a:r>
          </a:p>
          <a:p>
            <a:r>
              <a:rPr lang="en-US" sz="2000" dirty="0"/>
              <a:t>What if the file was something like this: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7334" y="2837478"/>
            <a:ext cx="3438526" cy="1938992"/>
            <a:chOff x="7496174" y="3219450"/>
            <a:chExt cx="4210051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“Cars.txt”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96174" y="3588782"/>
              <a:ext cx="4210051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Ford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Mustang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14231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28147.39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Tesla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Model 3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79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46212.41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15860" y="2995335"/>
            <a:ext cx="2342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Format of car data:</a:t>
            </a:r>
          </a:p>
          <a:p>
            <a:r>
              <a:rPr lang="en-US" dirty="0"/>
              <a:t>Make (string)</a:t>
            </a:r>
          </a:p>
          <a:p>
            <a:r>
              <a:rPr lang="en-US" dirty="0"/>
              <a:t>Model (string)</a:t>
            </a:r>
          </a:p>
          <a:p>
            <a:r>
              <a:rPr lang="en-US" dirty="0"/>
              <a:t>Mileage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Price (float)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1100" y="5118974"/>
            <a:ext cx="2705100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might you read that data?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3175" y="264795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Open file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Create some storage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Read some data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9950" y="6218158"/>
            <a:ext cx="2943225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about the 2</a:t>
            </a:r>
            <a:r>
              <a:rPr lang="en-US" baseline="30000" dirty="0"/>
              <a:t>nd</a:t>
            </a:r>
            <a:r>
              <a:rPr lang="en-US" dirty="0"/>
              <a:t> car?</a:t>
            </a:r>
          </a:p>
        </p:txBody>
      </p:sp>
    </p:spTree>
    <p:extLst>
      <p:ext uri="{BB962C8B-B14F-4D97-AF65-F5344CB8AC3E}">
        <p14:creationId xmlns:p14="http://schemas.microsoft.com/office/powerpoint/2010/main" val="21932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US" dirty="0"/>
              <a:t>First,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64"/>
            <a:ext cx="8596668" cy="773111"/>
          </a:xfrm>
        </p:spPr>
        <p:txBody>
          <a:bodyPr>
            <a:normAutofit/>
          </a:bodyPr>
          <a:lstStyle/>
          <a:p>
            <a:r>
              <a:rPr lang="en-US" sz="2800" dirty="0"/>
              <a:t>A string is an array of characters: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314575"/>
            <a:ext cx="94873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"I’m a string!"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stillAString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"bm3opd8$!@#09fmeadof"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alsoAString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notConstButAString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lolMeToo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“Also a string! (More than a char * though)."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76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781050"/>
          </a:xfrm>
        </p:spPr>
        <p:txBody>
          <a:bodyPr/>
          <a:lstStyle/>
          <a:p>
            <a:r>
              <a:rPr lang="en-US" dirty="0"/>
              <a:t>More than one group of data? Easy!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334" y="1171575"/>
            <a:ext cx="3542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Open file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Create some storage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Read some data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73184" y="1171575"/>
            <a:ext cx="3542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Open file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Create some storage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Read some data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4. Easy!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581274" y="5486400"/>
            <a:ext cx="299190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66899" y="6010364"/>
            <a:ext cx="2943225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Well, yeah… technically that would work, but…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797" y="4546616"/>
            <a:ext cx="338204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Perhaps an array?</a:t>
            </a:r>
          </a:p>
          <a:p>
            <a:r>
              <a:rPr lang="en-US" dirty="0"/>
              <a:t>Maybe some class object(s) to store this?</a:t>
            </a:r>
          </a:p>
        </p:txBody>
      </p:sp>
    </p:spTree>
    <p:extLst>
      <p:ext uri="{BB962C8B-B14F-4D97-AF65-F5344CB8AC3E}">
        <p14:creationId xmlns:p14="http://schemas.microsoft.com/office/powerpoint/2010/main" val="4002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Perhaps a loop of some sort?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049" y="1801416"/>
            <a:ext cx="9077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numberOfCarsInFile;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9637" y="2894766"/>
            <a:ext cx="4438651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Total number of lines read? Divided by number of lines per object…?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0702" y="4458981"/>
            <a:ext cx="177059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about changing the file format?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7334" y="4535806"/>
            <a:ext cx="3438526" cy="1938992"/>
            <a:chOff x="7496174" y="3219450"/>
            <a:chExt cx="4210051" cy="1938992"/>
          </a:xfrm>
        </p:grpSpPr>
        <p:sp>
          <p:nvSpPr>
            <p:cNvPr id="9" name="TextBox 8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“Cars.txt”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6174" y="3588782"/>
              <a:ext cx="4210051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Ford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Mustang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14231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28147.39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Tesla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Model 3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79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46212.41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91249" y="4535806"/>
            <a:ext cx="4685770" cy="2123658"/>
            <a:chOff x="6191249" y="4535806"/>
            <a:chExt cx="4685770" cy="2123658"/>
          </a:xfrm>
        </p:grpSpPr>
        <p:grpSp>
          <p:nvGrpSpPr>
            <p:cNvPr id="11" name="Group 10"/>
            <p:cNvGrpSpPr/>
            <p:nvPr/>
          </p:nvGrpSpPr>
          <p:grpSpPr>
            <a:xfrm>
              <a:off x="7438493" y="4535806"/>
              <a:ext cx="3438526" cy="2123658"/>
              <a:chOff x="7496174" y="3219450"/>
              <a:chExt cx="4210051" cy="21236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496174" y="3219450"/>
                <a:ext cx="421005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“Cars.txt”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496174" y="3588782"/>
                <a:ext cx="4210051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Ford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Mustang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14231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28147.39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Tesla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Model 3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79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46212.41</a:t>
                </a:r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6191249" y="4914976"/>
              <a:ext cx="1157287" cy="241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35005" y="3794640"/>
            <a:ext cx="3113969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That’s a little clumsy…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12661" y="2084190"/>
            <a:ext cx="5155139" cy="664011"/>
            <a:chOff x="3912661" y="2084190"/>
            <a:chExt cx="5155139" cy="664011"/>
          </a:xfrm>
        </p:grpSpPr>
        <p:sp>
          <p:nvSpPr>
            <p:cNvPr id="5" name="TextBox 4"/>
            <p:cNvSpPr txBox="1"/>
            <p:nvPr/>
          </p:nvSpPr>
          <p:spPr>
            <a:xfrm>
              <a:off x="4629149" y="2348091"/>
              <a:ext cx="443865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Where does this number come from?</a:t>
              </a:r>
            </a:p>
          </p:txBody>
        </p:sp>
        <p:sp>
          <p:nvSpPr>
            <p:cNvPr id="3" name="Bent-Up Arrow 2"/>
            <p:cNvSpPr/>
            <p:nvPr/>
          </p:nvSpPr>
          <p:spPr>
            <a:xfrm flipH="1">
              <a:off x="3912661" y="2084190"/>
              <a:ext cx="698497" cy="56483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08567" y="5593052"/>
            <a:ext cx="2719387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Store the number of things in the file itself</a:t>
            </a:r>
          </a:p>
        </p:txBody>
      </p:sp>
    </p:spTree>
    <p:extLst>
      <p:ext uri="{BB962C8B-B14F-4D97-AF65-F5344CB8AC3E}">
        <p14:creationId xmlns:p14="http://schemas.microsoft.com/office/powerpoint/2010/main" val="22834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Files can contain data about other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049" y="1477566"/>
            <a:ext cx="9496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Read the number at the start of the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For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carCount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 cars, read each one--4 data elements apiece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Why 4? Because that's how THIS file is structured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carCount;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 (or 2a. whichever) Read data for a single object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4. Create an object, store it somewhere, etc.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sweetRide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(make, model, mileage, price);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someVectorOfCars.push_back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sweetRide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4778" y="4958439"/>
            <a:ext cx="407965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format may change, in which case your code could be broken, and in need of updating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47238" y="1945757"/>
            <a:ext cx="6126768" cy="3211032"/>
            <a:chOff x="3147238" y="1945757"/>
            <a:chExt cx="6126768" cy="3211032"/>
          </a:xfrm>
        </p:grpSpPr>
        <p:sp>
          <p:nvSpPr>
            <p:cNvPr id="3" name="Bent-Up Arrow 2"/>
            <p:cNvSpPr/>
            <p:nvPr/>
          </p:nvSpPr>
          <p:spPr>
            <a:xfrm rot="16200000" flipH="1">
              <a:off x="6005948" y="1712167"/>
              <a:ext cx="617812" cy="542083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74828" y="3976575"/>
              <a:ext cx="329609" cy="1180214"/>
            </a:xfrm>
            <a:prstGeom prst="rightBrace">
              <a:avLst>
                <a:gd name="adj1" fmla="val 34139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-Up Arrow 7"/>
            <p:cNvSpPr/>
            <p:nvPr/>
          </p:nvSpPr>
          <p:spPr>
            <a:xfrm rot="5400000" flipH="1" flipV="1">
              <a:off x="5645127" y="-552132"/>
              <a:ext cx="1130990" cy="6126768"/>
            </a:xfrm>
            <a:prstGeom prst="bentUpArrow">
              <a:avLst>
                <a:gd name="adj1" fmla="val 12500"/>
                <a:gd name="adj2" fmla="val 12890"/>
                <a:gd name="adj3" fmla="val 19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10354" y="2747706"/>
            <a:ext cx="3604437" cy="163121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Reading data requires some knowledge of the format of the file (a file header, the “objects” in the file)</a:t>
            </a:r>
          </a:p>
          <a:p>
            <a:r>
              <a:rPr lang="en-US" dirty="0"/>
              <a:t>Every file could be different</a:t>
            </a:r>
          </a:p>
        </p:txBody>
      </p:sp>
    </p:spTree>
    <p:extLst>
      <p:ext uri="{BB962C8B-B14F-4D97-AF65-F5344CB8AC3E}">
        <p14:creationId xmlns:p14="http://schemas.microsoft.com/office/powerpoint/2010/main" val="48932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6603"/>
            <a:ext cx="8596668" cy="752475"/>
          </a:xfrm>
        </p:spPr>
        <p:txBody>
          <a:bodyPr/>
          <a:lstStyle/>
          <a:p>
            <a:r>
              <a:rPr lang="en-US" dirty="0"/>
              <a:t>Data organization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8549" y="2555439"/>
            <a:ext cx="1485900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Ford</a:t>
            </a:r>
          </a:p>
          <a:p>
            <a:r>
              <a:rPr lang="en-US" dirty="0"/>
              <a:t>Mustang</a:t>
            </a:r>
          </a:p>
          <a:p>
            <a:r>
              <a:rPr lang="en-US" dirty="0"/>
              <a:t>14231</a:t>
            </a:r>
          </a:p>
          <a:p>
            <a:r>
              <a:rPr lang="en-US" dirty="0"/>
              <a:t>28147.39</a:t>
            </a:r>
          </a:p>
          <a:p>
            <a:r>
              <a:rPr lang="en-US" dirty="0"/>
              <a:t>Tesla</a:t>
            </a:r>
          </a:p>
          <a:p>
            <a:r>
              <a:rPr lang="en-US" dirty="0"/>
              <a:t>Model 3</a:t>
            </a:r>
          </a:p>
          <a:p>
            <a:r>
              <a:rPr lang="en-US" dirty="0"/>
              <a:t>79</a:t>
            </a:r>
          </a:p>
          <a:p>
            <a:r>
              <a:rPr lang="en-US" dirty="0"/>
              <a:t>46212.41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350" y="2555439"/>
            <a:ext cx="148590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141</a:t>
            </a:r>
          </a:p>
          <a:p>
            <a:r>
              <a:rPr lang="en-US" dirty="0"/>
              <a:t>2834</a:t>
            </a:r>
          </a:p>
          <a:p>
            <a:r>
              <a:rPr lang="en-US" dirty="0"/>
              <a:t>2354</a:t>
            </a:r>
          </a:p>
          <a:p>
            <a:r>
              <a:rPr lang="en-US" dirty="0"/>
              <a:t>718</a:t>
            </a:r>
          </a:p>
          <a:p>
            <a:r>
              <a:rPr lang="en-US" dirty="0"/>
              <a:t>59981</a:t>
            </a:r>
          </a:p>
          <a:p>
            <a:r>
              <a:rPr lang="en-US" dirty="0"/>
              <a:t>67120</a:t>
            </a:r>
          </a:p>
          <a:p>
            <a:r>
              <a:rPr lang="en-US" dirty="0"/>
              <a:t>563</a:t>
            </a:r>
          </a:p>
          <a:p>
            <a:r>
              <a:rPr lang="en-US" dirty="0"/>
              <a:t>2344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49" y="1571625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Homogenous lists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8549" y="1571625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Interleaved data types on separate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4674" y="1571625"/>
            <a:ext cx="277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the same line, separated by a </a:t>
            </a:r>
            <a:r>
              <a:rPr lang="en-US" b="1" dirty="0">
                <a:solidFill>
                  <a:srgbClr val="00B0F0"/>
                </a:solidFill>
              </a:rPr>
              <a:t>delimiter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4674" y="2555439"/>
            <a:ext cx="40481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Ford Mustang 14231 28147.39</a:t>
            </a:r>
          </a:p>
          <a:p>
            <a:r>
              <a:rPr lang="en-US" dirty="0"/>
              <a:t>Dodge Neon 23429 12212.41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4674" y="3539253"/>
            <a:ext cx="40481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Ford,Mustang,14231,28147.39</a:t>
            </a:r>
          </a:p>
          <a:p>
            <a:r>
              <a:rPr lang="en-US" dirty="0"/>
              <a:t>Dodge,Neon,23429,12212.41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4674" y="4595259"/>
            <a:ext cx="40481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Ford|Mustang|14231|28147.39</a:t>
            </a:r>
          </a:p>
          <a:p>
            <a:r>
              <a:rPr lang="en-US" dirty="0"/>
              <a:t>Dodge|Neon|23429|12212.41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580" y="5216899"/>
            <a:ext cx="2418645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line, one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5039" y="5433203"/>
            <a:ext cx="2332919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Multiple lines to make one 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4674" y="5787146"/>
            <a:ext cx="3828698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One line, one object… but in multiple pieces</a:t>
            </a:r>
          </a:p>
        </p:txBody>
      </p:sp>
    </p:spTree>
    <p:extLst>
      <p:ext uri="{BB962C8B-B14F-4D97-AF65-F5344CB8AC3E}">
        <p14:creationId xmlns:p14="http://schemas.microsoft.com/office/powerpoint/2010/main" val="15715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Separated Values (CSV)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3630"/>
            <a:ext cx="8596668" cy="1331213"/>
          </a:xfrm>
        </p:spPr>
        <p:txBody>
          <a:bodyPr>
            <a:normAutofit/>
          </a:bodyPr>
          <a:lstStyle/>
          <a:p>
            <a:r>
              <a:rPr lang="en-US" sz="2000" dirty="0"/>
              <a:t>A CSV file is a very common text-based format to store information</a:t>
            </a:r>
          </a:p>
          <a:p>
            <a:r>
              <a:rPr lang="en-US" sz="2000" dirty="0"/>
              <a:t>The information is separated by using a </a:t>
            </a:r>
            <a:r>
              <a:rPr lang="en-US" sz="2000" b="1" dirty="0"/>
              <a:t>comma</a:t>
            </a:r>
            <a:r>
              <a:rPr lang="en-US" sz="2000" dirty="0"/>
              <a:t> as a </a:t>
            </a:r>
            <a:r>
              <a:rPr lang="en-US" sz="2000" b="1" dirty="0">
                <a:solidFill>
                  <a:srgbClr val="00B0F0"/>
                </a:solidFill>
              </a:rPr>
              <a:t>delimiter</a:t>
            </a:r>
          </a:p>
          <a:p>
            <a:r>
              <a:rPr lang="en-US" sz="2000" dirty="0"/>
              <a:t>CSV is often used as a “generic” format for spreadsheets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9356" y="3540217"/>
            <a:ext cx="3773782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Many spreadsheet programs will read .CSV data and use commas to split data into cells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7586" y="3330102"/>
            <a:ext cx="4895137" cy="1417744"/>
            <a:chOff x="537586" y="3330102"/>
            <a:chExt cx="4895137" cy="14177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62" y="3656029"/>
              <a:ext cx="4834061" cy="10918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7586" y="3330102"/>
              <a:ext cx="1723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in Excel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7586" y="4836214"/>
            <a:ext cx="5787851" cy="1156204"/>
            <a:chOff x="537586" y="4836214"/>
            <a:chExt cx="5787851" cy="1156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662" y="5163202"/>
              <a:ext cx="5726775" cy="82921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7586" y="4836214"/>
              <a:ext cx="482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same data in a text editor, as a .CSV file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62397" y="4916090"/>
            <a:ext cx="5019779" cy="13234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line from a file: one row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FFC000"/>
                </a:solidFill>
              </a:rPr>
              <a:t>token</a:t>
            </a:r>
            <a:r>
              <a:rPr lang="en-US" dirty="0"/>
              <a:t> (data separated by a delimiter): a column</a:t>
            </a:r>
          </a:p>
        </p:txBody>
      </p:sp>
    </p:spTree>
    <p:extLst>
      <p:ext uri="{BB962C8B-B14F-4D97-AF65-F5344CB8AC3E}">
        <p14:creationId xmlns:p14="http://schemas.microsoft.com/office/powerpoint/2010/main" val="4233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values on a single line - </a:t>
            </a:r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95915"/>
            <a:ext cx="9838266" cy="33454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 one line at a time from a STREAM.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(stream, buffer, delimiter(optional))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[stream]		where the data is coming from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[buffer]		where to store the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[delimiter] 	read until you find to this character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86449" y="1609172"/>
            <a:ext cx="5133974" cy="1407972"/>
            <a:chOff x="7615637" y="798653"/>
            <a:chExt cx="3683984" cy="1407972"/>
          </a:xfrm>
        </p:grpSpPr>
        <p:sp>
          <p:nvSpPr>
            <p:cNvPr id="4" name="Left Arrow 3"/>
            <p:cNvSpPr/>
            <p:nvPr/>
          </p:nvSpPr>
          <p:spPr>
            <a:xfrm>
              <a:off x="8791575" y="1914525"/>
              <a:ext cx="1571625" cy="2921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5637" y="798653"/>
              <a:ext cx="3683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Stream could be a file (some </a:t>
              </a:r>
              <a:r>
                <a:rPr lang="en-US" sz="20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ifstream</a:t>
              </a:r>
              <a:r>
                <a:rPr lang="en-US" sz="2000" dirty="0"/>
                <a:t> object), or some other source of data, like an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istringstream</a:t>
              </a:r>
              <a:r>
                <a:rPr lang="en-US" sz="2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7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an entire file, line by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349375"/>
            <a:ext cx="9982200" cy="4351338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Basic file reading... Line by line, until it's done.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“SomeRandomFile.txt"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While there is a line to be gotten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(file, line))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977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about only part of a line?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57974" cy="4351338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/*open the file,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is_open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 yadda yadda…*/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ifstream 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whateverfile.ext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While there is data to be gotten…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PART OF IT, by using a </a:t>
            </a:r>
            <a:r>
              <a:rPr lang="en-US" sz="20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delimiter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(file, line,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Print out one name at a time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96174" y="1825625"/>
            <a:ext cx="4210051" cy="1384995"/>
            <a:chOff x="7496174" y="3219450"/>
            <a:chExt cx="4210051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“SomeRandomFile.txt”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Batman Robin Alfred Batgirl Joker Two-Face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10150" y="4067175"/>
            <a:ext cx="4166023" cy="879142"/>
            <a:chOff x="5010150" y="4067175"/>
            <a:chExt cx="4166023" cy="879142"/>
          </a:xfrm>
        </p:grpSpPr>
        <p:sp>
          <p:nvSpPr>
            <p:cNvPr id="3" name="Left Arrow 2"/>
            <p:cNvSpPr/>
            <p:nvPr/>
          </p:nvSpPr>
          <p:spPr>
            <a:xfrm rot="1141581">
              <a:off x="5010150" y="4067175"/>
              <a:ext cx="1533525" cy="3238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7907" y="4238431"/>
              <a:ext cx="3038266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Read until you find this character, then stop.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66732" y="5254094"/>
            <a:ext cx="416703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 this will first read “Batman”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037" y="5749410"/>
            <a:ext cx="4674473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next call will read “Robin”, etc…</a:t>
            </a:r>
          </a:p>
        </p:txBody>
      </p:sp>
    </p:spTree>
    <p:extLst>
      <p:ext uri="{BB962C8B-B14F-4D97-AF65-F5344CB8AC3E}">
        <p14:creationId xmlns:p14="http://schemas.microsoft.com/office/powerpoint/2010/main" val="919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Autofit/>
          </a:bodyPr>
          <a:lstStyle/>
          <a:p>
            <a:r>
              <a:rPr lang="en-US" sz="2400" dirty="0"/>
              <a:t>A character used to indicate some stopping point or boundary between parts of a stream of data</a:t>
            </a:r>
          </a:p>
          <a:p>
            <a:r>
              <a:rPr lang="en-US" sz="2400" dirty="0"/>
              <a:t>Can be anything you want</a:t>
            </a:r>
          </a:p>
          <a:p>
            <a:r>
              <a:rPr lang="en-US" sz="2400" dirty="0"/>
              <a:t>Common delimiters</a:t>
            </a:r>
          </a:p>
          <a:p>
            <a:pPr lvl="1"/>
            <a:r>
              <a:rPr lang="en-US" sz="2000" dirty="0"/>
              <a:t>Spaces</a:t>
            </a:r>
          </a:p>
          <a:p>
            <a:pPr lvl="1"/>
            <a:r>
              <a:rPr lang="en-US" sz="2000" dirty="0"/>
              <a:t>Commas</a:t>
            </a:r>
          </a:p>
          <a:p>
            <a:pPr lvl="1"/>
            <a:r>
              <a:rPr lang="en-US" sz="2000" dirty="0"/>
              <a:t>Pipe symbol / vertical bar: </a:t>
            </a:r>
          </a:p>
          <a:p>
            <a:r>
              <a:rPr lang="en-US" sz="2600" dirty="0"/>
              <a:t>Used to break data into separate </a:t>
            </a:r>
            <a:r>
              <a:rPr lang="en-US" sz="2600" b="1" dirty="0">
                <a:solidFill>
                  <a:srgbClr val="00B0F0"/>
                </a:solidFill>
              </a:rPr>
              <a:t>tokens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7133" y="4175552"/>
            <a:ext cx="968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800" dirty="0"/>
              <a:t>|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85876" y="3267611"/>
            <a:ext cx="5217257" cy="1346006"/>
            <a:chOff x="3833376" y="4261385"/>
            <a:chExt cx="5217257" cy="1346006"/>
          </a:xfrm>
        </p:grpSpPr>
        <p:sp>
          <p:nvSpPr>
            <p:cNvPr id="8" name="Left Arrow 7"/>
            <p:cNvSpPr/>
            <p:nvPr/>
          </p:nvSpPr>
          <p:spPr>
            <a:xfrm rot="20862424">
              <a:off x="3833376" y="5283541"/>
              <a:ext cx="1959286" cy="3238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4676" y="4261385"/>
              <a:ext cx="3245957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is a good delimiter because it is rarely used as part of the data itself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5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Delimiters can be anything you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3068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Batman,Robin,Batgirl,Joker,Two-Face,Killer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Batman|Robin|Batgirl|Joker|Two-Face|Killer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Batman$Robin$Batgirl$Joker$Two-Face$Killer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Batman%Robin%Batgirl%Joker%Two-Face%Killer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BatmanQRobinQBatgirlQJokerQTwo-FaceQKiller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Batman Robin Batgirl Joker Two-Face Killer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3050" y="2076450"/>
            <a:ext cx="255270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Some characters are better choices than others…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3050" y="4838700"/>
            <a:ext cx="255270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Spaces… bad choice if your data has spaces in it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36465" y="5723545"/>
            <a:ext cx="1088287" cy="417549"/>
            <a:chOff x="7336465" y="5723545"/>
            <a:chExt cx="1088287" cy="417549"/>
          </a:xfrm>
        </p:grpSpPr>
        <p:sp>
          <p:nvSpPr>
            <p:cNvPr id="7" name="Up Arrow 6"/>
            <p:cNvSpPr/>
            <p:nvPr/>
          </p:nvSpPr>
          <p:spPr>
            <a:xfrm>
              <a:off x="7336465" y="5723545"/>
              <a:ext cx="276447" cy="41754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8148305" y="5723545"/>
              <a:ext cx="276447" cy="41754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24625" y="6010275"/>
            <a:ext cx="3028950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Now Batman has to fight “Killer” AND “Croc”</a:t>
            </a:r>
          </a:p>
        </p:txBody>
      </p:sp>
    </p:spTree>
    <p:extLst>
      <p:ext uri="{BB962C8B-B14F-4D97-AF65-F5344CB8AC3E}">
        <p14:creationId xmlns:p14="http://schemas.microsoft.com/office/powerpoint/2010/main" val="136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string is an array of characters, PLUS 1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“length of the string” is 3.</a:t>
            </a:r>
          </a:p>
          <a:p>
            <a:pPr marL="0" indent="0">
              <a:buNone/>
            </a:pPr>
            <a:r>
              <a:rPr lang="en-US" sz="2400" dirty="0"/>
              <a:t>The “size of </a:t>
            </a:r>
            <a:r>
              <a:rPr lang="en-US" sz="2400" dirty="0" err="1"/>
              <a:t>someData</a:t>
            </a:r>
            <a:r>
              <a:rPr lang="en-US" sz="2400" dirty="0"/>
              <a:t>” is actually 4 characters.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67150" y="4614862"/>
            <a:ext cx="3429000" cy="857250"/>
            <a:chOff x="3486150" y="4219575"/>
            <a:chExt cx="3429000" cy="857250"/>
          </a:xfrm>
        </p:grpSpPr>
        <p:sp>
          <p:nvSpPr>
            <p:cNvPr id="4" name="Rectangle 3"/>
            <p:cNvSpPr/>
            <p:nvPr/>
          </p:nvSpPr>
          <p:spPr>
            <a:xfrm>
              <a:off x="348615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340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o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065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790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\0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34003" y="3962289"/>
            <a:ext cx="2828925" cy="1305145"/>
            <a:chOff x="7972425" y="3738342"/>
            <a:chExt cx="2828925" cy="1305145"/>
          </a:xfrm>
        </p:grpSpPr>
        <p:sp>
          <p:nvSpPr>
            <p:cNvPr id="9" name="Left Arrow 8"/>
            <p:cNvSpPr/>
            <p:nvPr/>
          </p:nvSpPr>
          <p:spPr>
            <a:xfrm>
              <a:off x="7972425" y="4614862"/>
              <a:ext cx="2095500" cy="4286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77200" y="3738342"/>
              <a:ext cx="2724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WTF is this thing and how did it get in my string?!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9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/>
              <a:t>Where are files created (or read from)?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6258"/>
            <a:ext cx="8596668" cy="701218"/>
          </a:xfrm>
        </p:spPr>
        <p:txBody>
          <a:bodyPr/>
          <a:lstStyle/>
          <a:p>
            <a:r>
              <a:rPr lang="en-US" dirty="0"/>
              <a:t>By default, the same directory as your program (your executable)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43" y="4561344"/>
            <a:ext cx="2752725" cy="18764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33899" y="4561344"/>
            <a:ext cx="6010276" cy="1819275"/>
            <a:chOff x="4533899" y="4814887"/>
            <a:chExt cx="6010276" cy="1819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2625" y="4814887"/>
              <a:ext cx="4781550" cy="1819275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4533899" y="5511566"/>
              <a:ext cx="1157287" cy="241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77333" y="2530019"/>
            <a:ext cx="8457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outFile2(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OtherFile.text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outFile3(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AnotherFile.someextension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/>
              <a:t>Follow-up question? Where is the executable?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56258"/>
            <a:ext cx="9333441" cy="2291892"/>
          </a:xfrm>
        </p:spPr>
        <p:txBody>
          <a:bodyPr>
            <a:normAutofit/>
          </a:bodyPr>
          <a:lstStyle/>
          <a:p>
            <a:r>
              <a:rPr lang="en-US" sz="2400" dirty="0"/>
              <a:t>If you’re building your code in an IDE… that depends</a:t>
            </a:r>
          </a:p>
          <a:p>
            <a:r>
              <a:rPr lang="en-US" sz="2400" dirty="0"/>
              <a:t>Every IDE has different settings, settings that you could change</a:t>
            </a:r>
          </a:p>
          <a:p>
            <a:r>
              <a:rPr lang="en-US" sz="2400" dirty="0"/>
              <a:t>It may be in a Debug/Release folder</a:t>
            </a:r>
          </a:p>
          <a:p>
            <a:r>
              <a:rPr lang="en-US" sz="2400" dirty="0"/>
              <a:t>You may direct the output to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"C:/AllMyProgramsGoHere"</a:t>
            </a:r>
          </a:p>
          <a:p>
            <a:endParaRPr lang="en-US" sz="2400" dirty="0"/>
          </a:p>
          <a:p>
            <a:r>
              <a:rPr lang="en-US" sz="2400" dirty="0"/>
              <a:t>If you’re building with the command-line, probably where you just built it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311603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my IDE read/write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714"/>
            <a:ext cx="7942684" cy="2724772"/>
          </a:xfrm>
        </p:spPr>
        <p:txBody>
          <a:bodyPr>
            <a:normAutofit/>
          </a:bodyPr>
          <a:lstStyle/>
          <a:p>
            <a:r>
              <a:rPr lang="en-US" sz="2400" dirty="0"/>
              <a:t>Depends on the IDE—for example, by default:</a:t>
            </a:r>
          </a:p>
          <a:p>
            <a:r>
              <a:rPr lang="en-US" sz="2400" dirty="0"/>
              <a:t>Visual Studio – looks in the same folder as your source code (right-click on your project in Solution Explorer, then select “Open Folder in File Explorer”)</a:t>
            </a:r>
          </a:p>
          <a:p>
            <a:r>
              <a:rPr lang="en-US" sz="2400" dirty="0" err="1"/>
              <a:t>Clion</a:t>
            </a:r>
            <a:r>
              <a:rPr lang="en-US" sz="2400" dirty="0"/>
              <a:t> – External files are read from the</a:t>
            </a:r>
            <a:br>
              <a:rPr lang="en-US" sz="2400" dirty="0"/>
            </a:br>
            <a:r>
              <a:rPr lang="en-US" sz="2400" b="1" dirty="0" err="1"/>
              <a:t>cmake</a:t>
            </a:r>
            <a:r>
              <a:rPr lang="en-US" sz="2400" b="1" dirty="0"/>
              <a:t>-build-debug</a:t>
            </a:r>
            <a:r>
              <a:rPr lang="en-US" sz="2400" dirty="0"/>
              <a:t> directory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9097" y="4304872"/>
            <a:ext cx="7475915" cy="2294293"/>
            <a:chOff x="769097" y="4304872"/>
            <a:chExt cx="7475915" cy="2294293"/>
          </a:xfrm>
        </p:grpSpPr>
        <p:grpSp>
          <p:nvGrpSpPr>
            <p:cNvPr id="19" name="Group 18"/>
            <p:cNvGrpSpPr/>
            <p:nvPr/>
          </p:nvGrpSpPr>
          <p:grpSpPr>
            <a:xfrm>
              <a:off x="769097" y="4304872"/>
              <a:ext cx="4206571" cy="2294293"/>
              <a:chOff x="769097" y="4304872"/>
              <a:chExt cx="4206571" cy="229429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9097" y="4743114"/>
                <a:ext cx="4206571" cy="185605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955413" y="4304872"/>
                <a:ext cx="1833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CLion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20256" y="4489538"/>
              <a:ext cx="5424756" cy="667893"/>
              <a:chOff x="2820256" y="4489538"/>
              <a:chExt cx="5424756" cy="66789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83659" y="4489538"/>
                <a:ext cx="286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Your code is in this folder</a:t>
                </a:r>
              </a:p>
            </p:txBody>
          </p:sp>
          <p:cxnSp>
            <p:nvCxnSpPr>
              <p:cNvPr id="13" name="Straight Arrow Connector 12"/>
              <p:cNvCxnSpPr>
                <a:stCxn id="10" idx="1"/>
              </p:cNvCxnSpPr>
              <p:nvPr/>
            </p:nvCxnSpPr>
            <p:spPr>
              <a:xfrm flipH="1">
                <a:off x="2820256" y="4674204"/>
                <a:ext cx="2563403" cy="48322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565133" y="5157431"/>
              <a:ext cx="4679879" cy="646331"/>
              <a:chOff x="3565133" y="5157431"/>
              <a:chExt cx="4679879" cy="64633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383659" y="5157431"/>
                <a:ext cx="28613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External files are in THIS folder</a:t>
                </a:r>
              </a:p>
            </p:txBody>
          </p:sp>
          <p:cxnSp>
            <p:nvCxnSpPr>
              <p:cNvPr id="15" name="Straight Arrow Connector 14"/>
              <p:cNvCxnSpPr>
                <a:stCxn id="11" idx="1"/>
              </p:cNvCxnSpPr>
              <p:nvPr/>
            </p:nvCxnSpPr>
            <p:spPr>
              <a:xfrm flipH="1" flipV="1">
                <a:off x="3565133" y="5461498"/>
                <a:ext cx="1818526" cy="1909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5166247" y="1237673"/>
            <a:ext cx="6518829" cy="5453430"/>
            <a:chOff x="5166247" y="1237673"/>
            <a:chExt cx="6518829" cy="5453430"/>
          </a:xfrm>
        </p:grpSpPr>
        <p:grpSp>
          <p:nvGrpSpPr>
            <p:cNvPr id="20" name="Group 19"/>
            <p:cNvGrpSpPr/>
            <p:nvPr/>
          </p:nvGrpSpPr>
          <p:grpSpPr>
            <a:xfrm>
              <a:off x="8783258" y="1237673"/>
              <a:ext cx="2901818" cy="5453430"/>
              <a:chOff x="8783258" y="1237673"/>
              <a:chExt cx="2901818" cy="545343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3258" y="1736470"/>
                <a:ext cx="2901818" cy="495463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317198" y="1237673"/>
                <a:ext cx="183393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Visual Studio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66247" y="6039880"/>
              <a:ext cx="3719753" cy="646331"/>
              <a:chOff x="5166247" y="6039880"/>
              <a:chExt cx="3719753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166247" y="6039880"/>
                <a:ext cx="3426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Your code AND external files are in this folder (by default)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245012" y="6304099"/>
                <a:ext cx="640988" cy="1450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66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change your code to adapt to your 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75655"/>
            <a:ext cx="8596668" cy="2483330"/>
          </a:xfrm>
        </p:spPr>
        <p:txBody>
          <a:bodyPr>
            <a:noAutofit/>
          </a:bodyPr>
          <a:lstStyle/>
          <a:p>
            <a:r>
              <a:rPr lang="en-US" sz="2400" dirty="0"/>
              <a:t>No</a:t>
            </a:r>
          </a:p>
          <a:p>
            <a:r>
              <a:rPr lang="en-US" sz="2400" dirty="0"/>
              <a:t>Never</a:t>
            </a:r>
          </a:p>
          <a:p>
            <a:r>
              <a:rPr lang="en-US" sz="2400" dirty="0"/>
              <a:t>Really, don’t</a:t>
            </a:r>
          </a:p>
          <a:p>
            <a:r>
              <a:rPr lang="en-US" sz="2400" dirty="0"/>
              <a:t>Change your IDE settings, or move directories/files around if needed</a:t>
            </a:r>
          </a:p>
          <a:p>
            <a:r>
              <a:rPr lang="en-US" sz="2400" dirty="0"/>
              <a:t>Your code should work in as many situations as possible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6795" y="4947006"/>
            <a:ext cx="7356297" cy="1626707"/>
            <a:chOff x="816795" y="4947006"/>
            <a:chExt cx="7356297" cy="1626707"/>
          </a:xfrm>
        </p:grpSpPr>
        <p:sp>
          <p:nvSpPr>
            <p:cNvPr id="5" name="TextBox 4"/>
            <p:cNvSpPr txBox="1"/>
            <p:nvPr/>
          </p:nvSpPr>
          <p:spPr>
            <a:xfrm>
              <a:off x="816796" y="5373384"/>
              <a:ext cx="6694348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(Code is on Sarah’s Machine)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file.open</a:t>
              </a:r>
              <a:r>
                <a:rPr lang="en-US" dirty="0"/>
                <a:t>(“C:/Sarah/Documents/file.txt”</a:t>
              </a:r>
            </a:p>
            <a:p>
              <a:r>
                <a:rPr lang="en-US" dirty="0"/>
                <a:t>else if (running on Bob’s machine)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file.open</a:t>
              </a:r>
              <a:r>
                <a:rPr lang="en-US" dirty="0"/>
                <a:t>(“C:/Documents/Magical Stuff/Unicorns/file.txt”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795" y="4947006"/>
              <a:ext cx="7356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code that looks like this…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3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Paths vs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3536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B0F0"/>
                </a:solidFill>
              </a:rPr>
              <a:t>absolute path</a:t>
            </a:r>
            <a:r>
              <a:rPr lang="en-US" dirty="0"/>
              <a:t> is a fixed, unchanging path – this is good if you know, without a doubt, the location will never change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B0F0"/>
                </a:solidFill>
              </a:rPr>
              <a:t>relative path</a:t>
            </a:r>
            <a:r>
              <a:rPr lang="en-US" dirty="0"/>
              <a:t> is relative to some other location – this could be the executable (by default), or from some other starting point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449" y="3750068"/>
            <a:ext cx="5229547" cy="1420551"/>
            <a:chOff x="616449" y="3750068"/>
            <a:chExt cx="5229547" cy="1420551"/>
          </a:xfrm>
        </p:grpSpPr>
        <p:sp>
          <p:nvSpPr>
            <p:cNvPr id="5" name="TextBox 4"/>
            <p:cNvSpPr txBox="1"/>
            <p:nvPr/>
          </p:nvSpPr>
          <p:spPr>
            <a:xfrm>
              <a:off x="960634" y="3750068"/>
              <a:ext cx="246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Absolute Paths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449" y="4247289"/>
              <a:ext cx="52295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"C:/ThisFolder/SubFolder/someFile.txt"</a:t>
              </a:r>
            </a:p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"F:/User/Documents/data/results.xyz"</a:t>
              </a:r>
            </a:p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"C:/Bob/School/Courses/COP3503/Lab1.cpp"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90179" y="3750068"/>
            <a:ext cx="5265505" cy="1420551"/>
            <a:chOff x="6190179" y="3750068"/>
            <a:chExt cx="5265505" cy="1420551"/>
          </a:xfrm>
        </p:grpSpPr>
        <p:sp>
          <p:nvSpPr>
            <p:cNvPr id="6" name="TextBox 5"/>
            <p:cNvSpPr txBox="1"/>
            <p:nvPr/>
          </p:nvSpPr>
          <p:spPr>
            <a:xfrm>
              <a:off x="6190180" y="3750068"/>
              <a:ext cx="246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Relative Paths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90179" y="4247289"/>
              <a:ext cx="52655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"someFile.txt"</a:t>
              </a:r>
            </a:p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"data/</a:t>
              </a:r>
              <a:r>
                <a:rPr lang="en-US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results.xyz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"COP3503/Lab1.cpp"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9497" y="5298508"/>
            <a:ext cx="49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fine if you never intend for any of this to change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497" y="5992013"/>
            <a:ext cx="49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program runs on someone else’s machine, however…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0179" y="5298508"/>
            <a:ext cx="49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location of the program…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0179" y="5992013"/>
            <a:ext cx="49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program runs on someone else’s machine, however…</a:t>
            </a:r>
          </a:p>
        </p:txBody>
      </p:sp>
    </p:spTree>
    <p:extLst>
      <p:ext uri="{BB962C8B-B14F-4D97-AF65-F5344CB8AC3E}">
        <p14:creationId xmlns:p14="http://schemas.microsoft.com/office/powerpoint/2010/main" val="350918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93"/>
          </a:xfrm>
        </p:spPr>
        <p:txBody>
          <a:bodyPr/>
          <a:lstStyle/>
          <a:p>
            <a:r>
              <a:rPr lang="en-US" dirty="0"/>
              <a:t>IO modes – </a:t>
            </a:r>
            <a:r>
              <a:rPr lang="en-US" dirty="0" err="1"/>
              <a:t>enum</a:t>
            </a:r>
            <a:r>
              <a:rPr lang="en-US" dirty="0"/>
              <a:t> values from </a:t>
            </a:r>
            <a:r>
              <a:rPr lang="en-US" dirty="0" err="1"/>
              <a:t>ios_base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8690"/>
            <a:ext cx="9085791" cy="24971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::in </a:t>
            </a:r>
            <a:r>
              <a:rPr lang="en-US" sz="2400" dirty="0"/>
              <a:t>– 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::out </a:t>
            </a:r>
            <a:r>
              <a:rPr lang="en-US" sz="2400" dirty="0"/>
              <a:t>–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::app </a:t>
            </a:r>
            <a:r>
              <a:rPr lang="en-US" sz="2400" dirty="0"/>
              <a:t>– append, seek to the end after every write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::ate </a:t>
            </a:r>
            <a:r>
              <a:rPr lang="en-US" sz="2400" dirty="0"/>
              <a:t>– Seek to the end after opening (</a:t>
            </a:r>
            <a:r>
              <a:rPr lang="en-US" sz="2400" b="1" dirty="0"/>
              <a:t>A</a:t>
            </a:r>
            <a:r>
              <a:rPr lang="en-US" dirty="0"/>
              <a:t>t</a:t>
            </a:r>
            <a:r>
              <a:rPr lang="en-US" sz="2400" dirty="0"/>
              <a:t> </a:t>
            </a:r>
            <a:r>
              <a:rPr lang="en-US" sz="2400" b="1" dirty="0"/>
              <a:t>T</a:t>
            </a:r>
            <a:r>
              <a:rPr lang="en-US" dirty="0"/>
              <a:t>he</a:t>
            </a:r>
            <a:r>
              <a:rPr lang="en-US" sz="2400" dirty="0"/>
              <a:t> </a:t>
            </a:r>
            <a:r>
              <a:rPr lang="en-US" sz="2400" b="1" dirty="0"/>
              <a:t>E</a:t>
            </a:r>
            <a:r>
              <a:rPr lang="en-US" dirty="0"/>
              <a:t>nd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trunc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– Truncate the file (delete its contents)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::binary </a:t>
            </a:r>
            <a:r>
              <a:rPr lang="en-US" sz="2400" dirty="0"/>
              <a:t>– Perform operations in binary mode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48147" y="5348287"/>
            <a:ext cx="6000751" cy="1452563"/>
            <a:chOff x="809622" y="5073135"/>
            <a:chExt cx="6000751" cy="1452563"/>
          </a:xfrm>
        </p:grpSpPr>
        <p:sp>
          <p:nvSpPr>
            <p:cNvPr id="4" name="TextBox 3"/>
            <p:cNvSpPr txBox="1"/>
            <p:nvPr/>
          </p:nvSpPr>
          <p:spPr>
            <a:xfrm>
              <a:off x="835814" y="5510035"/>
              <a:ext cx="5948366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Combine multiple options using the bitwise OR operator – open this file in output mode, binary mode, AND write to the end every time</a:t>
              </a: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3617652" y="2265105"/>
              <a:ext cx="384691" cy="6000751"/>
            </a:xfrm>
            <a:prstGeom prst="rightBrace">
              <a:avLst>
                <a:gd name="adj1" fmla="val 68187"/>
                <a:gd name="adj2" fmla="val 5034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7199" y="5020748"/>
            <a:ext cx="101250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file.ext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34" y="1524000"/>
            <a:ext cx="88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ways of opening files – different flags for different purposes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734301" y="3893277"/>
            <a:ext cx="4376041" cy="1160421"/>
            <a:chOff x="7734301" y="3893277"/>
            <a:chExt cx="4376041" cy="116042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7734301" y="4168855"/>
              <a:ext cx="1443033" cy="884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971851" y="3893277"/>
              <a:ext cx="3138491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Binary file operations are a whole different beast… more on that later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413"/>
            <a:ext cx="896908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Simple programs might contain all the data they need, or get it from user input</a:t>
            </a:r>
          </a:p>
          <a:p>
            <a:r>
              <a:rPr lang="en-US" sz="2400" dirty="0"/>
              <a:t>Sometimes data needs to persist</a:t>
            </a:r>
          </a:p>
          <a:p>
            <a:r>
              <a:rPr lang="en-US" sz="2400" dirty="0"/>
              <a:t>Nearly every program has some form of file saving/loading</a:t>
            </a:r>
          </a:p>
          <a:p>
            <a:r>
              <a:rPr lang="en-US" sz="2400" dirty="0"/>
              <a:t>The overall process is generally the same:</a:t>
            </a:r>
          </a:p>
          <a:p>
            <a:pPr lvl="1"/>
            <a:r>
              <a:rPr lang="en-US" sz="2200" dirty="0"/>
              <a:t>Open a file, read some data, then use that data in your program</a:t>
            </a:r>
          </a:p>
          <a:p>
            <a:pPr lvl="1"/>
            <a:r>
              <a:rPr lang="en-US" sz="2200" dirty="0"/>
              <a:t>Take some or all of the data from a program, write that out to a file for some later purpose</a:t>
            </a:r>
          </a:p>
        </p:txBody>
      </p:sp>
    </p:spTree>
    <p:extLst>
      <p:ext uri="{BB962C8B-B14F-4D97-AF65-F5344CB8AC3E}">
        <p14:creationId xmlns:p14="http://schemas.microsoft.com/office/powerpoint/2010/main" val="378771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\0, the null terminator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289"/>
            <a:ext cx="10076391" cy="3880773"/>
          </a:xfrm>
        </p:spPr>
        <p:txBody>
          <a:bodyPr>
            <a:noAutofit/>
          </a:bodyPr>
          <a:lstStyle/>
          <a:p>
            <a:r>
              <a:rPr lang="en-US" sz="3200" dirty="0"/>
              <a:t>Technically called NUL</a:t>
            </a:r>
          </a:p>
          <a:p>
            <a:r>
              <a:rPr lang="en-US" sz="3200" dirty="0"/>
              <a:t>\0 is used to indicate the </a:t>
            </a:r>
            <a:r>
              <a:rPr lang="en-US" sz="3200" b="1" dirty="0">
                <a:solidFill>
                  <a:srgbClr val="00B0F0"/>
                </a:solidFill>
              </a:rPr>
              <a:t>end of the string</a:t>
            </a:r>
          </a:p>
          <a:p>
            <a:endParaRPr lang="en-US" sz="3200" dirty="0"/>
          </a:p>
          <a:p>
            <a:r>
              <a:rPr lang="en-US" sz="3200" dirty="0"/>
              <a:t>Automatically added to string literals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3200" dirty="0">
                <a:latin typeface="Consolas" panose="020B0609020204030204" pitchFamily="49" charset="0"/>
              </a:rPr>
              <a:t>			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Really Bob\0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"Dinosaur"</a:t>
            </a:r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Really Dinosaur\0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"Batman\0"</a:t>
            </a:r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Really Batman\0\0</a:t>
            </a:r>
          </a:p>
        </p:txBody>
      </p:sp>
    </p:spTree>
    <p:extLst>
      <p:ext uri="{BB962C8B-B14F-4D97-AF65-F5344CB8AC3E}">
        <p14:creationId xmlns:p14="http://schemas.microsoft.com/office/powerpoint/2010/main" val="32349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Characters get special treatment…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Printing an array? Need a count.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floatCount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floatCount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Printing an array of CHARACTERS?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null-terminated, no need.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Stops at null terminator… if present.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048500" y="4396859"/>
            <a:ext cx="3657600" cy="369332"/>
            <a:chOff x="7048500" y="4396859"/>
            <a:chExt cx="36576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8162925" y="4396859"/>
              <a:ext cx="254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Probably? Go on…</a:t>
              </a:r>
            </a:p>
          </p:txBody>
        </p:sp>
        <p:sp>
          <p:nvSpPr>
            <p:cNvPr id="7" name="Left Arrow 6"/>
            <p:cNvSpPr/>
            <p:nvPr/>
          </p:nvSpPr>
          <p:spPr>
            <a:xfrm>
              <a:off x="7048500" y="4505325"/>
              <a:ext cx="1114425" cy="209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5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isn’t a terminating character?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2374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5167"/>
          <a:stretch/>
        </p:blipFill>
        <p:spPr>
          <a:xfrm>
            <a:off x="4972050" y="1825625"/>
            <a:ext cx="5162550" cy="1952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575339" y="4006056"/>
            <a:ext cx="3248025" cy="1839099"/>
            <a:chOff x="7591425" y="4276725"/>
            <a:chExt cx="3248025" cy="1839099"/>
          </a:xfrm>
        </p:grpSpPr>
        <p:sp>
          <p:nvSpPr>
            <p:cNvPr id="5" name="Up Arrow 4"/>
            <p:cNvSpPr/>
            <p:nvPr/>
          </p:nvSpPr>
          <p:spPr>
            <a:xfrm>
              <a:off x="7591425" y="4276725"/>
              <a:ext cx="476250" cy="15621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67675" y="5192494"/>
              <a:ext cx="2771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Keeps printing until a 0, or NUL in memory is reached.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838199" y="4677886"/>
            <a:ext cx="76962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problems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Very likely to have problems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Old-School strings are a pain…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714"/>
            <a:ext cx="9895416" cy="50879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hero[]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sidekick[]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"Robin"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Combine into “Batman and Robin”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heroTeam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hero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sidekick;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#nope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1. Create new array with a size equal to:</a:t>
            </a:r>
          </a:p>
          <a:p>
            <a:pPr marL="457200" lvl="1" indent="0">
              <a:buNone/>
            </a:pPr>
            <a:r>
              <a:rPr lang="en-US" sz="2000" dirty="0"/>
              <a:t>(length of hero) + (length of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en-US" sz="2000" dirty="0"/>
              <a:t>) + (length of sidekick)</a:t>
            </a:r>
          </a:p>
          <a:p>
            <a:pPr marL="457200" lvl="1" indent="0">
              <a:buNone/>
            </a:pPr>
            <a:r>
              <a:rPr lang="en-US" sz="2000" dirty="0"/>
              <a:t>PLUS 1 for the null terminator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2. Copy hero into string.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3. Copy “ and ” into string.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4. Copy sidekick into string.</a:t>
            </a:r>
          </a:p>
          <a:p>
            <a:pPr marL="0" lvl="1" indent="0">
              <a:buNone/>
            </a:pPr>
            <a:r>
              <a:rPr lang="en-US" sz="2000" dirty="0"/>
              <a:t>5. Set last character to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991475" y="3648075"/>
            <a:ext cx="3619500" cy="3000375"/>
            <a:chOff x="7991475" y="3648075"/>
            <a:chExt cx="3619500" cy="3000375"/>
          </a:xfrm>
        </p:grpSpPr>
        <p:sp>
          <p:nvSpPr>
            <p:cNvPr id="4" name="Right Brace 3"/>
            <p:cNvSpPr/>
            <p:nvPr/>
          </p:nvSpPr>
          <p:spPr>
            <a:xfrm>
              <a:off x="7991475" y="3648075"/>
              <a:ext cx="504825" cy="3000375"/>
            </a:xfrm>
            <a:prstGeom prst="rightBrace">
              <a:avLst>
                <a:gd name="adj1" fmla="val 5036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96300" y="3994100"/>
              <a:ext cx="3114675" cy="2308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That’s… a lot of work</a:t>
              </a:r>
            </a:p>
            <a:p>
              <a:endParaRPr lang="en-US" dirty="0"/>
            </a:p>
            <a:p>
              <a:r>
                <a:rPr lang="en-US" dirty="0"/>
                <a:t>We’ve seen this type of thing before</a:t>
              </a:r>
            </a:p>
            <a:p>
              <a:endParaRPr lang="en-US" dirty="0"/>
            </a:p>
            <a:p>
              <a:r>
                <a:rPr lang="en-US" dirty="0"/>
                <a:t>This work must be done SOMEWHERE… even if it’s not by us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86700" y="1285875"/>
            <a:ext cx="3495675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Nope… at least not with raw pointers. The string class does allow for this (thanks to operator overloading!)</a:t>
            </a:r>
          </a:p>
        </p:txBody>
      </p:sp>
    </p:spTree>
    <p:extLst>
      <p:ext uri="{BB962C8B-B14F-4D97-AF65-F5344CB8AC3E}">
        <p14:creationId xmlns:p14="http://schemas.microsoft.com/office/powerpoint/2010/main" val="3683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classes to the rescue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4013"/>
            <a:ext cx="7258050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389220"/>
            <a:ext cx="965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So… why even use older </a:t>
            </a:r>
            <a:r>
              <a:rPr lang="en-US" sz="3600" strike="sngStrike" dirty="0"/>
              <a:t>strings</a:t>
            </a:r>
            <a:r>
              <a:rPr lang="en-US" sz="3600" dirty="0"/>
              <a:t> character arrays?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3650" y="5035551"/>
            <a:ext cx="3381375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Lots of things use similar concepts – memory allocation, copying arrays of data, </a:t>
            </a:r>
            <a:r>
              <a:rPr lang="en-US" sz="1800" dirty="0" err="1"/>
              <a:t>etc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Understand those, and you can apply it in many ways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5075" y="5035551"/>
            <a:ext cx="3381375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may work with some code that doesn’t have a </a:t>
            </a:r>
            <a:r>
              <a:rPr lang="en-US" dirty="0" err="1"/>
              <a:t>std</a:t>
            </a:r>
            <a:r>
              <a:rPr lang="en-US" dirty="0"/>
              <a:t>::string class as an option</a:t>
            </a:r>
          </a:p>
          <a:p>
            <a:endParaRPr lang="en-US" dirty="0"/>
          </a:p>
          <a:p>
            <a:r>
              <a:rPr lang="en-US" dirty="0"/>
              <a:t>You’ll have to figure out how to make it work</a:t>
            </a:r>
          </a:p>
        </p:txBody>
      </p:sp>
    </p:spTree>
    <p:extLst>
      <p:ext uri="{BB962C8B-B14F-4D97-AF65-F5344CB8AC3E}">
        <p14:creationId xmlns:p14="http://schemas.microsoft.com/office/powerpoint/2010/main" val="276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5391</TotalTime>
  <Words>4162</Words>
  <Application>Microsoft Macintosh PowerPoint</Application>
  <PresentationFormat>Widescreen</PresentationFormat>
  <Paragraphs>659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Trebuchet MS</vt:lpstr>
      <vt:lpstr>Wingdings 3</vt:lpstr>
      <vt:lpstr>Facet</vt:lpstr>
      <vt:lpstr>Debugging Clion demo</vt:lpstr>
      <vt:lpstr>File I/O and strings</vt:lpstr>
      <vt:lpstr>First, strings</vt:lpstr>
      <vt:lpstr>A string is an array of characters, PLUS 1 more</vt:lpstr>
      <vt:lpstr>Meet \0, the null terminator</vt:lpstr>
      <vt:lpstr>Characters get special treatment…</vt:lpstr>
      <vt:lpstr>What if there isn’t a terminating character?</vt:lpstr>
      <vt:lpstr>Old-School strings are a pain…</vt:lpstr>
      <vt:lpstr>string classes to the rescue</vt:lpstr>
      <vt:lpstr>File Input and Output</vt:lpstr>
      <vt:lpstr>File Structures</vt:lpstr>
      <vt:lpstr>Why use files for data?</vt:lpstr>
      <vt:lpstr>Scenario: Address Book / Contact List</vt:lpstr>
      <vt:lpstr>File Basics</vt:lpstr>
      <vt:lpstr>Complete File Path</vt:lpstr>
      <vt:lpstr>Escape Sequences</vt:lpstr>
      <vt:lpstr>Why use these?</vt:lpstr>
      <vt:lpstr>Escape Sequences – You may not use them often</vt:lpstr>
      <vt:lpstr>Backslash? Forward slash?</vt:lpstr>
      <vt:lpstr>File I/O</vt:lpstr>
      <vt:lpstr>ofstream – Creating output files</vt:lpstr>
      <vt:lpstr>ofstream</vt:lpstr>
      <vt:lpstr>ofstream – Basic Usage</vt:lpstr>
      <vt:lpstr>ofstream – Basic Usage</vt:lpstr>
      <vt:lpstr>ifstream – Reading Files</vt:lpstr>
      <vt:lpstr>ifstream – Reading the entire file</vt:lpstr>
      <vt:lpstr>What about closing files?</vt:lpstr>
      <vt:lpstr>Clean up before reuse</vt:lpstr>
      <vt:lpstr>What about multiple types of data?</vt:lpstr>
      <vt:lpstr>More than one group of data? Easy!</vt:lpstr>
      <vt:lpstr>Perhaps a loop of some sort?</vt:lpstr>
      <vt:lpstr>Files can contain data about other data</vt:lpstr>
      <vt:lpstr>Data organization</vt:lpstr>
      <vt:lpstr>Comma Separated Values (CSV) file</vt:lpstr>
      <vt:lpstr>Multiple values on a single line - getline</vt:lpstr>
      <vt:lpstr>Reading an entire file, line by line</vt:lpstr>
      <vt:lpstr>What about only part of a line?</vt:lpstr>
      <vt:lpstr>Delimiters</vt:lpstr>
      <vt:lpstr>Delimiters can be anything you want</vt:lpstr>
      <vt:lpstr>Where are files created (or read from)?</vt:lpstr>
      <vt:lpstr>Follow-up question? Where is the executable?</vt:lpstr>
      <vt:lpstr>Where does my IDE read/write files?</vt:lpstr>
      <vt:lpstr>Should you change your code to adapt to your IDE?</vt:lpstr>
      <vt:lpstr>Absolute Paths vs Relative Paths</vt:lpstr>
      <vt:lpstr>IO modes – enum values from ios_base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Fox</dc:creator>
  <cp:lastModifiedBy>Cruz Castro, Laura M</cp:lastModifiedBy>
  <cp:revision>248</cp:revision>
  <dcterms:created xsi:type="dcterms:W3CDTF">2018-06-11T14:45:06Z</dcterms:created>
  <dcterms:modified xsi:type="dcterms:W3CDTF">2022-10-06T04:31:20Z</dcterms:modified>
</cp:coreProperties>
</file>