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5"/>
  </p:notesMasterIdLst>
  <p:sldIdLst>
    <p:sldId id="369" r:id="rId2"/>
    <p:sldId id="370" r:id="rId3"/>
    <p:sldId id="256" r:id="rId4"/>
    <p:sldId id="257" r:id="rId5"/>
    <p:sldId id="258" r:id="rId6"/>
    <p:sldId id="259" r:id="rId7"/>
    <p:sldId id="260" r:id="rId8"/>
    <p:sldId id="371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43" r:id="rId24"/>
    <p:sldId id="279" r:id="rId25"/>
    <p:sldId id="282" r:id="rId26"/>
    <p:sldId id="283" r:id="rId27"/>
    <p:sldId id="344" r:id="rId28"/>
    <p:sldId id="345" r:id="rId29"/>
    <p:sldId id="27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3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46" r:id="rId54"/>
    <p:sldId id="347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78" r:id="rId67"/>
    <p:sldId id="348" r:id="rId68"/>
    <p:sldId id="349" r:id="rId69"/>
    <p:sldId id="341" r:id="rId70"/>
    <p:sldId id="323" r:id="rId71"/>
    <p:sldId id="325" r:id="rId72"/>
    <p:sldId id="334" r:id="rId73"/>
    <p:sldId id="336" r:id="rId74"/>
    <p:sldId id="338" r:id="rId75"/>
    <p:sldId id="339" r:id="rId76"/>
    <p:sldId id="340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6" r:id="rId99"/>
    <p:sldId id="367" r:id="rId100"/>
    <p:sldId id="368" r:id="rId101"/>
    <p:sldId id="363" r:id="rId102"/>
    <p:sldId id="364" r:id="rId103"/>
    <p:sldId id="365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Sorting" id="{6AD577A2-609F-41BE-872E-5ACAC5194E88}">
          <p14:sldIdLst>
            <p14:sldId id="369"/>
            <p14:sldId id="370"/>
            <p14:sldId id="256"/>
            <p14:sldId id="257"/>
            <p14:sldId id="258"/>
            <p14:sldId id="259"/>
            <p14:sldId id="260"/>
            <p14:sldId id="371"/>
          </p14:sldIdLst>
        </p14:section>
        <p14:section name="Bubble Sort" id="{0E944F08-8E68-4468-9033-4A0E52A57B25}">
          <p14:sldIdLst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43"/>
            <p14:sldId id="279"/>
            <p14:sldId id="282"/>
            <p14:sldId id="283"/>
            <p14:sldId id="344"/>
            <p14:sldId id="345"/>
          </p14:sldIdLst>
        </p14:section>
        <p14:section name="Selection Sort" id="{8F568419-C4D2-42F6-BA41-6244E3EAA836}">
          <p14:sldIdLst>
            <p14:sldId id="27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3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46"/>
            <p14:sldId id="347"/>
          </p14:sldIdLst>
        </p14:section>
        <p14:section name="Insertion Sort" id="{07BB9267-1AB9-4D8A-9F85-9583A1271749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  <p14:sldId id="348"/>
            <p14:sldId id="349"/>
          </p14:sldIdLst>
        </p14:section>
        <p14:section name="Sorting Comparison" id="{C20F0305-692D-4463-B59D-2F3EA426E4E6}">
          <p14:sldIdLst>
            <p14:sldId id="341"/>
          </p14:sldIdLst>
        </p14:section>
        <p14:section name="Searching" id="{1D1394BD-7A19-442D-993B-5F729B17E642}">
          <p14:sldIdLst>
            <p14:sldId id="323"/>
            <p14:sldId id="325"/>
            <p14:sldId id="334"/>
            <p14:sldId id="336"/>
            <p14:sldId id="338"/>
            <p14:sldId id="339"/>
            <p14:sldId id="34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6"/>
            <p14:sldId id="367"/>
            <p14:sldId id="368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  <a:srgbClr val="FA8606"/>
    <a:srgbClr val="F5273B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5687"/>
  </p:normalViewPr>
  <p:slideViewPr>
    <p:cSldViewPr snapToGrid="0">
      <p:cViewPr varScale="1">
        <p:scale>
          <a:sx n="103" d="100"/>
          <a:sy n="103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3AB8E3D4-6BE7-EA42-81BC-CE96FBD15504}"/>
    <pc:docChg chg="custSel addSld modSld sldOrd modSection">
      <pc:chgData name="Cruz Castro, Laura M" userId="8925faf0-a7e1-4f14-9682-bcde0ffcd7e9" providerId="ADAL" clId="{3AB8E3D4-6BE7-EA42-81BC-CE96FBD15504}" dt="2022-11-14T20:13:52.906" v="1036" actId="20577"/>
      <pc:docMkLst>
        <pc:docMk/>
      </pc:docMkLst>
      <pc:sldChg chg="modSp mod">
        <pc:chgData name="Cruz Castro, Laura M" userId="8925faf0-a7e1-4f14-9682-bcde0ffcd7e9" providerId="ADAL" clId="{3AB8E3D4-6BE7-EA42-81BC-CE96FBD15504}" dt="2022-11-11T03:11:38.846" v="52" actId="20577"/>
        <pc:sldMkLst>
          <pc:docMk/>
          <pc:sldMk cId="885574337" sldId="256"/>
        </pc:sldMkLst>
        <pc:spChg chg="mod">
          <ac:chgData name="Cruz Castro, Laura M" userId="8925faf0-a7e1-4f14-9682-bcde0ffcd7e9" providerId="ADAL" clId="{3AB8E3D4-6BE7-EA42-81BC-CE96FBD15504}" dt="2022-11-11T03:11:38.846" v="52" actId="20577"/>
          <ac:spMkLst>
            <pc:docMk/>
            <pc:sldMk cId="885574337" sldId="256"/>
            <ac:spMk id="3" creationId="{00000000-0000-0000-0000-000000000000}"/>
          </ac:spMkLst>
        </pc:spChg>
      </pc:sldChg>
      <pc:sldChg chg="modSp new mod ord">
        <pc:chgData name="Cruz Castro, Laura M" userId="8925faf0-a7e1-4f14-9682-bcde0ffcd7e9" providerId="ADAL" clId="{3AB8E3D4-6BE7-EA42-81BC-CE96FBD15504}" dt="2022-11-14T20:06:34.536" v="930" actId="20577"/>
        <pc:sldMkLst>
          <pc:docMk/>
          <pc:sldMk cId="215753510" sldId="369"/>
        </pc:sldMkLst>
        <pc:spChg chg="mod">
          <ac:chgData name="Cruz Castro, Laura M" userId="8925faf0-a7e1-4f14-9682-bcde0ffcd7e9" providerId="ADAL" clId="{3AB8E3D4-6BE7-EA42-81BC-CE96FBD15504}" dt="2022-11-14T13:55:12.535" v="78" actId="20577"/>
          <ac:spMkLst>
            <pc:docMk/>
            <pc:sldMk cId="215753510" sldId="369"/>
            <ac:spMk id="2" creationId="{C4F915BD-9F74-96DB-D5C5-0DBAC13180DF}"/>
          </ac:spMkLst>
        </pc:spChg>
        <pc:spChg chg="mod">
          <ac:chgData name="Cruz Castro, Laura M" userId="8925faf0-a7e1-4f14-9682-bcde0ffcd7e9" providerId="ADAL" clId="{3AB8E3D4-6BE7-EA42-81BC-CE96FBD15504}" dt="2022-11-14T20:06:34.536" v="930" actId="20577"/>
          <ac:spMkLst>
            <pc:docMk/>
            <pc:sldMk cId="215753510" sldId="369"/>
            <ac:spMk id="3" creationId="{140B9D35-C59F-7701-A61C-F8CE302179B5}"/>
          </ac:spMkLst>
        </pc:spChg>
      </pc:sldChg>
      <pc:sldChg chg="modSp new mod">
        <pc:chgData name="Cruz Castro, Laura M" userId="8925faf0-a7e1-4f14-9682-bcde0ffcd7e9" providerId="ADAL" clId="{3AB8E3D4-6BE7-EA42-81BC-CE96FBD15504}" dt="2022-11-14T20:06:50.250" v="939" actId="313"/>
        <pc:sldMkLst>
          <pc:docMk/>
          <pc:sldMk cId="3168057833" sldId="370"/>
        </pc:sldMkLst>
        <pc:spChg chg="mod">
          <ac:chgData name="Cruz Castro, Laura M" userId="8925faf0-a7e1-4f14-9682-bcde0ffcd7e9" providerId="ADAL" clId="{3AB8E3D4-6BE7-EA42-81BC-CE96FBD15504}" dt="2022-11-14T14:12:58.050" v="547" actId="20577"/>
          <ac:spMkLst>
            <pc:docMk/>
            <pc:sldMk cId="3168057833" sldId="370"/>
            <ac:spMk id="2" creationId="{F35D6004-1F04-2E65-5B7D-8C5CDC2B7370}"/>
          </ac:spMkLst>
        </pc:spChg>
        <pc:spChg chg="mod">
          <ac:chgData name="Cruz Castro, Laura M" userId="8925faf0-a7e1-4f14-9682-bcde0ffcd7e9" providerId="ADAL" clId="{3AB8E3D4-6BE7-EA42-81BC-CE96FBD15504}" dt="2022-11-14T20:06:50.250" v="939" actId="313"/>
          <ac:spMkLst>
            <pc:docMk/>
            <pc:sldMk cId="3168057833" sldId="370"/>
            <ac:spMk id="3" creationId="{D25C995B-B0E0-3D2C-7C3C-FD1A57B3EF30}"/>
          </ac:spMkLst>
        </pc:spChg>
      </pc:sldChg>
      <pc:sldChg chg="modSp new mod">
        <pc:chgData name="Cruz Castro, Laura M" userId="8925faf0-a7e1-4f14-9682-bcde0ffcd7e9" providerId="ADAL" clId="{3AB8E3D4-6BE7-EA42-81BC-CE96FBD15504}" dt="2022-11-14T20:13:52.906" v="1036" actId="20577"/>
        <pc:sldMkLst>
          <pc:docMk/>
          <pc:sldMk cId="2291008256" sldId="371"/>
        </pc:sldMkLst>
        <pc:spChg chg="mod">
          <ac:chgData name="Cruz Castro, Laura M" userId="8925faf0-a7e1-4f14-9682-bcde0ffcd7e9" providerId="ADAL" clId="{3AB8E3D4-6BE7-EA42-81BC-CE96FBD15504}" dt="2022-11-14T20:13:34.967" v="995" actId="1076"/>
          <ac:spMkLst>
            <pc:docMk/>
            <pc:sldMk cId="2291008256" sldId="371"/>
            <ac:spMk id="2" creationId="{9DD4C019-EA9C-5959-E362-EC737299C7A0}"/>
          </ac:spMkLst>
        </pc:spChg>
        <pc:spChg chg="mod">
          <ac:chgData name="Cruz Castro, Laura M" userId="8925faf0-a7e1-4f14-9682-bcde0ffcd7e9" providerId="ADAL" clId="{3AB8E3D4-6BE7-EA42-81BC-CE96FBD15504}" dt="2022-11-14T20:13:52.906" v="1036" actId="20577"/>
          <ac:spMkLst>
            <pc:docMk/>
            <pc:sldMk cId="2291008256" sldId="371"/>
            <ac:spMk id="3" creationId="{26084EAA-E265-786D-EC57-1016AD788E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BE896-2E28-470B-9176-EF9C34225CC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7FC40063-754C-4F88-822C-A8682855BCBA}">
      <dgm:prSet custT="1"/>
      <dgm:spPr/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All the elements in the left subarray are less than or equal to the pivot</a:t>
          </a:r>
        </a:p>
      </dgm:t>
    </dgm:pt>
    <dgm:pt modelId="{D11061D1-DEE4-45A6-A948-83322F26D00C}" type="parTrans" cxnId="{2F70A808-65A7-4C49-9244-04DB201E756D}">
      <dgm:prSet/>
      <dgm:spPr/>
      <dgm:t>
        <a:bodyPr/>
        <a:lstStyle/>
        <a:p>
          <a:endParaRPr lang="en-US"/>
        </a:p>
      </dgm:t>
    </dgm:pt>
    <dgm:pt modelId="{3B3A55B2-E484-43FF-BD00-6920885ED7D5}" type="sibTrans" cxnId="{2F70A808-65A7-4C49-9244-04DB201E756D}">
      <dgm:prSet/>
      <dgm:spPr/>
      <dgm:t>
        <a:bodyPr/>
        <a:lstStyle/>
        <a:p>
          <a:endParaRPr lang="en-US"/>
        </a:p>
      </dgm:t>
    </dgm:pt>
    <dgm:pt modelId="{6F83BAD3-74EB-422F-BE38-211F192E45F6}" type="pres">
      <dgm:prSet presAssocID="{B88BE896-2E28-470B-9176-EF9C34225C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459B8B-9518-4FE7-956A-2BEBBCD94418}" type="pres">
      <dgm:prSet presAssocID="{7FC40063-754C-4F88-822C-A8682855BCBA}" presName="hierRoot1" presStyleCnt="0">
        <dgm:presLayoutVars>
          <dgm:hierBranch val="init"/>
        </dgm:presLayoutVars>
      </dgm:prSet>
      <dgm:spPr/>
    </dgm:pt>
    <dgm:pt modelId="{7A75828A-76B9-4899-BEC3-4A7D492BCA43}" type="pres">
      <dgm:prSet presAssocID="{7FC40063-754C-4F88-822C-A8682855BCBA}" presName="rootComposite1" presStyleCnt="0"/>
      <dgm:spPr/>
    </dgm:pt>
    <dgm:pt modelId="{5F020FE2-B57C-4F21-816E-074F3FAB42D3}" type="pres">
      <dgm:prSet presAssocID="{7FC40063-754C-4F88-822C-A8682855BCBA}" presName="rootText1" presStyleLbl="node0" presStyleIdx="0" presStyleCnt="1" custLinFactNeighborX="215" custLinFactNeighborY="0">
        <dgm:presLayoutVars>
          <dgm:chPref val="3"/>
        </dgm:presLayoutVars>
      </dgm:prSet>
      <dgm:spPr/>
    </dgm:pt>
    <dgm:pt modelId="{7AE950EB-2954-424F-949B-97BD25D861A8}" type="pres">
      <dgm:prSet presAssocID="{7FC40063-754C-4F88-822C-A8682855BCBA}" presName="rootConnector1" presStyleLbl="node1" presStyleIdx="0" presStyleCnt="0"/>
      <dgm:spPr/>
    </dgm:pt>
    <dgm:pt modelId="{E60CEE27-311C-41A9-92C5-7B9EBCBF8382}" type="pres">
      <dgm:prSet presAssocID="{7FC40063-754C-4F88-822C-A8682855BCBA}" presName="hierChild2" presStyleCnt="0"/>
      <dgm:spPr/>
    </dgm:pt>
    <dgm:pt modelId="{D867D12D-8962-4381-9636-F40A2254B49E}" type="pres">
      <dgm:prSet presAssocID="{7FC40063-754C-4F88-822C-A8682855BCBA}" presName="hierChild3" presStyleCnt="0"/>
      <dgm:spPr/>
    </dgm:pt>
  </dgm:ptLst>
  <dgm:cxnLst>
    <dgm:cxn modelId="{2F70A808-65A7-4C49-9244-04DB201E756D}" srcId="{B88BE896-2E28-470B-9176-EF9C34225CC6}" destId="{7FC40063-754C-4F88-822C-A8682855BCBA}" srcOrd="0" destOrd="0" parTransId="{D11061D1-DEE4-45A6-A948-83322F26D00C}" sibTransId="{3B3A55B2-E484-43FF-BD00-6920885ED7D5}"/>
    <dgm:cxn modelId="{A68E739C-87CD-413F-B662-FB1F1F25C222}" type="presOf" srcId="{7FC40063-754C-4F88-822C-A8682855BCBA}" destId="{5F020FE2-B57C-4F21-816E-074F3FAB42D3}" srcOrd="0" destOrd="0" presId="urn:microsoft.com/office/officeart/2005/8/layout/orgChart1"/>
    <dgm:cxn modelId="{6F332CBA-D723-4FCB-A53C-306622FE9A93}" type="presOf" srcId="{7FC40063-754C-4F88-822C-A8682855BCBA}" destId="{7AE950EB-2954-424F-949B-97BD25D861A8}" srcOrd="1" destOrd="0" presId="urn:microsoft.com/office/officeart/2005/8/layout/orgChart1"/>
    <dgm:cxn modelId="{AD2C0EEA-9B18-49CC-B8C5-252729C964D8}" type="presOf" srcId="{B88BE896-2E28-470B-9176-EF9C34225CC6}" destId="{6F83BAD3-74EB-422F-BE38-211F192E45F6}" srcOrd="0" destOrd="0" presId="urn:microsoft.com/office/officeart/2005/8/layout/orgChart1"/>
    <dgm:cxn modelId="{320EE9C1-A4BF-4F03-AC78-60F088E749A4}" type="presParOf" srcId="{6F83BAD3-74EB-422F-BE38-211F192E45F6}" destId="{67459B8B-9518-4FE7-956A-2BEBBCD94418}" srcOrd="0" destOrd="0" presId="urn:microsoft.com/office/officeart/2005/8/layout/orgChart1"/>
    <dgm:cxn modelId="{536755A9-317C-4DB2-BF33-4ED790E12A63}" type="presParOf" srcId="{67459B8B-9518-4FE7-956A-2BEBBCD94418}" destId="{7A75828A-76B9-4899-BEC3-4A7D492BCA43}" srcOrd="0" destOrd="0" presId="urn:microsoft.com/office/officeart/2005/8/layout/orgChart1"/>
    <dgm:cxn modelId="{2F74208F-8564-42C7-842D-1D06BB87F9B8}" type="presParOf" srcId="{7A75828A-76B9-4899-BEC3-4A7D492BCA43}" destId="{5F020FE2-B57C-4F21-816E-074F3FAB42D3}" srcOrd="0" destOrd="0" presId="urn:microsoft.com/office/officeart/2005/8/layout/orgChart1"/>
    <dgm:cxn modelId="{F7CFFAA4-739B-4436-B0CF-BE5BFD4FF301}" type="presParOf" srcId="{7A75828A-76B9-4899-BEC3-4A7D492BCA43}" destId="{7AE950EB-2954-424F-949B-97BD25D861A8}" srcOrd="1" destOrd="0" presId="urn:microsoft.com/office/officeart/2005/8/layout/orgChart1"/>
    <dgm:cxn modelId="{99AE0463-5CFA-44A3-8AD9-84222C5D277A}" type="presParOf" srcId="{67459B8B-9518-4FE7-956A-2BEBBCD94418}" destId="{E60CEE27-311C-41A9-92C5-7B9EBCBF8382}" srcOrd="1" destOrd="0" presId="urn:microsoft.com/office/officeart/2005/8/layout/orgChart1"/>
    <dgm:cxn modelId="{8A2A2DD8-8FE4-4986-9D59-D570B035BA31}" type="presParOf" srcId="{67459B8B-9518-4FE7-956A-2BEBBCD94418}" destId="{D867D12D-8962-4381-9636-F40A2254B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BE896-2E28-470B-9176-EF9C34225CC6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C40063-754C-4F88-822C-A8682855BCBA}">
      <dgm:prSet custT="1"/>
      <dgm:spPr/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The pivot is placed between the two subarrays</a:t>
          </a:r>
        </a:p>
      </dgm:t>
    </dgm:pt>
    <dgm:pt modelId="{D11061D1-DEE4-45A6-A948-83322F26D00C}" type="parTrans" cxnId="{2F70A808-65A7-4C49-9244-04DB201E756D}">
      <dgm:prSet/>
      <dgm:spPr/>
      <dgm:t>
        <a:bodyPr/>
        <a:lstStyle/>
        <a:p>
          <a:endParaRPr lang="en-US"/>
        </a:p>
      </dgm:t>
    </dgm:pt>
    <dgm:pt modelId="{3B3A55B2-E484-43FF-BD00-6920885ED7D5}" type="sibTrans" cxnId="{2F70A808-65A7-4C49-9244-04DB201E756D}">
      <dgm:prSet/>
      <dgm:spPr/>
      <dgm:t>
        <a:bodyPr/>
        <a:lstStyle/>
        <a:p>
          <a:endParaRPr lang="en-US"/>
        </a:p>
      </dgm:t>
    </dgm:pt>
    <dgm:pt modelId="{6F83BAD3-74EB-422F-BE38-211F192E45F6}" type="pres">
      <dgm:prSet presAssocID="{B88BE896-2E28-470B-9176-EF9C34225C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459B8B-9518-4FE7-956A-2BEBBCD94418}" type="pres">
      <dgm:prSet presAssocID="{7FC40063-754C-4F88-822C-A8682855BCBA}" presName="hierRoot1" presStyleCnt="0">
        <dgm:presLayoutVars>
          <dgm:hierBranch val="init"/>
        </dgm:presLayoutVars>
      </dgm:prSet>
      <dgm:spPr/>
    </dgm:pt>
    <dgm:pt modelId="{7A75828A-76B9-4899-BEC3-4A7D492BCA43}" type="pres">
      <dgm:prSet presAssocID="{7FC40063-754C-4F88-822C-A8682855BCBA}" presName="rootComposite1" presStyleCnt="0"/>
      <dgm:spPr/>
    </dgm:pt>
    <dgm:pt modelId="{5F020FE2-B57C-4F21-816E-074F3FAB42D3}" type="pres">
      <dgm:prSet presAssocID="{7FC40063-754C-4F88-822C-A8682855BCBA}" presName="rootText1" presStyleLbl="node0" presStyleIdx="0" presStyleCnt="1" custLinFactNeighborX="-12" custLinFactNeighborY="28942">
        <dgm:presLayoutVars>
          <dgm:chPref val="3"/>
        </dgm:presLayoutVars>
      </dgm:prSet>
      <dgm:spPr/>
    </dgm:pt>
    <dgm:pt modelId="{7AE950EB-2954-424F-949B-97BD25D861A8}" type="pres">
      <dgm:prSet presAssocID="{7FC40063-754C-4F88-822C-A8682855BCBA}" presName="rootConnector1" presStyleLbl="node1" presStyleIdx="0" presStyleCnt="0"/>
      <dgm:spPr/>
    </dgm:pt>
    <dgm:pt modelId="{E60CEE27-311C-41A9-92C5-7B9EBCBF8382}" type="pres">
      <dgm:prSet presAssocID="{7FC40063-754C-4F88-822C-A8682855BCBA}" presName="hierChild2" presStyleCnt="0"/>
      <dgm:spPr/>
    </dgm:pt>
    <dgm:pt modelId="{D867D12D-8962-4381-9636-F40A2254B49E}" type="pres">
      <dgm:prSet presAssocID="{7FC40063-754C-4F88-822C-A8682855BCBA}" presName="hierChild3" presStyleCnt="0"/>
      <dgm:spPr/>
    </dgm:pt>
  </dgm:ptLst>
  <dgm:cxnLst>
    <dgm:cxn modelId="{2F70A808-65A7-4C49-9244-04DB201E756D}" srcId="{B88BE896-2E28-470B-9176-EF9C34225CC6}" destId="{7FC40063-754C-4F88-822C-A8682855BCBA}" srcOrd="0" destOrd="0" parTransId="{D11061D1-DEE4-45A6-A948-83322F26D00C}" sibTransId="{3B3A55B2-E484-43FF-BD00-6920885ED7D5}"/>
    <dgm:cxn modelId="{A68E739C-87CD-413F-B662-FB1F1F25C222}" type="presOf" srcId="{7FC40063-754C-4F88-822C-A8682855BCBA}" destId="{5F020FE2-B57C-4F21-816E-074F3FAB42D3}" srcOrd="0" destOrd="0" presId="urn:microsoft.com/office/officeart/2005/8/layout/orgChart1"/>
    <dgm:cxn modelId="{6F332CBA-D723-4FCB-A53C-306622FE9A93}" type="presOf" srcId="{7FC40063-754C-4F88-822C-A8682855BCBA}" destId="{7AE950EB-2954-424F-949B-97BD25D861A8}" srcOrd="1" destOrd="0" presId="urn:microsoft.com/office/officeart/2005/8/layout/orgChart1"/>
    <dgm:cxn modelId="{AD2C0EEA-9B18-49CC-B8C5-252729C964D8}" type="presOf" srcId="{B88BE896-2E28-470B-9176-EF9C34225CC6}" destId="{6F83BAD3-74EB-422F-BE38-211F192E45F6}" srcOrd="0" destOrd="0" presId="urn:microsoft.com/office/officeart/2005/8/layout/orgChart1"/>
    <dgm:cxn modelId="{320EE9C1-A4BF-4F03-AC78-60F088E749A4}" type="presParOf" srcId="{6F83BAD3-74EB-422F-BE38-211F192E45F6}" destId="{67459B8B-9518-4FE7-956A-2BEBBCD94418}" srcOrd="0" destOrd="0" presId="urn:microsoft.com/office/officeart/2005/8/layout/orgChart1"/>
    <dgm:cxn modelId="{536755A9-317C-4DB2-BF33-4ED790E12A63}" type="presParOf" srcId="{67459B8B-9518-4FE7-956A-2BEBBCD94418}" destId="{7A75828A-76B9-4899-BEC3-4A7D492BCA43}" srcOrd="0" destOrd="0" presId="urn:microsoft.com/office/officeart/2005/8/layout/orgChart1"/>
    <dgm:cxn modelId="{2F74208F-8564-42C7-842D-1D06BB87F9B8}" type="presParOf" srcId="{7A75828A-76B9-4899-BEC3-4A7D492BCA43}" destId="{5F020FE2-B57C-4F21-816E-074F3FAB42D3}" srcOrd="0" destOrd="0" presId="urn:microsoft.com/office/officeart/2005/8/layout/orgChart1"/>
    <dgm:cxn modelId="{F7CFFAA4-739B-4436-B0CF-BE5BFD4FF301}" type="presParOf" srcId="{7A75828A-76B9-4899-BEC3-4A7D492BCA43}" destId="{7AE950EB-2954-424F-949B-97BD25D861A8}" srcOrd="1" destOrd="0" presId="urn:microsoft.com/office/officeart/2005/8/layout/orgChart1"/>
    <dgm:cxn modelId="{99AE0463-5CFA-44A3-8AD9-84222C5D277A}" type="presParOf" srcId="{67459B8B-9518-4FE7-956A-2BEBBCD94418}" destId="{E60CEE27-311C-41A9-92C5-7B9EBCBF8382}" srcOrd="1" destOrd="0" presId="urn:microsoft.com/office/officeart/2005/8/layout/orgChart1"/>
    <dgm:cxn modelId="{8A2A2DD8-8FE4-4986-9D59-D570B035BA31}" type="presParOf" srcId="{67459B8B-9518-4FE7-956A-2BEBBCD94418}" destId="{D867D12D-8962-4381-9636-F40A2254B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BE896-2E28-470B-9176-EF9C34225CC6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FC40063-754C-4F88-822C-A8682855BCBA}">
      <dgm:prSet custT="1"/>
      <dgm:spPr/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All the elements in the right subarray are larger than the pivot</a:t>
          </a:r>
        </a:p>
      </dgm:t>
    </dgm:pt>
    <dgm:pt modelId="{D11061D1-DEE4-45A6-A948-83322F26D00C}" type="parTrans" cxnId="{2F70A808-65A7-4C49-9244-04DB201E756D}">
      <dgm:prSet/>
      <dgm:spPr/>
      <dgm:t>
        <a:bodyPr/>
        <a:lstStyle/>
        <a:p>
          <a:endParaRPr lang="en-US"/>
        </a:p>
      </dgm:t>
    </dgm:pt>
    <dgm:pt modelId="{3B3A55B2-E484-43FF-BD00-6920885ED7D5}" type="sibTrans" cxnId="{2F70A808-65A7-4C49-9244-04DB201E756D}">
      <dgm:prSet/>
      <dgm:spPr/>
      <dgm:t>
        <a:bodyPr/>
        <a:lstStyle/>
        <a:p>
          <a:endParaRPr lang="en-US"/>
        </a:p>
      </dgm:t>
    </dgm:pt>
    <dgm:pt modelId="{6F83BAD3-74EB-422F-BE38-211F192E45F6}" type="pres">
      <dgm:prSet presAssocID="{B88BE896-2E28-470B-9176-EF9C34225C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459B8B-9518-4FE7-956A-2BEBBCD94418}" type="pres">
      <dgm:prSet presAssocID="{7FC40063-754C-4F88-822C-A8682855BCBA}" presName="hierRoot1" presStyleCnt="0">
        <dgm:presLayoutVars>
          <dgm:hierBranch val="init"/>
        </dgm:presLayoutVars>
      </dgm:prSet>
      <dgm:spPr/>
    </dgm:pt>
    <dgm:pt modelId="{7A75828A-76B9-4899-BEC3-4A7D492BCA43}" type="pres">
      <dgm:prSet presAssocID="{7FC40063-754C-4F88-822C-A8682855BCBA}" presName="rootComposite1" presStyleCnt="0"/>
      <dgm:spPr/>
    </dgm:pt>
    <dgm:pt modelId="{5F020FE2-B57C-4F21-816E-074F3FAB42D3}" type="pres">
      <dgm:prSet presAssocID="{7FC40063-754C-4F88-822C-A8682855BCBA}" presName="rootText1" presStyleLbl="node0" presStyleIdx="0" presStyleCnt="1" custLinFactNeighborY="-692">
        <dgm:presLayoutVars>
          <dgm:chPref val="3"/>
        </dgm:presLayoutVars>
      </dgm:prSet>
      <dgm:spPr/>
    </dgm:pt>
    <dgm:pt modelId="{7AE950EB-2954-424F-949B-97BD25D861A8}" type="pres">
      <dgm:prSet presAssocID="{7FC40063-754C-4F88-822C-A8682855BCBA}" presName="rootConnector1" presStyleLbl="node1" presStyleIdx="0" presStyleCnt="0"/>
      <dgm:spPr/>
    </dgm:pt>
    <dgm:pt modelId="{E60CEE27-311C-41A9-92C5-7B9EBCBF8382}" type="pres">
      <dgm:prSet presAssocID="{7FC40063-754C-4F88-822C-A8682855BCBA}" presName="hierChild2" presStyleCnt="0"/>
      <dgm:spPr/>
    </dgm:pt>
    <dgm:pt modelId="{D867D12D-8962-4381-9636-F40A2254B49E}" type="pres">
      <dgm:prSet presAssocID="{7FC40063-754C-4F88-822C-A8682855BCBA}" presName="hierChild3" presStyleCnt="0"/>
      <dgm:spPr/>
    </dgm:pt>
  </dgm:ptLst>
  <dgm:cxnLst>
    <dgm:cxn modelId="{2F70A808-65A7-4C49-9244-04DB201E756D}" srcId="{B88BE896-2E28-470B-9176-EF9C34225CC6}" destId="{7FC40063-754C-4F88-822C-A8682855BCBA}" srcOrd="0" destOrd="0" parTransId="{D11061D1-DEE4-45A6-A948-83322F26D00C}" sibTransId="{3B3A55B2-E484-43FF-BD00-6920885ED7D5}"/>
    <dgm:cxn modelId="{A68E739C-87CD-413F-B662-FB1F1F25C222}" type="presOf" srcId="{7FC40063-754C-4F88-822C-A8682855BCBA}" destId="{5F020FE2-B57C-4F21-816E-074F3FAB42D3}" srcOrd="0" destOrd="0" presId="urn:microsoft.com/office/officeart/2005/8/layout/orgChart1"/>
    <dgm:cxn modelId="{6F332CBA-D723-4FCB-A53C-306622FE9A93}" type="presOf" srcId="{7FC40063-754C-4F88-822C-A8682855BCBA}" destId="{7AE950EB-2954-424F-949B-97BD25D861A8}" srcOrd="1" destOrd="0" presId="urn:microsoft.com/office/officeart/2005/8/layout/orgChart1"/>
    <dgm:cxn modelId="{AD2C0EEA-9B18-49CC-B8C5-252729C964D8}" type="presOf" srcId="{B88BE896-2E28-470B-9176-EF9C34225CC6}" destId="{6F83BAD3-74EB-422F-BE38-211F192E45F6}" srcOrd="0" destOrd="0" presId="urn:microsoft.com/office/officeart/2005/8/layout/orgChart1"/>
    <dgm:cxn modelId="{320EE9C1-A4BF-4F03-AC78-60F088E749A4}" type="presParOf" srcId="{6F83BAD3-74EB-422F-BE38-211F192E45F6}" destId="{67459B8B-9518-4FE7-956A-2BEBBCD94418}" srcOrd="0" destOrd="0" presId="urn:microsoft.com/office/officeart/2005/8/layout/orgChart1"/>
    <dgm:cxn modelId="{536755A9-317C-4DB2-BF33-4ED790E12A63}" type="presParOf" srcId="{67459B8B-9518-4FE7-956A-2BEBBCD94418}" destId="{7A75828A-76B9-4899-BEC3-4A7D492BCA43}" srcOrd="0" destOrd="0" presId="urn:microsoft.com/office/officeart/2005/8/layout/orgChart1"/>
    <dgm:cxn modelId="{2F74208F-8564-42C7-842D-1D06BB87F9B8}" type="presParOf" srcId="{7A75828A-76B9-4899-BEC3-4A7D492BCA43}" destId="{5F020FE2-B57C-4F21-816E-074F3FAB42D3}" srcOrd="0" destOrd="0" presId="urn:microsoft.com/office/officeart/2005/8/layout/orgChart1"/>
    <dgm:cxn modelId="{F7CFFAA4-739B-4436-B0CF-BE5BFD4FF301}" type="presParOf" srcId="{7A75828A-76B9-4899-BEC3-4A7D492BCA43}" destId="{7AE950EB-2954-424F-949B-97BD25D861A8}" srcOrd="1" destOrd="0" presId="urn:microsoft.com/office/officeart/2005/8/layout/orgChart1"/>
    <dgm:cxn modelId="{99AE0463-5CFA-44A3-8AD9-84222C5D277A}" type="presParOf" srcId="{67459B8B-9518-4FE7-956A-2BEBBCD94418}" destId="{E60CEE27-311C-41A9-92C5-7B9EBCBF8382}" srcOrd="1" destOrd="0" presId="urn:microsoft.com/office/officeart/2005/8/layout/orgChart1"/>
    <dgm:cxn modelId="{8A2A2DD8-8FE4-4986-9D59-D570B035BA31}" type="presParOf" srcId="{67459B8B-9518-4FE7-956A-2BEBBCD94418}" destId="{D867D12D-8962-4381-9636-F40A2254B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20FE2-B57C-4F21-816E-074F3FAB42D3}">
      <dsp:nvSpPr>
        <dsp:cNvPr id="0" name=""/>
        <dsp:cNvSpPr/>
      </dsp:nvSpPr>
      <dsp:spPr>
        <a:xfrm>
          <a:off x="781" y="77886"/>
          <a:ext cx="3200857" cy="1600428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All the elements in the left subarray are less than or equal to the pivot</a:t>
          </a:r>
        </a:p>
      </dsp:txBody>
      <dsp:txXfrm>
        <a:off x="781" y="77886"/>
        <a:ext cx="3200857" cy="1600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20FE2-B57C-4F21-816E-074F3FAB42D3}">
      <dsp:nvSpPr>
        <dsp:cNvPr id="0" name=""/>
        <dsp:cNvSpPr/>
      </dsp:nvSpPr>
      <dsp:spPr>
        <a:xfrm>
          <a:off x="6" y="155772"/>
          <a:ext cx="3200857" cy="16004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The pivot is placed between the two subarrays</a:t>
          </a:r>
        </a:p>
      </dsp:txBody>
      <dsp:txXfrm>
        <a:off x="6" y="155772"/>
        <a:ext cx="3200857" cy="1600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20FE2-B57C-4F21-816E-074F3FAB42D3}">
      <dsp:nvSpPr>
        <dsp:cNvPr id="0" name=""/>
        <dsp:cNvSpPr/>
      </dsp:nvSpPr>
      <dsp:spPr>
        <a:xfrm>
          <a:off x="390" y="66811"/>
          <a:ext cx="3200857" cy="1600428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All the elements in the right subarray are larger than the pivot</a:t>
          </a:r>
        </a:p>
      </dsp:txBody>
      <dsp:txXfrm>
        <a:off x="390" y="66811"/>
        <a:ext cx="3200857" cy="1600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89E1-0C21-4F81-A9CE-5020A221EB5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52FF-A8EB-4B82-932F-8784F4A0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5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7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9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1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Cheryl Notes:</a:t>
            </a:r>
            <a:br>
              <a:rPr lang="en-US" dirty="0"/>
            </a:br>
            <a:r>
              <a:rPr lang="en-US" dirty="0"/>
              <a:t>Also a quadratic sort</a:t>
            </a:r>
          </a:p>
          <a:p>
            <a:r>
              <a:rPr lang="en-US" dirty="0"/>
              <a:t>Compares adjacent array elements and exchanges their values if they are out of order</a:t>
            </a:r>
          </a:p>
          <a:p>
            <a:r>
              <a:rPr lang="en-US" dirty="0"/>
              <a:t>Smaller values </a:t>
            </a:r>
            <a:r>
              <a:rPr lang="en-US" i="1" dirty="0"/>
              <a:t>bubble</a:t>
            </a:r>
            <a:r>
              <a:rPr lang="en-US" dirty="0"/>
              <a:t> up to the top of the array and larger values sink to the bottom; hence the 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Split original</a:t>
            </a:r>
            <a:r>
              <a:rPr lang="en-US" b="1" baseline="0" dirty="0"/>
              <a:t> slide into two to cut down amount of text. Is that okay? Do we need to adjust the script?</a:t>
            </a:r>
          </a:p>
          <a:p>
            <a:endParaRPr lang="en-US" dirty="0"/>
          </a:p>
          <a:p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  <a:br>
              <a:rPr lang="en-US" dirty="0"/>
            </a:br>
            <a:r>
              <a:rPr lang="en-US" dirty="0"/>
              <a:t>Also a quadratic sort</a:t>
            </a:r>
          </a:p>
          <a:p>
            <a:r>
              <a:rPr lang="en-US" dirty="0"/>
              <a:t>Again there</a:t>
            </a:r>
            <a:r>
              <a:rPr lang="en-US" baseline="0" dirty="0"/>
              <a:t> are nested loops, and the inner loop is executed (n-1)+(n-2)+…. And so on</a:t>
            </a:r>
          </a:p>
          <a:p>
            <a:r>
              <a:rPr lang="en-US" baseline="0" dirty="0"/>
              <a:t>In the inner loop there is a comparison and an exchange.  </a:t>
            </a:r>
          </a:p>
          <a:p>
            <a:r>
              <a:rPr lang="en-US" baseline="0" dirty="0"/>
              <a:t>So in the worst case there could be n^2 comparisons and n^2 exchanges</a:t>
            </a:r>
          </a:p>
          <a:p>
            <a:r>
              <a:rPr lang="en-US" baseline="0" dirty="0"/>
              <a:t>Compare this to selection sort which has only n exchanges</a:t>
            </a:r>
          </a:p>
          <a:p>
            <a:r>
              <a:rPr lang="en-US" baseline="0" dirty="0"/>
              <a:t>Bubble sort usually performs worse than selection sort.</a:t>
            </a:r>
          </a:p>
          <a:p>
            <a:r>
              <a:rPr lang="en-US" baseline="0" dirty="0"/>
              <a:t>If the array is sorted early, the sort can end early, so performance is improved for “almost sorted” arrays.</a:t>
            </a:r>
          </a:p>
          <a:p>
            <a:endParaRPr lang="en-US" baseline="0" dirty="0"/>
          </a:p>
          <a:p>
            <a:r>
              <a:rPr lang="en-US" baseline="0" dirty="0"/>
              <a:t>If the array is already sorted (“best case”), the algorithm is O(n) because there is only one pass (outer loop executes one time)</a:t>
            </a:r>
          </a:p>
          <a:p>
            <a:endParaRPr lang="en-US" baseline="0" dirty="0"/>
          </a:p>
          <a:p>
            <a:r>
              <a:rPr lang="en-US" baseline="0" dirty="0"/>
              <a:t>Bubble sort performs best on sorted or nearly sorted arrays and worst on inverted 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7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8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1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1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0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6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3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7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2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6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0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82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9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80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96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45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1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00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42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41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0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Selection sort is relatively easy to understand</a:t>
            </a:r>
          </a:p>
          <a:p>
            <a:r>
              <a:rPr lang="en-US" dirty="0"/>
              <a:t>It sorts an array by making several passes through the array, selecting a next smallest item in the array each time and placing it where it belongs in the array </a:t>
            </a:r>
          </a:p>
          <a:p>
            <a:r>
              <a:rPr lang="en-US" dirty="0"/>
              <a:t>While the sort algorithms are not limited to arrays, throughout this chapter we will sort arrays for simplicity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9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Selection sort is relatively easy to understand</a:t>
            </a:r>
          </a:p>
          <a:p>
            <a:r>
              <a:rPr lang="en-US" dirty="0"/>
              <a:t>It sorts an array by making several passes through the array, selecting a next smallest item in the array each time and placing it where it belongs in the array </a:t>
            </a:r>
          </a:p>
          <a:p>
            <a:r>
              <a:rPr lang="en-US" dirty="0"/>
              <a:t>While the sort algorithms are not limited to arrays, throughout this chapter we will sort arrays for simplicity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8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6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17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3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5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4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37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3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8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0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55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</a:t>
            </a:r>
          </a:p>
          <a:p>
            <a:br>
              <a:rPr lang="en-US" dirty="0"/>
            </a:br>
            <a:r>
              <a:rPr lang="en-US" dirty="0"/>
              <a:t>Cheryl Notes:</a:t>
            </a:r>
          </a:p>
          <a:p>
            <a:r>
              <a:rPr lang="en-US" dirty="0"/>
              <a:t>Drawing</a:t>
            </a:r>
            <a:r>
              <a:rPr lang="en-US" baseline="0" dirty="0"/>
              <a:t> on array:</a:t>
            </a:r>
            <a:endParaRPr lang="en-US" dirty="0"/>
          </a:p>
          <a:p>
            <a:r>
              <a:rPr lang="en-US" dirty="0"/>
              <a:t>Point out “</a:t>
            </a:r>
            <a:r>
              <a:rPr lang="en-US" dirty="0" err="1"/>
              <a:t>nextPos</a:t>
            </a:r>
            <a:r>
              <a:rPr lang="en-US" dirty="0"/>
              <a:t>” (first item in unsorted section)</a:t>
            </a:r>
          </a:p>
          <a:p>
            <a:r>
              <a:rPr lang="en-US" dirty="0"/>
              <a:t>Show</a:t>
            </a:r>
            <a:r>
              <a:rPr lang="en-US" baseline="0" dirty="0"/>
              <a:t> going left to find proper position.  </a:t>
            </a:r>
          </a:p>
          <a:p>
            <a:r>
              <a:rPr lang="en-US" baseline="0" dirty="0"/>
              <a:t>When it finds an item smaller than “</a:t>
            </a:r>
            <a:r>
              <a:rPr lang="en-US" baseline="0" dirty="0" err="1"/>
              <a:t>nextVal</a:t>
            </a:r>
            <a:r>
              <a:rPr lang="en-US" baseline="0" dirty="0"/>
              <a:t>”, all items to the right are moved up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is a “sorted” and “unsorted” section of the array. </a:t>
            </a:r>
          </a:p>
          <a:p>
            <a:r>
              <a:rPr lang="en-US" baseline="0" dirty="0"/>
              <a:t>The variable </a:t>
            </a:r>
            <a:r>
              <a:rPr lang="en-US" baseline="0" dirty="0" err="1"/>
              <a:t>nextPos</a:t>
            </a:r>
            <a:r>
              <a:rPr lang="en-US" baseline="0" dirty="0"/>
              <a:t> is the first element in the “unsorted” section.  </a:t>
            </a:r>
          </a:p>
          <a:p>
            <a:r>
              <a:rPr lang="en-US" baseline="0" dirty="0"/>
              <a:t>The variable </a:t>
            </a:r>
            <a:r>
              <a:rPr lang="en-US" baseline="0" dirty="0" err="1"/>
              <a:t>nextVal</a:t>
            </a:r>
            <a:r>
              <a:rPr lang="en-US" baseline="0" dirty="0"/>
              <a:t> is its value.  Step through the “sorted” section (right to left, from higher positions in the array to lower) looking for the correct spot for </a:t>
            </a:r>
            <a:r>
              <a:rPr lang="en-US" baseline="0" dirty="0" err="1"/>
              <a:t>nexVal</a:t>
            </a:r>
            <a:r>
              <a:rPr lang="en-US" baseline="0" dirty="0"/>
              <a:t>.  </a:t>
            </a:r>
          </a:p>
          <a:p>
            <a:r>
              <a:rPr lang="en-US" baseline="0" dirty="0"/>
              <a:t>Shift elements in the sorted section until the correct spot is found.</a:t>
            </a:r>
          </a:p>
          <a:p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https://www.cs.usfca.edu/~galles/visualization/ComparisonSort.html/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32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Split original</a:t>
            </a:r>
            <a:r>
              <a:rPr lang="en-US" b="1" baseline="0" dirty="0"/>
              <a:t> slide into two to cut down amount of text. Is that okay?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Again, there are two nested</a:t>
            </a:r>
            <a:r>
              <a:rPr lang="en-US" baseline="0" dirty="0"/>
              <a:t> loops</a:t>
            </a:r>
          </a:p>
          <a:p>
            <a:r>
              <a:rPr lang="en-US" baseline="0" dirty="0"/>
              <a:t>If the array is already sorted, the inner “while” loop is not executed (the “while” is never true), so the number of comparisons is 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4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Split original</a:t>
            </a:r>
            <a:r>
              <a:rPr lang="en-US" b="1" baseline="0" dirty="0"/>
              <a:t> slide into two to cut down amount of text.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Again, there are two nested</a:t>
            </a:r>
            <a:r>
              <a:rPr lang="en-US" baseline="0" dirty="0"/>
              <a:t> loops</a:t>
            </a:r>
          </a:p>
          <a:p>
            <a:r>
              <a:rPr lang="en-US" baseline="0" dirty="0"/>
              <a:t>If the array is already sorted, the inner “while” loop is not executed (the “while” is never true), so the number of comparisons is 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52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14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1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91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611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16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72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67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92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0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4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65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058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6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3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26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Cheryl off screen. Will use clicker to talk through animations.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Let’s look</a:t>
            </a:r>
            <a:r>
              <a:rPr lang="en-US" baseline="0" dirty="0"/>
              <a:t> at another divide and conquer algorithm</a:t>
            </a:r>
          </a:p>
          <a:p>
            <a:endParaRPr lang="en-US" baseline="0" dirty="0"/>
          </a:p>
          <a:p>
            <a:r>
              <a:rPr lang="en-US" baseline="0" dirty="0"/>
              <a:t>It really is quick!</a:t>
            </a:r>
          </a:p>
          <a:p>
            <a:endParaRPr lang="en-US" sz="1600" baseline="0" dirty="0"/>
          </a:p>
          <a:p>
            <a:r>
              <a:rPr lang="en-US" sz="1600" dirty="0"/>
              <a:t>Quicksort was developed in 1962.  And is still the most popular</a:t>
            </a:r>
            <a:r>
              <a:rPr lang="en-US" sz="1600" baseline="0" dirty="0"/>
              <a:t> sorting method.  The sort routine used in the java development kit is quicksort </a:t>
            </a:r>
          </a:p>
          <a:p>
            <a:endParaRPr lang="en-US" sz="1600" baseline="0" dirty="0"/>
          </a:p>
          <a:p>
            <a:r>
              <a:rPr lang="en-US" sz="1600" baseline="0" dirty="0"/>
              <a:t>Quicksort chooses a “pivot” value and rearranges the array into two partitions: bigger than the pivot and smaller than the pivot</a:t>
            </a:r>
          </a:p>
          <a:p>
            <a:endParaRPr lang="en-US" sz="1600" baseline="0" dirty="0"/>
          </a:p>
          <a:p>
            <a:r>
              <a:rPr lang="en-US" sz="1600" baseline="0" dirty="0"/>
              <a:t>Then each partition is partitioned in the same way.</a:t>
            </a:r>
          </a:p>
          <a:p>
            <a:endParaRPr lang="en-US" sz="1600" baseline="0" dirty="0"/>
          </a:p>
          <a:p>
            <a:r>
              <a:rPr lang="en-US" sz="1600" baseline="0" dirty="0"/>
              <a:t>This is repeated until the array is sorted.</a:t>
            </a:r>
          </a:p>
          <a:p>
            <a:endParaRPr lang="en-US" sz="1600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69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Off screen.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Here is the simplified algorithm.</a:t>
            </a:r>
          </a:p>
          <a:p>
            <a:endParaRPr lang="en-US" dirty="0"/>
          </a:p>
          <a:p>
            <a:r>
              <a:rPr lang="en-US" dirty="0"/>
              <a:t>Now…..how does that partitioning</a:t>
            </a:r>
            <a:r>
              <a:rPr lang="en-US" baseline="0" dirty="0"/>
              <a:t> happen?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00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We partition by choosing a pivot,</a:t>
            </a:r>
            <a:r>
              <a:rPr lang="en-US" baseline="0" dirty="0"/>
              <a:t> then using two indices, “up” and “down”</a:t>
            </a:r>
          </a:p>
          <a:p>
            <a:r>
              <a:rPr lang="en-US" baseline="0" dirty="0"/>
              <a:t>We move “up” forward until we find a value greater than the pivot</a:t>
            </a:r>
          </a:p>
          <a:p>
            <a:r>
              <a:rPr lang="en-US" baseline="0" dirty="0"/>
              <a:t>We move “down” backward until we find a value smaller than the pivot</a:t>
            </a:r>
          </a:p>
          <a:p>
            <a:r>
              <a:rPr lang="en-US" baseline="0" dirty="0"/>
              <a:t>Then we exchange the values.</a:t>
            </a:r>
          </a:p>
          <a:p>
            <a:r>
              <a:rPr lang="en-US" baseline="0" dirty="0"/>
              <a:t>(demonstrate by writing on slide)</a:t>
            </a:r>
          </a:p>
          <a:p>
            <a:r>
              <a:rPr lang="en-US" baseline="0" dirty="0"/>
              <a:t>When up and down meet each other, we have found the the boundary of the partitions, and exchange the value there with the pivot.</a:t>
            </a:r>
          </a:p>
          <a:p>
            <a:endParaRPr lang="en-US" baseline="0" dirty="0"/>
          </a:p>
          <a:p>
            <a:r>
              <a:rPr lang="en-US" baseline="0" dirty="0"/>
              <a:t>Our visualization website is a great place to see this in action in order to understand it.</a:t>
            </a:r>
          </a:p>
          <a:p>
            <a:endParaRPr lang="en-US" baseline="0" dirty="0"/>
          </a:p>
          <a:p>
            <a:r>
              <a:rPr lang="en-US" baseline="0" dirty="0"/>
              <a:t>https://</a:t>
            </a:r>
            <a:r>
              <a:rPr lang="en-US" baseline="0" dirty="0" err="1"/>
              <a:t>www.cs.usfca.edu</a:t>
            </a:r>
            <a:r>
              <a:rPr lang="en-US" baseline="0" dirty="0"/>
              <a:t>/~</a:t>
            </a:r>
            <a:r>
              <a:rPr lang="en-US" baseline="0" dirty="0" err="1"/>
              <a:t>galles</a:t>
            </a:r>
            <a:r>
              <a:rPr lang="en-US" baseline="0" dirty="0"/>
              <a:t>/visualization/</a:t>
            </a:r>
            <a:r>
              <a:rPr lang="en-US" baseline="0" dirty="0" err="1"/>
              <a:t>ComparisonSort.html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95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Production Notes: Go to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https://www.cs.usfca.edu/~galles/visualization/ComparisonSort.html</a:t>
            </a:r>
          </a:p>
          <a:p>
            <a:endParaRPr lang="en-US" baseline="0" dirty="0"/>
          </a:p>
          <a:p>
            <a:r>
              <a:rPr lang="en-US" baseline="0" dirty="0"/>
              <a:t>Cheryl Notes:</a:t>
            </a:r>
          </a:p>
          <a:p>
            <a:r>
              <a:rPr lang="en-US" baseline="0" dirty="0"/>
              <a:t>Our visualization website is a great place to see this in action in order to understand it.</a:t>
            </a:r>
          </a:p>
          <a:p>
            <a:endParaRPr lang="en-US" baseline="0" dirty="0"/>
          </a:p>
          <a:p>
            <a:r>
              <a:rPr lang="en-US" baseline="0" dirty="0"/>
              <a:t>You can see the pivot value (the red horizontal line), and the “up” and “down” indices finding values to swap.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71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Partition is O(n), and the problem is roughly split in half for</a:t>
            </a:r>
            <a:r>
              <a:rPr lang="en-US" baseline="0" dirty="0"/>
              <a:t> each recursive step, so the algorithm is O(n log n)</a:t>
            </a:r>
          </a:p>
          <a:p>
            <a:endParaRPr lang="en-US" dirty="0"/>
          </a:p>
          <a:p>
            <a:r>
              <a:rPr lang="en-US" dirty="0"/>
              <a:t>The array split may not be the best case, i.e. 50-50</a:t>
            </a:r>
          </a:p>
          <a:p>
            <a:r>
              <a:rPr lang="en-US" dirty="0"/>
              <a:t>An exact analysis is difficult (and beyond the scope of this class), but, the running time will be bounded by a constant x 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A quicksort will give very poor behavior if, each time the array is partitioned, a </a:t>
            </a:r>
            <a:r>
              <a:rPr lang="en-US" dirty="0" err="1"/>
              <a:t>subarray</a:t>
            </a:r>
            <a:r>
              <a:rPr lang="en-US" dirty="0"/>
              <a:t> is empty.  </a:t>
            </a:r>
          </a:p>
          <a:p>
            <a:pPr>
              <a:lnSpc>
                <a:spcPct val="90000"/>
              </a:lnSpc>
            </a:pPr>
            <a:r>
              <a:rPr lang="en-US" dirty="0"/>
              <a:t>In that case, the sort will be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Under these circumstances, the overhead of recursive calls and the extra run-time stack storage required by these calls makes this version of quicksort a poor performer relative to the quadratic sorts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solution</a:t>
            </a:r>
            <a:r>
              <a:rPr lang="en-US" baseline="0" dirty="0"/>
              <a:t> to preventing worst case performance is to choose a pivot by randomly choosing 3 values from the array, then choose the middle of the three values.  This at least prevents the worst choice of pivot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62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We partition by choosing a pivot,</a:t>
            </a:r>
            <a:r>
              <a:rPr lang="en-US" baseline="0" dirty="0"/>
              <a:t> then using two indices, “up” and “down”</a:t>
            </a:r>
          </a:p>
          <a:p>
            <a:r>
              <a:rPr lang="en-US" baseline="0" dirty="0"/>
              <a:t>We move “up” forward until we find a value greater than the pivot</a:t>
            </a:r>
          </a:p>
          <a:p>
            <a:r>
              <a:rPr lang="en-US" baseline="0" dirty="0"/>
              <a:t>We move “down” backward until we find a value smaller than the pivot</a:t>
            </a:r>
          </a:p>
          <a:p>
            <a:r>
              <a:rPr lang="en-US" baseline="0" dirty="0"/>
              <a:t>Then we exchange the values.</a:t>
            </a:r>
          </a:p>
          <a:p>
            <a:r>
              <a:rPr lang="en-US" baseline="0" dirty="0"/>
              <a:t>(demonstrate by writing on slide)</a:t>
            </a:r>
          </a:p>
          <a:p>
            <a:r>
              <a:rPr lang="en-US" baseline="0" dirty="0"/>
              <a:t>When up and down meet each other, we have found the the boundary of the partitions, and exchange the value there with the pivot.</a:t>
            </a:r>
          </a:p>
          <a:p>
            <a:endParaRPr lang="en-US" baseline="0" dirty="0"/>
          </a:p>
          <a:p>
            <a:r>
              <a:rPr lang="en-US" baseline="0" dirty="0"/>
              <a:t>Our visualization website is a great place to see this in action in order to understand it.</a:t>
            </a:r>
          </a:p>
          <a:p>
            <a:endParaRPr lang="en-US" baseline="0" dirty="0"/>
          </a:p>
          <a:p>
            <a:r>
              <a:rPr lang="en-US" baseline="0" dirty="0"/>
              <a:t>https://</a:t>
            </a:r>
            <a:r>
              <a:rPr lang="en-US" baseline="0" dirty="0" err="1"/>
              <a:t>www.cs.usfca.edu</a:t>
            </a:r>
            <a:r>
              <a:rPr lang="en-US" baseline="0" dirty="0"/>
              <a:t>/~</a:t>
            </a:r>
            <a:r>
              <a:rPr lang="en-US" baseline="0" dirty="0" err="1"/>
              <a:t>galles</a:t>
            </a:r>
            <a:r>
              <a:rPr lang="en-US" baseline="0" dirty="0"/>
              <a:t>/visualization/</a:t>
            </a:r>
            <a:r>
              <a:rPr lang="en-US" baseline="0" dirty="0" err="1"/>
              <a:t>ComparisonSort.html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55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We partition by choosing a pivot,</a:t>
            </a:r>
            <a:r>
              <a:rPr lang="en-US" baseline="0" dirty="0"/>
              <a:t> then using two indices, “up” and “down”</a:t>
            </a:r>
          </a:p>
          <a:p>
            <a:r>
              <a:rPr lang="en-US" baseline="0" dirty="0"/>
              <a:t>We move “up” forward until we find a value greater than the pivot</a:t>
            </a:r>
          </a:p>
          <a:p>
            <a:r>
              <a:rPr lang="en-US" baseline="0" dirty="0"/>
              <a:t>We move “down” backward until we find a value smaller than the pivot</a:t>
            </a:r>
          </a:p>
          <a:p>
            <a:r>
              <a:rPr lang="en-US" baseline="0" dirty="0"/>
              <a:t>Then we exchange the values.</a:t>
            </a:r>
          </a:p>
          <a:p>
            <a:r>
              <a:rPr lang="en-US" baseline="0" dirty="0"/>
              <a:t>(demonstrate by writing on slide)</a:t>
            </a:r>
          </a:p>
          <a:p>
            <a:r>
              <a:rPr lang="en-US" baseline="0" dirty="0"/>
              <a:t>When up and down meet each other, we have found the the boundary of the partitions, and exchange the value there with the pivot.</a:t>
            </a:r>
          </a:p>
          <a:p>
            <a:endParaRPr lang="en-US" baseline="0" dirty="0"/>
          </a:p>
          <a:p>
            <a:r>
              <a:rPr lang="en-US" baseline="0" dirty="0"/>
              <a:t>Our visualization website is a great place to see this in action in order to understand it.</a:t>
            </a:r>
          </a:p>
          <a:p>
            <a:endParaRPr lang="en-US" baseline="0" dirty="0"/>
          </a:p>
          <a:p>
            <a:r>
              <a:rPr lang="en-US" baseline="0" dirty="0"/>
              <a:t>https://</a:t>
            </a:r>
            <a:r>
              <a:rPr lang="en-US" baseline="0" dirty="0" err="1"/>
              <a:t>www.cs.usfca.edu</a:t>
            </a:r>
            <a:r>
              <a:rPr lang="en-US" baseline="0" dirty="0"/>
              <a:t>/~</a:t>
            </a:r>
            <a:r>
              <a:rPr lang="en-US" baseline="0" dirty="0" err="1"/>
              <a:t>galles</a:t>
            </a:r>
            <a:r>
              <a:rPr lang="en-US" baseline="0" dirty="0"/>
              <a:t>/visualization/</a:t>
            </a:r>
            <a:r>
              <a:rPr lang="en-US" baseline="0" dirty="0" err="1"/>
              <a:t>ComparisonSort.html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32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We partition by choosing a pivot,</a:t>
            </a:r>
            <a:r>
              <a:rPr lang="en-US" baseline="0" dirty="0"/>
              <a:t> then using two indices, “up” and “down”</a:t>
            </a:r>
          </a:p>
          <a:p>
            <a:r>
              <a:rPr lang="en-US" baseline="0" dirty="0"/>
              <a:t>We move “up” forward until we find a value greater than the pivot</a:t>
            </a:r>
          </a:p>
          <a:p>
            <a:r>
              <a:rPr lang="en-US" baseline="0" dirty="0"/>
              <a:t>We move “down” backward until we find a value smaller than the pivot</a:t>
            </a:r>
          </a:p>
          <a:p>
            <a:r>
              <a:rPr lang="en-US" baseline="0" dirty="0"/>
              <a:t>Then we exchange the values.</a:t>
            </a:r>
          </a:p>
          <a:p>
            <a:r>
              <a:rPr lang="en-US" baseline="0" dirty="0"/>
              <a:t>(demonstrate by writing on slide)</a:t>
            </a:r>
          </a:p>
          <a:p>
            <a:r>
              <a:rPr lang="en-US" baseline="0" dirty="0"/>
              <a:t>When up and down meet each other, we have found the the boundary of the partitions, and exchange the value there with the pivot.</a:t>
            </a:r>
          </a:p>
          <a:p>
            <a:endParaRPr lang="en-US" baseline="0" dirty="0"/>
          </a:p>
          <a:p>
            <a:r>
              <a:rPr lang="en-US" baseline="0" dirty="0"/>
              <a:t>Our visualization website is a great place to see this in action in order to understand it.</a:t>
            </a:r>
          </a:p>
          <a:p>
            <a:endParaRPr lang="en-US" baseline="0" dirty="0"/>
          </a:p>
          <a:p>
            <a:r>
              <a:rPr lang="en-US" baseline="0" dirty="0"/>
              <a:t>https://</a:t>
            </a:r>
            <a:r>
              <a:rPr lang="en-US" baseline="0" dirty="0" err="1"/>
              <a:t>www.cs.usfca.edu</a:t>
            </a:r>
            <a:r>
              <a:rPr lang="en-US" baseline="0" dirty="0"/>
              <a:t>/~</a:t>
            </a:r>
            <a:r>
              <a:rPr lang="en-US" baseline="0" dirty="0" err="1"/>
              <a:t>galles</a:t>
            </a:r>
            <a:r>
              <a:rPr lang="en-US" baseline="0" dirty="0"/>
              <a:t>/visualization/</a:t>
            </a:r>
            <a:r>
              <a:rPr lang="en-US" baseline="0" dirty="0" err="1"/>
              <a:t>ComparisonSort.html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35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5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7737" y="1913206"/>
            <a:ext cx="10897772" cy="4563793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61779" y="263770"/>
            <a:ext cx="11887200" cy="774405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3067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36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61779" y="263770"/>
            <a:ext cx="11887200" cy="774405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3067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29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D361-E487-4D1D-B594-14CDC558EAC8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tal.com/developers/sorting-algorithm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15BD-9F74-96DB-D5C5-0DBAC131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9D35-C59F-7701-A61C-F8CE3021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 for Project 2 have been released. Contact your PM is you have any question. You will have until Nov 21 to reach out to them and sort out any issue.</a:t>
            </a:r>
          </a:p>
          <a:p>
            <a:r>
              <a:rPr lang="en-US" dirty="0"/>
              <a:t>Lab 7 will be due Thursday (one more day to compensate)</a:t>
            </a:r>
          </a:p>
          <a:p>
            <a:r>
              <a:rPr lang="en-US" dirty="0"/>
              <a:t>Extra credit for Project 3 is due Thursday (attend Thursday lab hours or follow your PM instructions)</a:t>
            </a:r>
          </a:p>
          <a:p>
            <a:r>
              <a:rPr lang="en-US" dirty="0"/>
              <a:t>Sorting quiz will be open from Friday to Sunday</a:t>
            </a:r>
          </a:p>
          <a:p>
            <a:r>
              <a:rPr lang="en-US" dirty="0"/>
              <a:t>Reflection assignment is out! Read it carefully you only have one try. </a:t>
            </a:r>
          </a:p>
          <a:p>
            <a:r>
              <a:rPr lang="en-US" dirty="0"/>
              <a:t>Final exam will be virtual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3098523"/>
          </a:xfrm>
        </p:spPr>
        <p:txBody>
          <a:bodyPr>
            <a:normAutofit/>
          </a:bodyPr>
          <a:lstStyle/>
          <a:p>
            <a:r>
              <a:rPr lang="en-US" sz="2400" dirty="0"/>
              <a:t>1. Compare each PAIR OF ADJACENT elements, starting from the beginning of the list</a:t>
            </a:r>
          </a:p>
          <a:p>
            <a:pPr lvl="1"/>
            <a:r>
              <a:rPr lang="en-US" sz="2200" dirty="0"/>
              <a:t>If they are in reverse order (however you want them to be), </a:t>
            </a:r>
            <a:r>
              <a:rPr lang="en-US" sz="2200" b="1" dirty="0">
                <a:solidFill>
                  <a:srgbClr val="EF9011"/>
                </a:solidFill>
              </a:rPr>
              <a:t>swap</a:t>
            </a:r>
            <a:r>
              <a:rPr lang="en-US" sz="2200" dirty="0"/>
              <a:t> them</a:t>
            </a:r>
            <a:endParaRPr lang="en-US" sz="2400" dirty="0"/>
          </a:p>
          <a:p>
            <a:r>
              <a:rPr lang="en-US" sz="2400" dirty="0"/>
              <a:t>2. If at least one change was made to the list (at least one pair of values swapped), then repeat step one</a:t>
            </a:r>
          </a:p>
          <a:p>
            <a:pPr lvl="1"/>
            <a:r>
              <a:rPr lang="en-US" sz="2200" dirty="0"/>
              <a:t>Else, the list is sorted, you’re all done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66643" y="4823864"/>
            <a:ext cx="4313569" cy="1877437"/>
            <a:chOff x="1366643" y="4823864"/>
            <a:chExt cx="4313569" cy="1877437"/>
          </a:xfrm>
        </p:grpSpPr>
        <p:sp>
          <p:nvSpPr>
            <p:cNvPr id="4" name="TextBox 3"/>
            <p:cNvSpPr txBox="1"/>
            <p:nvPr/>
          </p:nvSpPr>
          <p:spPr>
            <a:xfrm>
              <a:off x="1441173" y="5193196"/>
              <a:ext cx="4239039" cy="150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= 3, b = 10;</a:t>
              </a:r>
            </a:p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temp = a; 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store a</a:t>
              </a:r>
              <a:endParaRPr lang="en-US" sz="2000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b; 	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a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b = temp; 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6643" y="4823864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Swapping two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2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What happens if you try quick sort on this?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176" y="2024445"/>
            <a:ext cx="6026707" cy="36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2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62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0650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0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4080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1413" y="3061547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1200" y="3045105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4951" y="3039576"/>
            <a:ext cx="5486399" cy="711200"/>
            <a:chOff x="76200" y="2286000"/>
            <a:chExt cx="4114800" cy="533400"/>
          </a:xfrm>
        </p:grpSpPr>
        <p:sp>
          <p:nvSpPr>
            <p:cNvPr id="6" name="Rectangle 5"/>
            <p:cNvSpPr/>
            <p:nvPr/>
          </p:nvSpPr>
          <p:spPr>
            <a:xfrm>
              <a:off x="76200" y="2286000"/>
              <a:ext cx="411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962" y="2364415"/>
              <a:ext cx="40542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1     4      9     13    22     38    46    55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208759" y="3787519"/>
            <a:ext cx="531" cy="432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6137" y="3795741"/>
            <a:ext cx="3384" cy="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68172" y="3782736"/>
            <a:ext cx="1376" cy="45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86" y="4064682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pivot</a:t>
            </a:r>
            <a:r>
              <a:rPr lang="en-US" sz="2400" dirty="0"/>
              <a:t>    </a:t>
            </a:r>
            <a:r>
              <a:rPr lang="en-US" sz="2400" dirty="0">
                <a:latin typeface="Tw Cen MT" panose="020B0602020104020603" pitchFamily="34" charset="0"/>
              </a:rPr>
              <a:t>up</a:t>
            </a:r>
            <a:r>
              <a:rPr lang="en-US" sz="2400" dirty="0"/>
              <a:t>                                           </a:t>
            </a:r>
            <a:r>
              <a:rPr lang="en-US" sz="2400" dirty="0">
                <a:latin typeface="Tw Cen MT" panose="020B0602020104020603" pitchFamily="34" charset="0"/>
              </a:rPr>
              <a:t>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61A36-576A-EC4B-887F-828416317BEA}"/>
              </a:ext>
            </a:extLst>
          </p:cNvPr>
          <p:cNvSpPr txBox="1"/>
          <p:nvPr/>
        </p:nvSpPr>
        <p:spPr>
          <a:xfrm>
            <a:off x="936856" y="5627857"/>
            <a:ext cx="47756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Quicksort can degrade to O(n</a:t>
            </a:r>
            <a:r>
              <a:rPr lang="en-US" baseline="30000" dirty="0"/>
              <a:t>2</a:t>
            </a:r>
            <a:r>
              <a:rPr lang="en-US" dirty="0"/>
              <a:t>)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22997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242-4CAC-ED4F-8917-97ACE978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6BC2-CE0C-344A-95C4-8F2EF0C00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 now …. </a:t>
            </a:r>
            <a:r>
              <a:rPr lang="en-US" dirty="0" err="1"/>
              <a:t>introsort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79FD5-CABB-D144-AC86-C92C2C90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1530546"/>
            <a:ext cx="9263362" cy="292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6634A-AFAC-264D-AE4A-33E298E0A262}"/>
              </a:ext>
            </a:extLst>
          </p:cNvPr>
          <p:cNvSpPr txBox="1"/>
          <p:nvPr/>
        </p:nvSpPr>
        <p:spPr>
          <a:xfrm>
            <a:off x="3981691" y="4948625"/>
            <a:ext cx="3796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by C++ sort function</a:t>
            </a:r>
          </a:p>
          <a:p>
            <a:endParaRPr lang="en-US" dirty="0"/>
          </a:p>
          <a:p>
            <a:r>
              <a:rPr lang="en-US" dirty="0"/>
              <a:t>Combination of three sorts!</a:t>
            </a:r>
          </a:p>
          <a:p>
            <a:endParaRPr lang="en-US" dirty="0"/>
          </a:p>
          <a:p>
            <a:r>
              <a:rPr lang="en-US" dirty="0"/>
              <a:t>Uses each sort at its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3434343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242-4CAC-ED4F-8917-97ACE978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6BC2-CE0C-344A-95C4-8F2EF0C00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 now …. </a:t>
            </a:r>
            <a:r>
              <a:rPr lang="en-US" dirty="0" err="1"/>
              <a:t>introsort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79FD5-CABB-D144-AC86-C92C2C90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1530546"/>
            <a:ext cx="9263362" cy="2925708"/>
          </a:xfrm>
          <a:prstGeom prst="rect">
            <a:avLst/>
          </a:prstGeom>
        </p:spPr>
      </p:pic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1F62849-EE93-B942-800A-ADE42D27B47E}"/>
              </a:ext>
            </a:extLst>
          </p:cNvPr>
          <p:cNvSpPr/>
          <p:nvPr/>
        </p:nvSpPr>
        <p:spPr>
          <a:xfrm>
            <a:off x="949124" y="3321934"/>
            <a:ext cx="995423" cy="219919"/>
          </a:xfrm>
          <a:prstGeom prst="round1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3F30C-2FA0-2A47-92F6-826B63B6B724}"/>
              </a:ext>
            </a:extLst>
          </p:cNvPr>
          <p:cNvSpPr txBox="1"/>
          <p:nvPr/>
        </p:nvSpPr>
        <p:spPr>
          <a:xfrm>
            <a:off x="2673994" y="3071243"/>
            <a:ext cx="70255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</a:t>
            </a:r>
            <a:r>
              <a:rPr lang="en-US" dirty="0" err="1"/>
              <a:t>nlogn</a:t>
            </a:r>
            <a:r>
              <a:rPr lang="en-US" dirty="0"/>
              <a:t> sort you’ll learn about in COP3530</a:t>
            </a:r>
          </a:p>
          <a:p>
            <a:endParaRPr lang="en-US" dirty="0"/>
          </a:p>
          <a:p>
            <a:r>
              <a:rPr lang="en-US" dirty="0"/>
              <a:t>Will end up getting called if there have been unfortunate partitions in the quicksort</a:t>
            </a:r>
          </a:p>
        </p:txBody>
      </p:sp>
    </p:spTree>
    <p:extLst>
      <p:ext uri="{BB962C8B-B14F-4D97-AF65-F5344CB8AC3E}">
        <p14:creationId xmlns:p14="http://schemas.microsoft.com/office/powerpoint/2010/main" val="26682972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242-4CAC-ED4F-8917-97ACE978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6BC2-CE0C-344A-95C4-8F2EF0C00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 now …. </a:t>
            </a:r>
            <a:r>
              <a:rPr lang="en-US" dirty="0" err="1"/>
              <a:t>introsort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79FD5-CABB-D144-AC86-C92C2C90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1530546"/>
            <a:ext cx="9263362" cy="292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6634A-AFAC-264D-AE4A-33E298E0A262}"/>
              </a:ext>
            </a:extLst>
          </p:cNvPr>
          <p:cNvSpPr txBox="1"/>
          <p:nvPr/>
        </p:nvSpPr>
        <p:spPr>
          <a:xfrm>
            <a:off x="4213185" y="5127585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by C++ sort function</a:t>
            </a:r>
          </a:p>
          <a:p>
            <a:endParaRPr lang="en-US" dirty="0"/>
          </a:p>
          <a:p>
            <a:r>
              <a:rPr lang="en-US" dirty="0"/>
              <a:t>Combination of three sorts!</a:t>
            </a:r>
          </a:p>
        </p:txBody>
      </p:sp>
    </p:spTree>
    <p:extLst>
      <p:ext uri="{BB962C8B-B14F-4D97-AF65-F5344CB8AC3E}">
        <p14:creationId xmlns:p14="http://schemas.microsoft.com/office/powerpoint/2010/main" val="289154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3 2 4 1 5</a:t>
            </a:r>
          </a:p>
          <a:p>
            <a:r>
              <a:rPr lang="en-US" sz="2800" dirty="0"/>
              <a:t>Sorting: Least to greatest</a:t>
            </a:r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4 1 5</a:t>
            </a:r>
          </a:p>
          <a:p>
            <a:endParaRPr lang="en-US" sz="2800" dirty="0"/>
          </a:p>
          <a:p>
            <a:r>
              <a:rPr lang="en-US" sz="2800" dirty="0"/>
              <a:t>3 &gt; 2, so they need to swap</a:t>
            </a:r>
          </a:p>
        </p:txBody>
      </p:sp>
    </p:spTree>
    <p:extLst>
      <p:ext uri="{BB962C8B-B14F-4D97-AF65-F5344CB8AC3E}">
        <p14:creationId xmlns:p14="http://schemas.microsoft.com/office/powerpoint/2010/main" val="72875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4 1 5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1 5</a:t>
            </a:r>
          </a:p>
          <a:p>
            <a:endParaRPr lang="en-US" sz="2800" dirty="0"/>
          </a:p>
          <a:p>
            <a:r>
              <a:rPr lang="en-US" sz="2800" dirty="0"/>
              <a:t>3 &lt; 4, so they don’t need to swap</a:t>
            </a:r>
          </a:p>
        </p:txBody>
      </p:sp>
    </p:spTree>
    <p:extLst>
      <p:ext uri="{BB962C8B-B14F-4D97-AF65-F5344CB8AC3E}">
        <p14:creationId xmlns:p14="http://schemas.microsoft.com/office/powerpoint/2010/main" val="784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2 3 4 1 5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/>
              <a:t>4 &gt; 1, so they need to swap</a:t>
            </a:r>
          </a:p>
        </p:txBody>
      </p:sp>
    </p:spTree>
    <p:extLst>
      <p:ext uri="{BB962C8B-B14F-4D97-AF65-F5344CB8AC3E}">
        <p14:creationId xmlns:p14="http://schemas.microsoft.com/office/powerpoint/2010/main" val="31748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/>
              <a:t>4 &lt; 5, so they don’t need to swap</a:t>
            </a:r>
          </a:p>
        </p:txBody>
      </p:sp>
    </p:spTree>
    <p:extLst>
      <p:ext uri="{BB962C8B-B14F-4D97-AF65-F5344CB8AC3E}">
        <p14:creationId xmlns:p14="http://schemas.microsoft.com/office/powerpoint/2010/main" val="25216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r>
              <a:rPr lang="en-US" sz="2800" dirty="0"/>
              <a:t>Done with a pass through the list… 5 has bubbled to the top</a:t>
            </a:r>
          </a:p>
          <a:p>
            <a:r>
              <a:rPr lang="en-US" sz="2800" dirty="0"/>
              <a:t>We made a change, so start over and repeat the process, but stop one element early because 5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26538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1 4 5</a:t>
            </a:r>
          </a:p>
          <a:p>
            <a:endParaRPr lang="en-US" sz="2800" dirty="0"/>
          </a:p>
          <a:p>
            <a:r>
              <a:rPr lang="en-US" sz="2800" dirty="0"/>
              <a:t>2 &lt; 3, so no swap needed</a:t>
            </a:r>
          </a:p>
        </p:txBody>
      </p:sp>
    </p:spTree>
    <p:extLst>
      <p:ext uri="{BB962C8B-B14F-4D97-AF65-F5344CB8AC3E}">
        <p14:creationId xmlns:p14="http://schemas.microsoft.com/office/powerpoint/2010/main" val="2160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endParaRPr lang="en-US" sz="2800" dirty="0"/>
          </a:p>
          <a:p>
            <a:r>
              <a:rPr lang="en-US" sz="2800" dirty="0"/>
              <a:t>3 &gt; 1, so we need to swap</a:t>
            </a:r>
          </a:p>
        </p:txBody>
      </p:sp>
    </p:spTree>
    <p:extLst>
      <p:ext uri="{BB962C8B-B14F-4D97-AF65-F5344CB8AC3E}">
        <p14:creationId xmlns:p14="http://schemas.microsoft.com/office/powerpoint/2010/main" val="16074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/>
              <a:t>3 &lt; 4, no swap needed</a:t>
            </a:r>
          </a:p>
        </p:txBody>
      </p:sp>
    </p:spTree>
    <p:extLst>
      <p:ext uri="{BB962C8B-B14F-4D97-AF65-F5344CB8AC3E}">
        <p14:creationId xmlns:p14="http://schemas.microsoft.com/office/powerpoint/2010/main" val="39995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/>
              <a:t>Don’t need to compare 4 and 5</a:t>
            </a:r>
          </a:p>
          <a:p>
            <a:r>
              <a:rPr lang="en-US" sz="2800" dirty="0"/>
              <a:t>4 has ‘bubbled to the top’</a:t>
            </a:r>
          </a:p>
        </p:txBody>
      </p:sp>
    </p:spTree>
    <p:extLst>
      <p:ext uri="{BB962C8B-B14F-4D97-AF65-F5344CB8AC3E}">
        <p14:creationId xmlns:p14="http://schemas.microsoft.com/office/powerpoint/2010/main" val="35086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004-1F04-2E65-5B7D-8C5CDC2B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995B-B0E0-3D2C-7C3C-FD1A57B3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stored in contiguous memory</a:t>
            </a:r>
          </a:p>
          <a:p>
            <a:r>
              <a:rPr lang="en-US" dirty="0"/>
              <a:t>What happens with a map when a key is a user-defined class? That class needs to have overloaded the ‘&lt;’ operator, otherwise you will not be able to emplace new values</a:t>
            </a:r>
          </a:p>
        </p:txBody>
      </p:sp>
    </p:spTree>
    <p:extLst>
      <p:ext uri="{BB962C8B-B14F-4D97-AF65-F5344CB8AC3E}">
        <p14:creationId xmlns:p14="http://schemas.microsoft.com/office/powerpoint/2010/main" val="316805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r>
              <a:rPr lang="en-US" sz="2800" dirty="0"/>
              <a:t>Completed another pass…</a:t>
            </a:r>
          </a:p>
          <a:p>
            <a:r>
              <a:rPr lang="en-US" sz="2800" dirty="0"/>
              <a:t>A swap was made, so start over, repeat the process, with one fewer comparison because 4 is in place</a:t>
            </a:r>
          </a:p>
        </p:txBody>
      </p:sp>
    </p:spTree>
    <p:extLst>
      <p:ext uri="{BB962C8B-B14F-4D97-AF65-F5344CB8AC3E}">
        <p14:creationId xmlns:p14="http://schemas.microsoft.com/office/powerpoint/2010/main" val="10931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2800" dirty="0"/>
              <a:t>2 &gt; 1, need to swap</a:t>
            </a:r>
          </a:p>
        </p:txBody>
      </p:sp>
    </p:spTree>
    <p:extLst>
      <p:ext uri="{BB962C8B-B14F-4D97-AF65-F5344CB8AC3E}">
        <p14:creationId xmlns:p14="http://schemas.microsoft.com/office/powerpoint/2010/main" val="2074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/>
              <a:t>Next up, compare 2 and 3</a:t>
            </a:r>
          </a:p>
          <a:p>
            <a:r>
              <a:rPr lang="en-US" sz="2800" dirty="0"/>
              <a:t>Now we know 3, 4 and 5 are in place</a:t>
            </a:r>
          </a:p>
        </p:txBody>
      </p:sp>
    </p:spTree>
    <p:extLst>
      <p:ext uri="{BB962C8B-B14F-4D97-AF65-F5344CB8AC3E}">
        <p14:creationId xmlns:p14="http://schemas.microsoft.com/office/powerpoint/2010/main" val="10378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/>
              <a:t>Next up, compare 2 and 3</a:t>
            </a:r>
          </a:p>
          <a:p>
            <a:r>
              <a:rPr lang="en-US" sz="2800" dirty="0"/>
              <a:t>At this point, WE (human beings) know that this is finished</a:t>
            </a:r>
          </a:p>
          <a:p>
            <a:r>
              <a:rPr lang="en-US" sz="2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3770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/>
              <a:t>The human brain is a wonderful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intuit a great many things</a:t>
            </a:r>
          </a:p>
          <a:p>
            <a:r>
              <a:rPr lang="en-US" sz="2400" dirty="0"/>
              <a:t>Computer algorithms are terrible at doing that</a:t>
            </a:r>
          </a:p>
          <a:p>
            <a:r>
              <a:rPr lang="en-US" sz="2400" dirty="0"/>
              <a:t>An algorithm can’t intuit whether something is sorted, or complete, or a match…</a:t>
            </a:r>
          </a:p>
          <a:p>
            <a:pPr lvl="1"/>
            <a:r>
              <a:rPr lang="en-US" sz="2200" dirty="0"/>
              <a:t>It must calculate, compare, verify</a:t>
            </a:r>
          </a:p>
          <a:p>
            <a:pPr lvl="1"/>
            <a:r>
              <a:rPr lang="en-US" sz="2200" dirty="0"/>
              <a:t>It must PROVE that something is equal to some particular result…</a:t>
            </a:r>
          </a:p>
          <a:p>
            <a:pPr lvl="1"/>
            <a:r>
              <a:rPr lang="en-US" sz="2200" dirty="0"/>
              <a:t>…or provide evidence to display some reasonable level of certainty: Based on factors x, y, and z, it is 80% likely to rain today</a:t>
            </a:r>
          </a:p>
          <a:p>
            <a:r>
              <a:rPr lang="en-US" sz="2400" dirty="0"/>
              <a:t>We can do that too, but we’re not very good at it</a:t>
            </a:r>
          </a:p>
        </p:txBody>
      </p:sp>
    </p:spTree>
    <p:extLst>
      <p:ext uri="{BB962C8B-B14F-4D97-AF65-F5344CB8AC3E}">
        <p14:creationId xmlns:p14="http://schemas.microsoft.com/office/powerpoint/2010/main" val="2166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r>
              <a:rPr lang="en-US" sz="2800" dirty="0"/>
              <a:t>Another pass done, a swap was made…</a:t>
            </a:r>
          </a:p>
          <a:p>
            <a:r>
              <a:rPr lang="en-US" sz="2800" dirty="0"/>
              <a:t>Start all over again, but with 3, 4 and 5 already in 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87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2800" dirty="0"/>
              <a:t>No swap necessary</a:t>
            </a:r>
          </a:p>
        </p:txBody>
      </p:sp>
    </p:spTree>
    <p:extLst>
      <p:ext uri="{BB962C8B-B14F-4D97-AF65-F5344CB8AC3E}">
        <p14:creationId xmlns:p14="http://schemas.microsoft.com/office/powerpoint/2010/main" val="28302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96" y="1377697"/>
            <a:ext cx="7156704" cy="4134465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pass = 0 to n-1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Sorted = true</a:t>
            </a:r>
          </a:p>
          <a:p>
            <a:pPr marL="755632" indent="-755632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cs typeface="Courier New" pitchFamily="49" charset="0"/>
              </a:rPr>
              <a:t> each pair of adjacent array elements between pass and n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cs typeface="Courier New" pitchFamily="49" charset="0"/>
              </a:rPr>
              <a:t> the values in a pair are out of order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Exchange the values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Sorted = false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cs typeface="Courier New" pitchFamily="49" charset="0"/>
              </a:rPr>
              <a:t> the array is not sorted</a:t>
            </a:r>
            <a:endParaRPr lang="en-US" sz="2400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9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96" y="1377697"/>
            <a:ext cx="6844188" cy="4134465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pass = 0 to n-1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Sorted = true</a:t>
            </a:r>
          </a:p>
          <a:p>
            <a:pPr marL="755632" indent="-755632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cs typeface="Courier New" pitchFamily="49" charset="0"/>
              </a:rPr>
              <a:t> each pair of adjacent array elements between 0 and n-pass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cs typeface="Courier New" pitchFamily="49" charset="0"/>
              </a:rPr>
              <a:t> the values in a pair are out of order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Exchange the values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Sorted = false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cs typeface="Courier New" pitchFamily="49" charset="0"/>
              </a:rPr>
              <a:t> the array is not sorted</a:t>
            </a:r>
            <a:endParaRPr lang="en-US" sz="2400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153154" y="1377695"/>
            <a:ext cx="4895825" cy="4165244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number of comparisons and exchanges is represented by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1) + 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2) + ... + 3 + 2 + 1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Worst case: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exchanges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850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/>
              <a:t>Sorting algorithm – Eyeball Sort*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7314"/>
            <a:ext cx="8904816" cy="3763961"/>
          </a:xfrm>
        </p:spPr>
        <p:txBody>
          <a:bodyPr>
            <a:normAutofit/>
          </a:bodyPr>
          <a:lstStyle/>
          <a:p>
            <a:r>
              <a:rPr lang="en-US" sz="2400" dirty="0"/>
              <a:t>Humans can very quickly assess a wide variety of inputs</a:t>
            </a:r>
          </a:p>
          <a:p>
            <a:r>
              <a:rPr lang="en-US" sz="2400" dirty="0"/>
              <a:t>Is A taller than B (and C and D and E)?</a:t>
            </a:r>
          </a:p>
          <a:p>
            <a:r>
              <a:rPr lang="en-US" sz="2400" dirty="0"/>
              <a:t>Does it look likely to rain today (or in the next 20 minutes)?</a:t>
            </a:r>
          </a:p>
          <a:p>
            <a:r>
              <a:rPr lang="en-US" sz="2400" dirty="0"/>
              <a:t>Which shirt matches these pants?</a:t>
            </a:r>
          </a:p>
          <a:p>
            <a:r>
              <a:rPr lang="en-US" sz="2400" dirty="0"/>
              <a:t>Is that group of values in order?</a:t>
            </a:r>
          </a:p>
          <a:p>
            <a:r>
              <a:rPr lang="en-US" sz="2400" dirty="0"/>
              <a:t>Is your significant other acting strangely today? Are they okay? Did something happen?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52" y="1399680"/>
            <a:ext cx="692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Look-And-See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Glance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Your-Brain-Makes-Sense-Of-This-Information-Really-Fast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*Not a real sorting algorithm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62626" y="3891261"/>
            <a:ext cx="6334124" cy="1309389"/>
            <a:chOff x="5762626" y="3891261"/>
            <a:chExt cx="6334124" cy="130938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762626" y="4133850"/>
              <a:ext cx="3457575" cy="219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162800" y="4629150"/>
              <a:ext cx="2057401" cy="571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096375" y="3891261"/>
              <a:ext cx="30003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 are especially good (in general) at making subjective determinations, or those involving emotions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81976" y="5744169"/>
            <a:ext cx="3914774" cy="9233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Computers CAN make these determinations, but they require a lot of DATA</a:t>
            </a:r>
          </a:p>
        </p:txBody>
      </p:sp>
    </p:spTree>
    <p:extLst>
      <p:ext uri="{BB962C8B-B14F-4D97-AF65-F5344CB8AC3E}">
        <p14:creationId xmlns:p14="http://schemas.microsoft.com/office/powerpoint/2010/main" val="12414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materials developed by Professor Joshua Fox</a:t>
            </a:r>
          </a:p>
        </p:txBody>
      </p:sp>
    </p:spTree>
    <p:extLst>
      <p:ext uri="{BB962C8B-B14F-4D97-AF65-F5344CB8AC3E}">
        <p14:creationId xmlns:p14="http://schemas.microsoft.com/office/powerpoint/2010/main" val="885574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Bubble Sort… sometimes (more on this later)</a:t>
            </a:r>
          </a:p>
          <a:p>
            <a:r>
              <a:rPr lang="en-US" sz="2400" dirty="0"/>
              <a:t>Still not very efficient (especially on large data sets)</a:t>
            </a:r>
          </a:p>
          <a:p>
            <a:r>
              <a:rPr lang="en-US" sz="2400" dirty="0"/>
              <a:t>“Selects” an index, finds value to go at that index, and then “locks” that index</a:t>
            </a:r>
          </a:p>
          <a:p>
            <a:r>
              <a:rPr lang="en-US" sz="2400" dirty="0"/>
              <a:t>Avoids re-sorting or re-checking values (somewhat)</a:t>
            </a:r>
          </a:p>
        </p:txBody>
      </p:sp>
    </p:spTree>
    <p:extLst>
      <p:ext uri="{BB962C8B-B14F-4D97-AF65-F5344CB8AC3E}">
        <p14:creationId xmlns:p14="http://schemas.microsoft.com/office/powerpoint/2010/main" val="3317129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Conceptually, array of data can be split into two parts:</a:t>
            </a:r>
          </a:p>
          <a:p>
            <a:pPr lvl="1"/>
            <a:r>
              <a:rPr lang="en-US" sz="2000" dirty="0"/>
              <a:t>Sorted portion – initially empty (nothing has been sorted yet)</a:t>
            </a:r>
          </a:p>
          <a:p>
            <a:pPr lvl="1"/>
            <a:r>
              <a:rPr lang="en-US" sz="2000" dirty="0"/>
              <a:t>Unsorted portion – the entire array, initially</a:t>
            </a:r>
          </a:p>
          <a:p>
            <a:endParaRPr lang="en-US" sz="2200" dirty="0"/>
          </a:p>
          <a:p>
            <a:r>
              <a:rPr lang="en-US" sz="2200" dirty="0"/>
              <a:t>Find the appropriate value of the unsorted array (</a:t>
            </a:r>
            <a:r>
              <a:rPr lang="en-US" sz="2200" b="1" dirty="0"/>
              <a:t>min</a:t>
            </a:r>
            <a:r>
              <a:rPr lang="en-US" sz="2200" dirty="0"/>
              <a:t> or </a:t>
            </a:r>
            <a:r>
              <a:rPr lang="en-US" sz="2200" b="1" dirty="0"/>
              <a:t>max</a:t>
            </a:r>
            <a:r>
              <a:rPr lang="en-US" sz="2200" dirty="0"/>
              <a:t>, depending on sorting preference)</a:t>
            </a:r>
          </a:p>
          <a:p>
            <a:r>
              <a:rPr lang="en-US" sz="2200" dirty="0"/>
              <a:t>Add that value to the END of the sorted array</a:t>
            </a:r>
          </a:p>
          <a:p>
            <a:r>
              <a:rPr lang="en-US" sz="2200" dirty="0"/>
              <a:t>Repeat until the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225103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	(The last element of the sorted array)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 (Starts off equal to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—assume that one is smallest, and in the right place)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 (Start at the next element after the first—no need to compare a value against itself)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0050" y="1537037"/>
            <a:ext cx="5486400" cy="2031325"/>
            <a:chOff x="4210050" y="1537037"/>
            <a:chExt cx="5486400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267450" y="1537037"/>
              <a:ext cx="3429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isn’t a separate array. It occupies the same space as the original, but conceptually it is separate</a:t>
              </a:r>
            </a:p>
            <a:p>
              <a:endParaRPr lang="en-US" dirty="0"/>
            </a:p>
            <a:p>
              <a:r>
                <a:rPr lang="en-US" dirty="0"/>
                <a:t>Values will be swapped into here, starting with location [0]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4210050" y="2419350"/>
              <a:ext cx="18669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9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5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1,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0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29025" y="4391025"/>
            <a:ext cx="3486150" cy="933450"/>
            <a:chOff x="3629025" y="4391025"/>
            <a:chExt cx="3486150" cy="933450"/>
          </a:xfrm>
        </p:grpSpPr>
        <p:sp>
          <p:nvSpPr>
            <p:cNvPr id="7" name="Right Brace 6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7650" y="4396085"/>
              <a:ext cx="3057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order. Swap those two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2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sort your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9392"/>
            <a:ext cx="8596668" cy="5000555"/>
          </a:xfrm>
        </p:spPr>
        <p:txBody>
          <a:bodyPr>
            <a:normAutofit/>
          </a:bodyPr>
          <a:lstStyle/>
          <a:p>
            <a:r>
              <a:rPr lang="en-US" sz="2400" dirty="0"/>
              <a:t>STORING your data is just the first step…</a:t>
            </a:r>
          </a:p>
          <a:p>
            <a:pPr lvl="1"/>
            <a:r>
              <a:rPr lang="en-US" sz="2200" dirty="0"/>
              <a:t>Arrays, vectors, linked lists, maps, etc…</a:t>
            </a:r>
          </a:p>
          <a:p>
            <a:r>
              <a:rPr lang="en-US" sz="2400" dirty="0"/>
              <a:t>We sort, to more easily </a:t>
            </a:r>
            <a:r>
              <a:rPr lang="en-US" sz="2400" b="1" dirty="0">
                <a:solidFill>
                  <a:srgbClr val="FA8606"/>
                </a:solidFill>
              </a:rPr>
              <a:t>FIND</a:t>
            </a:r>
            <a:r>
              <a:rPr lang="en-US" sz="2400" dirty="0"/>
              <a:t> your data</a:t>
            </a:r>
          </a:p>
          <a:p>
            <a:r>
              <a:rPr lang="en-US" sz="2400" dirty="0"/>
              <a:t>Finding one element (or RANGE of elements) can be time consuming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Generally speaking, this is how we use data:</a:t>
            </a:r>
          </a:p>
          <a:p>
            <a:r>
              <a:rPr lang="en-US" sz="2400" dirty="0"/>
              <a:t>Step 1: Store the data</a:t>
            </a:r>
          </a:p>
          <a:p>
            <a:r>
              <a:rPr lang="en-US" sz="2400" dirty="0"/>
              <a:t>Step 2: Access the data (i.e. array[10], </a:t>
            </a:r>
            <a:r>
              <a:rPr lang="en-US" sz="2400" dirty="0" err="1"/>
              <a:t>GetNode</a:t>
            </a:r>
            <a:r>
              <a:rPr lang="en-US" sz="2400" dirty="0"/>
              <a:t>(3),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Step 3: Use the data (for whatever your application does)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36297" y="3960744"/>
            <a:ext cx="4939747" cy="1005442"/>
            <a:chOff x="7136297" y="3960744"/>
            <a:chExt cx="4939747" cy="1005442"/>
          </a:xfrm>
        </p:grpSpPr>
        <p:sp>
          <p:nvSpPr>
            <p:cNvPr id="5" name="Left Arrow 4"/>
            <p:cNvSpPr/>
            <p:nvPr/>
          </p:nvSpPr>
          <p:spPr>
            <a:xfrm rot="20024981">
              <a:off x="7136297" y="4613347"/>
              <a:ext cx="2007704" cy="3528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60127" y="3960744"/>
              <a:ext cx="3115917" cy="646331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want to speed up this step as much as possible.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58911" y="5991088"/>
            <a:ext cx="2797864" cy="6463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step too, but sorting won’t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3099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2 4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3725" y="1557636"/>
            <a:ext cx="6115050" cy="1080789"/>
            <a:chOff x="3133725" y="1557636"/>
            <a:chExt cx="6115050" cy="1080789"/>
          </a:xfrm>
        </p:grpSpPr>
        <p:sp>
          <p:nvSpPr>
            <p:cNvPr id="4" name="Left Arrow 3"/>
            <p:cNvSpPr/>
            <p:nvPr/>
          </p:nvSpPr>
          <p:spPr>
            <a:xfrm>
              <a:off x="3133725" y="2381250"/>
              <a:ext cx="4400550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value is locked here, never to be touched again during this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6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33030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25945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14296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759386"/>
            <a:chOff x="3629025" y="4391025"/>
            <a:chExt cx="3933825" cy="1759386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those two elements</a:t>
              </a:r>
            </a:p>
            <a:p>
              <a:endParaRPr lang="en-US" dirty="0"/>
            </a:p>
            <a:p>
              <a:r>
                <a:rPr lang="en-US" dirty="0"/>
                <a:t>Two index values are the same? No swapping necessary!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28999" y="1557636"/>
            <a:ext cx="5819776" cy="1080789"/>
            <a:chOff x="3428999" y="1557636"/>
            <a:chExt cx="5819776" cy="1080789"/>
          </a:xfrm>
        </p:grpSpPr>
        <p:sp>
          <p:nvSpPr>
            <p:cNvPr id="4" name="Left Arrow 3"/>
            <p:cNvSpPr/>
            <p:nvPr/>
          </p:nvSpPr>
          <p:spPr>
            <a:xfrm>
              <a:off x="3428999" y="2381250"/>
              <a:ext cx="4105275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value is locked here, never to be touched again during this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1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4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less than 4, update minimum index</a:t>
            </a:r>
          </a:p>
        </p:txBody>
      </p:sp>
    </p:spTree>
    <p:extLst>
      <p:ext uri="{BB962C8B-B14F-4D97-AF65-F5344CB8AC3E}">
        <p14:creationId xmlns:p14="http://schemas.microsoft.com/office/powerpoint/2010/main" val="601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3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3, no update</a:t>
            </a:r>
          </a:p>
        </p:txBody>
      </p:sp>
    </p:spTree>
    <p:extLst>
      <p:ext uri="{BB962C8B-B14F-4D97-AF65-F5344CB8AC3E}">
        <p14:creationId xmlns:p14="http://schemas.microsoft.com/office/powerpoint/2010/main" val="11633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482388"/>
            <a:chOff x="3629025" y="4391025"/>
            <a:chExt cx="3933825" cy="1482388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those two elements</a:t>
              </a:r>
            </a:p>
            <a:p>
              <a:endParaRPr lang="en-US" dirty="0"/>
            </a:p>
            <a:p>
              <a:r>
                <a:rPr lang="en-US" dirty="0"/>
                <a:t>Swap!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8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35050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/>
              <a:t>Sorting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9323916" cy="4260187"/>
          </a:xfrm>
        </p:spPr>
        <p:txBody>
          <a:bodyPr>
            <a:normAutofit/>
          </a:bodyPr>
          <a:lstStyle/>
          <a:p>
            <a:r>
              <a:rPr lang="en-US" sz="2000" dirty="0"/>
              <a:t>By numeric value (low-to-high, or high-to-low)</a:t>
            </a:r>
          </a:p>
          <a:p>
            <a:r>
              <a:rPr lang="en-US" sz="2000" dirty="0"/>
              <a:t>Sort a list of items for sale, by price, or other attributes:</a:t>
            </a:r>
          </a:p>
          <a:p>
            <a:pPr lvl="1"/>
            <a:r>
              <a:rPr lang="en-US" sz="1800" dirty="0"/>
              <a:t>By weight</a:t>
            </a:r>
          </a:p>
          <a:p>
            <a:pPr lvl="1"/>
            <a:r>
              <a:rPr lang="en-US" sz="1800" dirty="0"/>
              <a:t>By rating (best reviewed products first)</a:t>
            </a:r>
          </a:p>
          <a:p>
            <a:pPr lvl="1"/>
            <a:r>
              <a:rPr lang="en-US" sz="1800" dirty="0"/>
              <a:t>By time ending (if time/date is a variable… think eBay auctions)</a:t>
            </a:r>
          </a:p>
          <a:p>
            <a:r>
              <a:rPr lang="en-US" sz="2000" dirty="0"/>
              <a:t>By mileage – for a list of vehicles</a:t>
            </a:r>
          </a:p>
          <a:p>
            <a:r>
              <a:rPr lang="en-US" sz="2000" dirty="0"/>
              <a:t>By age – what/who has been waiting longest? Oldest book in a collection?)</a:t>
            </a:r>
          </a:p>
          <a:p>
            <a:r>
              <a:rPr lang="en-US" sz="2000" dirty="0"/>
              <a:t>By distance – which airport is closest for an emergency landing?)</a:t>
            </a:r>
          </a:p>
          <a:p>
            <a:r>
              <a:rPr lang="en-US" sz="20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6612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24661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4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4, no update</a:t>
            </a:r>
          </a:p>
        </p:txBody>
      </p:sp>
    </p:spTree>
    <p:extLst>
      <p:ext uri="{BB962C8B-B14F-4D97-AF65-F5344CB8AC3E}">
        <p14:creationId xmlns:p14="http://schemas.microsoft.com/office/powerpoint/2010/main" val="39519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 swap necessary. Only one element left, so sorting is all done!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779" y="1377696"/>
            <a:ext cx="7153421" cy="4360681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sz="2667" dirty="0"/>
              <a:t>to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sz="2667" dirty="0"/>
              <a:t>do</a:t>
            </a:r>
            <a:endParaRPr lang="en-US" sz="2667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Initialize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sz="2667" dirty="0"/>
              <a:t>to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682709" indent="-168270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2129313" indent="-2129313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Exchange the item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/>
              <a:t> with the one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fill</a:t>
            </a:r>
            <a:endParaRPr lang="en-US" sz="2667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54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779" y="1377696"/>
            <a:ext cx="7153421" cy="4360681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sz="2667" dirty="0"/>
              <a:t>to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sz="2667" dirty="0"/>
              <a:t>do</a:t>
            </a:r>
            <a:endParaRPr lang="en-US" sz="2667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Initialize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sz="2667" dirty="0"/>
              <a:t>to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682709" indent="-168270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2129313" indent="-2129313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Exchange the item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/>
              <a:t> with the one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fill</a:t>
            </a:r>
            <a:endParaRPr lang="en-US" sz="2667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785944A-C48A-4A49-AD89-DA4D5B9342AA}"/>
              </a:ext>
            </a:extLst>
          </p:cNvPr>
          <p:cNvSpPr txBox="1">
            <a:spLocks/>
          </p:cNvSpPr>
          <p:nvPr/>
        </p:nvSpPr>
        <p:spPr>
          <a:xfrm>
            <a:off x="7315200" y="1377695"/>
            <a:ext cx="4733779" cy="4102609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number of comparisons is represented by 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1) + 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2) + ... + 3 + 2 + 1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667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All cases: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exchanges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870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/>
              <a:t>More effective than bubble sort</a:t>
            </a:r>
          </a:p>
          <a:p>
            <a:r>
              <a:rPr lang="en-US" sz="2400" dirty="0"/>
              <a:t>Mostly more effective than selection sort</a:t>
            </a:r>
          </a:p>
          <a:p>
            <a:r>
              <a:rPr lang="en-US" sz="2400" dirty="0"/>
              <a:t>Somewhat of a hybrid approach</a:t>
            </a:r>
          </a:p>
          <a:p>
            <a:r>
              <a:rPr lang="en-US" sz="2400" dirty="0"/>
              <a:t>A bit of bubble sort, as values “bubble” to the proper location</a:t>
            </a:r>
          </a:p>
          <a:p>
            <a:r>
              <a:rPr lang="en-US" sz="2400" dirty="0"/>
              <a:t>A bit of selection sort, as values are solved one at a time</a:t>
            </a:r>
          </a:p>
        </p:txBody>
      </p:sp>
    </p:spTree>
    <p:extLst>
      <p:ext uri="{BB962C8B-B14F-4D97-AF65-F5344CB8AC3E}">
        <p14:creationId xmlns:p14="http://schemas.microsoft.com/office/powerpoint/2010/main" val="4214965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/>
              <a:t>Conceptually, split data into two parts (sound familiar?):</a:t>
            </a:r>
          </a:p>
          <a:p>
            <a:pPr lvl="1"/>
            <a:r>
              <a:rPr lang="en-US" sz="2000" dirty="0"/>
              <a:t>Sorted portion – initially the first item in the array</a:t>
            </a:r>
          </a:p>
          <a:p>
            <a:pPr lvl="1"/>
            <a:r>
              <a:rPr lang="en-US" sz="2000" dirty="0"/>
              <a:t>Unsorted portion – the rest of the array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Look at the first element in the unsorted portion</a:t>
            </a:r>
          </a:p>
          <a:p>
            <a:r>
              <a:rPr lang="en-US" sz="2400" dirty="0"/>
              <a:t>Keep moving this element forward while it is less than the element which precedes it</a:t>
            </a:r>
          </a:p>
          <a:p>
            <a:pPr lvl="1"/>
            <a:r>
              <a:rPr lang="en-US" sz="2200" dirty="0"/>
              <a:t>OR, until it is at the beginning of the list</a:t>
            </a:r>
          </a:p>
        </p:txBody>
      </p:sp>
    </p:spTree>
    <p:extLst>
      <p:ext uri="{BB962C8B-B14F-4D97-AF65-F5344CB8AC3E}">
        <p14:creationId xmlns:p14="http://schemas.microsoft.com/office/powerpoint/2010/main" val="772106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Look at 2 and find it’s place in the sorted portion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is less than the element preceding it, so swap</a:t>
            </a:r>
          </a:p>
        </p:txBody>
      </p:sp>
    </p:spTree>
    <p:extLst>
      <p:ext uri="{BB962C8B-B14F-4D97-AF65-F5344CB8AC3E}">
        <p14:creationId xmlns:p14="http://schemas.microsoft.com/office/powerpoint/2010/main" val="41337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3 4 1 5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Nothing in front of the 2, so we’re done.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the next “unsorted” value to the sorted section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5525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602"/>
            <a:ext cx="8596668" cy="4747107"/>
          </a:xfrm>
        </p:spPr>
        <p:txBody>
          <a:bodyPr>
            <a:normAutofit/>
          </a:bodyPr>
          <a:lstStyle/>
          <a:p>
            <a:r>
              <a:rPr lang="en-US" sz="2000" dirty="0"/>
              <a:t>Bubble Sort</a:t>
            </a:r>
          </a:p>
          <a:p>
            <a:r>
              <a:rPr lang="en-US" sz="2000" dirty="0"/>
              <a:t>Selection Sort</a:t>
            </a:r>
          </a:p>
          <a:p>
            <a:r>
              <a:rPr lang="en-US" sz="2000" dirty="0"/>
              <a:t>Insertion Sort</a:t>
            </a:r>
          </a:p>
          <a:p>
            <a:r>
              <a:rPr lang="en-US" sz="2000" dirty="0"/>
              <a:t>Quicksort</a:t>
            </a:r>
          </a:p>
          <a:p>
            <a:r>
              <a:rPr lang="en-US" sz="2000" dirty="0"/>
              <a:t>Merge Sort</a:t>
            </a:r>
          </a:p>
          <a:p>
            <a:r>
              <a:rPr lang="en-US" sz="2000" dirty="0"/>
              <a:t>Heap Sort</a:t>
            </a:r>
          </a:p>
          <a:p>
            <a:r>
              <a:rPr lang="en-US" sz="2000" dirty="0" err="1"/>
              <a:t>std</a:t>
            </a:r>
            <a:r>
              <a:rPr lang="en-US" sz="2000" dirty="0"/>
              <a:t>::sort</a:t>
            </a:r>
          </a:p>
          <a:p>
            <a:r>
              <a:rPr lang="en-US" sz="2000" dirty="0"/>
              <a:t>And lots, lots, LOTS more…</a:t>
            </a:r>
          </a:p>
          <a:p>
            <a:endParaRPr lang="en-US" sz="2000" dirty="0"/>
          </a:p>
          <a:p>
            <a:r>
              <a:rPr lang="en-US" sz="2000" dirty="0"/>
              <a:t>Not all sorting algorithms are created equal!</a:t>
            </a:r>
          </a:p>
          <a:p>
            <a:r>
              <a:rPr lang="en-US" sz="2000" dirty="0"/>
              <a:t>Some are easier to implement, some are SOMETIMES faster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66830" y="1690804"/>
            <a:ext cx="4591878" cy="1200329"/>
            <a:chOff x="2966830" y="1690804"/>
            <a:chExt cx="4591878" cy="1200329"/>
          </a:xfrm>
        </p:grpSpPr>
        <p:sp>
          <p:nvSpPr>
            <p:cNvPr id="4" name="Right Brace 3"/>
            <p:cNvSpPr/>
            <p:nvPr/>
          </p:nvSpPr>
          <p:spPr>
            <a:xfrm>
              <a:off x="2966830" y="1739348"/>
              <a:ext cx="268357" cy="1103243"/>
            </a:xfrm>
            <a:prstGeom prst="rightBrace">
              <a:avLst>
                <a:gd name="adj1" fmla="val 342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7033" y="1690804"/>
              <a:ext cx="41516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Very basic, “naïve” sorting algorithms</a:t>
              </a:r>
              <a:br>
                <a:rPr lang="en-US" dirty="0"/>
              </a:br>
              <a:r>
                <a:rPr lang="en-US" dirty="0"/>
                <a:t>But easy to implement!</a:t>
              </a:r>
              <a:br>
                <a:rPr lang="en-US" dirty="0"/>
              </a:br>
              <a:r>
                <a:rPr lang="en-US" dirty="0"/>
                <a:t>And maybe useful for very small amounts of data…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8576" y="4266891"/>
            <a:ext cx="5587881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standard library in C++ has a very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15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 is greater than 3, no swap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 more swaps? Must be in the right place!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1 to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23898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4, swap the two</a:t>
            </a:r>
          </a:p>
        </p:txBody>
      </p:sp>
    </p:spTree>
    <p:extLst>
      <p:ext uri="{BB962C8B-B14F-4D97-AF65-F5344CB8AC3E}">
        <p14:creationId xmlns:p14="http://schemas.microsoft.com/office/powerpoint/2010/main" val="14075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2 3 1 4 5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2 3 1 4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3,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5354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2 1 3 4 5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2 1 3 4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2,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9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2 3 4 5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at the front of the list, all done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the last unsorted value to sorted, repeat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10102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 is greater than 4, no swap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Everything else in front of the 4 is guaranteed to be in order, we’re done</a:t>
            </a:r>
          </a:p>
        </p:txBody>
      </p:sp>
    </p:spTree>
    <p:extLst>
      <p:ext uri="{BB962C8B-B14F-4D97-AF65-F5344CB8AC3E}">
        <p14:creationId xmlns:p14="http://schemas.microsoft.com/office/powerpoint/2010/main" val="11924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 title="table of numbers"/>
          <p:cNvGraphicFramePr>
            <a:graphicFrameLocks noGrp="1"/>
          </p:cNvGraphicFramePr>
          <p:nvPr/>
        </p:nvGraphicFramePr>
        <p:xfrm>
          <a:off x="7498078" y="3468566"/>
          <a:ext cx="4550904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">
                  <a:extLst>
                    <a:ext uri="{9D8B030D-6E8A-4147-A177-3AD203B41FA5}">
                      <a16:colId xmlns:a16="http://schemas.microsoft.com/office/drawing/2014/main" val="3326424665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460363676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305870520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1844421951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53278742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836377176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1430575404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33745637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454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98078" y="4045521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Sorted                      Unsorted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206301" y="4045520"/>
            <a:ext cx="0" cy="508000"/>
          </a:xfrm>
          <a:prstGeom prst="line">
            <a:avLst/>
          </a:prstGeom>
          <a:ln w="349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79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476979" y="1377695"/>
            <a:ext cx="4572000" cy="4165244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worst case, all elements in the sorted subarray are compared to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for each insertion.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maximum number of comparisons then will be:</a:t>
            </a:r>
          </a:p>
          <a:p>
            <a:pPr marL="0" indent="0" algn="ctr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1 + 2 + 3 + ... + (n – 2) + (n – 1)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which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141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476979" y="1377695"/>
            <a:ext cx="4572000" cy="41652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best case (when the array is sorted already), only one comparison is required for each insertion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best case, the 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003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Sorting Algorithms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>
            <a:normAutofit/>
          </a:bodyPr>
          <a:lstStyle/>
          <a:p>
            <a:r>
              <a:rPr lang="en-US" dirty="0"/>
              <a:t>Visualization of various algorithms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https://www.toptal.com/developers/sorting-algorithms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ComparisonSort.html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62000"/>
          </a:xfrm>
        </p:spPr>
        <p:txBody>
          <a:bodyPr/>
          <a:lstStyle/>
          <a:p>
            <a:r>
              <a:rPr lang="en-US" dirty="0"/>
              <a:t>Why so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900"/>
            <a:ext cx="8596668" cy="5343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Some algorithms are more (or less) effective depending on the size of the data</a:t>
            </a:r>
          </a:p>
          <a:p>
            <a:r>
              <a:rPr lang="en-US" sz="2400" dirty="0"/>
              <a:t>Some are more (or less) effective depending on HOW SORTED the data is</a:t>
            </a:r>
          </a:p>
          <a:p>
            <a:pPr lvl="1"/>
            <a:r>
              <a:rPr lang="en-US" sz="2000" dirty="0"/>
              <a:t>Already sorted list? An algorithm should be able to handle this easily… SHOULD BE</a:t>
            </a:r>
          </a:p>
          <a:p>
            <a:pPr lvl="1"/>
            <a:r>
              <a:rPr lang="en-US" sz="2000" dirty="0"/>
              <a:t>Completely sorted, but reversed, list? Some algorithms fare better than others in this scenario</a:t>
            </a:r>
          </a:p>
          <a:p>
            <a:pPr lvl="1"/>
            <a:endParaRPr lang="en-US" sz="2000" dirty="0"/>
          </a:p>
          <a:p>
            <a:r>
              <a:rPr lang="en-US" sz="2200" dirty="0"/>
              <a:t>Knowledge comes over time. An algorithm is created, used for a while…</a:t>
            </a:r>
          </a:p>
          <a:p>
            <a:r>
              <a:rPr lang="en-US" sz="2200" dirty="0"/>
              <a:t>Someone thinks of an alternative, or an improvement to an existing algorithm</a:t>
            </a:r>
          </a:p>
          <a:p>
            <a:pPr lvl="1"/>
            <a:r>
              <a:rPr lang="en-US" sz="2000" dirty="0"/>
              <a:t>Rinse and repeat for a variety of scenarios/algorithms</a:t>
            </a:r>
          </a:p>
        </p:txBody>
      </p:sp>
    </p:spTree>
    <p:extLst>
      <p:ext uri="{BB962C8B-B14F-4D97-AF65-F5344CB8AC3E}">
        <p14:creationId xmlns:p14="http://schemas.microsoft.com/office/powerpoint/2010/main" val="26119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931"/>
            <a:ext cx="8596668" cy="838200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913"/>
            <a:ext cx="8596668" cy="4469737"/>
          </a:xfrm>
        </p:spPr>
        <p:txBody>
          <a:bodyPr>
            <a:noAutofit/>
          </a:bodyPr>
          <a:lstStyle/>
          <a:p>
            <a:r>
              <a:rPr lang="en-US" sz="2800" dirty="0"/>
              <a:t>The reason we sort, is to make </a:t>
            </a:r>
            <a:r>
              <a:rPr lang="en-US" sz="2800" b="1" dirty="0">
                <a:solidFill>
                  <a:srgbClr val="EF9011"/>
                </a:solidFill>
              </a:rPr>
              <a:t>FINDING</a:t>
            </a:r>
            <a:r>
              <a:rPr lang="en-US" sz="2800" dirty="0"/>
              <a:t> faster</a:t>
            </a:r>
          </a:p>
          <a:p>
            <a:r>
              <a:rPr lang="en-US" sz="2800" dirty="0"/>
              <a:t>Imagine an array of 1,000,000 unsorted elements</a:t>
            </a:r>
          </a:p>
          <a:p>
            <a:r>
              <a:rPr lang="en-US" sz="2800" dirty="0"/>
              <a:t>Where is the thing you’re searching for?</a:t>
            </a:r>
          </a:p>
          <a:p>
            <a:r>
              <a:rPr lang="en-US" sz="2800" dirty="0"/>
              <a:t>No way of knowing… have to search one at a time, from the beginning</a:t>
            </a:r>
          </a:p>
          <a:p>
            <a:pPr lvl="1"/>
            <a:r>
              <a:rPr lang="en-US" sz="2400" dirty="0"/>
              <a:t>Might have to do 1,000,000 comparisons</a:t>
            </a:r>
          </a:p>
          <a:p>
            <a:pPr lvl="1"/>
            <a:r>
              <a:rPr lang="en-US" sz="2400" dirty="0"/>
              <a:t>The number of comparisons is proportional to the number of items</a:t>
            </a:r>
          </a:p>
          <a:p>
            <a:r>
              <a:rPr lang="en-US" sz="2800" dirty="0"/>
              <a:t>We call this </a:t>
            </a:r>
            <a:r>
              <a:rPr lang="en-US" sz="2800" b="1" dirty="0">
                <a:solidFill>
                  <a:srgbClr val="EF9011"/>
                </a:solidFill>
              </a:rPr>
              <a:t>LINEAR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EF9011"/>
                </a:solidFill>
              </a:rPr>
              <a:t>SEQUENTIAL</a:t>
            </a:r>
            <a:r>
              <a:rPr lang="en-US" sz="2800" dirty="0"/>
              <a:t> searching</a:t>
            </a:r>
          </a:p>
          <a:p>
            <a:pPr lvl="1"/>
            <a:r>
              <a:rPr lang="en-US" sz="2400" dirty="0"/>
              <a:t>For small collections, no big deal</a:t>
            </a:r>
          </a:p>
          <a:p>
            <a:pPr lvl="1"/>
            <a:r>
              <a:rPr lang="en-US" sz="2400" dirty="0"/>
              <a:t>For large collections, or frequent searches, less than ideal</a:t>
            </a:r>
          </a:p>
        </p:txBody>
      </p:sp>
    </p:spTree>
    <p:extLst>
      <p:ext uri="{BB962C8B-B14F-4D97-AF65-F5344CB8AC3E}">
        <p14:creationId xmlns:p14="http://schemas.microsoft.com/office/powerpoint/2010/main" val="779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Binary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rmAutofit/>
          </a:bodyPr>
          <a:lstStyle/>
          <a:p>
            <a:r>
              <a:rPr lang="en-US" sz="2800" dirty="0"/>
              <a:t>Binary searching greatly reduces the time to find something</a:t>
            </a:r>
          </a:p>
          <a:p>
            <a:r>
              <a:rPr lang="en-US" sz="2800" dirty="0"/>
              <a:t>A “</a:t>
            </a:r>
            <a:r>
              <a:rPr lang="en-US" sz="2800" b="1" dirty="0">
                <a:solidFill>
                  <a:srgbClr val="EF9011"/>
                </a:solidFill>
              </a:rPr>
              <a:t>divide-and-conquer</a:t>
            </a:r>
            <a:r>
              <a:rPr lang="en-US" sz="2800" dirty="0"/>
              <a:t>” approach</a:t>
            </a:r>
          </a:p>
          <a:p>
            <a:r>
              <a:rPr lang="en-US" sz="2800" dirty="0"/>
              <a:t>Split the data into two pieces</a:t>
            </a:r>
          </a:p>
          <a:p>
            <a:pPr lvl="1"/>
            <a:r>
              <a:rPr lang="en-US" sz="2400" dirty="0"/>
              <a:t>The search term must be in one of those two pieces</a:t>
            </a:r>
          </a:p>
          <a:p>
            <a:pPr lvl="1"/>
            <a:r>
              <a:rPr lang="en-US" sz="2400" dirty="0"/>
              <a:t>Split THAT piece into two pieces, and search…</a:t>
            </a:r>
          </a:p>
          <a:p>
            <a:pPr lvl="1"/>
            <a:r>
              <a:rPr lang="en-US" sz="2400" dirty="0"/>
              <a:t>Repeat until found (or no more searches possible)</a:t>
            </a:r>
          </a:p>
          <a:p>
            <a:r>
              <a:rPr lang="en-US" sz="2800" dirty="0"/>
              <a:t>Data MUST be sorted!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/>
              <a:t>A large part of this process is defining the search area</a:t>
            </a:r>
          </a:p>
          <a:p>
            <a:pPr lvl="1"/>
            <a:r>
              <a:rPr lang="en-US" sz="2000" dirty="0"/>
              <a:t>Initially it will be the </a:t>
            </a:r>
            <a:r>
              <a:rPr lang="en-US" sz="2000" b="1" dirty="0">
                <a:solidFill>
                  <a:srgbClr val="EF9011"/>
                </a:solidFill>
              </a:rPr>
              <a:t>entire list</a:t>
            </a:r>
          </a:p>
          <a:p>
            <a:pPr lvl="1"/>
            <a:r>
              <a:rPr lang="en-US" sz="2000" dirty="0"/>
              <a:t>If initial search is unsuccessful, refine/reduce the search area</a:t>
            </a:r>
          </a:p>
          <a:p>
            <a:pPr lvl="1"/>
            <a:endParaRPr lang="en-US" sz="2000" dirty="0"/>
          </a:p>
          <a:p>
            <a:r>
              <a:rPr lang="en-US" sz="2200" dirty="0"/>
              <a:t>The search area:</a:t>
            </a:r>
          </a:p>
          <a:p>
            <a:pPr lvl="1"/>
            <a:r>
              <a:rPr lang="en-US" sz="2000" dirty="0"/>
              <a:t>3 index values: minimum, maximum, and middle</a:t>
            </a:r>
          </a:p>
          <a:p>
            <a:pPr lvl="1"/>
            <a:r>
              <a:rPr lang="en-US" sz="2000" dirty="0"/>
              <a:t>A minimum index (initially zero – the start of the array)</a:t>
            </a:r>
          </a:p>
          <a:p>
            <a:pPr lvl="1"/>
            <a:r>
              <a:rPr lang="en-US" sz="2000" dirty="0"/>
              <a:t>A maximum index (initially </a:t>
            </a:r>
            <a:r>
              <a:rPr lang="en-US" sz="2000" dirty="0" err="1"/>
              <a:t>numberOfElements</a:t>
            </a:r>
            <a:r>
              <a:rPr lang="en-US" sz="2000" dirty="0"/>
              <a:t> – 1)</a:t>
            </a:r>
          </a:p>
          <a:p>
            <a:pPr lvl="1"/>
            <a:r>
              <a:rPr lang="en-US" sz="2000" dirty="0"/>
              <a:t>A mid index (min + (max – min) / 2)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014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/>
              <a:t>As long as </a:t>
            </a:r>
            <a:r>
              <a:rPr lang="en-US" sz="2400" dirty="0" err="1"/>
              <a:t>minIndex</a:t>
            </a:r>
            <a:r>
              <a:rPr lang="en-US" sz="2400" dirty="0"/>
              <a:t> &lt;= </a:t>
            </a:r>
            <a:r>
              <a:rPr lang="en-US" sz="2400" dirty="0" err="1"/>
              <a:t>maxIndex</a:t>
            </a:r>
            <a:r>
              <a:rPr lang="en-US" sz="2400" dirty="0"/>
              <a:t>, repeat this process</a:t>
            </a:r>
          </a:p>
          <a:p>
            <a:endParaRPr lang="en-US" sz="2400" dirty="0"/>
          </a:p>
          <a:p>
            <a:r>
              <a:rPr lang="en-US" sz="2400" dirty="0"/>
              <a:t>If the middle element is equal to your search term, stop</a:t>
            </a:r>
          </a:p>
          <a:p>
            <a:r>
              <a:rPr lang="en-US" sz="2400" dirty="0"/>
              <a:t>Else, if the search term is LESS than the middle, start with a new range, from </a:t>
            </a:r>
            <a:r>
              <a:rPr lang="en-US" sz="2400" dirty="0" err="1"/>
              <a:t>minIndex</a:t>
            </a:r>
            <a:r>
              <a:rPr lang="en-US" sz="2400" dirty="0"/>
              <a:t> to </a:t>
            </a:r>
            <a:r>
              <a:rPr lang="en-US" sz="2400" dirty="0" err="1"/>
              <a:t>midIndex</a:t>
            </a:r>
            <a:r>
              <a:rPr lang="en-US" sz="2400" dirty="0"/>
              <a:t> – 1</a:t>
            </a:r>
          </a:p>
          <a:p>
            <a:pPr lvl="1"/>
            <a:r>
              <a:rPr lang="en-US" sz="2200" dirty="0"/>
              <a:t>(no need to check middle again)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Else, if the search term is GREATER than the middle, start with a new range, from </a:t>
            </a:r>
            <a:r>
              <a:rPr lang="en-US" sz="2400" dirty="0" err="1"/>
              <a:t>midIndx</a:t>
            </a:r>
            <a:r>
              <a:rPr lang="en-US" sz="2400" dirty="0"/>
              <a:t> + 1 to </a:t>
            </a:r>
            <a:r>
              <a:rPr lang="en-US" sz="2400" dirty="0" err="1"/>
              <a:t>highIndex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736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59</a:t>
            </a:r>
            <a:r>
              <a:rPr lang="en-US" sz="3200" dirty="0">
                <a:latin typeface="Consolas" panose="020B0609020204030204" pitchFamily="49" charset="0"/>
              </a:rPr>
              <a:t> 70 82 85 90 92 94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59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&gt; 59, so search the higher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to 6 (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to 8 (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+ (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–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) / 2)</a:t>
            </a:r>
          </a:p>
        </p:txBody>
      </p:sp>
      <p:sp>
        <p:nvSpPr>
          <p:cNvPr id="6" name="Up Arrow 5"/>
          <p:cNvSpPr/>
          <p:nvPr/>
        </p:nvSpPr>
        <p:spPr>
          <a:xfrm rot="21055800">
            <a:off x="51986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246385" y="3127555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10 19 25 44 51 59 70 82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sz="3200" dirty="0">
                <a:latin typeface="Consolas" panose="020B0609020204030204" pitchFamily="49" charset="0"/>
              </a:rPr>
              <a:t>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85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&lt; 85, so search the lower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to 7 (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to 6 (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+ (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–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) / 2)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6" name="Up Arrow 5"/>
          <p:cNvSpPr/>
          <p:nvPr/>
        </p:nvSpPr>
        <p:spPr>
          <a:xfrm rot="419436">
            <a:off x="54272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20786117">
            <a:off x="6113035" y="3117946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3781336"/>
            <a:ext cx="273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enough times, and the middle index will be equal to min or max – that’s fine</a:t>
            </a:r>
          </a:p>
        </p:txBody>
      </p:sp>
    </p:spTree>
    <p:extLst>
      <p:ext uri="{BB962C8B-B14F-4D97-AF65-F5344CB8AC3E}">
        <p14:creationId xmlns:p14="http://schemas.microsoft.com/office/powerpoint/2010/main" val="10431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10 19 25 44 51 59 70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82</a:t>
            </a:r>
            <a:r>
              <a:rPr lang="en-US" sz="3200" dirty="0">
                <a:latin typeface="Consolas" panose="020B0609020204030204" pitchFamily="49" charset="0"/>
              </a:rPr>
              <a:t> 85 90 92 94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== 82, found it!</a:t>
            </a:r>
          </a:p>
        </p:txBody>
      </p:sp>
    </p:spTree>
    <p:extLst>
      <p:ext uri="{BB962C8B-B14F-4D97-AF65-F5344CB8AC3E}">
        <p14:creationId xmlns:p14="http://schemas.microsoft.com/office/powerpoint/2010/main" val="1202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68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elements to search (could be thousands, or millions)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277" y="1983343"/>
            <a:ext cx="43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find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endParaRPr lang="en-US" b="1" dirty="0">
              <a:solidFill>
                <a:srgbClr val="F527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00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80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/>
              <a:t> equal to data[</a:t>
            </a:r>
            <a:r>
              <a:rPr lang="en-US" dirty="0" err="1"/>
              <a:t>MidIndex</a:t>
            </a:r>
            <a:r>
              <a:rPr lang="en-US" dirty="0"/>
              <a:t>]?</a:t>
            </a:r>
          </a:p>
          <a:p>
            <a:r>
              <a:rPr lang="en-US" dirty="0"/>
              <a:t>If so, you’re done!</a:t>
            </a:r>
          </a:p>
          <a:p>
            <a:r>
              <a:rPr lang="en-US" dirty="0"/>
              <a:t>If not, was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/>
              <a:t> greater than or less than data[</a:t>
            </a:r>
            <a:r>
              <a:rPr lang="en-US" dirty="0" err="1"/>
              <a:t>MidIndex</a:t>
            </a:r>
            <a:r>
              <a:rPr lang="en-US" dirty="0"/>
              <a:t>]?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73408" y="3848100"/>
            <a:ext cx="3505200" cy="2284631"/>
            <a:chOff x="3173408" y="3848100"/>
            <a:chExt cx="3505200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343272" y="5486400"/>
              <a:ext cx="293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Where does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fall in the list? Which half?</a:t>
              </a:r>
            </a:p>
          </p:txBody>
        </p:sp>
        <p:sp>
          <p:nvSpPr>
            <p:cNvPr id="6" name="Left Arrow 5"/>
            <p:cNvSpPr/>
            <p:nvPr/>
          </p:nvSpPr>
          <p:spPr>
            <a:xfrm rot="4144894">
              <a:off x="25447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444" y="3848100"/>
            <a:ext cx="3459164" cy="2284631"/>
            <a:chOff x="3219444" y="3848100"/>
            <a:chExt cx="3459164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219444" y="5486400"/>
              <a:ext cx="318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was greater than the midpoint…</a:t>
              </a:r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621" y="1647825"/>
            <a:ext cx="3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the half of the list where the data COULDN’T be</a:t>
            </a:r>
          </a:p>
        </p:txBody>
      </p:sp>
    </p:spTree>
    <p:extLst>
      <p:ext uri="{BB962C8B-B14F-4D97-AF65-F5344CB8AC3E}">
        <p14:creationId xmlns:p14="http://schemas.microsoft.com/office/powerpoint/2010/main" val="32470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C019-EA9C-5959-E362-EC737299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454"/>
            <a:ext cx="8596668" cy="1320800"/>
          </a:xfrm>
        </p:spPr>
        <p:txBody>
          <a:bodyPr/>
          <a:lstStyle/>
          <a:p>
            <a:r>
              <a:rPr lang="en-US" dirty="0"/>
              <a:t>We are going to talk about three sorting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4EAA-E265-786D-EC57-1016AD78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  <a:p>
            <a:r>
              <a:rPr lang="en-US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082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06017" y="1706344"/>
            <a:ext cx="276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Min/Mid indices, this is our new data set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37246" y="4375287"/>
            <a:ext cx="3181356" cy="2371509"/>
            <a:chOff x="3929323" y="3937137"/>
            <a:chExt cx="3181356" cy="2371509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equal to, greater than, or less than the new markers?</a:t>
              </a:r>
            </a:p>
          </p:txBody>
        </p:sp>
        <p:sp>
          <p:nvSpPr>
            <p:cNvPr id="39" name="Left Arrow 38"/>
            <p:cNvSpPr/>
            <p:nvPr/>
          </p:nvSpPr>
          <p:spPr>
            <a:xfrm rot="6677247">
              <a:off x="5503806" y="4565787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9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37246" y="4552950"/>
            <a:ext cx="3181356" cy="1817510"/>
            <a:chOff x="3929323" y="3937138"/>
            <a:chExt cx="3181356" cy="1817510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is less than…</a:t>
              </a:r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37246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4349" y="5543550"/>
            <a:ext cx="477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Split, check again… split, check again… until eventually you reach the goal (or discover the item isn’t there)</a:t>
            </a:r>
          </a:p>
        </p:txBody>
      </p:sp>
    </p:spTree>
    <p:extLst>
      <p:ext uri="{BB962C8B-B14F-4D97-AF65-F5344CB8AC3E}">
        <p14:creationId xmlns:p14="http://schemas.microsoft.com/office/powerpoint/2010/main" val="29775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02808" y="3457575"/>
            <a:ext cx="1126074" cy="1608356"/>
            <a:chOff x="490005" y="3457575"/>
            <a:chExt cx="1126074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0005" y="4419600"/>
              <a:ext cx="112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Min/Mid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89665" y="3457575"/>
            <a:ext cx="1549410" cy="1608356"/>
            <a:chOff x="8543913" y="3457575"/>
            <a:chExt cx="1549410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43913" y="4419600"/>
              <a:ext cx="1549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Min/Mid/Max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" y="3773269"/>
            <a:ext cx="5137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you “divide and conquer”, you reduce the possible search area by HALF.</a:t>
            </a:r>
          </a:p>
          <a:p>
            <a:endParaRPr lang="en-US" dirty="0"/>
          </a:p>
          <a:p>
            <a:r>
              <a:rPr lang="en-US" dirty="0"/>
              <a:t>For large quantities of data… this is very efficient.</a:t>
            </a:r>
          </a:p>
          <a:p>
            <a:endParaRPr lang="en-US" dirty="0"/>
          </a:p>
          <a:p>
            <a:r>
              <a:rPr lang="en-US" dirty="0"/>
              <a:t>Need to search 1 million entries? After one search, you’ve eliminated 500,000 possibilities. Next search, eliminate 250,000 more!</a:t>
            </a:r>
          </a:p>
        </p:txBody>
      </p:sp>
    </p:spTree>
    <p:extLst>
      <p:ext uri="{BB962C8B-B14F-4D97-AF65-F5344CB8AC3E}">
        <p14:creationId xmlns:p14="http://schemas.microsoft.com/office/powerpoint/2010/main" val="1721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4908-13AE-8840-8055-5C48715E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62" y="1755476"/>
            <a:ext cx="8596668" cy="3880773"/>
          </a:xfrm>
        </p:spPr>
        <p:txBody>
          <a:bodyPr/>
          <a:lstStyle/>
          <a:p>
            <a:r>
              <a:rPr lang="en-US" dirty="0"/>
              <a:t>What is the maximum number of searches?</a:t>
            </a:r>
          </a:p>
          <a:p>
            <a:pPr lvl="1"/>
            <a:r>
              <a:rPr lang="en-US" dirty="0"/>
              <a:t>The algorithm stops when the search area can’t be divided in half</a:t>
            </a:r>
          </a:p>
          <a:p>
            <a:pPr lvl="1"/>
            <a:r>
              <a:rPr lang="en-US" dirty="0"/>
              <a:t>The maximum number of searches is the number of times the data can be divided in half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36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4908-13AE-8840-8055-5C48715E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62" y="1755476"/>
            <a:ext cx="8596668" cy="3880773"/>
          </a:xfrm>
        </p:spPr>
        <p:txBody>
          <a:bodyPr/>
          <a:lstStyle/>
          <a:p>
            <a:r>
              <a:rPr lang="en-US" dirty="0"/>
              <a:t>What is the maximum number of searches?</a:t>
            </a:r>
          </a:p>
          <a:p>
            <a:pPr lvl="1"/>
            <a:r>
              <a:rPr lang="en-US" dirty="0"/>
              <a:t>The algorithm stops when the search area can’t be divided in half</a:t>
            </a:r>
          </a:p>
          <a:p>
            <a:pPr lvl="1"/>
            <a:r>
              <a:rPr lang="en-US" dirty="0"/>
              <a:t>The maximum number of searches is the number of times the data can be divided in half</a:t>
            </a:r>
          </a:p>
          <a:p>
            <a:pPr lvl="1"/>
            <a:r>
              <a:rPr lang="en-US" dirty="0"/>
              <a:t>log(n)</a:t>
            </a:r>
          </a:p>
          <a:p>
            <a:pPr lvl="1"/>
            <a:endParaRPr lang="en-US" dirty="0"/>
          </a:p>
          <a:p>
            <a:r>
              <a:rPr lang="en-US" dirty="0"/>
              <a:t>When you are asked to determine the computational complexity of an algorithm, if the search space is being divided with each iteration (or recursive call), it is proportional to log(n)</a:t>
            </a:r>
          </a:p>
        </p:txBody>
      </p:sp>
    </p:spTree>
    <p:extLst>
      <p:ext uri="{BB962C8B-B14F-4D97-AF65-F5344CB8AC3E}">
        <p14:creationId xmlns:p14="http://schemas.microsoft.com/office/powerpoint/2010/main" val="4009280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4525701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5231759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474561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577190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6225250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078960" y="2466094"/>
            <a:ext cx="476891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407440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785018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6325167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069710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0619C-039F-1E4D-A307-310CE765FD5E}"/>
              </a:ext>
            </a:extLst>
          </p:cNvPr>
          <p:cNvSpPr txBox="1"/>
          <p:nvPr/>
        </p:nvSpPr>
        <p:spPr>
          <a:xfrm>
            <a:off x="5326683" y="198138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 “root” node</a:t>
            </a:r>
          </a:p>
        </p:txBody>
      </p:sp>
    </p:spTree>
    <p:extLst>
      <p:ext uri="{BB962C8B-B14F-4D97-AF65-F5344CB8AC3E}">
        <p14:creationId xmlns:p14="http://schemas.microsoft.com/office/powerpoint/2010/main" val="27572503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4525701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5231759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474561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577190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6225250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078960" y="2466094"/>
            <a:ext cx="476891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407440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785018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6325167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069710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0619C-039F-1E4D-A307-310CE765FD5E}"/>
              </a:ext>
            </a:extLst>
          </p:cNvPr>
          <p:cNvSpPr txBox="1"/>
          <p:nvPr/>
        </p:nvSpPr>
        <p:spPr>
          <a:xfrm>
            <a:off x="5326683" y="198138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 “root” 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3B733-4148-E24D-B5C0-0313F24D6E77}"/>
              </a:ext>
            </a:extLst>
          </p:cNvPr>
          <p:cNvSpPr txBox="1"/>
          <p:nvPr/>
        </p:nvSpPr>
        <p:spPr>
          <a:xfrm>
            <a:off x="6007663" y="296289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node can have 0, 1, or 2 “children”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E2BFA-2F5F-F44D-B026-6D90BE8D3F2E}"/>
              </a:ext>
            </a:extLst>
          </p:cNvPr>
          <p:cNvSpPr txBox="1"/>
          <p:nvPr/>
        </p:nvSpPr>
        <p:spPr>
          <a:xfrm>
            <a:off x="1130445" y="3796531"/>
            <a:ext cx="240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with no children called a “leaf”</a:t>
            </a:r>
          </a:p>
        </p:txBody>
      </p:sp>
    </p:spTree>
    <p:extLst>
      <p:ext uri="{BB962C8B-B14F-4D97-AF65-F5344CB8AC3E}">
        <p14:creationId xmlns:p14="http://schemas.microsoft.com/office/powerpoint/2010/main" val="26937613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4525701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5231759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474561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5771908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6225250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078960" y="2466094"/>
            <a:ext cx="476891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407440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785018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6325167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069710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0619C-039F-1E4D-A307-310CE765FD5E}"/>
              </a:ext>
            </a:extLst>
          </p:cNvPr>
          <p:cNvSpPr txBox="1"/>
          <p:nvPr/>
        </p:nvSpPr>
        <p:spPr>
          <a:xfrm>
            <a:off x="5326683" y="198138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 “root” 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3B733-4148-E24D-B5C0-0313F24D6E77}"/>
              </a:ext>
            </a:extLst>
          </p:cNvPr>
          <p:cNvSpPr txBox="1"/>
          <p:nvPr/>
        </p:nvSpPr>
        <p:spPr>
          <a:xfrm>
            <a:off x="6007663" y="296289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node can have 0, 1, or 2 “children”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C143D0-0BBF-8E46-BD88-E9CF12BD20B5}"/>
              </a:ext>
            </a:extLst>
          </p:cNvPr>
          <p:cNvCxnSpPr/>
          <p:nvPr/>
        </p:nvCxnSpPr>
        <p:spPr>
          <a:xfrm flipH="1">
            <a:off x="902825" y="2187615"/>
            <a:ext cx="209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3774AE-14D3-F443-84FA-427EEA7EC8A3}"/>
              </a:ext>
            </a:extLst>
          </p:cNvPr>
          <p:cNvCxnSpPr/>
          <p:nvPr/>
        </p:nvCxnSpPr>
        <p:spPr>
          <a:xfrm flipH="1">
            <a:off x="902825" y="5555206"/>
            <a:ext cx="209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54CAC9-C5E6-3641-B8D4-40DF05788294}"/>
              </a:ext>
            </a:extLst>
          </p:cNvPr>
          <p:cNvCxnSpPr/>
          <p:nvPr/>
        </p:nvCxnSpPr>
        <p:spPr>
          <a:xfrm>
            <a:off x="1944547" y="2187615"/>
            <a:ext cx="0" cy="336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8B09E5-6153-DD48-9A94-33E8D3543015}"/>
              </a:ext>
            </a:extLst>
          </p:cNvPr>
          <p:cNvSpPr txBox="1"/>
          <p:nvPr/>
        </p:nvSpPr>
        <p:spPr>
          <a:xfrm>
            <a:off x="902825" y="3332222"/>
            <a:ext cx="218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“height”</a:t>
            </a:r>
          </a:p>
          <a:p>
            <a:r>
              <a:rPr lang="en-US" dirty="0"/>
              <a:t>Longest path from root to leaf</a:t>
            </a:r>
          </a:p>
        </p:txBody>
      </p:sp>
    </p:spTree>
    <p:extLst>
      <p:ext uri="{BB962C8B-B14F-4D97-AF65-F5344CB8AC3E}">
        <p14:creationId xmlns:p14="http://schemas.microsoft.com/office/powerpoint/2010/main" val="26943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r>
              <a:rPr lang="en-US" sz="2400" dirty="0"/>
              <a:t>A very simple algorithm</a:t>
            </a:r>
          </a:p>
          <a:p>
            <a:r>
              <a:rPr lang="en-US" sz="2400" dirty="0"/>
              <a:t>Sometimes referred to as a </a:t>
            </a:r>
            <a:r>
              <a:rPr lang="en-US" sz="2400" b="1" dirty="0">
                <a:solidFill>
                  <a:srgbClr val="EF9011"/>
                </a:solidFill>
              </a:rPr>
              <a:t>naïve</a:t>
            </a:r>
            <a:r>
              <a:rPr lang="en-US" sz="2400" dirty="0"/>
              <a:t> algorithm – not terribly intelligent</a:t>
            </a:r>
          </a:p>
          <a:p>
            <a:r>
              <a:rPr lang="en-US" sz="2400" dirty="0"/>
              <a:t>Simulates values “bubbling” to the surface (e.g. the front of the list)</a:t>
            </a:r>
          </a:p>
          <a:p>
            <a:r>
              <a:rPr lang="en-US" sz="2400" dirty="0"/>
              <a:t>Fine for small data sets, infrequent sorts</a:t>
            </a:r>
          </a:p>
          <a:p>
            <a:r>
              <a:rPr lang="en-US" sz="2400" dirty="0"/>
              <a:t>Quickly eclipsed by just about every other algorithm</a:t>
            </a:r>
          </a:p>
        </p:txBody>
      </p:sp>
    </p:spTree>
    <p:extLst>
      <p:ext uri="{BB962C8B-B14F-4D97-AF65-F5344CB8AC3E}">
        <p14:creationId xmlns:p14="http://schemas.microsoft.com/office/powerpoint/2010/main" val="28951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5289630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6771192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628505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731134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7764683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842889" y="2466094"/>
            <a:ext cx="1252395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1171369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324451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864600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609143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3121CD-584F-A24C-BEC2-E95B663B7108}"/>
              </a:ext>
            </a:extLst>
          </p:cNvPr>
          <p:cNvSpPr/>
          <p:nvPr/>
        </p:nvSpPr>
        <p:spPr>
          <a:xfrm>
            <a:off x="4372933" y="12700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10 19 25 44 51 59 70 82 85 90 92 94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BFEF2E-EE0A-9148-B616-E4456BE0F0AF}"/>
              </a:ext>
            </a:extLst>
          </p:cNvPr>
          <p:cNvSpPr/>
          <p:nvPr/>
        </p:nvSpPr>
        <p:spPr>
          <a:xfrm>
            <a:off x="3889093" y="470384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5F44BA-79A8-F74F-9C01-7A0593E6CC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775079" y="4489113"/>
            <a:ext cx="208938" cy="30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CEBD7FF-4BCA-9344-AF92-52B5381CBDDA}"/>
              </a:ext>
            </a:extLst>
          </p:cNvPr>
          <p:cNvSpPr/>
          <p:nvPr/>
        </p:nvSpPr>
        <p:spPr>
          <a:xfrm>
            <a:off x="4489048" y="388845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E5121C-8F43-6240-A8EE-41B175A2C043}"/>
              </a:ext>
            </a:extLst>
          </p:cNvPr>
          <p:cNvSpPr/>
          <p:nvPr/>
        </p:nvSpPr>
        <p:spPr>
          <a:xfrm>
            <a:off x="4942390" y="487165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53F147-1C0B-FC45-8B94-E0F73825B4D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02158" y="3417147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ABBB10-7E6D-A740-A10D-B72FA0BD130D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5042307" y="4424144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BAB6F2D-1789-1B4C-9A65-82865A994FD4}"/>
              </a:ext>
            </a:extLst>
          </p:cNvPr>
          <p:cNvSpPr/>
          <p:nvPr/>
        </p:nvSpPr>
        <p:spPr>
          <a:xfrm>
            <a:off x="5900195" y="501764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C9517-FFEB-5848-B58D-0884191B4CF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224287" y="4546343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159EDE3-2B2B-0348-9B09-5B788CE73576}"/>
              </a:ext>
            </a:extLst>
          </p:cNvPr>
          <p:cNvSpPr/>
          <p:nvPr/>
        </p:nvSpPr>
        <p:spPr>
          <a:xfrm>
            <a:off x="6736463" y="497582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F154D0-7B09-B346-8476-31A293C49156}"/>
              </a:ext>
            </a:extLst>
          </p:cNvPr>
          <p:cNvCxnSpPr>
            <a:cxnSpLocks/>
          </p:cNvCxnSpPr>
          <p:nvPr/>
        </p:nvCxnSpPr>
        <p:spPr>
          <a:xfrm>
            <a:off x="6754028" y="4543041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841325-4291-334B-B492-2F9127FC9BF6}"/>
              </a:ext>
            </a:extLst>
          </p:cNvPr>
          <p:cNvSpPr txBox="1"/>
          <p:nvPr/>
        </p:nvSpPr>
        <p:spPr>
          <a:xfrm>
            <a:off x="488038" y="2029984"/>
            <a:ext cx="2942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 structure for a binary search</a:t>
            </a:r>
          </a:p>
          <a:p>
            <a:endParaRPr lang="en-US" dirty="0"/>
          </a:p>
          <a:p>
            <a:r>
              <a:rPr lang="en-US" dirty="0"/>
              <a:t>Everything to the left of a node has a smaller value</a:t>
            </a:r>
          </a:p>
          <a:p>
            <a:endParaRPr lang="en-US" dirty="0"/>
          </a:p>
          <a:p>
            <a:r>
              <a:rPr lang="en-US" dirty="0"/>
              <a:t>Everything to the right of a node has a larger value</a:t>
            </a:r>
          </a:p>
        </p:txBody>
      </p:sp>
    </p:spTree>
    <p:extLst>
      <p:ext uri="{BB962C8B-B14F-4D97-AF65-F5344CB8AC3E}">
        <p14:creationId xmlns:p14="http://schemas.microsoft.com/office/powerpoint/2010/main" val="2701931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5289630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6771192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628505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731134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7764683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842889" y="2466094"/>
            <a:ext cx="1252395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1171369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324451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864600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609143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3121CD-584F-A24C-BEC2-E95B663B7108}"/>
              </a:ext>
            </a:extLst>
          </p:cNvPr>
          <p:cNvSpPr/>
          <p:nvPr/>
        </p:nvSpPr>
        <p:spPr>
          <a:xfrm>
            <a:off x="4372933" y="12700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10 19 25 44 51 59 70 82 85 90 92 94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BFEF2E-EE0A-9148-B616-E4456BE0F0AF}"/>
              </a:ext>
            </a:extLst>
          </p:cNvPr>
          <p:cNvSpPr/>
          <p:nvPr/>
        </p:nvSpPr>
        <p:spPr>
          <a:xfrm>
            <a:off x="3889093" y="470384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5F44BA-79A8-F74F-9C01-7A0593E6CC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775079" y="4489113"/>
            <a:ext cx="208938" cy="30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CEBD7FF-4BCA-9344-AF92-52B5381CBDDA}"/>
              </a:ext>
            </a:extLst>
          </p:cNvPr>
          <p:cNvSpPr/>
          <p:nvPr/>
        </p:nvSpPr>
        <p:spPr>
          <a:xfrm>
            <a:off x="4489048" y="388845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E5121C-8F43-6240-A8EE-41B175A2C043}"/>
              </a:ext>
            </a:extLst>
          </p:cNvPr>
          <p:cNvSpPr/>
          <p:nvPr/>
        </p:nvSpPr>
        <p:spPr>
          <a:xfrm>
            <a:off x="4942390" y="487165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53F147-1C0B-FC45-8B94-E0F73825B4D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02158" y="3417147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ABBB10-7E6D-A740-A10D-B72FA0BD130D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5042307" y="4424144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BAB6F2D-1789-1B4C-9A65-82865A994FD4}"/>
              </a:ext>
            </a:extLst>
          </p:cNvPr>
          <p:cNvSpPr/>
          <p:nvPr/>
        </p:nvSpPr>
        <p:spPr>
          <a:xfrm>
            <a:off x="5900195" y="501764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C9517-FFEB-5848-B58D-0884191B4CF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224287" y="4546343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159EDE3-2B2B-0348-9B09-5B788CE73576}"/>
              </a:ext>
            </a:extLst>
          </p:cNvPr>
          <p:cNvSpPr/>
          <p:nvPr/>
        </p:nvSpPr>
        <p:spPr>
          <a:xfrm>
            <a:off x="6736463" y="497582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F154D0-7B09-B346-8476-31A293C49156}"/>
              </a:ext>
            </a:extLst>
          </p:cNvPr>
          <p:cNvCxnSpPr>
            <a:cxnSpLocks/>
          </p:cNvCxnSpPr>
          <p:nvPr/>
        </p:nvCxnSpPr>
        <p:spPr>
          <a:xfrm>
            <a:off x="6754028" y="4543041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841325-4291-334B-B492-2F9127FC9BF6}"/>
              </a:ext>
            </a:extLst>
          </p:cNvPr>
          <p:cNvSpPr txBox="1"/>
          <p:nvPr/>
        </p:nvSpPr>
        <p:spPr>
          <a:xfrm>
            <a:off x="488038" y="2029984"/>
            <a:ext cx="2942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comparisons that might be required?  </a:t>
            </a:r>
          </a:p>
          <a:p>
            <a:endParaRPr lang="en-US" dirty="0"/>
          </a:p>
          <a:p>
            <a:r>
              <a:rPr lang="en-US" dirty="0"/>
              <a:t>= height of tree</a:t>
            </a:r>
          </a:p>
          <a:p>
            <a:endParaRPr lang="en-US" dirty="0"/>
          </a:p>
          <a:p>
            <a:r>
              <a:rPr lang="en-US" dirty="0"/>
              <a:t>Height of tree = O(log 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4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886-73A1-3146-8A3F-DC5FEED1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85006-DD69-D145-B185-E58F355E014F}"/>
              </a:ext>
            </a:extLst>
          </p:cNvPr>
          <p:cNvSpPr/>
          <p:nvPr/>
        </p:nvSpPr>
        <p:spPr>
          <a:xfrm>
            <a:off x="5289630" y="193040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DB2FE-D1DA-CB41-8F17-180727CEE0D5}"/>
              </a:ext>
            </a:extLst>
          </p:cNvPr>
          <p:cNvSpPr/>
          <p:nvPr/>
        </p:nvSpPr>
        <p:spPr>
          <a:xfrm>
            <a:off x="3889093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FADCA8-BD89-1D4F-972F-3DFB269BCD65}"/>
              </a:ext>
            </a:extLst>
          </p:cNvPr>
          <p:cNvSpPr/>
          <p:nvPr/>
        </p:nvSpPr>
        <p:spPr>
          <a:xfrm>
            <a:off x="6771192" y="293739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B5CE6-F2FE-5D40-9C9D-D5833245AF62}"/>
              </a:ext>
            </a:extLst>
          </p:cNvPr>
          <p:cNvSpPr/>
          <p:nvPr/>
        </p:nvSpPr>
        <p:spPr>
          <a:xfrm>
            <a:off x="3217761" y="3934749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557F7-6A9D-9649-9E1F-4099F523AC8C}"/>
              </a:ext>
            </a:extLst>
          </p:cNvPr>
          <p:cNvSpPr/>
          <p:nvPr/>
        </p:nvSpPr>
        <p:spPr>
          <a:xfrm>
            <a:off x="628505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4A724-5356-0343-B85B-A7153708F2F0}"/>
              </a:ext>
            </a:extLst>
          </p:cNvPr>
          <p:cNvSpPr/>
          <p:nvPr/>
        </p:nvSpPr>
        <p:spPr>
          <a:xfrm>
            <a:off x="7311341" y="394439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1FA98-EA69-6E40-935F-5A29A4F2F1D1}"/>
              </a:ext>
            </a:extLst>
          </p:cNvPr>
          <p:cNvSpPr/>
          <p:nvPr/>
        </p:nvSpPr>
        <p:spPr>
          <a:xfrm>
            <a:off x="7764683" y="4927601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CAAD3-AE90-F24B-8DC3-4BE8B93DBE5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842889" y="2466094"/>
            <a:ext cx="1252395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93165-414A-824F-B823-BF85504F31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213185" y="2466094"/>
            <a:ext cx="1171369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27A9A-304C-7341-B2A6-7BB1F4ECC93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324451" y="3473091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19083-098C-364A-AFA6-B150CB3D3714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864600" y="4480088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D4319-A184-194E-A9D1-42F325232CF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609143" y="3473091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AD83E-4B77-2342-9FF1-01850B2F33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541853" y="3473412"/>
            <a:ext cx="432122" cy="46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3121CD-584F-A24C-BEC2-E95B663B7108}"/>
              </a:ext>
            </a:extLst>
          </p:cNvPr>
          <p:cNvSpPr/>
          <p:nvPr/>
        </p:nvSpPr>
        <p:spPr>
          <a:xfrm>
            <a:off x="4372933" y="12700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10 19 25 44 51 59 70 82 85 90 92 94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BFEF2E-EE0A-9148-B616-E4456BE0F0AF}"/>
              </a:ext>
            </a:extLst>
          </p:cNvPr>
          <p:cNvSpPr/>
          <p:nvPr/>
        </p:nvSpPr>
        <p:spPr>
          <a:xfrm>
            <a:off x="3889093" y="4703844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5F44BA-79A8-F74F-9C01-7A0593E6CC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775079" y="4489113"/>
            <a:ext cx="208938" cy="30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CEBD7FF-4BCA-9344-AF92-52B5381CBDDA}"/>
              </a:ext>
            </a:extLst>
          </p:cNvPr>
          <p:cNvSpPr/>
          <p:nvPr/>
        </p:nvSpPr>
        <p:spPr>
          <a:xfrm>
            <a:off x="4489048" y="3888450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E5121C-8F43-6240-A8EE-41B175A2C043}"/>
              </a:ext>
            </a:extLst>
          </p:cNvPr>
          <p:cNvSpPr/>
          <p:nvPr/>
        </p:nvSpPr>
        <p:spPr>
          <a:xfrm>
            <a:off x="4942390" y="4871657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53F147-1C0B-FC45-8B94-E0F73825B4D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02158" y="3417147"/>
            <a:ext cx="310982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ABBB10-7E6D-A740-A10D-B72FA0BD130D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5042307" y="4424144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BAB6F2D-1789-1B4C-9A65-82865A994FD4}"/>
              </a:ext>
            </a:extLst>
          </p:cNvPr>
          <p:cNvSpPr/>
          <p:nvPr/>
        </p:nvSpPr>
        <p:spPr>
          <a:xfrm>
            <a:off x="5900195" y="501764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C9517-FFEB-5848-B58D-0884191B4CF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224287" y="4546343"/>
            <a:ext cx="256973" cy="47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159EDE3-2B2B-0348-9B09-5B788CE73576}"/>
              </a:ext>
            </a:extLst>
          </p:cNvPr>
          <p:cNvSpPr/>
          <p:nvPr/>
        </p:nvSpPr>
        <p:spPr>
          <a:xfrm>
            <a:off x="6736463" y="4975826"/>
            <a:ext cx="648183" cy="6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F154D0-7B09-B346-8476-31A293C49156}"/>
              </a:ext>
            </a:extLst>
          </p:cNvPr>
          <p:cNvCxnSpPr>
            <a:cxnSpLocks/>
          </p:cNvCxnSpPr>
          <p:nvPr/>
        </p:nvCxnSpPr>
        <p:spPr>
          <a:xfrm>
            <a:off x="6754028" y="4543041"/>
            <a:ext cx="224175" cy="44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841325-4291-334B-B492-2F9127FC9BF6}"/>
              </a:ext>
            </a:extLst>
          </p:cNvPr>
          <p:cNvSpPr txBox="1"/>
          <p:nvPr/>
        </p:nvSpPr>
        <p:spPr>
          <a:xfrm>
            <a:off x="488038" y="2029984"/>
            <a:ext cx="2942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comparisons that might be required?  </a:t>
            </a:r>
          </a:p>
          <a:p>
            <a:endParaRPr lang="en-US" dirty="0"/>
          </a:p>
          <a:p>
            <a:r>
              <a:rPr lang="en-US" dirty="0"/>
              <a:t>= height of tree</a:t>
            </a:r>
          </a:p>
          <a:p>
            <a:endParaRPr lang="en-US" dirty="0"/>
          </a:p>
          <a:p>
            <a:r>
              <a:rPr lang="en-US" dirty="0"/>
              <a:t>Height of tree = O(log 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Ordered maps are implemented with binary search trees.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24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 err="1">
                <a:latin typeface="Tw Cen MT" panose="020B0602020104020603" pitchFamily="34" charset="0"/>
              </a:rPr>
              <a:t>QuickSort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7094" y="6150333"/>
            <a:ext cx="6720469" cy="461665"/>
          </a:xfrm>
          <a:prstGeom prst="rect">
            <a:avLst/>
          </a:prstGeom>
          <a:noFill/>
          <a:ln w="19050">
            <a:solidFill>
              <a:srgbClr val="51779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3B5669"/>
                </a:solidFill>
                <a:latin typeface="Tw Cen MT" panose="020B0602020104020603" pitchFamily="34" charset="0"/>
              </a:rPr>
              <a:t>The process is repeated until the array is sorted</a:t>
            </a:r>
          </a:p>
        </p:txBody>
      </p:sp>
      <p:graphicFrame>
        <p:nvGraphicFramePr>
          <p:cNvPr id="23" name="Diagram 22"/>
          <p:cNvGraphicFramePr/>
          <p:nvPr/>
        </p:nvGraphicFramePr>
        <p:xfrm>
          <a:off x="2807094" y="1530545"/>
          <a:ext cx="3201639" cy="175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Diagram 23"/>
          <p:cNvGraphicFramePr/>
          <p:nvPr/>
        </p:nvGraphicFramePr>
        <p:xfrm>
          <a:off x="4407913" y="4205965"/>
          <a:ext cx="3201639" cy="175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5" name="Diagram 24"/>
          <p:cNvGraphicFramePr/>
          <p:nvPr/>
        </p:nvGraphicFramePr>
        <p:xfrm>
          <a:off x="6096001" y="1541077"/>
          <a:ext cx="3201639" cy="175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6" name="Up Arrow 25"/>
          <p:cNvSpPr/>
          <p:nvPr/>
        </p:nvSpPr>
        <p:spPr>
          <a:xfrm rot="16200000">
            <a:off x="3659276" y="4820772"/>
            <a:ext cx="674029" cy="505523"/>
          </a:xfrm>
          <a:prstGeom prst="upArrow">
            <a:avLst/>
          </a:prstGeom>
          <a:solidFill>
            <a:srgbClr val="517791"/>
          </a:solidFill>
          <a:ln>
            <a:solidFill>
              <a:srgbClr val="3B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Up Arrow 26"/>
          <p:cNvSpPr/>
          <p:nvPr/>
        </p:nvSpPr>
        <p:spPr>
          <a:xfrm rot="5400000">
            <a:off x="7684158" y="4882833"/>
            <a:ext cx="674029" cy="505523"/>
          </a:xfrm>
          <a:prstGeom prst="upArrow">
            <a:avLst/>
          </a:prstGeom>
          <a:solidFill>
            <a:srgbClr val="517791"/>
          </a:solidFill>
          <a:ln>
            <a:solidFill>
              <a:srgbClr val="3B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257184" y="3479434"/>
            <a:ext cx="11696389" cy="830997"/>
          </a:xfrm>
          <a:prstGeom prst="rect">
            <a:avLst/>
          </a:prstGeom>
          <a:noFill/>
          <a:ln w="19050">
            <a:solidFill>
              <a:srgbClr val="3B566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B5669"/>
                </a:solidFill>
                <a:latin typeface="Tw Cen MT" panose="020B0602020104020603" pitchFamily="34" charset="0"/>
              </a:rPr>
              <a:t>Quicksort rearranges the array into two parts – called partitioning</a:t>
            </a:r>
          </a:p>
          <a:p>
            <a:pPr algn="ctr"/>
            <a:r>
              <a:rPr lang="en-US" sz="2400" dirty="0">
                <a:solidFill>
                  <a:srgbClr val="3B5669"/>
                </a:solidFill>
                <a:latin typeface="Tw Cen MT" panose="020B0602020104020603" pitchFamily="34" charset="0"/>
              </a:rPr>
              <a:t>First choose a pivot</a:t>
            </a:r>
          </a:p>
        </p:txBody>
      </p:sp>
    </p:spTree>
    <p:extLst>
      <p:ext uri="{BB962C8B-B14F-4D97-AF65-F5344CB8AC3E}">
        <p14:creationId xmlns:p14="http://schemas.microsoft.com/office/powerpoint/2010/main" val="12002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Graphic spid="23" grpId="0">
        <p:bldAsOne/>
      </p:bldGraphic>
      <p:bldGraphic spid="24" grpId="0">
        <p:bldAsOne/>
      </p:bldGraphic>
      <p:bldGraphic spid="25" grpId="0">
        <p:bldAsOne/>
      </p:bldGraphic>
      <p:bldP spid="26" grpId="0" animBg="1"/>
      <p:bldP spid="2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Quicksort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779" y="1619754"/>
            <a:ext cx="11792328" cy="4606710"/>
          </a:xfrm>
          <a:prstGeom prst="rect">
            <a:avLst/>
          </a:prstGeom>
          <a:noFill/>
          <a:ln w="19050">
            <a:solidFill>
              <a:srgbClr val="656DB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67" b="1" dirty="0">
                <a:solidFill>
                  <a:schemeClr val="accent2"/>
                </a:solidFill>
                <a:latin typeface="Tw Cen MT" panose="020B0602020104020603" pitchFamily="34" charset="0"/>
              </a:rPr>
              <a:t>Algorithm for Quicksort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2133" b="1" dirty="0">
                <a:solidFill>
                  <a:schemeClr val="accent2"/>
                </a:solidFill>
              </a:rPr>
              <a:t>1.     </a:t>
            </a:r>
            <a:r>
              <a:rPr lang="en-US" sz="2667" b="1" dirty="0">
                <a:latin typeface="Courier New" pitchFamily="49" charset="0"/>
                <a:cs typeface="Courier New" pitchFamily="49" charset="0"/>
              </a:rPr>
              <a:t>if first &lt; last </a:t>
            </a:r>
            <a:r>
              <a:rPr lang="en-US" sz="2667" b="1" dirty="0"/>
              <a:t>then</a:t>
            </a:r>
          </a:p>
          <a:p>
            <a:endParaRPr lang="en-US" sz="2133" b="1" dirty="0">
              <a:solidFill>
                <a:schemeClr val="accent2"/>
              </a:solidFill>
            </a:endParaRPr>
          </a:p>
          <a:p>
            <a:r>
              <a:rPr lang="en-US" sz="2133" b="1" dirty="0">
                <a:solidFill>
                  <a:schemeClr val="accent2"/>
                </a:solidFill>
              </a:rPr>
              <a:t>2. </a:t>
            </a:r>
            <a:r>
              <a:rPr lang="en-US" sz="2667" b="1" dirty="0"/>
              <a:t>	Partition the elements in the </a:t>
            </a:r>
            <a:r>
              <a:rPr lang="en-US" sz="2667" b="1" dirty="0" err="1"/>
              <a:t>subarray</a:t>
            </a:r>
            <a:r>
              <a:rPr lang="en-US" sz="2667" b="1" dirty="0"/>
              <a:t> </a:t>
            </a: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first . . . last </a:t>
            </a:r>
            <a:r>
              <a:rPr lang="en-US" sz="2667" b="1" dirty="0"/>
              <a:t>so that the pivot 	value is in its correct place (subscript </a:t>
            </a:r>
            <a:r>
              <a:rPr lang="en-US" sz="2667" b="1" dirty="0" err="1">
                <a:latin typeface="Courier New" pitchFamily="49" charset="0"/>
                <a:cs typeface="Courier New" pitchFamily="49" charset="0"/>
              </a:rPr>
              <a:t>pivIndex</a:t>
            </a:r>
            <a:r>
              <a:rPr lang="en-US" sz="2667" b="1" dirty="0"/>
              <a:t>)</a:t>
            </a:r>
          </a:p>
          <a:p>
            <a:endParaRPr lang="en-US" sz="2133" b="1" dirty="0">
              <a:solidFill>
                <a:schemeClr val="accent2"/>
              </a:solidFill>
            </a:endParaRPr>
          </a:p>
          <a:p>
            <a:r>
              <a:rPr lang="en-US" sz="2133" b="1" dirty="0">
                <a:solidFill>
                  <a:schemeClr val="accent2"/>
                </a:solidFill>
              </a:rPr>
              <a:t>3. </a:t>
            </a:r>
            <a:r>
              <a:rPr lang="en-US" sz="2667" b="1" dirty="0"/>
              <a:t>	Recursively apply quicksort to the </a:t>
            </a:r>
            <a:r>
              <a:rPr lang="en-US" sz="2667" b="1" dirty="0" err="1"/>
              <a:t>subarray</a:t>
            </a:r>
            <a:r>
              <a:rPr lang="en-US" sz="2667" b="1" dirty="0"/>
              <a:t> </a:t>
            </a: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first . . . </a:t>
            </a:r>
            <a:r>
              <a:rPr lang="en-US" sz="2667" b="1" dirty="0" err="1">
                <a:latin typeface="Courier New" pitchFamily="49" charset="0"/>
                <a:cs typeface="Courier New" pitchFamily="49" charset="0"/>
              </a:rPr>
              <a:t>pivIndex</a:t>
            </a:r>
            <a:r>
              <a:rPr lang="en-US" sz="2667" b="1" dirty="0">
                <a:latin typeface="Courier New" pitchFamily="49" charset="0"/>
                <a:cs typeface="Courier New" pitchFamily="49" charset="0"/>
              </a:rPr>
              <a:t> - 1</a:t>
            </a:r>
          </a:p>
          <a:p>
            <a:endParaRPr lang="en-US" sz="2133" b="1" dirty="0">
              <a:solidFill>
                <a:schemeClr val="accent2"/>
              </a:solidFill>
            </a:endParaRPr>
          </a:p>
          <a:p>
            <a:r>
              <a:rPr lang="en-US" sz="2133" b="1" dirty="0">
                <a:solidFill>
                  <a:schemeClr val="accent2"/>
                </a:solidFill>
              </a:rPr>
              <a:t>4. </a:t>
            </a:r>
            <a:r>
              <a:rPr lang="en-US" sz="2667" b="1" dirty="0"/>
              <a:t>	Recursively apply quicksort to the </a:t>
            </a:r>
            <a:r>
              <a:rPr lang="en-US" sz="2667" b="1" dirty="0" err="1"/>
              <a:t>subarray</a:t>
            </a:r>
            <a:r>
              <a:rPr lang="en-US" sz="2667" b="1" dirty="0"/>
              <a:t> </a:t>
            </a:r>
            <a:r>
              <a:rPr lang="en-US" sz="2667" b="1" dirty="0" err="1">
                <a:latin typeface="Courier New" pitchFamily="49" charset="0"/>
                <a:cs typeface="Courier New" pitchFamily="49" charset="0"/>
              </a:rPr>
              <a:t>pivIndex</a:t>
            </a:r>
            <a:r>
              <a:rPr lang="en-US" sz="2667" b="1" dirty="0">
                <a:latin typeface="Courier New" pitchFamily="49" charset="0"/>
                <a:cs typeface="Courier New" pitchFamily="49" charset="0"/>
              </a:rPr>
              <a:t> + 1 . . . last</a:t>
            </a:r>
          </a:p>
        </p:txBody>
      </p:sp>
    </p:spTree>
    <p:extLst>
      <p:ext uri="{BB962C8B-B14F-4D97-AF65-F5344CB8AC3E}">
        <p14:creationId xmlns:p14="http://schemas.microsoft.com/office/powerpoint/2010/main" val="42836575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 err="1">
                <a:latin typeface="Tw Cen MT" panose="020B0602020104020603" pitchFamily="34" charset="0"/>
              </a:rPr>
              <a:t>QuickSort</a:t>
            </a:r>
            <a:r>
              <a:rPr lang="en-US" sz="4267" dirty="0">
                <a:latin typeface="Tw Cen MT" panose="020B0602020104020603" pitchFamily="34" charset="0"/>
              </a:rPr>
              <a:t> Partitioning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176" y="2024445"/>
            <a:ext cx="6026707" cy="36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2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62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0650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0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4080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1413" y="3061547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1200" y="3045105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4951" y="3039576"/>
            <a:ext cx="5486399" cy="711200"/>
            <a:chOff x="76200" y="2286000"/>
            <a:chExt cx="4114800" cy="533400"/>
          </a:xfrm>
        </p:grpSpPr>
        <p:sp>
          <p:nvSpPr>
            <p:cNvPr id="6" name="Rectangle 5"/>
            <p:cNvSpPr/>
            <p:nvPr/>
          </p:nvSpPr>
          <p:spPr>
            <a:xfrm>
              <a:off x="76200" y="2286000"/>
              <a:ext cx="411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962" y="2364415"/>
              <a:ext cx="389914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7     4      9     3      2      8      6      5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208759" y="3787519"/>
            <a:ext cx="531" cy="432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6137" y="3795741"/>
            <a:ext cx="3384" cy="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68172" y="3782736"/>
            <a:ext cx="1376" cy="45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86" y="4064682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pivot</a:t>
            </a:r>
            <a:r>
              <a:rPr lang="en-US" sz="2400" dirty="0"/>
              <a:t>    </a:t>
            </a:r>
            <a:r>
              <a:rPr lang="en-US" sz="2400" dirty="0">
                <a:latin typeface="Tw Cen MT" panose="020B0602020104020603" pitchFamily="34" charset="0"/>
              </a:rPr>
              <a:t>up</a:t>
            </a:r>
            <a:r>
              <a:rPr lang="en-US" sz="2400" dirty="0"/>
              <a:t>                                           </a:t>
            </a:r>
            <a:r>
              <a:rPr lang="en-US" sz="2400" dirty="0">
                <a:latin typeface="Tw Cen MT" panose="020B0602020104020603" pitchFamily="34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10456844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97EBE-7C93-CB4C-991A-DD3651F6C1DD}"/>
              </a:ext>
            </a:extLst>
          </p:cNvPr>
          <p:cNvSpPr/>
          <p:nvPr/>
        </p:nvSpPr>
        <p:spPr>
          <a:xfrm>
            <a:off x="871959" y="2573400"/>
            <a:ext cx="784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ComparisonSort.html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046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Computational Complexity of </a:t>
            </a:r>
            <a:r>
              <a:rPr lang="en-US" sz="4267" dirty="0" err="1">
                <a:latin typeface="Tw Cen MT" panose="020B0602020104020603" pitchFamily="34" charset="0"/>
              </a:rPr>
              <a:t>QuickSort</a:t>
            </a:r>
            <a:endParaRPr lang="en-US" sz="4267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779" y="1381860"/>
            <a:ext cx="7183157" cy="53485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If the pivot value is a random value selected from the current subarray,</a:t>
            </a:r>
          </a:p>
          <a:p>
            <a:pPr marL="868658" lvl="1" indent="-380990">
              <a:spcAft>
                <a:spcPts val="0"/>
              </a:spcAft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then statistically half of the items in the subarray will be less than the pivot and half will be greater</a:t>
            </a:r>
          </a:p>
          <a:p>
            <a:pPr marL="868658" lvl="1" indent="-380990">
              <a:spcAft>
                <a:spcPts val="0"/>
              </a:spcAft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thus there will be log 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levels of recursion</a:t>
            </a:r>
          </a:p>
          <a:p>
            <a:pPr>
              <a:spcAft>
                <a:spcPts val="0"/>
              </a:spcAft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Partitioning requires 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moves</a:t>
            </a:r>
          </a:p>
          <a:p>
            <a:pPr>
              <a:spcAft>
                <a:spcPts val="0"/>
              </a:spcAft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Quicksort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log 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), just like merge sort</a:t>
            </a:r>
          </a:p>
        </p:txBody>
      </p:sp>
    </p:spTree>
    <p:extLst>
      <p:ext uri="{BB962C8B-B14F-4D97-AF65-F5344CB8AC3E}">
        <p14:creationId xmlns:p14="http://schemas.microsoft.com/office/powerpoint/2010/main" val="34736646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What happens with this pivot?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176" y="2024445"/>
            <a:ext cx="6026707" cy="36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2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62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0650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0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4080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1413" y="3061547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1200" y="3045105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4951" y="3039576"/>
            <a:ext cx="5486399" cy="711200"/>
            <a:chOff x="76200" y="2286000"/>
            <a:chExt cx="4114800" cy="533400"/>
          </a:xfrm>
        </p:grpSpPr>
        <p:sp>
          <p:nvSpPr>
            <p:cNvPr id="6" name="Rectangle 5"/>
            <p:cNvSpPr/>
            <p:nvPr/>
          </p:nvSpPr>
          <p:spPr>
            <a:xfrm>
              <a:off x="76200" y="2286000"/>
              <a:ext cx="411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962" y="2364415"/>
              <a:ext cx="389914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1     4      9     3      2      8      6      5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208759" y="3787519"/>
            <a:ext cx="531" cy="432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6137" y="3795741"/>
            <a:ext cx="3384" cy="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68172" y="3782736"/>
            <a:ext cx="1376" cy="45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86" y="4064682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pivot</a:t>
            </a:r>
            <a:r>
              <a:rPr lang="en-US" sz="2400" dirty="0"/>
              <a:t>    </a:t>
            </a:r>
            <a:r>
              <a:rPr lang="en-US" sz="2400" dirty="0">
                <a:latin typeface="Tw Cen MT" panose="020B0602020104020603" pitchFamily="34" charset="0"/>
              </a:rPr>
              <a:t>up</a:t>
            </a:r>
            <a:r>
              <a:rPr lang="en-US" sz="2400" dirty="0"/>
              <a:t>                                           </a:t>
            </a:r>
            <a:r>
              <a:rPr lang="en-US" sz="2400" dirty="0">
                <a:latin typeface="Tw Cen MT" panose="020B0602020104020603" pitchFamily="34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407061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What happens if you try quick sort on this?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176" y="2024445"/>
            <a:ext cx="6026707" cy="36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2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62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06507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0293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4080" y="304800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1413" y="3061547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1200" y="3045105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4951" y="3039576"/>
            <a:ext cx="5486399" cy="711200"/>
            <a:chOff x="76200" y="2286000"/>
            <a:chExt cx="4114800" cy="533400"/>
          </a:xfrm>
        </p:grpSpPr>
        <p:sp>
          <p:nvSpPr>
            <p:cNvPr id="6" name="Rectangle 5"/>
            <p:cNvSpPr/>
            <p:nvPr/>
          </p:nvSpPr>
          <p:spPr>
            <a:xfrm>
              <a:off x="76200" y="2286000"/>
              <a:ext cx="411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962" y="2364415"/>
              <a:ext cx="40542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1     4      9     13    22     38    46    55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208759" y="3787519"/>
            <a:ext cx="531" cy="432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6137" y="3795741"/>
            <a:ext cx="3384" cy="41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68172" y="3782736"/>
            <a:ext cx="1376" cy="45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86" y="4064682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pivot</a:t>
            </a:r>
            <a:r>
              <a:rPr lang="en-US" sz="2400" dirty="0"/>
              <a:t>    </a:t>
            </a:r>
            <a:r>
              <a:rPr lang="en-US" sz="2400" dirty="0">
                <a:latin typeface="Tw Cen MT" panose="020B0602020104020603" pitchFamily="34" charset="0"/>
              </a:rPr>
              <a:t>up</a:t>
            </a:r>
            <a:r>
              <a:rPr lang="en-US" sz="2400" dirty="0"/>
              <a:t>                                           </a:t>
            </a:r>
            <a:r>
              <a:rPr lang="en-US" sz="2400" dirty="0">
                <a:latin typeface="Tw Cen MT" panose="020B0602020104020603" pitchFamily="34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144730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10340</TotalTime>
  <Words>7063</Words>
  <Application>Microsoft Macintosh PowerPoint</Application>
  <PresentationFormat>Widescreen</PresentationFormat>
  <Paragraphs>1109</Paragraphs>
  <Slides>103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Consolas</vt:lpstr>
      <vt:lpstr>Courier New</vt:lpstr>
      <vt:lpstr>Trebuchet MS</vt:lpstr>
      <vt:lpstr>Tw Cen MT</vt:lpstr>
      <vt:lpstr>Wingdings</vt:lpstr>
      <vt:lpstr>Wingdings 3</vt:lpstr>
      <vt:lpstr>Facet</vt:lpstr>
      <vt:lpstr>Housekeeping</vt:lpstr>
      <vt:lpstr>Clarifications</vt:lpstr>
      <vt:lpstr>Sorting</vt:lpstr>
      <vt:lpstr>Why sort your data?</vt:lpstr>
      <vt:lpstr>Sorting Examples</vt:lpstr>
      <vt:lpstr>Sorting Algorithms</vt:lpstr>
      <vt:lpstr>Why so many?</vt:lpstr>
      <vt:lpstr>We are going to talk about three sorting algorithms:</vt:lpstr>
      <vt:lpstr>Bubble Sort</vt:lpstr>
      <vt:lpstr>Bubble Sort Algorithm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The human brain is a wonderful thing</vt:lpstr>
      <vt:lpstr>The algorithm continues…</vt:lpstr>
      <vt:lpstr>The algorithm continues…</vt:lpstr>
      <vt:lpstr>7</vt:lpstr>
      <vt:lpstr>9</vt:lpstr>
      <vt:lpstr>Sorting algorithm – Eyeball Sort*</vt:lpstr>
      <vt:lpstr>Selection Sort</vt:lpstr>
      <vt:lpstr>Selection Sort Algorithm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3</vt:lpstr>
      <vt:lpstr>3</vt:lpstr>
      <vt:lpstr>Insertion Sort</vt:lpstr>
      <vt:lpstr>Insertion Sort Algorithm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12</vt:lpstr>
      <vt:lpstr>13</vt:lpstr>
      <vt:lpstr>14</vt:lpstr>
      <vt:lpstr>Sorting Algorithms Compared</vt:lpstr>
      <vt:lpstr>Linear Search</vt:lpstr>
      <vt:lpstr>Binary Searching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</vt:lpstr>
      <vt:lpstr>Binary Search</vt:lpstr>
      <vt:lpstr>Binary Tree</vt:lpstr>
      <vt:lpstr>Binary Tree</vt:lpstr>
      <vt:lpstr>Binary Tree</vt:lpstr>
      <vt:lpstr>Binary Search Tree</vt:lpstr>
      <vt:lpstr>Binary Search Tree</vt:lpstr>
      <vt:lpstr>Binary Search Tree</vt:lpstr>
      <vt:lpstr>PowerPoint Presentation</vt:lpstr>
      <vt:lpstr>8</vt:lpstr>
      <vt:lpstr>PowerPoint Presentation</vt:lpstr>
      <vt:lpstr>PowerPoint Presentation</vt:lpstr>
      <vt:lpstr>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Fox</dc:creator>
  <cp:lastModifiedBy>Cruz Castro, Laura M</cp:lastModifiedBy>
  <cp:revision>188</cp:revision>
  <dcterms:created xsi:type="dcterms:W3CDTF">2018-07-23T14:33:22Z</dcterms:created>
  <dcterms:modified xsi:type="dcterms:W3CDTF">2022-11-14T20:13:54Z</dcterms:modified>
</cp:coreProperties>
</file>