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72" r:id="rId3"/>
    <p:sldId id="273" r:id="rId4"/>
    <p:sldId id="275" r:id="rId5"/>
    <p:sldId id="276" r:id="rId6"/>
    <p:sldId id="257" r:id="rId7"/>
    <p:sldId id="277" r:id="rId8"/>
    <p:sldId id="258" r:id="rId9"/>
    <p:sldId id="259" r:id="rId10"/>
    <p:sldId id="286" r:id="rId11"/>
    <p:sldId id="287" r:id="rId12"/>
    <p:sldId id="288" r:id="rId13"/>
    <p:sldId id="289" r:id="rId14"/>
    <p:sldId id="290" r:id="rId15"/>
    <p:sldId id="260" r:id="rId16"/>
    <p:sldId id="293" r:id="rId17"/>
    <p:sldId id="294" r:id="rId18"/>
    <p:sldId id="295" r:id="rId19"/>
    <p:sldId id="296" r:id="rId20"/>
    <p:sldId id="297" r:id="rId21"/>
    <p:sldId id="261" r:id="rId22"/>
    <p:sldId id="298" r:id="rId23"/>
    <p:sldId id="299" r:id="rId24"/>
    <p:sldId id="300" r:id="rId25"/>
    <p:sldId id="301" r:id="rId26"/>
    <p:sldId id="302" r:id="rId27"/>
    <p:sldId id="263" r:id="rId28"/>
    <p:sldId id="262" r:id="rId29"/>
    <p:sldId id="303" r:id="rId30"/>
    <p:sldId id="267" r:id="rId31"/>
    <p:sldId id="269" r:id="rId32"/>
    <p:sldId id="270" r:id="rId33"/>
    <p:sldId id="279" r:id="rId34"/>
    <p:sldId id="306" r:id="rId35"/>
    <p:sldId id="308" r:id="rId36"/>
    <p:sldId id="307" r:id="rId37"/>
    <p:sldId id="309" r:id="rId38"/>
    <p:sldId id="310" r:id="rId39"/>
    <p:sldId id="311" r:id="rId40"/>
    <p:sldId id="31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85986" autoAdjust="0"/>
  </p:normalViewPr>
  <p:slideViewPr>
    <p:cSldViewPr snapToGrid="0">
      <p:cViewPr varScale="1">
        <p:scale>
          <a:sx n="109" d="100"/>
          <a:sy n="109" d="100"/>
        </p:scale>
        <p:origin x="11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uz Castro, Laura M" userId="8925faf0-a7e1-4f14-9682-bcde0ffcd7e9" providerId="ADAL" clId="{E2918E10-13CC-2D4C-80F4-0618F405FA80}"/>
    <pc:docChg chg="modSld">
      <pc:chgData name="Cruz Castro, Laura M" userId="8925faf0-a7e1-4f14-9682-bcde0ffcd7e9" providerId="ADAL" clId="{E2918E10-13CC-2D4C-80F4-0618F405FA80}" dt="2022-11-18T13:31:14.498" v="101" actId="20577"/>
      <pc:docMkLst>
        <pc:docMk/>
      </pc:docMkLst>
      <pc:sldChg chg="modSp mod">
        <pc:chgData name="Cruz Castro, Laura M" userId="8925faf0-a7e1-4f14-9682-bcde0ffcd7e9" providerId="ADAL" clId="{E2918E10-13CC-2D4C-80F4-0618F405FA80}" dt="2022-11-18T13:31:14.498" v="101" actId="20577"/>
        <pc:sldMkLst>
          <pc:docMk/>
          <pc:sldMk cId="2336688263" sldId="256"/>
        </pc:sldMkLst>
        <pc:spChg chg="mod">
          <ac:chgData name="Cruz Castro, Laura M" userId="8925faf0-a7e1-4f14-9682-bcde0ffcd7e9" providerId="ADAL" clId="{E2918E10-13CC-2D4C-80F4-0618F405FA80}" dt="2022-11-18T13:31:14.498" v="101" actId="20577"/>
          <ac:spMkLst>
            <pc:docMk/>
            <pc:sldMk cId="2336688263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3070-3AB2-4FD3-BCDD-109FF2D3EDF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A05F6-D862-426F-84AE-66217C99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A05F6-D862-426F-84AE-66217C996B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1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A05F6-D862-426F-84AE-66217C996B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03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910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3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BA5D-EFA9-476A-9387-B7E4222FA28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materials developed by Professor Joshua Fox</a:t>
            </a:r>
          </a:p>
        </p:txBody>
      </p:sp>
    </p:spTree>
    <p:extLst>
      <p:ext uri="{BB962C8B-B14F-4D97-AF65-F5344CB8AC3E}">
        <p14:creationId xmlns:p14="http://schemas.microsoft.com/office/powerpoint/2010/main" val="2336688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05087" y="3045965"/>
            <a:ext cx="4251325" cy="2703546"/>
            <a:chOff x="2605087" y="3045965"/>
            <a:chExt cx="4251325" cy="2703546"/>
          </a:xfrm>
        </p:grpSpPr>
        <p:sp>
          <p:nvSpPr>
            <p:cNvPr id="14" name="Rounded Rectangle 13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At least one of these is “on”, so the final result is on, or 1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956"/>
            <a:ext cx="10515600" cy="1454371"/>
          </a:xfrm>
        </p:spPr>
        <p:txBody>
          <a:bodyPr>
            <a:noAutofit/>
          </a:bodyPr>
          <a:lstStyle/>
          <a:p>
            <a:r>
              <a:rPr lang="en-US" sz="2400" dirty="0"/>
              <a:t>Compares bits of two values</a:t>
            </a:r>
          </a:p>
          <a:p>
            <a:r>
              <a:rPr lang="en-US" sz="2400" dirty="0"/>
              <a:t>If EITHER of the two bits are 1, the final result is 1</a:t>
            </a:r>
          </a:p>
          <a:p>
            <a:r>
              <a:rPr lang="en-US" sz="2400" dirty="0"/>
              <a:t>Used to combine groups of bits together, or turn bits 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1 ? ?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54839" y="3061015"/>
            <a:ext cx="4788962" cy="2688496"/>
            <a:chOff x="2754839" y="3061015"/>
            <a:chExt cx="4788962" cy="2688496"/>
          </a:xfrm>
        </p:grpSpPr>
        <p:sp>
          <p:nvSpPr>
            <p:cNvPr id="14" name="Rounded Rectangle 13"/>
            <p:cNvSpPr/>
            <p:nvPr/>
          </p:nvSpPr>
          <p:spPr>
            <a:xfrm>
              <a:off x="4670425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754839" y="3061015"/>
              <a:ext cx="4788962" cy="2095185"/>
              <a:chOff x="1751539" y="3061015"/>
              <a:chExt cx="4788962" cy="2095185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51539" y="3061015"/>
                <a:ext cx="4788962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Neither of these bits are on, so the result is a 0, or “off” bit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956"/>
            <a:ext cx="10515600" cy="1454371"/>
          </a:xfrm>
        </p:spPr>
        <p:txBody>
          <a:bodyPr>
            <a:noAutofit/>
          </a:bodyPr>
          <a:lstStyle/>
          <a:p>
            <a:r>
              <a:rPr lang="en-US" sz="2400" dirty="0"/>
              <a:t>Compares bits of two values</a:t>
            </a:r>
          </a:p>
          <a:p>
            <a:r>
              <a:rPr lang="en-US" sz="2400" dirty="0"/>
              <a:t>If EITHER of the two bits are 1, the final result is 1</a:t>
            </a:r>
          </a:p>
          <a:p>
            <a:r>
              <a:rPr lang="en-US" sz="2400" dirty="0"/>
              <a:t>Used to combine groups of bits together, or turn bits 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1 0 ?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1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1200" y="3061015"/>
            <a:ext cx="3917950" cy="2688496"/>
            <a:chOff x="3251200" y="3061015"/>
            <a:chExt cx="3917950" cy="2688496"/>
          </a:xfrm>
        </p:grpSpPr>
        <p:sp>
          <p:nvSpPr>
            <p:cNvPr id="14" name="Rounded Rectangle 13"/>
            <p:cNvSpPr/>
            <p:nvPr/>
          </p:nvSpPr>
          <p:spPr>
            <a:xfrm>
              <a:off x="516678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51200" y="3061015"/>
              <a:ext cx="3917950" cy="2095185"/>
              <a:chOff x="1751539" y="3061015"/>
              <a:chExt cx="3917950" cy="2095185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51539" y="3061015"/>
                <a:ext cx="3917950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At least one of these is on, so the final result is on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956"/>
            <a:ext cx="10515600" cy="1454371"/>
          </a:xfrm>
        </p:spPr>
        <p:txBody>
          <a:bodyPr>
            <a:noAutofit/>
          </a:bodyPr>
          <a:lstStyle/>
          <a:p>
            <a:r>
              <a:rPr lang="en-US" sz="2400" dirty="0"/>
              <a:t>Compares bits of two values</a:t>
            </a:r>
          </a:p>
          <a:p>
            <a:r>
              <a:rPr lang="en-US" sz="2400" dirty="0"/>
              <a:t>If EITHER of the two bits are 1, the final result is 1</a:t>
            </a:r>
          </a:p>
          <a:p>
            <a:r>
              <a:rPr lang="en-US" sz="2400" dirty="0"/>
              <a:t>Used to combine groups of bits together, or turn bits 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1 0 1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58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52850" y="3061015"/>
            <a:ext cx="3917950" cy="2688496"/>
            <a:chOff x="3752850" y="3061015"/>
            <a:chExt cx="3917950" cy="2688496"/>
          </a:xfrm>
        </p:grpSpPr>
        <p:grpSp>
          <p:nvGrpSpPr>
            <p:cNvPr id="11" name="Group 10"/>
            <p:cNvGrpSpPr/>
            <p:nvPr/>
          </p:nvGrpSpPr>
          <p:grpSpPr>
            <a:xfrm>
              <a:off x="3752850" y="3061015"/>
              <a:ext cx="3917950" cy="2095185"/>
              <a:chOff x="1751539" y="3061015"/>
              <a:chExt cx="3917950" cy="2095185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51539" y="3061015"/>
                <a:ext cx="3917950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At least one of these is on, so the final result is on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566843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956"/>
            <a:ext cx="10515600" cy="1454371"/>
          </a:xfrm>
        </p:spPr>
        <p:txBody>
          <a:bodyPr>
            <a:noAutofit/>
          </a:bodyPr>
          <a:lstStyle/>
          <a:p>
            <a:r>
              <a:rPr lang="en-US" sz="2400" dirty="0"/>
              <a:t>Compares bits of two values</a:t>
            </a:r>
          </a:p>
          <a:p>
            <a:r>
              <a:rPr lang="en-US" sz="2400" dirty="0"/>
              <a:t>If EITHER of the two bits are 1, the final result is 1</a:t>
            </a:r>
          </a:p>
          <a:p>
            <a:r>
              <a:rPr lang="en-US" sz="2400" dirty="0"/>
              <a:t>Used to combine groups of bits together, or turn bits 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1 0 1 1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6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956"/>
            <a:ext cx="10515600" cy="1454371"/>
          </a:xfrm>
        </p:spPr>
        <p:txBody>
          <a:bodyPr>
            <a:noAutofit/>
          </a:bodyPr>
          <a:lstStyle/>
          <a:p>
            <a:r>
              <a:rPr lang="en-US" sz="2400" dirty="0"/>
              <a:t>Compares bits of two values</a:t>
            </a:r>
          </a:p>
          <a:p>
            <a:r>
              <a:rPr lang="en-US" sz="2400" dirty="0"/>
              <a:t>If EITHER of the two bits are 1, the final result is 1</a:t>
            </a:r>
          </a:p>
          <a:p>
            <a:r>
              <a:rPr lang="en-US" sz="2400" dirty="0"/>
              <a:t>Used to combine groups of bits together, or turn bits 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 (11)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1 0 1 1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47000" y="3893332"/>
            <a:ext cx="3308350" cy="120032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This process is combining BITS, not VALUES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47000" y="5297754"/>
            <a:ext cx="3308350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3 + 10 != 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47000" y="5963513"/>
            <a:ext cx="3308350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3 |= 10 == 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0644" y="5809842"/>
            <a:ext cx="218909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8+0+2+1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3243296" y="5478209"/>
            <a:ext cx="641350" cy="9256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6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If BOTH bits are 1, the final result is 1</a:t>
            </a:r>
          </a:p>
          <a:p>
            <a:r>
              <a:rPr lang="en-US" sz="2400" dirty="0"/>
              <a:t>Useful for checking if a particular bit is turned 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156199"/>
            <a:ext cx="2901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  <a:br>
              <a:rPr lang="en-US" sz="2800" dirty="0"/>
            </a:br>
            <a:r>
              <a:rPr lang="en-US" sz="2000" dirty="0"/>
              <a:t>(</a:t>
            </a:r>
            <a:r>
              <a:rPr lang="en-US" sz="2000" dirty="0" err="1"/>
              <a:t>ValueOne</a:t>
            </a:r>
            <a:r>
              <a:rPr lang="en-US" sz="20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&amp;</a:t>
            </a:r>
            <a:r>
              <a:rPr lang="en-US" sz="2000" dirty="0"/>
              <a:t> </a:t>
            </a:r>
            <a:r>
              <a:rPr lang="en-US" sz="2000" dirty="0" err="1"/>
              <a:t>ValueTwo</a:t>
            </a:r>
            <a:r>
              <a:rPr lang="en-US" sz="20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 ? ? 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2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605087" y="3045965"/>
            <a:ext cx="4251325" cy="2703546"/>
            <a:chOff x="2605087" y="3045965"/>
            <a:chExt cx="4251325" cy="2703546"/>
          </a:xfrm>
        </p:grpSpPr>
        <p:sp>
          <p:nvSpPr>
            <p:cNvPr id="14" name="Rounded Rectangle 13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BOTH of these bits are not on, so the final bit is off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If BOTH bits are 1, the final result is 1</a:t>
            </a:r>
          </a:p>
          <a:p>
            <a:r>
              <a:rPr lang="en-US" sz="2400" dirty="0"/>
              <a:t>Useful for checking if a particular bit is turned 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156199"/>
            <a:ext cx="290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0 ? ? 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99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98800" y="3045965"/>
            <a:ext cx="4251325" cy="2703546"/>
            <a:chOff x="2605087" y="3045965"/>
            <a:chExt cx="4251325" cy="2703546"/>
          </a:xfrm>
        </p:grpSpPr>
        <p:sp>
          <p:nvSpPr>
            <p:cNvPr id="14" name="Rounded Rectangle 13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BOTH of these bits are not on, so the final bit is off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If BOTH bits are 1, the final result is 1</a:t>
            </a:r>
          </a:p>
          <a:p>
            <a:r>
              <a:rPr lang="en-US" sz="2400" dirty="0"/>
              <a:t>Useful for checking if a particular bit is turned 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156199"/>
            <a:ext cx="290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0 0 ? 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680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594100" y="3045965"/>
            <a:ext cx="4251325" cy="2703546"/>
            <a:chOff x="2605087" y="3045965"/>
            <a:chExt cx="4251325" cy="2703546"/>
          </a:xfrm>
        </p:grpSpPr>
        <p:sp>
          <p:nvSpPr>
            <p:cNvPr id="14" name="Rounded Rectangle 13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BOTH of these bits are turned on, so the result is 1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If BOTH bits are 1, the final result is 1</a:t>
            </a:r>
          </a:p>
          <a:p>
            <a:r>
              <a:rPr lang="en-US" sz="2400" dirty="0"/>
              <a:t>Useful for checking if a particular bit is turned 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156199"/>
            <a:ext cx="290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0 0 1 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8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95750" y="3045965"/>
            <a:ext cx="4251325" cy="2703546"/>
            <a:chOff x="2605087" y="3045965"/>
            <a:chExt cx="4251325" cy="2703546"/>
          </a:xfrm>
        </p:grpSpPr>
        <p:sp>
          <p:nvSpPr>
            <p:cNvPr id="14" name="Rounded Rectangle 13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Only one of these bits is on, so the resulting bit is 0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1090611"/>
          </a:xfrm>
        </p:spPr>
        <p:txBody>
          <a:bodyPr>
            <a:normAutofit/>
          </a:bodyPr>
          <a:lstStyle/>
          <a:p>
            <a:r>
              <a:rPr lang="en-US" sz="2400" dirty="0"/>
              <a:t>If BOTH bits are 1, the final result is 1</a:t>
            </a:r>
          </a:p>
          <a:p>
            <a:r>
              <a:rPr lang="en-US" sz="2400" dirty="0"/>
              <a:t>Useful for checking if a particular bit is turned 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156199"/>
            <a:ext cx="290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0 0 1 0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885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bits and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8789"/>
            <a:ext cx="8987366" cy="3880773"/>
          </a:xfrm>
        </p:spPr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FA8606"/>
                </a:solidFill>
              </a:rPr>
              <a:t>bit</a:t>
            </a:r>
            <a:r>
              <a:rPr lang="en-US" sz="2400" dirty="0"/>
              <a:t> (or binary digit) is a basic unit of data in computing</a:t>
            </a:r>
          </a:p>
          <a:p>
            <a:r>
              <a:rPr lang="en-US" sz="2400" dirty="0"/>
              <a:t>A bit can have a value of 0, or 1</a:t>
            </a:r>
          </a:p>
          <a:p>
            <a:pPr lvl="1"/>
            <a:r>
              <a:rPr lang="en-US" sz="2200" dirty="0"/>
              <a:t>Unlike a decimal digit, which has a value of 0-9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FA8606"/>
                </a:solidFill>
              </a:rPr>
              <a:t>byte</a:t>
            </a:r>
            <a:r>
              <a:rPr lang="en-US" sz="2400" dirty="0"/>
              <a:t> is made of 8 bits (commonly, though other sizes exist)</a:t>
            </a:r>
          </a:p>
          <a:p>
            <a:r>
              <a:rPr lang="en-US" sz="2400" dirty="0"/>
              <a:t>Data types are made of multiple bytes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/>
              <a:t> is 1 byte, or an 8-bit integer (everything is a number, either integral or floating-point value)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400" dirty="0"/>
              <a:t> is 2 bytes, or a 16-bit integer</a:t>
            </a:r>
          </a:p>
          <a:p>
            <a:r>
              <a:rPr lang="en-US" sz="2400" dirty="0"/>
              <a:t>An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/>
              <a:t> is a 4 byte variable, or a 32-bit integer</a:t>
            </a:r>
          </a:p>
        </p:txBody>
      </p:sp>
    </p:spTree>
    <p:extLst>
      <p:ext uri="{BB962C8B-B14F-4D97-AF65-F5344CB8AC3E}">
        <p14:creationId xmlns:p14="http://schemas.microsoft.com/office/powerpoint/2010/main" val="762908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1652075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79686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265444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2851202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 (2)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16400" y="2851202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0 0 1 0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2851202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00644" y="3504845"/>
            <a:ext cx="218909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0+0+2+0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3165921" y="3095837"/>
            <a:ext cx="641350" cy="108039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1950" y="4509337"/>
            <a:ext cx="4178300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This can be used to check if a specific bit is turned 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116" y="5450510"/>
            <a:ext cx="410633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someValue</a:t>
            </a:r>
            <a:r>
              <a:rPr lang="en-US" dirty="0">
                <a:latin typeface="Consolas" panose="020B0609020204030204" pitchFamily="49" charset="0"/>
              </a:rPr>
              <a:t> &amp; 2 == 2)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// 2 bit is on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38002" y="543480"/>
            <a:ext cx="4525914" cy="175432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err="1"/>
              <a:t>someValue</a:t>
            </a:r>
            <a:r>
              <a:rPr lang="en-US" sz="2400" dirty="0"/>
              <a:t> could be anything, but using AND with 2 means we ignore all but one specific bit: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? ? 1 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8002" y="2899330"/>
            <a:ext cx="452591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11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&amp; 2 == 2) == true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38002" y="3801451"/>
            <a:ext cx="452591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&amp; 2 == 2) == false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38002" y="4693420"/>
            <a:ext cx="452591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11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&amp; 2 == 2) == false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38002" y="5585389"/>
            <a:ext cx="452591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&amp; 2 == 2) == true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6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450"/>
          </a:xfrm>
        </p:spPr>
        <p:txBody>
          <a:bodyPr/>
          <a:lstStyle/>
          <a:p>
            <a:r>
              <a:rPr lang="en-US" dirty="0"/>
              <a:t>Exclusive Or, XOR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1509711"/>
          </a:xfrm>
        </p:spPr>
        <p:txBody>
          <a:bodyPr>
            <a:normAutofit/>
          </a:bodyPr>
          <a:lstStyle/>
          <a:p>
            <a:r>
              <a:rPr lang="en-US" sz="2400" dirty="0"/>
              <a:t>If EXACTLY ONE of the two bits are 1, the final result is 1</a:t>
            </a:r>
          </a:p>
          <a:p>
            <a:r>
              <a:rPr lang="en-US" sz="2400" dirty="0"/>
              <a:t>If both are 0, the result is 0</a:t>
            </a:r>
          </a:p>
          <a:p>
            <a:r>
              <a:rPr lang="en-US" sz="2400" dirty="0"/>
              <a:t>If both are 1, the result is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156199"/>
            <a:ext cx="280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  <a:br>
              <a:rPr lang="en-US" sz="2800" dirty="0"/>
            </a:br>
            <a:r>
              <a:rPr lang="en-US" sz="2000" dirty="0"/>
              <a:t>(</a:t>
            </a:r>
            <a:r>
              <a:rPr lang="en-US" sz="2000" dirty="0" err="1"/>
              <a:t>ValueOne</a:t>
            </a:r>
            <a:r>
              <a:rPr lang="en-US" sz="2000" dirty="0"/>
              <a:t> ^ </a:t>
            </a:r>
            <a:r>
              <a:rPr lang="en-US" sz="2000" dirty="0" err="1"/>
              <a:t>ValueTwo</a:t>
            </a:r>
            <a:r>
              <a:rPr lang="en-US" sz="20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 ? ? 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123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03500" y="3045965"/>
            <a:ext cx="4251325" cy="2703546"/>
            <a:chOff x="2605087" y="3045965"/>
            <a:chExt cx="4251325" cy="2703546"/>
          </a:xfrm>
        </p:grpSpPr>
        <p:sp>
          <p:nvSpPr>
            <p:cNvPr id="11" name="Rounded Rectangle 10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Only one of these two is on, so the final bit is on.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450"/>
          </a:xfrm>
        </p:spPr>
        <p:txBody>
          <a:bodyPr/>
          <a:lstStyle/>
          <a:p>
            <a:r>
              <a:rPr lang="en-US" dirty="0"/>
              <a:t>Exclusive Or, XOR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1509711"/>
          </a:xfrm>
        </p:spPr>
        <p:txBody>
          <a:bodyPr>
            <a:normAutofit/>
          </a:bodyPr>
          <a:lstStyle/>
          <a:p>
            <a:r>
              <a:rPr lang="en-US" sz="2400" dirty="0"/>
              <a:t>If EXACTLY ONE of the two bits are 1, the final result is 1</a:t>
            </a:r>
          </a:p>
          <a:p>
            <a:r>
              <a:rPr lang="en-US" sz="2400" dirty="0"/>
              <a:t>If both are 0, the result is 0</a:t>
            </a:r>
          </a:p>
          <a:p>
            <a:r>
              <a:rPr lang="en-US" sz="2400" dirty="0"/>
              <a:t>If both are 1, the result is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1 ? ? 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40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98800" y="3045965"/>
            <a:ext cx="4251325" cy="2703546"/>
            <a:chOff x="2605087" y="3045965"/>
            <a:chExt cx="4251325" cy="2703546"/>
          </a:xfrm>
        </p:grpSpPr>
        <p:sp>
          <p:nvSpPr>
            <p:cNvPr id="11" name="Rounded Rectangle 10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Is EXACTLY ONE of the two bits on? No? The final bit is 0.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450"/>
          </a:xfrm>
        </p:spPr>
        <p:txBody>
          <a:bodyPr/>
          <a:lstStyle/>
          <a:p>
            <a:r>
              <a:rPr lang="en-US" dirty="0"/>
              <a:t>Exclusive Or, XOR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1509711"/>
          </a:xfrm>
        </p:spPr>
        <p:txBody>
          <a:bodyPr>
            <a:normAutofit/>
          </a:bodyPr>
          <a:lstStyle/>
          <a:p>
            <a:r>
              <a:rPr lang="en-US" sz="2400" dirty="0"/>
              <a:t>If EXACTLY ONE of the two bits are 1, the final result is 1</a:t>
            </a:r>
          </a:p>
          <a:p>
            <a:r>
              <a:rPr lang="en-US" sz="2400" dirty="0"/>
              <a:t>If both are 0, the result is 0</a:t>
            </a:r>
          </a:p>
          <a:p>
            <a:r>
              <a:rPr lang="en-US" sz="2400" dirty="0"/>
              <a:t>If both are 1, the result is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1 0 ? 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61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594100" y="3045965"/>
            <a:ext cx="4251325" cy="2703546"/>
            <a:chOff x="2605087" y="3045965"/>
            <a:chExt cx="4251325" cy="2703546"/>
          </a:xfrm>
        </p:grpSpPr>
        <p:sp>
          <p:nvSpPr>
            <p:cNvPr id="11" name="Rounded Rectangle 10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Is EXACTLY ONE of the two bits on? No? The final bit is 0.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450"/>
          </a:xfrm>
        </p:spPr>
        <p:txBody>
          <a:bodyPr/>
          <a:lstStyle/>
          <a:p>
            <a:r>
              <a:rPr lang="en-US" dirty="0"/>
              <a:t>Exclusive Or, XOR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1509711"/>
          </a:xfrm>
        </p:spPr>
        <p:txBody>
          <a:bodyPr>
            <a:normAutofit/>
          </a:bodyPr>
          <a:lstStyle/>
          <a:p>
            <a:r>
              <a:rPr lang="en-US" sz="2400" dirty="0"/>
              <a:t>If EXACTLY ONE of the two bits are 1, the final result is 1</a:t>
            </a:r>
          </a:p>
          <a:p>
            <a:r>
              <a:rPr lang="en-US" sz="2400" dirty="0"/>
              <a:t>If both are 0, the result is 0</a:t>
            </a:r>
          </a:p>
          <a:p>
            <a:r>
              <a:rPr lang="en-US" sz="2400" dirty="0"/>
              <a:t>If both are 1, the result is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1 0 0 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530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102100" y="3045965"/>
            <a:ext cx="4251325" cy="2703546"/>
            <a:chOff x="2605087" y="3045965"/>
            <a:chExt cx="4251325" cy="2703546"/>
          </a:xfrm>
        </p:grpSpPr>
        <p:sp>
          <p:nvSpPr>
            <p:cNvPr id="11" name="Rounded Rectangle 10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Only one of these bits is on, so the final result is 1.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450"/>
          </a:xfrm>
        </p:spPr>
        <p:txBody>
          <a:bodyPr/>
          <a:lstStyle/>
          <a:p>
            <a:r>
              <a:rPr lang="en-US" dirty="0"/>
              <a:t>Exclusive Or, XOR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1509711"/>
          </a:xfrm>
        </p:spPr>
        <p:txBody>
          <a:bodyPr>
            <a:normAutofit/>
          </a:bodyPr>
          <a:lstStyle/>
          <a:p>
            <a:r>
              <a:rPr lang="en-US" sz="2400" dirty="0"/>
              <a:t>If EXACTLY ONE of the two bits are 1, the final result is 1</a:t>
            </a:r>
          </a:p>
          <a:p>
            <a:r>
              <a:rPr lang="en-US" sz="2400" dirty="0"/>
              <a:t>If both are 0, the result is 0</a:t>
            </a:r>
          </a:p>
          <a:p>
            <a:r>
              <a:rPr lang="en-US" sz="2400" dirty="0"/>
              <a:t>If both are 1, the result is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1 0 0 1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40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Or, XOR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1652075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79686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265444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2851202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 (9)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16400" y="2851202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1 0 0 1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2851202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00644" y="3504845"/>
            <a:ext cx="218909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8+0+0+1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3165921" y="3095837"/>
            <a:ext cx="641350" cy="108039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0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  <a:r>
              <a:rPr lang="en-US" baseline="0" dirty="0"/>
              <a:t> </a:t>
            </a:r>
            <a:r>
              <a:rPr lang="en-US" sz="4400" b="1" baseline="0" dirty="0">
                <a:latin typeface="Consolas" panose="020B0609020204030204" pitchFamily="49" charset="0"/>
              </a:rPr>
              <a:t>~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089"/>
            <a:ext cx="8596668" cy="2589211"/>
          </a:xfrm>
        </p:spPr>
        <p:txBody>
          <a:bodyPr>
            <a:normAutofit/>
          </a:bodyPr>
          <a:lstStyle/>
          <a:p>
            <a:r>
              <a:rPr lang="en-US" sz="2400" dirty="0"/>
              <a:t>An unary operator—it only has one operand</a:t>
            </a:r>
          </a:p>
          <a:p>
            <a:r>
              <a:rPr lang="en-US" sz="2400" dirty="0"/>
              <a:t>Inverts all of the bits of a value – 0s become 1, and 1s become 0</a:t>
            </a:r>
          </a:p>
          <a:p>
            <a:r>
              <a:rPr lang="en-US" sz="2400" dirty="0"/>
              <a:t>Usage:</a:t>
            </a:r>
            <a:br>
              <a:rPr lang="en-US" sz="2400" dirty="0"/>
            </a:br>
            <a:r>
              <a:rPr lang="en-US" sz="2400" dirty="0" err="1"/>
              <a:t>newValue</a:t>
            </a:r>
            <a:r>
              <a:rPr lang="en-US" sz="2400" dirty="0"/>
              <a:t> = ~</a:t>
            </a:r>
            <a:r>
              <a:rPr lang="en-US" sz="2400" dirty="0" err="1"/>
              <a:t>someValue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someNumber</a:t>
            </a:r>
            <a:r>
              <a:rPr lang="en-US" sz="2400" dirty="0"/>
              <a:t> = ~45;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7700" y="450952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1 1 0 0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9500" y="4537133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Value (12)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9500" y="5060353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~Value (3)</a:t>
            </a:r>
          </a:p>
        </p:txBody>
      </p:sp>
    </p:spTree>
    <p:extLst>
      <p:ext uri="{BB962C8B-B14F-4D97-AF65-F5344CB8AC3E}">
        <p14:creationId xmlns:p14="http://schemas.microsoft.com/office/powerpoint/2010/main" val="74551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Bit-shifting: &lt;&lt; and 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7019"/>
            <a:ext cx="8596668" cy="766761"/>
          </a:xfrm>
        </p:spPr>
        <p:txBody>
          <a:bodyPr>
            <a:noAutofit/>
          </a:bodyPr>
          <a:lstStyle/>
          <a:p>
            <a:r>
              <a:rPr lang="en-US" sz="2400" dirty="0"/>
              <a:t>These operators move (shift) every bit in a value left or right a number of times specified by the right-hand operand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950" y="2911846"/>
            <a:ext cx="8877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 = 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value = value &lt;&lt; 2;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Move every bit 2 spaces to the left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value &lt;&lt;= 1;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Move every bit 1 space to the left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356100" y="4153563"/>
            <a:ext cx="357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0 1 ==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245896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value (1)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8650" y="4671405"/>
            <a:ext cx="9823450" cy="646331"/>
            <a:chOff x="628650" y="4671405"/>
            <a:chExt cx="982345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28650" y="4769116"/>
              <a:ext cx="260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value &lt;&lt;= 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56100" y="4671405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en-US" sz="3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0 1 0 0 == 4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650" y="5215235"/>
            <a:ext cx="6951409" cy="646331"/>
            <a:chOff x="628650" y="5215235"/>
            <a:chExt cx="6951409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628650" y="5292336"/>
              <a:ext cx="260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value &lt;&lt;= 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56100" y="5215235"/>
              <a:ext cx="32239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1 0 0 0 == 8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85568" y="4015064"/>
            <a:ext cx="3812732" cy="156966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Left-shifting is equivalent to multiplying by </a:t>
            </a:r>
            <a:r>
              <a:rPr lang="en-US" sz="2400" b="1" dirty="0">
                <a:solidFill>
                  <a:srgbClr val="C00000"/>
                </a:solidFill>
              </a:rPr>
              <a:t>2^N</a:t>
            </a:r>
            <a:r>
              <a:rPr lang="en-US" sz="2400" dirty="0"/>
              <a:t>, where </a:t>
            </a:r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/>
              <a:t>is the right-hand operand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22068" y="5670339"/>
            <a:ext cx="3939732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&lt;&lt; 3 (multiply by 2^3, or 8)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7000" y="6217619"/>
            <a:ext cx="4114800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&lt;&lt; 6 (multiply by 2^6, or 64)</a:t>
            </a:r>
          </a:p>
        </p:txBody>
      </p:sp>
    </p:spTree>
    <p:extLst>
      <p:ext uri="{BB962C8B-B14F-4D97-AF65-F5344CB8AC3E}">
        <p14:creationId xmlns:p14="http://schemas.microsoft.com/office/powerpoint/2010/main" val="3440623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365"/>
          </a:xfrm>
        </p:spPr>
        <p:txBody>
          <a:bodyPr/>
          <a:lstStyle/>
          <a:p>
            <a:r>
              <a:rPr lang="en-US" dirty="0"/>
              <a:t>Right-shifting: Divide by 2^N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7019"/>
            <a:ext cx="8596668" cy="517842"/>
          </a:xfrm>
        </p:spPr>
        <p:txBody>
          <a:bodyPr>
            <a:noAutofit/>
          </a:bodyPr>
          <a:lstStyle/>
          <a:p>
            <a:r>
              <a:rPr lang="en-US" sz="2400" dirty="0"/>
              <a:t>The same concept as left-shift, in reverse!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950" y="2255505"/>
            <a:ext cx="9277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 = 200;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value = value &gt;&gt; 3;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Shift 3 spaces right (divide by 2^3, or 8)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value &gt;&gt;= 1;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Shift 1 space right (divide by 2)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28650" y="3590155"/>
            <a:ext cx="8966200" cy="646331"/>
            <a:chOff x="628650" y="3590155"/>
            <a:chExt cx="89662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3873500" y="3590155"/>
              <a:ext cx="5721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onsolas" panose="020B0609020204030204" pitchFamily="49" charset="0"/>
                </a:rPr>
                <a:t>1 1 0 0 1 0 0 0 == 200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8650" y="3682488"/>
              <a:ext cx="260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value (200)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8650" y="4313364"/>
            <a:ext cx="9036050" cy="646331"/>
            <a:chOff x="628650" y="4107997"/>
            <a:chExt cx="903605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28650" y="4205708"/>
              <a:ext cx="260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value &gt;&gt;= 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73500" y="4107997"/>
              <a:ext cx="5791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3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0 0 0 1 1 0 0 1 == 25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8650" y="4944826"/>
            <a:ext cx="8748280" cy="646331"/>
            <a:chOff x="628650" y="4651827"/>
            <a:chExt cx="8748280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628650" y="4728928"/>
              <a:ext cx="260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value &gt;&gt;= 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500" y="4651827"/>
              <a:ext cx="55034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0 0 0 0 1 1 0 0 == 12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70425" y="5842837"/>
            <a:ext cx="7391400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Mathematically 25/2 == 12.5, but the bits don’t lie! (Also, integers can’t store floating-point numbers)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21150" y="4097616"/>
            <a:ext cx="3463925" cy="390550"/>
            <a:chOff x="4121150" y="4097616"/>
            <a:chExt cx="3463925" cy="39055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121150" y="4097616"/>
              <a:ext cx="1333500" cy="3905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670425" y="4097616"/>
              <a:ext cx="1333500" cy="3905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219700" y="4097616"/>
              <a:ext cx="1333500" cy="3905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02300" y="4097616"/>
              <a:ext cx="1333500" cy="3905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251575" y="4097616"/>
              <a:ext cx="1333500" cy="3905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787400" y="5419306"/>
            <a:ext cx="5041903" cy="1254528"/>
            <a:chOff x="787400" y="5419306"/>
            <a:chExt cx="5041903" cy="1254528"/>
          </a:xfrm>
        </p:grpSpPr>
        <p:sp>
          <p:nvSpPr>
            <p:cNvPr id="40" name="TextBox 39"/>
            <p:cNvSpPr txBox="1"/>
            <p:nvPr/>
          </p:nvSpPr>
          <p:spPr>
            <a:xfrm>
              <a:off x="787400" y="5750504"/>
              <a:ext cx="3289300" cy="923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“new” bits are set to 0, and bits will “fall off the edge” of a value (and “disappear”)</a:t>
              </a:r>
            </a:p>
          </p:txBody>
        </p:sp>
        <p:sp>
          <p:nvSpPr>
            <p:cNvPr id="41" name="Left Brace 40"/>
            <p:cNvSpPr/>
            <p:nvPr/>
          </p:nvSpPr>
          <p:spPr>
            <a:xfrm rot="16200000">
              <a:off x="4802680" y="4598041"/>
              <a:ext cx="205358" cy="1847888"/>
            </a:xfrm>
            <a:prstGeom prst="leftBrace">
              <a:avLst>
                <a:gd name="adj1" fmla="val 49509"/>
                <a:gd name="adj2" fmla="val 50000"/>
              </a:avLst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4076700" y="5624664"/>
              <a:ext cx="828659" cy="25168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353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6001"/>
            <a:ext cx="8596668" cy="761210"/>
          </a:xfrm>
        </p:spPr>
        <p:txBody>
          <a:bodyPr/>
          <a:lstStyle/>
          <a:p>
            <a:r>
              <a:rPr lang="en-US" dirty="0"/>
              <a:t>Calculating decimal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896" y="1212845"/>
            <a:ext cx="8224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a base 10, or decimal, numbering system, place values are based on powers of 10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03911"/>
              </p:ext>
            </p:extLst>
          </p:nvPr>
        </p:nvGraphicFramePr>
        <p:xfrm>
          <a:off x="887896" y="3039430"/>
          <a:ext cx="1012466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1165">
                  <a:extLst>
                    <a:ext uri="{9D8B030D-6E8A-4147-A177-3AD203B41FA5}">
                      <a16:colId xmlns:a16="http://schemas.microsoft.com/office/drawing/2014/main" val="3478297325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3230041453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2984817312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70389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Thousands Place (10^3)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Hundreds Place (10^2)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Tens Place (10^1)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Ones</a:t>
                      </a:r>
                      <a:r>
                        <a:rPr lang="en-US" sz="1600" baseline="0" dirty="0"/>
                        <a:t> Place (10^0)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6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x</a:t>
                      </a:r>
                      <a:r>
                        <a:rPr lang="en-US" baseline="0" dirty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0355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87414"/>
              </p:ext>
            </p:extLst>
          </p:nvPr>
        </p:nvGraphicFramePr>
        <p:xfrm>
          <a:off x="887896" y="5324361"/>
          <a:ext cx="101246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31165">
                  <a:extLst>
                    <a:ext uri="{9D8B030D-6E8A-4147-A177-3AD203B41FA5}">
                      <a16:colId xmlns:a16="http://schemas.microsoft.com/office/drawing/2014/main" val="3478297325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3230041453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2984817312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70389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50355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7896" y="5837169"/>
            <a:ext cx="51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8000 + 900 + 30 + 5 = 8935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45126" y="5334137"/>
            <a:ext cx="5410200" cy="351288"/>
            <a:chOff x="3245126" y="4815695"/>
            <a:chExt cx="5410200" cy="351288"/>
          </a:xfrm>
        </p:grpSpPr>
        <p:sp>
          <p:nvSpPr>
            <p:cNvPr id="12" name="Plus 11"/>
            <p:cNvSpPr/>
            <p:nvPr/>
          </p:nvSpPr>
          <p:spPr>
            <a:xfrm>
              <a:off x="3245126" y="4815695"/>
              <a:ext cx="351288" cy="351288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lus 12"/>
            <p:cNvSpPr/>
            <p:nvPr/>
          </p:nvSpPr>
          <p:spPr>
            <a:xfrm>
              <a:off x="5774582" y="4815695"/>
              <a:ext cx="351288" cy="351288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lus 13"/>
            <p:cNvSpPr/>
            <p:nvPr/>
          </p:nvSpPr>
          <p:spPr>
            <a:xfrm>
              <a:off x="8304038" y="4815695"/>
              <a:ext cx="351288" cy="351288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87896" y="2363365"/>
            <a:ext cx="3563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Decimal value: 8,935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3322" y="4228286"/>
            <a:ext cx="837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sum of the products of each place value and its corresponding digit is the final value</a:t>
            </a:r>
          </a:p>
        </p:txBody>
      </p:sp>
    </p:spTree>
    <p:extLst>
      <p:ext uri="{BB962C8B-B14F-4D97-AF65-F5344CB8AC3E}">
        <p14:creationId xmlns:p14="http://schemas.microsoft.com/office/powerpoint/2010/main" val="1513128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9901"/>
            <a:ext cx="8923866" cy="3340100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FA8606"/>
                </a:solidFill>
              </a:rPr>
              <a:t>bit field</a:t>
            </a:r>
            <a:r>
              <a:rPr lang="en-US" sz="2400" dirty="0"/>
              <a:t> is, generally, just a collection of bits that are stored together</a:t>
            </a:r>
          </a:p>
          <a:p>
            <a:r>
              <a:rPr lang="en-US" sz="2400" dirty="0"/>
              <a:t>Practically speaking, basic data types can be used for this purpose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 char	</a:t>
            </a:r>
            <a:r>
              <a:rPr lang="en-US" sz="2400" dirty="0"/>
              <a:t> 1 byte, or 8 bits (a bit field with 8 values)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/>
              <a:t> 4 bytes, or 32 bits (a bit field with 32 values)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834" y="4960187"/>
            <a:ext cx="7391400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We often think of a variable as storing ONE value, but what if we think of it as storing multiple?</a:t>
            </a:r>
          </a:p>
        </p:txBody>
      </p:sp>
    </p:spTree>
    <p:extLst>
      <p:ext uri="{BB962C8B-B14F-4D97-AF65-F5344CB8AC3E}">
        <p14:creationId xmlns:p14="http://schemas.microsoft.com/office/powerpoint/2010/main" val="24467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You need 8 </a:t>
            </a:r>
            <a:r>
              <a:rPr lang="en-US" dirty="0" err="1"/>
              <a:t>booleans</a:t>
            </a:r>
            <a:r>
              <a:rPr lang="en-US" dirty="0"/>
              <a:t> to represent some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2337"/>
            <a:ext cx="8596668" cy="2244725"/>
          </a:xfrm>
        </p:spPr>
        <p:txBody>
          <a:bodyPr>
            <a:normAutofit/>
          </a:bodyPr>
          <a:lstStyle/>
          <a:p>
            <a:r>
              <a:rPr lang="en-US" sz="2400" dirty="0"/>
              <a:t>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/>
              <a:t> variable = 1 byte</a:t>
            </a:r>
          </a:p>
          <a:p>
            <a:r>
              <a:rPr lang="en-US" sz="2400" dirty="0"/>
              <a:t>8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/>
              <a:t> variable = 8 bytes</a:t>
            </a:r>
          </a:p>
          <a:p>
            <a:r>
              <a:rPr lang="en-US" sz="2400" dirty="0"/>
              <a:t>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 char</a:t>
            </a:r>
            <a:r>
              <a:rPr lang="en-US" sz="2400" dirty="0"/>
              <a:t> (made of 8 bits) = 1 byte</a:t>
            </a:r>
          </a:p>
          <a:p>
            <a:r>
              <a:rPr lang="en-US" sz="2400" dirty="0"/>
              <a:t>One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 char</a:t>
            </a:r>
            <a:r>
              <a:rPr lang="en-US" sz="2400" dirty="0"/>
              <a:t> can store up to 8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/>
              <a:t> values, for 1/8 the memory!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54150" y="4699000"/>
            <a:ext cx="6845300" cy="1938992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Why not just use a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/>
              <a:t> as a </a:t>
            </a:r>
            <a:r>
              <a:rPr lang="en-US" sz="2400" dirty="0" err="1"/>
              <a:t>bitfield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You COULD, but compilers often treat </a:t>
            </a:r>
            <a:r>
              <a:rPr lang="en-US" sz="2400" dirty="0" err="1"/>
              <a:t>boolean</a:t>
            </a:r>
            <a:r>
              <a:rPr lang="en-US" sz="2400" dirty="0"/>
              <a:t> data types a bit differently, and they may not work with other operations</a:t>
            </a:r>
          </a:p>
        </p:txBody>
      </p:sp>
    </p:spTree>
    <p:extLst>
      <p:ext uri="{BB962C8B-B14F-4D97-AF65-F5344CB8AC3E}">
        <p14:creationId xmlns:p14="http://schemas.microsoft.com/office/powerpoint/2010/main" val="1112313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tracking a video game character’s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870075"/>
            <a:ext cx="6369050" cy="4793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character can carry the following items: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2400" dirty="0"/>
              <a:t>Flashlight</a:t>
            </a:r>
          </a:p>
          <a:p>
            <a:pPr marL="514350" indent="-514350">
              <a:buAutoNum type="arabicPeriod"/>
            </a:pPr>
            <a:r>
              <a:rPr lang="en-US" sz="2400" dirty="0"/>
              <a:t>Pistol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2400" dirty="0"/>
              <a:t>Crowbar</a:t>
            </a:r>
          </a:p>
          <a:p>
            <a:pPr marL="514350" indent="-514350">
              <a:buAutoNum type="arabicPeriod"/>
            </a:pPr>
            <a:r>
              <a:rPr lang="en-US" sz="2400" dirty="0"/>
              <a:t>Shotgun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2400" dirty="0"/>
              <a:t>Laser</a:t>
            </a:r>
          </a:p>
          <a:p>
            <a:pPr marL="514350" indent="-514350">
              <a:buAutoNum type="arabicPeriod"/>
            </a:pPr>
            <a:r>
              <a:rPr lang="en-US" sz="2400" dirty="0"/>
              <a:t>Machine gun</a:t>
            </a:r>
          </a:p>
          <a:p>
            <a:pPr marL="514350" indent="-514350">
              <a:buAutoNum type="arabicPeriod"/>
            </a:pPr>
            <a:r>
              <a:rPr lang="en-US" sz="2400" dirty="0"/>
              <a:t>Chainsaw</a:t>
            </a:r>
          </a:p>
          <a:p>
            <a:pPr marL="514350" indent="-514350">
              <a:buAutoNum type="arabicPeriod"/>
            </a:pPr>
            <a:r>
              <a:rPr lang="en-US" sz="2400" dirty="0"/>
              <a:t>Rocket launcher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92968" y="3543985"/>
            <a:ext cx="485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8 true/false values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items[8];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8034" y="2604337"/>
            <a:ext cx="3748616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How could we track what the character is holding?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8034" y="4620058"/>
            <a:ext cx="59618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Also 8 true/false values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(0/1 values, same thing...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ish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1995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4" y="245244"/>
            <a:ext cx="5577416" cy="768350"/>
          </a:xfrm>
        </p:spPr>
        <p:txBody>
          <a:bodyPr/>
          <a:lstStyle/>
          <a:p>
            <a:r>
              <a:rPr lang="en-US" dirty="0"/>
              <a:t>Picking up an item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0852" y="399355"/>
            <a:ext cx="2454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 3" charset="2"/>
              <a:buAutoNum type="arabicPeriod"/>
            </a:pPr>
            <a:r>
              <a:rPr lang="en-US" dirty="0"/>
              <a:t>Flashlight</a:t>
            </a:r>
          </a:p>
          <a:p>
            <a:pPr marL="514350" indent="-514350">
              <a:buAutoNum type="arabicPeriod"/>
            </a:pPr>
            <a:r>
              <a:rPr lang="en-US" dirty="0"/>
              <a:t>Pistol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dirty="0"/>
              <a:t>Crowbar</a:t>
            </a:r>
          </a:p>
          <a:p>
            <a:pPr marL="514350" indent="-514350">
              <a:buAutoNum type="arabicPeriod"/>
            </a:pPr>
            <a:r>
              <a:rPr lang="en-US" dirty="0"/>
              <a:t>Shotgun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dirty="0"/>
              <a:t>Laser</a:t>
            </a:r>
          </a:p>
          <a:p>
            <a:pPr marL="514350" indent="-514350">
              <a:buAutoNum type="arabicPeriod"/>
            </a:pPr>
            <a:r>
              <a:rPr lang="en-US" dirty="0"/>
              <a:t>Machine gun</a:t>
            </a:r>
          </a:p>
          <a:p>
            <a:pPr marL="514350" indent="-514350">
              <a:buAutoNum type="arabicPeriod"/>
            </a:pPr>
            <a:r>
              <a:rPr lang="en-US" dirty="0"/>
              <a:t>Chainsaw</a:t>
            </a:r>
          </a:p>
          <a:p>
            <a:pPr marL="514350" indent="-514350">
              <a:buAutoNum type="arabicPeriod"/>
            </a:pPr>
            <a:r>
              <a:rPr lang="en-US" dirty="0"/>
              <a:t>Rocket launcher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98500" y="1138019"/>
            <a:ext cx="4866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items[8];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8500" y="2198295"/>
            <a:ext cx="839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items[0]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Flashlight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|= 1;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turn on the 1 bit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8499" y="3246045"/>
            <a:ext cx="878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items[1]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Pistol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|= 2; 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turn on the 2 bit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8500" y="4293795"/>
            <a:ext cx="631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items[2]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Crowbar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|= 4; 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turn on the 4 bit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500" y="5336063"/>
            <a:ext cx="6559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items[6]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Chainsaw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|= 64; 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turn on the 6 bit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8499" y="6284448"/>
            <a:ext cx="673100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|= (1 &lt;&lt; 6);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an alternative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956300" y="2809434"/>
            <a:ext cx="6083300" cy="2677656"/>
            <a:chOff x="5956300" y="2809434"/>
            <a:chExt cx="6083300" cy="2677656"/>
          </a:xfrm>
        </p:grpSpPr>
        <p:cxnSp>
          <p:nvCxnSpPr>
            <p:cNvPr id="22" name="Straight Connector 21"/>
            <p:cNvCxnSpPr>
              <a:stCxn id="20" idx="3"/>
              <a:endCxn id="16" idx="1"/>
            </p:cNvCxnSpPr>
            <p:nvPr/>
          </p:nvCxnSpPr>
          <p:spPr>
            <a:xfrm flipV="1">
              <a:off x="7073900" y="4148262"/>
              <a:ext cx="411466" cy="727677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485366" y="2809434"/>
              <a:ext cx="4554234" cy="267765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en-US" sz="2400" dirty="0"/>
                <a:t>Why the 4 bit? Because binary “places” increase by power of 2 values: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8 4 2 1</a:t>
              </a:r>
            </a:p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0 1 1 1 </a:t>
              </a:r>
            </a:p>
            <a:p>
              <a:r>
                <a:rPr lang="en-US" sz="2400" dirty="0"/>
                <a:t>The bit for the second item has the equivalent value of 2^2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956300" y="4627085"/>
              <a:ext cx="1117600" cy="49770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707616" y="6284447"/>
            <a:ext cx="1925978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1 &lt;&lt; 6 == 64</a:t>
            </a:r>
          </a:p>
        </p:txBody>
      </p:sp>
    </p:spTree>
    <p:extLst>
      <p:ext uri="{BB962C8B-B14F-4D97-AF65-F5344CB8AC3E}">
        <p14:creationId xmlns:p14="http://schemas.microsoft.com/office/powerpoint/2010/main" val="21794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/>
      <p:bldP spid="19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4" y="245244"/>
            <a:ext cx="5577416" cy="768350"/>
          </a:xfrm>
        </p:spPr>
        <p:txBody>
          <a:bodyPr/>
          <a:lstStyle/>
          <a:p>
            <a:r>
              <a:rPr lang="en-US" dirty="0"/>
              <a:t>Dropping an item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0852" y="399355"/>
            <a:ext cx="2454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 3" charset="2"/>
              <a:buAutoNum type="arabicPeriod"/>
            </a:pPr>
            <a:r>
              <a:rPr lang="en-US" dirty="0"/>
              <a:t>Flashlight</a:t>
            </a:r>
          </a:p>
          <a:p>
            <a:pPr marL="514350" indent="-514350">
              <a:buAutoNum type="arabicPeriod"/>
            </a:pPr>
            <a:r>
              <a:rPr lang="en-US" dirty="0"/>
              <a:t>Pistol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dirty="0"/>
              <a:t>Crowbar</a:t>
            </a:r>
          </a:p>
          <a:p>
            <a:pPr marL="514350" indent="-514350">
              <a:buAutoNum type="arabicPeriod"/>
            </a:pPr>
            <a:r>
              <a:rPr lang="en-US" dirty="0"/>
              <a:t>Shotgun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dirty="0"/>
              <a:t>Laser</a:t>
            </a:r>
          </a:p>
          <a:p>
            <a:pPr marL="514350" indent="-514350">
              <a:buAutoNum type="arabicPeriod"/>
            </a:pPr>
            <a:r>
              <a:rPr lang="en-US" dirty="0"/>
              <a:t>Machine gun</a:t>
            </a:r>
          </a:p>
          <a:p>
            <a:pPr marL="514350" indent="-514350">
              <a:buAutoNum type="arabicPeriod"/>
            </a:pPr>
            <a:r>
              <a:rPr lang="en-US" dirty="0"/>
              <a:t>Chainsaw</a:t>
            </a:r>
          </a:p>
          <a:p>
            <a:pPr marL="514350" indent="-514350">
              <a:buAutoNum type="arabicPeriod"/>
            </a:pPr>
            <a:r>
              <a:rPr lang="en-US" dirty="0"/>
              <a:t>Rocket launcher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98500" y="1138019"/>
            <a:ext cx="6064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items[8];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items[0]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items[2]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Holding crowbar and flashlight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8500" y="402315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Drop the crowbar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items[2]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Turn off the 4 bit</a:t>
            </a:r>
          </a:p>
          <a:p>
            <a:pPr lv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&amp;= ~4;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6500" y="5650806"/>
            <a:ext cx="2073275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400" dirty="0"/>
              <a:t>What sorcery is this?!</a:t>
            </a:r>
          </a:p>
        </p:txBody>
      </p:sp>
    </p:spTree>
    <p:extLst>
      <p:ext uri="{BB962C8B-B14F-4D97-AF65-F5344CB8AC3E}">
        <p14:creationId xmlns:p14="http://schemas.microsoft.com/office/powerpoint/2010/main" val="5645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5248"/>
            <a:ext cx="8974666" cy="3638602"/>
          </a:xfrm>
        </p:spPr>
        <p:txBody>
          <a:bodyPr>
            <a:noAutofit/>
          </a:bodyPr>
          <a:lstStyle/>
          <a:p>
            <a:r>
              <a:rPr lang="en-US" sz="2800" dirty="0"/>
              <a:t>If OR is the “turn on” bitwise operator, what’s the “turn off” operator?</a:t>
            </a:r>
          </a:p>
          <a:p>
            <a:r>
              <a:rPr lang="en-US" sz="2800" dirty="0"/>
              <a:t>There isn’t one, so we have to combine two of them</a:t>
            </a:r>
          </a:p>
          <a:p>
            <a:r>
              <a:rPr lang="en-US" sz="2800" dirty="0"/>
              <a:t>The negation operator </a:t>
            </a:r>
            <a:r>
              <a:rPr lang="en-US" sz="4000" b="1" dirty="0">
                <a:solidFill>
                  <a:srgbClr val="FA8606"/>
                </a:solidFill>
                <a:latin typeface="Consolas" panose="020B0609020204030204" pitchFamily="49" charset="0"/>
              </a:rPr>
              <a:t>~</a:t>
            </a:r>
            <a:r>
              <a:rPr lang="en-US" sz="2800" dirty="0"/>
              <a:t> and the AND operator </a:t>
            </a:r>
            <a:r>
              <a:rPr lang="en-US" sz="2800" b="1" dirty="0">
                <a:solidFill>
                  <a:srgbClr val="FA8606"/>
                </a:solidFill>
                <a:latin typeface="Consolas" panose="020B0609020204030204" pitchFamily="49" charset="0"/>
              </a:rPr>
              <a:t>&amp;</a:t>
            </a:r>
          </a:p>
          <a:p>
            <a:pPr marL="514350" indent="-514350">
              <a:buAutoNum type="arabicPeriod"/>
            </a:pPr>
            <a:r>
              <a:rPr lang="en-US" sz="2800" dirty="0"/>
              <a:t>Get the negation of the bits you want to turn off</a:t>
            </a:r>
          </a:p>
          <a:p>
            <a:pPr marL="514350" indent="-514350">
              <a:buAutoNum type="arabicPeriod"/>
            </a:pPr>
            <a:r>
              <a:rPr lang="en-US" sz="2800" dirty="0"/>
              <a:t>AND the result with your original value</a:t>
            </a:r>
          </a:p>
          <a:p>
            <a:endParaRPr lang="en-US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Turning off bits requires more work</a:t>
            </a:r>
          </a:p>
        </p:txBody>
      </p:sp>
    </p:spTree>
    <p:extLst>
      <p:ext uri="{BB962C8B-B14F-4D97-AF65-F5344CB8AC3E}">
        <p14:creationId xmlns:p14="http://schemas.microsoft.com/office/powerpoint/2010/main" val="222869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1173"/>
            <a:ext cx="8596668" cy="692150"/>
          </a:xfrm>
        </p:spPr>
        <p:txBody>
          <a:bodyPr/>
          <a:lstStyle/>
          <a:p>
            <a:r>
              <a:rPr lang="en-US" dirty="0"/>
              <a:t>Turning off bits requires more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96566" y="692492"/>
            <a:ext cx="2954034" cy="206210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err="1"/>
              <a:t>bitItems</a:t>
            </a:r>
            <a:r>
              <a:rPr lang="en-US" sz="2400" dirty="0"/>
              <a:t> = 5</a:t>
            </a:r>
          </a:p>
          <a:p>
            <a:r>
              <a:rPr lang="en-US" sz="2400" dirty="0"/>
              <a:t>flashlight == 1 PLUS</a:t>
            </a:r>
          </a:p>
          <a:p>
            <a:r>
              <a:rPr lang="en-US" sz="2400" dirty="0"/>
              <a:t>crowbar == 4</a:t>
            </a:r>
          </a:p>
          <a:p>
            <a:endParaRPr lang="en-US" sz="2400" dirty="0"/>
          </a:p>
          <a:p>
            <a:r>
              <a:rPr lang="en-US" sz="3200" dirty="0">
                <a:latin typeface="Consolas" panose="020B0609020204030204" pitchFamily="49" charset="0"/>
              </a:rPr>
              <a:t>0 1 0 1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4" y="1143000"/>
            <a:ext cx="6650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Get the value of bit(s) you want to turn off</a:t>
            </a:r>
          </a:p>
          <a:p>
            <a:r>
              <a:rPr lang="en-US" sz="2400" dirty="0"/>
              <a:t>(just the 4 bit, in this case, so a value of 4)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334" y="2636465"/>
            <a:ext cx="6822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2. Negate that value (flip 0s to 1s and 1s to 0s)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4750" y="2028354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0 1 0 0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4750" y="3176884"/>
            <a:ext cx="287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 4 == 0 1 0 0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~4 == 1 0 1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7334" y="4209745"/>
            <a:ext cx="9082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3. AND with the original value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(Bits that are “on” for BOTH values will be on in the final result)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60601" y="5523238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~4 == 1 0 1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77585" y="5119496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err="1">
                <a:latin typeface="Consolas" panose="020B0609020204030204" pitchFamily="49" charset="0"/>
              </a:rPr>
              <a:t>bitItems</a:t>
            </a:r>
            <a:r>
              <a:rPr lang="en-US" sz="2800" dirty="0">
                <a:latin typeface="Consolas" panose="020B0609020204030204" pitchFamily="49" charset="0"/>
              </a:rPr>
              <a:t> == 0 1 0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4569" y="5983513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err="1">
                <a:latin typeface="Consolas" panose="020B0609020204030204" pitchFamily="49" charset="0"/>
              </a:rPr>
              <a:t>bitItems</a:t>
            </a:r>
            <a:r>
              <a:rPr lang="en-US" sz="2800" dirty="0">
                <a:latin typeface="Consolas" panose="020B0609020204030204" pitchFamily="49" charset="0"/>
              </a:rPr>
              <a:t> &amp;= ~4 == 0 0 0 1</a:t>
            </a:r>
          </a:p>
        </p:txBody>
      </p:sp>
    </p:spTree>
    <p:extLst>
      <p:ext uri="{BB962C8B-B14F-4D97-AF65-F5344CB8AC3E}">
        <p14:creationId xmlns:p14="http://schemas.microsoft.com/office/powerpoint/2010/main" val="223586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/>
      <p:bldP spid="15" grpId="0"/>
      <p:bldP spid="16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inventory for a character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1617732"/>
            <a:ext cx="5488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items[8];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8;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roll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1);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(roll == 1)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items[i]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334" y="4279439"/>
            <a:ext cx="8265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Bitfield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version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255);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81250" y="5186467"/>
            <a:ext cx="3784600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400" dirty="0"/>
              <a:t>So… how does this work?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1250" y="5813430"/>
            <a:ext cx="3784600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400" dirty="0"/>
              <a:t>Let’s say the number generated was </a:t>
            </a:r>
            <a:r>
              <a:rPr lang="en-US" sz="2400" b="1" dirty="0">
                <a:solidFill>
                  <a:schemeClr val="tx1"/>
                </a:solidFill>
              </a:rPr>
              <a:t>172</a:t>
            </a:r>
          </a:p>
        </p:txBody>
      </p:sp>
    </p:spTree>
    <p:extLst>
      <p:ext uri="{BB962C8B-B14F-4D97-AF65-F5344CB8AC3E}">
        <p14:creationId xmlns:p14="http://schemas.microsoft.com/office/powerpoint/2010/main" val="21856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inventory for a character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04375" y="2025650"/>
            <a:ext cx="63914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172 == 1 0 1 0 1 1 0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6050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5800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5550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6068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5818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4586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6086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14854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24454" y="2939355"/>
            <a:ext cx="3297496" cy="35394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514350" indent="-514350">
              <a:buFont typeface="Wingdings 3" charset="2"/>
              <a:buAutoNum type="arabicPeriod"/>
            </a:pPr>
            <a:r>
              <a:rPr lang="en-US" sz="2800" dirty="0"/>
              <a:t>Flashlight</a:t>
            </a:r>
          </a:p>
          <a:p>
            <a:pPr marL="514350" indent="-514350">
              <a:buAutoNum type="arabicPeriod"/>
            </a:pPr>
            <a:r>
              <a:rPr lang="en-US" sz="2800" dirty="0"/>
              <a:t>Pistol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2800" dirty="0"/>
              <a:t>Crowbar</a:t>
            </a:r>
          </a:p>
          <a:p>
            <a:pPr marL="514350" indent="-514350">
              <a:buAutoNum type="arabicPeriod"/>
            </a:pPr>
            <a:r>
              <a:rPr lang="en-US" sz="2800" dirty="0"/>
              <a:t>Shotgun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2800" dirty="0"/>
              <a:t>Laser</a:t>
            </a:r>
          </a:p>
          <a:p>
            <a:pPr marL="514350" indent="-514350">
              <a:buAutoNum type="arabicPeriod"/>
            </a:pPr>
            <a:r>
              <a:rPr lang="en-US" sz="2800" dirty="0"/>
              <a:t>Machine gun</a:t>
            </a:r>
          </a:p>
          <a:p>
            <a:pPr marL="514350" indent="-514350">
              <a:buAutoNum type="arabicPeriod"/>
            </a:pPr>
            <a:r>
              <a:rPr lang="en-US" sz="2800" dirty="0"/>
              <a:t>Chainsaw</a:t>
            </a:r>
          </a:p>
          <a:p>
            <a:pPr marL="514350" indent="-514350">
              <a:buAutoNum type="arabicPeriod"/>
            </a:pPr>
            <a:r>
              <a:rPr lang="en-US" sz="2800" dirty="0"/>
              <a:t>Rocket launcher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696481" y="2077482"/>
            <a:ext cx="7825469" cy="4314605"/>
            <a:chOff x="2696481" y="2077482"/>
            <a:chExt cx="7825469" cy="4314605"/>
          </a:xfrm>
        </p:grpSpPr>
        <p:sp>
          <p:nvSpPr>
            <p:cNvPr id="16" name="Rounded Rectangle 15"/>
            <p:cNvSpPr/>
            <p:nvPr/>
          </p:nvSpPr>
          <p:spPr>
            <a:xfrm>
              <a:off x="5485017" y="2077482"/>
              <a:ext cx="599169" cy="5991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01049" y="2077482"/>
              <a:ext cx="599169" cy="5991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02962" y="2077482"/>
              <a:ext cx="599169" cy="5991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96481" y="2077482"/>
              <a:ext cx="599169" cy="5991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6" idx="2"/>
              <a:endCxn id="22" idx="1"/>
            </p:cNvCxnSpPr>
            <p:nvPr/>
          </p:nvCxnSpPr>
          <p:spPr>
            <a:xfrm>
              <a:off x="5784602" y="2676651"/>
              <a:ext cx="1359148" cy="13905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7143750" y="3860799"/>
              <a:ext cx="2181052" cy="41275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43750" y="4273550"/>
              <a:ext cx="2181052" cy="41275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143750" y="5132793"/>
              <a:ext cx="2730500" cy="41275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143750" y="5979336"/>
              <a:ext cx="3378200" cy="41275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17" idx="2"/>
              <a:endCxn id="23" idx="1"/>
            </p:cNvCxnSpPr>
            <p:nvPr/>
          </p:nvCxnSpPr>
          <p:spPr>
            <a:xfrm>
              <a:off x="5200634" y="2676651"/>
              <a:ext cx="1943116" cy="1803275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>
              <a:stCxn id="18" idx="2"/>
              <a:endCxn id="24" idx="1"/>
            </p:cNvCxnSpPr>
            <p:nvPr/>
          </p:nvCxnSpPr>
          <p:spPr>
            <a:xfrm>
              <a:off x="4102547" y="2676651"/>
              <a:ext cx="3041203" cy="2662518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>
              <a:stCxn id="19" idx="2"/>
              <a:endCxn id="25" idx="1"/>
            </p:cNvCxnSpPr>
            <p:nvPr/>
          </p:nvCxnSpPr>
          <p:spPr>
            <a:xfrm>
              <a:off x="2996066" y="2676651"/>
              <a:ext cx="4147684" cy="3509061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291959" y="4122902"/>
            <a:ext cx="4908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 128 == 128)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we have a rocket launcher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7516" y="5077558"/>
            <a:ext cx="4522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172 == 1 0 1 0 1 1 0 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7516" y="5500830"/>
            <a:ext cx="4522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128 == 1 0 0 0 0 0 0 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7516" y="6193681"/>
            <a:ext cx="5888566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Only one bit is turned on from (172 </a:t>
            </a:r>
            <a:r>
              <a:rPr lang="en-US" sz="1800" dirty="0">
                <a:latin typeface="Consolas" panose="020B0609020204030204" pitchFamily="49" charset="0"/>
              </a:rPr>
              <a:t>&amp;</a:t>
            </a:r>
            <a:r>
              <a:rPr lang="en-US" sz="1800" dirty="0"/>
              <a:t> 128) – the 128 bit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898649" y="5031614"/>
            <a:ext cx="381002" cy="9924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4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3" grpId="0"/>
      <p:bldP spid="44" grpId="0" animBg="1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fields and enumerations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5589"/>
            <a:ext cx="7984066" cy="1058861"/>
          </a:xfrm>
        </p:spPr>
        <p:txBody>
          <a:bodyPr>
            <a:noAutofit/>
          </a:bodyPr>
          <a:lstStyle/>
          <a:p>
            <a:r>
              <a:rPr lang="en-US" sz="2400" dirty="0"/>
              <a:t>An enumeration (</a:t>
            </a:r>
            <a:r>
              <a:rPr lang="en-US" sz="2400" dirty="0" err="1"/>
              <a:t>enum</a:t>
            </a:r>
            <a:r>
              <a:rPr lang="en-US" sz="2400" dirty="0"/>
              <a:t>) can help with identifying bits</a:t>
            </a:r>
          </a:p>
          <a:p>
            <a:r>
              <a:rPr lang="en-US" sz="2400" dirty="0"/>
              <a:t>Instead of bit 4, bit 32, bit 128…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258445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Items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2F4F4F"/>
                </a:solidFill>
                <a:latin typeface="Consolas" panose="020B0609020204030204" pitchFamily="49" charset="0"/>
              </a:rPr>
              <a:t>FlashLight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1,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2F4F4F"/>
                </a:solidFill>
                <a:latin typeface="Consolas" panose="020B0609020204030204" pitchFamily="49" charset="0"/>
              </a:rPr>
              <a:t>Pistol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2,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2F4F4F"/>
                </a:solidFill>
                <a:latin typeface="Consolas" panose="020B0609020204030204" pitchFamily="49" charset="0"/>
              </a:rPr>
              <a:t>Crowbar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4,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2F4F4F"/>
                </a:solidFill>
                <a:latin typeface="Consolas" panose="020B0609020204030204" pitchFamily="49" charset="0"/>
              </a:rPr>
              <a:t>Shotgun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8,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2F4F4F"/>
                </a:solidFill>
                <a:latin typeface="Consolas" panose="020B0609020204030204" pitchFamily="49" charset="0"/>
              </a:rPr>
              <a:t>Laser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16,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2F4F4F"/>
                </a:solidFill>
                <a:latin typeface="Consolas" panose="020B0609020204030204" pitchFamily="49" charset="0"/>
              </a:rPr>
              <a:t>MachineGun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32,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2F4F4F"/>
                </a:solidFill>
                <a:latin typeface="Consolas" panose="020B0609020204030204" pitchFamily="49" charset="0"/>
              </a:rPr>
              <a:t>Chainsaw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64,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2F4F4F"/>
                </a:solidFill>
                <a:latin typeface="Consolas" panose="020B0609020204030204" pitchFamily="49" charset="0"/>
              </a:rPr>
              <a:t>RocketLauncher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128};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09267" y="2346325"/>
            <a:ext cx="3784600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This may make your code a bit more readable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9267" y="3453466"/>
            <a:ext cx="3784600" cy="120032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No more wondering what was item 16? Was the Shotgun 8, or 4?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9267" y="4974470"/>
            <a:ext cx="4489450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Pick up a laser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Laser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29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0405"/>
            <a:ext cx="8596668" cy="859311"/>
          </a:xfrm>
        </p:spPr>
        <p:txBody>
          <a:bodyPr/>
          <a:lstStyle/>
          <a:p>
            <a:r>
              <a:rPr lang="en-US" dirty="0"/>
              <a:t>Binary numbering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896" y="1176221"/>
            <a:ext cx="874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a base 2, or binary, numbering system, place values are based on powers of 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43348"/>
              </p:ext>
            </p:extLst>
          </p:nvPr>
        </p:nvGraphicFramePr>
        <p:xfrm>
          <a:off x="887896" y="3039430"/>
          <a:ext cx="1012466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1165">
                  <a:extLst>
                    <a:ext uri="{9D8B030D-6E8A-4147-A177-3AD203B41FA5}">
                      <a16:colId xmlns:a16="http://schemas.microsoft.com/office/drawing/2014/main" val="3478297325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3230041453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2984817312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70389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Eight place (2^3)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Four Place (2^2)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Two Place (2^1)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One Place (2^0)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6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1 x 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0 x 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1 x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1 x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0355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34695"/>
              </p:ext>
            </p:extLst>
          </p:nvPr>
        </p:nvGraphicFramePr>
        <p:xfrm>
          <a:off x="887896" y="5404286"/>
          <a:ext cx="101246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1165">
                  <a:extLst>
                    <a:ext uri="{9D8B030D-6E8A-4147-A177-3AD203B41FA5}">
                      <a16:colId xmlns:a16="http://schemas.microsoft.com/office/drawing/2014/main" val="3478297325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3230041453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2984817312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70389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8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50355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7896" y="5962097"/>
            <a:ext cx="515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+ 0 + 2 + 1 = 11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245126" y="5430464"/>
            <a:ext cx="5410200" cy="351288"/>
            <a:chOff x="3245126" y="4815695"/>
            <a:chExt cx="5410200" cy="351288"/>
          </a:xfrm>
        </p:grpSpPr>
        <p:sp>
          <p:nvSpPr>
            <p:cNvPr id="12" name="Plus 11"/>
            <p:cNvSpPr/>
            <p:nvPr/>
          </p:nvSpPr>
          <p:spPr>
            <a:xfrm>
              <a:off x="3245126" y="4815695"/>
              <a:ext cx="351288" cy="351288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lus 12"/>
            <p:cNvSpPr/>
            <p:nvPr/>
          </p:nvSpPr>
          <p:spPr>
            <a:xfrm>
              <a:off x="5774582" y="4815695"/>
              <a:ext cx="351288" cy="351288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lus 13"/>
            <p:cNvSpPr/>
            <p:nvPr/>
          </p:nvSpPr>
          <p:spPr>
            <a:xfrm>
              <a:off x="8304038" y="4815695"/>
              <a:ext cx="351288" cy="351288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7896" y="2329239"/>
            <a:ext cx="323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Binary value: 1011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7896" y="4296012"/>
            <a:ext cx="837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sum of the products of each place value and its corresponding digit is the final value</a:t>
            </a:r>
          </a:p>
        </p:txBody>
      </p:sp>
    </p:spTree>
    <p:extLst>
      <p:ext uri="{BB962C8B-B14F-4D97-AF65-F5344CB8AC3E}">
        <p14:creationId xmlns:p14="http://schemas.microsoft.com/office/powerpoint/2010/main" val="2676940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3689"/>
            <a:ext cx="9069916" cy="3880773"/>
          </a:xfrm>
        </p:spPr>
        <p:txBody>
          <a:bodyPr>
            <a:normAutofit/>
          </a:bodyPr>
          <a:lstStyle/>
          <a:p>
            <a:r>
              <a:rPr lang="en-US" sz="2400" dirty="0"/>
              <a:t>Bitwise operations let you manipulate values on the bit level</a:t>
            </a:r>
          </a:p>
          <a:p>
            <a:r>
              <a:rPr lang="en-US" sz="2400" dirty="0"/>
              <a:t>You may do this to store more values in a smaller space for memory efficiency</a:t>
            </a:r>
          </a:p>
          <a:p>
            <a:r>
              <a:rPr lang="en-US" sz="2400" dirty="0"/>
              <a:t>You may do this for ease-of-use as well (i.e. it can make some aspects of your code a bit easier to work with)</a:t>
            </a:r>
          </a:p>
          <a:p>
            <a:r>
              <a:rPr lang="en-US" sz="2400" dirty="0"/>
              <a:t>These can be used in applications like cryptology and security, which go a bit beyond the scope of the course</a:t>
            </a:r>
          </a:p>
          <a:p>
            <a:r>
              <a:rPr lang="en-US" sz="2400" dirty="0"/>
              <a:t>These operations are lower-level, or closer to “computer language” than most other parts of 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95765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297"/>
          </a:xfrm>
        </p:spPr>
        <p:txBody>
          <a:bodyPr/>
          <a:lstStyle/>
          <a:p>
            <a:r>
              <a:rPr lang="en-US" dirty="0"/>
              <a:t>Place values compared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71943"/>
              </p:ext>
            </p:extLst>
          </p:nvPr>
        </p:nvGraphicFramePr>
        <p:xfrm>
          <a:off x="177796" y="1753911"/>
          <a:ext cx="10325104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58076355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3586607098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830967378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4036179626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2354113518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2972871847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3602782001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60036028"/>
                    </a:ext>
                  </a:extLst>
                </a:gridCol>
              </a:tblGrid>
              <a:tr h="4879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10,000,000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1,000,000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79481"/>
                  </a:ext>
                </a:extLst>
              </a:tr>
              <a:tr h="4879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217385"/>
                  </a:ext>
                </a:extLst>
              </a:tr>
              <a:tr h="54534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07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6534" y="5167796"/>
            <a:ext cx="8796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rules for calculating this is the same for any number system:</a:t>
            </a:r>
          </a:p>
          <a:p>
            <a:r>
              <a:rPr lang="en-US" sz="2400" b="1" dirty="0">
                <a:solidFill>
                  <a:srgbClr val="FA8606"/>
                </a:solidFill>
              </a:rPr>
              <a:t>The final value is the sum of the products of each place value and its corresponding digit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796" y="3691561"/>
            <a:ext cx="879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11111111 in decimal is… 11,111,111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796" y="4459911"/>
            <a:ext cx="879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11111111 in binary is… 255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3708" y="1753911"/>
            <a:ext cx="1422392" cy="52322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Base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53708" y="2277131"/>
            <a:ext cx="1422392" cy="52322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Base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8508" y="3691561"/>
            <a:ext cx="3340092" cy="58477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10,000,000 + 1,000,000 + 100,000 + 10,000 + 1,000 + 100 + 10 + 1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78462" y="4583021"/>
            <a:ext cx="3340092" cy="338554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128 + 64 + 32 + 16 + 8 + 4 + 2 + 1</a:t>
            </a:r>
          </a:p>
        </p:txBody>
      </p:sp>
    </p:spTree>
    <p:extLst>
      <p:ext uri="{BB962C8B-B14F-4D97-AF65-F5344CB8AC3E}">
        <p14:creationId xmlns:p14="http://schemas.microsoft.com/office/powerpoint/2010/main" val="424196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bits indirectly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539"/>
            <a:ext cx="89873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Code ultimately turns into bit operations. For example: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 compiler translates this to instructions:</a:t>
            </a:r>
          </a:p>
          <a:p>
            <a:pPr marL="0" indent="0">
              <a:buNone/>
            </a:pPr>
            <a:r>
              <a:rPr lang="en-US" sz="2400" dirty="0"/>
              <a:t>Set the bits of a memory location to the binary equivalent of 5, or 0101 (plus 28 leading zeroes, as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/>
              <a:t> is a 32-bit type)</a:t>
            </a:r>
          </a:p>
          <a:p>
            <a:pPr marL="0" indent="0">
              <a:buNone/>
            </a:pPr>
            <a:r>
              <a:rPr lang="en-US" sz="2400" dirty="0"/>
              <a:t>Whether you’re aware of it or not, this is always happening</a:t>
            </a:r>
          </a:p>
          <a:p>
            <a:pPr marL="0" indent="0">
              <a:buNone/>
            </a:pPr>
            <a:r>
              <a:rPr lang="en-US" sz="2400" dirty="0"/>
              <a:t>Most computational processing ultimately ends up as:</a:t>
            </a:r>
          </a:p>
          <a:p>
            <a:pPr marL="0" indent="0">
              <a:buNone/>
            </a:pPr>
            <a:r>
              <a:rPr lang="en-US" sz="2400" dirty="0"/>
              <a:t>“set these bits to these values”</a:t>
            </a:r>
            <a:br>
              <a:rPr lang="en-US" sz="2400" dirty="0"/>
            </a:br>
            <a:r>
              <a:rPr lang="en-US" sz="2400" dirty="0"/>
              <a:t>“check if these bits are equal to this value”</a:t>
            </a:r>
            <a:br>
              <a:rPr lang="en-US" sz="2400" dirty="0"/>
            </a:br>
            <a:r>
              <a:rPr lang="en-US" sz="2400" dirty="0"/>
              <a:t>“if so, set these OTHER bits to this other value”</a:t>
            </a:r>
            <a:br>
              <a:rPr lang="en-US" sz="2400" dirty="0"/>
            </a:br>
            <a:r>
              <a:rPr lang="en-US" sz="2400" dirty="0"/>
              <a:t>“if not, set THESE other bits to THIS other value”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2808" y="4486465"/>
            <a:ext cx="3340092" cy="70788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little dull when you think of it this way!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81900" y="5337922"/>
            <a:ext cx="4489450" cy="132343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Not nearly as interesting as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“draw this 3D model to the screen”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“open this file and read its contents”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“connect to this remote web server”</a:t>
            </a:r>
          </a:p>
        </p:txBody>
      </p:sp>
    </p:spTree>
    <p:extLst>
      <p:ext uri="{BB962C8B-B14F-4D97-AF65-F5344CB8AC3E}">
        <p14:creationId xmlns:p14="http://schemas.microsoft.com/office/powerpoint/2010/main" val="3953103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69866" cy="1320800"/>
          </a:xfrm>
        </p:spPr>
        <p:txBody>
          <a:bodyPr/>
          <a:lstStyle/>
          <a:p>
            <a:r>
              <a:rPr lang="en-US" dirty="0"/>
              <a:t>Modifying bits directly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Though we typically work with bits on a “higher level” we may want to get a little more control</a:t>
            </a:r>
          </a:p>
          <a:p>
            <a:r>
              <a:rPr lang="en-US" sz="2400" dirty="0"/>
              <a:t>Or possibly some extra efficiency in terms of memory usage</a:t>
            </a:r>
          </a:p>
          <a:p>
            <a:r>
              <a:rPr lang="en-US" sz="2400" dirty="0"/>
              <a:t>To change or check bits directly, we must use operators that work at a “lower level” -- the bit level</a:t>
            </a:r>
          </a:p>
          <a:p>
            <a:r>
              <a:rPr lang="en-US" sz="2400" dirty="0"/>
              <a:t>These are called </a:t>
            </a:r>
            <a:r>
              <a:rPr lang="en-US" sz="2400" b="1" dirty="0">
                <a:solidFill>
                  <a:srgbClr val="FA8606"/>
                </a:solidFill>
              </a:rPr>
              <a:t>bitwise</a:t>
            </a:r>
            <a:r>
              <a:rPr lang="en-US" sz="2400" dirty="0"/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1656709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067074"/>
              </p:ext>
            </p:extLst>
          </p:nvPr>
        </p:nvGraphicFramePr>
        <p:xfrm>
          <a:off x="1446141" y="2137051"/>
          <a:ext cx="5516218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109">
                  <a:extLst>
                    <a:ext uri="{9D8B030D-6E8A-4147-A177-3AD203B41FA5}">
                      <a16:colId xmlns:a16="http://schemas.microsoft.com/office/drawing/2014/main" val="3209640996"/>
                    </a:ext>
                  </a:extLst>
                </a:gridCol>
                <a:gridCol w="2758109">
                  <a:extLst>
                    <a:ext uri="{9D8B030D-6E8A-4147-A177-3AD203B41FA5}">
                      <a16:colId xmlns:a16="http://schemas.microsoft.com/office/drawing/2014/main" val="83532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7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62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3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9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Left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6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Right</a:t>
                      </a:r>
                      <a:r>
                        <a:rPr lang="en-US" sz="2800" baseline="0" dirty="0"/>
                        <a:t> shift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49558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049883" y="2418752"/>
            <a:ext cx="4799217" cy="1938992"/>
            <a:chOff x="7049883" y="2418752"/>
            <a:chExt cx="4799217" cy="1938992"/>
          </a:xfrm>
        </p:grpSpPr>
        <p:sp>
          <p:nvSpPr>
            <p:cNvPr id="5" name="TextBox 4"/>
            <p:cNvSpPr txBox="1"/>
            <p:nvPr/>
          </p:nvSpPr>
          <p:spPr>
            <a:xfrm>
              <a:off x="7962908" y="2418752"/>
              <a:ext cx="3886192" cy="1938992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Not to be confused with logical operators:</a:t>
              </a:r>
            </a:p>
            <a:p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logical OR: </a:t>
              </a:r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||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logical AND: </a:t>
              </a:r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&amp;&amp;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7049883" y="2876550"/>
              <a:ext cx="8255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636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956"/>
            <a:ext cx="10515600" cy="1454371"/>
          </a:xfrm>
        </p:spPr>
        <p:txBody>
          <a:bodyPr>
            <a:noAutofit/>
          </a:bodyPr>
          <a:lstStyle/>
          <a:p>
            <a:r>
              <a:rPr lang="en-US" sz="2400" dirty="0"/>
              <a:t>Compares bits of two values</a:t>
            </a:r>
          </a:p>
          <a:p>
            <a:r>
              <a:rPr lang="en-US" sz="2400" dirty="0"/>
              <a:t>If EITHER of the two bits are 1, the final result is 1</a:t>
            </a:r>
          </a:p>
          <a:p>
            <a:r>
              <a:rPr lang="en-US" sz="2400" dirty="0"/>
              <a:t>Used to combine groups of bits together, or turn bits 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ValueOne</a:t>
            </a:r>
            <a:r>
              <a:rPr lang="en-US" sz="2800" dirty="0"/>
              <a:t> 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ValueTwo</a:t>
            </a:r>
            <a:r>
              <a:rPr lang="en-US" sz="2800" dirty="0"/>
              <a:t> (10)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5156199"/>
            <a:ext cx="280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result</a:t>
            </a:r>
            <a:br>
              <a:rPr lang="en-US" sz="2800" dirty="0"/>
            </a:br>
            <a:r>
              <a:rPr lang="en-US" sz="2000" dirty="0"/>
              <a:t>(</a:t>
            </a:r>
            <a:r>
              <a:rPr lang="en-US" sz="2000" dirty="0" err="1"/>
              <a:t>ValueOne</a:t>
            </a:r>
            <a:r>
              <a:rPr lang="en-US" sz="2000" dirty="0"/>
              <a:t> | </a:t>
            </a:r>
            <a:r>
              <a:rPr lang="en-US" sz="2000" dirty="0" err="1"/>
              <a:t>ValueTwo</a:t>
            </a:r>
            <a:r>
              <a:rPr lang="en-US" sz="2000" dirty="0"/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 ? ?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2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0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3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4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5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6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7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8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9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0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3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4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5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6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7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8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9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0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4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5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6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7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8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9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3279</Words>
  <Application>Microsoft Macintosh PowerPoint</Application>
  <PresentationFormat>Widescreen</PresentationFormat>
  <Paragraphs>507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Trebuchet MS</vt:lpstr>
      <vt:lpstr>Wingdings 3</vt:lpstr>
      <vt:lpstr>Facet</vt:lpstr>
      <vt:lpstr>Bitwise Operations</vt:lpstr>
      <vt:lpstr>The basics of bits and bytes</vt:lpstr>
      <vt:lpstr>Calculating decimal values</vt:lpstr>
      <vt:lpstr>Binary numbering</vt:lpstr>
      <vt:lpstr>Place values compared</vt:lpstr>
      <vt:lpstr>Modifying bits indirectly</vt:lpstr>
      <vt:lpstr>Modifying bits directly</vt:lpstr>
      <vt:lpstr>Bitwise operators</vt:lpstr>
      <vt:lpstr>OR |</vt:lpstr>
      <vt:lpstr>OR |</vt:lpstr>
      <vt:lpstr>OR |</vt:lpstr>
      <vt:lpstr>OR |</vt:lpstr>
      <vt:lpstr>OR |</vt:lpstr>
      <vt:lpstr>OR |</vt:lpstr>
      <vt:lpstr>AND &amp;</vt:lpstr>
      <vt:lpstr>AND &amp;</vt:lpstr>
      <vt:lpstr>AND &amp;</vt:lpstr>
      <vt:lpstr>AND &amp;</vt:lpstr>
      <vt:lpstr>AND &amp;</vt:lpstr>
      <vt:lpstr>AND &amp;</vt:lpstr>
      <vt:lpstr>Exclusive Or, XOR ^</vt:lpstr>
      <vt:lpstr>Exclusive Or, XOR ^</vt:lpstr>
      <vt:lpstr>Exclusive Or, XOR ^</vt:lpstr>
      <vt:lpstr>Exclusive Or, XOR ^</vt:lpstr>
      <vt:lpstr>Exclusive Or, XOR ^</vt:lpstr>
      <vt:lpstr>Exclusive Or, XOR ^</vt:lpstr>
      <vt:lpstr>NEGATION ~</vt:lpstr>
      <vt:lpstr>Bit-shifting: &lt;&lt; and &gt;&gt;</vt:lpstr>
      <vt:lpstr>Right-shifting: Divide by 2^N</vt:lpstr>
      <vt:lpstr>Bit fields</vt:lpstr>
      <vt:lpstr>Problem: You need 8 booleans to represent some information</vt:lpstr>
      <vt:lpstr>Example – tracking a video game character’s inventory</vt:lpstr>
      <vt:lpstr>Picking up an item</vt:lpstr>
      <vt:lpstr>Dropping an item</vt:lpstr>
      <vt:lpstr>PowerPoint Presentation</vt:lpstr>
      <vt:lpstr>Turning off bits requires more work</vt:lpstr>
      <vt:lpstr>Random inventory for a character</vt:lpstr>
      <vt:lpstr>Random inventory for a character</vt:lpstr>
      <vt:lpstr>Bit fields and enumerations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joshuafox@ufl.edu</dc:creator>
  <cp:lastModifiedBy>Cruz Castro, Laura M</cp:lastModifiedBy>
  <cp:revision>280</cp:revision>
  <dcterms:created xsi:type="dcterms:W3CDTF">2020-11-22T20:49:54Z</dcterms:created>
  <dcterms:modified xsi:type="dcterms:W3CDTF">2022-11-18T13:31:24Z</dcterms:modified>
</cp:coreProperties>
</file>