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1"/>
  </p:notesMasterIdLst>
  <p:sldIdLst>
    <p:sldId id="256" r:id="rId2"/>
    <p:sldId id="294" r:id="rId3"/>
    <p:sldId id="269" r:id="rId4"/>
    <p:sldId id="274" r:id="rId5"/>
    <p:sldId id="287" r:id="rId6"/>
    <p:sldId id="276" r:id="rId7"/>
    <p:sldId id="281" r:id="rId8"/>
    <p:sldId id="282" r:id="rId9"/>
    <p:sldId id="283" r:id="rId10"/>
    <p:sldId id="280" r:id="rId11"/>
    <p:sldId id="284" r:id="rId12"/>
    <p:sldId id="285" r:id="rId13"/>
    <p:sldId id="286" r:id="rId14"/>
    <p:sldId id="264" r:id="rId15"/>
    <p:sldId id="266" r:id="rId16"/>
    <p:sldId id="262" r:id="rId17"/>
    <p:sldId id="258" r:id="rId18"/>
    <p:sldId id="288" r:id="rId19"/>
    <p:sldId id="289" r:id="rId20"/>
    <p:sldId id="279" r:id="rId21"/>
    <p:sldId id="277" r:id="rId22"/>
    <p:sldId id="290" r:id="rId23"/>
    <p:sldId id="291" r:id="rId24"/>
    <p:sldId id="292" r:id="rId25"/>
    <p:sldId id="293" r:id="rId26"/>
    <p:sldId id="297" r:id="rId27"/>
    <p:sldId id="295" r:id="rId28"/>
    <p:sldId id="296" r:id="rId29"/>
    <p:sldId id="29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C8097F-2C37-43DE-8B03-6CA628168133}">
          <p14:sldIdLst>
            <p14:sldId id="256"/>
          </p14:sldIdLst>
        </p14:section>
        <p14:section name="Concepts" id="{AFC85F13-B51D-49DC-A45F-37A37745A697}">
          <p14:sldIdLst>
            <p14:sldId id="294"/>
            <p14:sldId id="269"/>
            <p14:sldId id="274"/>
            <p14:sldId id="287"/>
            <p14:sldId id="276"/>
            <p14:sldId id="281"/>
            <p14:sldId id="282"/>
            <p14:sldId id="283"/>
            <p14:sldId id="280"/>
            <p14:sldId id="284"/>
            <p14:sldId id="285"/>
            <p14:sldId id="286"/>
          </p14:sldIdLst>
        </p14:section>
        <p14:section name="Code Examples" id="{756FEEA5-0879-4037-B7F8-F7FBF4409BEE}">
          <p14:sldIdLst>
            <p14:sldId id="264"/>
            <p14:sldId id="266"/>
            <p14:sldId id="262"/>
            <p14:sldId id="258"/>
            <p14:sldId id="288"/>
            <p14:sldId id="289"/>
            <p14:sldId id="279"/>
            <p14:sldId id="277"/>
            <p14:sldId id="290"/>
            <p14:sldId id="291"/>
            <p14:sldId id="292"/>
            <p14:sldId id="293"/>
            <p14:sldId id="297"/>
            <p14:sldId id="295"/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8EF"/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CE598-A74A-A345-924E-AB3BB0E5DE7A}" v="66" dt="2022-12-07T19:30:29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3" autoAdjust="0"/>
    <p:restoredTop sz="94660"/>
  </p:normalViewPr>
  <p:slideViewPr>
    <p:cSldViewPr>
      <p:cViewPr varScale="1">
        <p:scale>
          <a:sx n="178" d="100"/>
          <a:sy n="178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uz Castro, Laura M" userId="8925faf0-a7e1-4f14-9682-bcde0ffcd7e9" providerId="ADAL" clId="{528CE598-A74A-A345-924E-AB3BB0E5DE7A}"/>
    <pc:docChg chg="custSel addSld delSld modSld sldOrd modSection">
      <pc:chgData name="Cruz Castro, Laura M" userId="8925faf0-a7e1-4f14-9682-bcde0ffcd7e9" providerId="ADAL" clId="{528CE598-A74A-A345-924E-AB3BB0E5DE7A}" dt="2022-12-07T19:42:00.216" v="716" actId="1076"/>
      <pc:docMkLst>
        <pc:docMk/>
      </pc:docMkLst>
      <pc:sldChg chg="modSp mod">
        <pc:chgData name="Cruz Castro, Laura M" userId="8925faf0-a7e1-4f14-9682-bcde0ffcd7e9" providerId="ADAL" clId="{528CE598-A74A-A345-924E-AB3BB0E5DE7A}" dt="2022-12-07T18:42:02.873" v="71" actId="20577"/>
        <pc:sldMkLst>
          <pc:docMk/>
          <pc:sldMk cId="1827407426" sldId="256"/>
        </pc:sldMkLst>
        <pc:spChg chg="mod">
          <ac:chgData name="Cruz Castro, Laura M" userId="8925faf0-a7e1-4f14-9682-bcde0ffcd7e9" providerId="ADAL" clId="{528CE598-A74A-A345-924E-AB3BB0E5DE7A}" dt="2022-12-07T18:42:02.873" v="71" actId="20577"/>
          <ac:spMkLst>
            <pc:docMk/>
            <pc:sldMk cId="1827407426" sldId="256"/>
            <ac:spMk id="2" creationId="{00000000-0000-0000-0000-000000000000}"/>
          </ac:spMkLst>
        </pc:spChg>
        <pc:spChg chg="mod">
          <ac:chgData name="Cruz Castro, Laura M" userId="8925faf0-a7e1-4f14-9682-bcde0ffcd7e9" providerId="ADAL" clId="{528CE598-A74A-A345-924E-AB3BB0E5DE7A}" dt="2022-12-07T18:41:59.711" v="63" actId="20577"/>
          <ac:spMkLst>
            <pc:docMk/>
            <pc:sldMk cId="1827407426" sldId="256"/>
            <ac:spMk id="3" creationId="{00000000-0000-0000-0000-000000000000}"/>
          </ac:spMkLst>
        </pc:spChg>
      </pc:sldChg>
      <pc:sldChg chg="del">
        <pc:chgData name="Cruz Castro, Laura M" userId="8925faf0-a7e1-4f14-9682-bcde0ffcd7e9" providerId="ADAL" clId="{528CE598-A74A-A345-924E-AB3BB0E5DE7A}" dt="2022-12-05T17:47:40.882" v="53" actId="2696"/>
        <pc:sldMkLst>
          <pc:docMk/>
          <pc:sldMk cId="1397174250" sldId="268"/>
        </pc:sldMkLst>
      </pc:sldChg>
      <pc:sldChg chg="modSp mod ord modAnim">
        <pc:chgData name="Cruz Castro, Laura M" userId="8925faf0-a7e1-4f14-9682-bcde0ffcd7e9" providerId="ADAL" clId="{528CE598-A74A-A345-924E-AB3BB0E5DE7A}" dt="2022-12-05T18:42:00.986" v="62" actId="20578"/>
        <pc:sldMkLst>
          <pc:docMk/>
          <pc:sldMk cId="3718777363" sldId="269"/>
        </pc:sldMkLst>
        <pc:spChg chg="mod">
          <ac:chgData name="Cruz Castro, Laura M" userId="8925faf0-a7e1-4f14-9682-bcde0ffcd7e9" providerId="ADAL" clId="{528CE598-A74A-A345-924E-AB3BB0E5DE7A}" dt="2022-12-05T17:47:57.351" v="55" actId="27636"/>
          <ac:spMkLst>
            <pc:docMk/>
            <pc:sldMk cId="3718777363" sldId="269"/>
            <ac:spMk id="4" creationId="{00000000-0000-0000-0000-000000000000}"/>
          </ac:spMkLst>
        </pc:spChg>
        <pc:spChg chg="mod">
          <ac:chgData name="Cruz Castro, Laura M" userId="8925faf0-a7e1-4f14-9682-bcde0ffcd7e9" providerId="ADAL" clId="{528CE598-A74A-A345-924E-AB3BB0E5DE7A}" dt="2022-12-05T17:47:57.337" v="54" actId="6549"/>
          <ac:spMkLst>
            <pc:docMk/>
            <pc:sldMk cId="3718777363" sldId="269"/>
            <ac:spMk id="5" creationId="{00000000-0000-0000-0000-000000000000}"/>
          </ac:spMkLst>
        </pc:spChg>
      </pc:sldChg>
      <pc:sldChg chg="del">
        <pc:chgData name="Cruz Castro, Laura M" userId="8925faf0-a7e1-4f14-9682-bcde0ffcd7e9" providerId="ADAL" clId="{528CE598-A74A-A345-924E-AB3BB0E5DE7A}" dt="2022-12-05T17:47:34.473" v="52" actId="2696"/>
        <pc:sldMkLst>
          <pc:docMk/>
          <pc:sldMk cId="2383783145" sldId="273"/>
        </pc:sldMkLst>
      </pc:sldChg>
      <pc:sldChg chg="delSp mod delAnim">
        <pc:chgData name="Cruz Castro, Laura M" userId="8925faf0-a7e1-4f14-9682-bcde0ffcd7e9" providerId="ADAL" clId="{528CE598-A74A-A345-924E-AB3BB0E5DE7A}" dt="2022-12-07T19:33:07.304" v="711" actId="478"/>
        <pc:sldMkLst>
          <pc:docMk/>
          <pc:sldMk cId="847135062" sldId="282"/>
        </pc:sldMkLst>
        <pc:spChg chg="del">
          <ac:chgData name="Cruz Castro, Laura M" userId="8925faf0-a7e1-4f14-9682-bcde0ffcd7e9" providerId="ADAL" clId="{528CE598-A74A-A345-924E-AB3BB0E5DE7A}" dt="2022-12-07T19:33:07.304" v="711" actId="478"/>
          <ac:spMkLst>
            <pc:docMk/>
            <pc:sldMk cId="847135062" sldId="282"/>
            <ac:spMk id="5" creationId="{00000000-0000-0000-0000-000000000000}"/>
          </ac:spMkLst>
        </pc:spChg>
      </pc:sldChg>
      <pc:sldChg chg="delSp modSp mod delAnim">
        <pc:chgData name="Cruz Castro, Laura M" userId="8925faf0-a7e1-4f14-9682-bcde0ffcd7e9" providerId="ADAL" clId="{528CE598-A74A-A345-924E-AB3BB0E5DE7A}" dt="2022-12-07T19:42:00.216" v="716" actId="1076"/>
        <pc:sldMkLst>
          <pc:docMk/>
          <pc:sldMk cId="730746371" sldId="284"/>
        </pc:sldMkLst>
        <pc:spChg chg="topLvl">
          <ac:chgData name="Cruz Castro, Laura M" userId="8925faf0-a7e1-4f14-9682-bcde0ffcd7e9" providerId="ADAL" clId="{528CE598-A74A-A345-924E-AB3BB0E5DE7A}" dt="2022-12-07T19:41:54.138" v="713" actId="478"/>
          <ac:spMkLst>
            <pc:docMk/>
            <pc:sldMk cId="730746371" sldId="284"/>
            <ac:spMk id="6" creationId="{00000000-0000-0000-0000-000000000000}"/>
          </ac:spMkLst>
        </pc:spChg>
        <pc:spChg chg="del mod topLvl">
          <ac:chgData name="Cruz Castro, Laura M" userId="8925faf0-a7e1-4f14-9682-bcde0ffcd7e9" providerId="ADAL" clId="{528CE598-A74A-A345-924E-AB3BB0E5DE7A}" dt="2022-12-07T19:41:54.138" v="713" actId="478"/>
          <ac:spMkLst>
            <pc:docMk/>
            <pc:sldMk cId="730746371" sldId="284"/>
            <ac:spMk id="8" creationId="{00000000-0000-0000-0000-000000000000}"/>
          </ac:spMkLst>
        </pc:spChg>
        <pc:spChg chg="del">
          <ac:chgData name="Cruz Castro, Laura M" userId="8925faf0-a7e1-4f14-9682-bcde0ffcd7e9" providerId="ADAL" clId="{528CE598-A74A-A345-924E-AB3BB0E5DE7A}" dt="2022-12-07T19:41:55.424" v="714" actId="478"/>
          <ac:spMkLst>
            <pc:docMk/>
            <pc:sldMk cId="730746371" sldId="284"/>
            <ac:spMk id="15" creationId="{00000000-0000-0000-0000-000000000000}"/>
          </ac:spMkLst>
        </pc:spChg>
        <pc:spChg chg="mod">
          <ac:chgData name="Cruz Castro, Laura M" userId="8925faf0-a7e1-4f14-9682-bcde0ffcd7e9" providerId="ADAL" clId="{528CE598-A74A-A345-924E-AB3BB0E5DE7A}" dt="2022-12-07T19:42:00.216" v="716" actId="1076"/>
          <ac:spMkLst>
            <pc:docMk/>
            <pc:sldMk cId="730746371" sldId="284"/>
            <ac:spMk id="16" creationId="{00000000-0000-0000-0000-000000000000}"/>
          </ac:spMkLst>
        </pc:spChg>
        <pc:grpChg chg="del">
          <ac:chgData name="Cruz Castro, Laura M" userId="8925faf0-a7e1-4f14-9682-bcde0ffcd7e9" providerId="ADAL" clId="{528CE598-A74A-A345-924E-AB3BB0E5DE7A}" dt="2022-12-07T19:41:54.138" v="713" actId="478"/>
          <ac:grpSpMkLst>
            <pc:docMk/>
            <pc:sldMk cId="730746371" sldId="284"/>
            <ac:grpSpMk id="12" creationId="{00000000-0000-0000-0000-000000000000}"/>
          </ac:grpSpMkLst>
        </pc:grpChg>
        <pc:grpChg chg="mod">
          <ac:chgData name="Cruz Castro, Laura M" userId="8925faf0-a7e1-4f14-9682-bcde0ffcd7e9" providerId="ADAL" clId="{528CE598-A74A-A345-924E-AB3BB0E5DE7A}" dt="2022-12-07T19:41:57.618" v="715" actId="1076"/>
          <ac:grpSpMkLst>
            <pc:docMk/>
            <pc:sldMk cId="730746371" sldId="284"/>
            <ac:grpSpMk id="14" creationId="{00000000-0000-0000-0000-000000000000}"/>
          </ac:grpSpMkLst>
        </pc:grpChg>
      </pc:sldChg>
      <pc:sldChg chg="modSp mod">
        <pc:chgData name="Cruz Castro, Laura M" userId="8925faf0-a7e1-4f14-9682-bcde0ffcd7e9" providerId="ADAL" clId="{528CE598-A74A-A345-924E-AB3BB0E5DE7A}" dt="2022-12-05T17:47:57.375" v="56" actId="27636"/>
        <pc:sldMkLst>
          <pc:docMk/>
          <pc:sldMk cId="537570310" sldId="290"/>
        </pc:sldMkLst>
        <pc:spChg chg="mod">
          <ac:chgData name="Cruz Castro, Laura M" userId="8925faf0-a7e1-4f14-9682-bcde0ffcd7e9" providerId="ADAL" clId="{528CE598-A74A-A345-924E-AB3BB0E5DE7A}" dt="2022-12-05T17:47:57.375" v="56" actId="27636"/>
          <ac:spMkLst>
            <pc:docMk/>
            <pc:sldMk cId="537570310" sldId="290"/>
            <ac:spMk id="2" creationId="{00000000-0000-0000-0000-000000000000}"/>
          </ac:spMkLst>
        </pc:spChg>
      </pc:sldChg>
      <pc:sldChg chg="modSp mod">
        <pc:chgData name="Cruz Castro, Laura M" userId="8925faf0-a7e1-4f14-9682-bcde0ffcd7e9" providerId="ADAL" clId="{528CE598-A74A-A345-924E-AB3BB0E5DE7A}" dt="2022-12-05T17:47:57.382" v="57" actId="27636"/>
        <pc:sldMkLst>
          <pc:docMk/>
          <pc:sldMk cId="1768648417" sldId="291"/>
        </pc:sldMkLst>
        <pc:spChg chg="mod">
          <ac:chgData name="Cruz Castro, Laura M" userId="8925faf0-a7e1-4f14-9682-bcde0ffcd7e9" providerId="ADAL" clId="{528CE598-A74A-A345-924E-AB3BB0E5DE7A}" dt="2022-12-05T17:47:57.382" v="57" actId="27636"/>
          <ac:spMkLst>
            <pc:docMk/>
            <pc:sldMk cId="1768648417" sldId="291"/>
            <ac:spMk id="3" creationId="{00000000-0000-0000-0000-000000000000}"/>
          </ac:spMkLst>
        </pc:spChg>
      </pc:sldChg>
      <pc:sldChg chg="addSp delSp modSp add mod ord delAnim modAnim">
        <pc:chgData name="Cruz Castro, Laura M" userId="8925faf0-a7e1-4f14-9682-bcde0ffcd7e9" providerId="ADAL" clId="{528CE598-A74A-A345-924E-AB3BB0E5DE7A}" dt="2022-12-07T18:47:34.667" v="124"/>
        <pc:sldMkLst>
          <pc:docMk/>
          <pc:sldMk cId="768011830" sldId="294"/>
        </pc:sldMkLst>
        <pc:spChg chg="mod">
          <ac:chgData name="Cruz Castro, Laura M" userId="8925faf0-a7e1-4f14-9682-bcde0ffcd7e9" providerId="ADAL" clId="{528CE598-A74A-A345-924E-AB3BB0E5DE7A}" dt="2022-12-07T18:46:49.557" v="80" actId="1076"/>
          <ac:spMkLst>
            <pc:docMk/>
            <pc:sldMk cId="768011830" sldId="294"/>
            <ac:spMk id="3" creationId="{EFD5F84F-D882-D404-CC03-7CA77043F321}"/>
          </ac:spMkLst>
        </pc:spChg>
        <pc:spChg chg="add mod">
          <ac:chgData name="Cruz Castro, Laura M" userId="8925faf0-a7e1-4f14-9682-bcde0ffcd7e9" providerId="ADAL" clId="{528CE598-A74A-A345-924E-AB3BB0E5DE7A}" dt="2022-12-07T18:44:53.083" v="74" actId="207"/>
          <ac:spMkLst>
            <pc:docMk/>
            <pc:sldMk cId="768011830" sldId="294"/>
            <ac:spMk id="5" creationId="{BCA0457D-254C-B9FF-2221-D9BE16561FD7}"/>
          </ac:spMkLst>
        </pc:spChg>
        <pc:spChg chg="mod">
          <ac:chgData name="Cruz Castro, Laura M" userId="8925faf0-a7e1-4f14-9682-bcde0ffcd7e9" providerId="ADAL" clId="{528CE598-A74A-A345-924E-AB3BB0E5DE7A}" dt="2022-12-07T18:46:27.812" v="75"/>
          <ac:spMkLst>
            <pc:docMk/>
            <pc:sldMk cId="768011830" sldId="294"/>
            <ac:spMk id="7" creationId="{DBC4FD0A-7FA1-1E38-B22A-659A7C955650}"/>
          </ac:spMkLst>
        </pc:spChg>
        <pc:spChg chg="mod">
          <ac:chgData name="Cruz Castro, Laura M" userId="8925faf0-a7e1-4f14-9682-bcde0ffcd7e9" providerId="ADAL" clId="{528CE598-A74A-A345-924E-AB3BB0E5DE7A}" dt="2022-12-07T18:46:27.812" v="75"/>
          <ac:spMkLst>
            <pc:docMk/>
            <pc:sldMk cId="768011830" sldId="294"/>
            <ac:spMk id="8" creationId="{53EC617E-A05F-AF44-D11B-8D0A7495F837}"/>
          </ac:spMkLst>
        </pc:spChg>
        <pc:spChg chg="mod">
          <ac:chgData name="Cruz Castro, Laura M" userId="8925faf0-a7e1-4f14-9682-bcde0ffcd7e9" providerId="ADAL" clId="{528CE598-A74A-A345-924E-AB3BB0E5DE7A}" dt="2022-12-07T18:47:23.301" v="123" actId="207"/>
          <ac:spMkLst>
            <pc:docMk/>
            <pc:sldMk cId="768011830" sldId="294"/>
            <ac:spMk id="10" creationId="{29FAD2B4-2BBD-0FF1-CCE1-93F98CD8FBF6}"/>
          </ac:spMkLst>
        </pc:spChg>
        <pc:spChg chg="mod">
          <ac:chgData name="Cruz Castro, Laura M" userId="8925faf0-a7e1-4f14-9682-bcde0ffcd7e9" providerId="ADAL" clId="{528CE598-A74A-A345-924E-AB3BB0E5DE7A}" dt="2022-12-07T18:46:44.907" v="78"/>
          <ac:spMkLst>
            <pc:docMk/>
            <pc:sldMk cId="768011830" sldId="294"/>
            <ac:spMk id="11" creationId="{C7574278-6E36-2B8F-49FC-9087F43C1FB4}"/>
          </ac:spMkLst>
        </pc:spChg>
        <pc:grpChg chg="add del mod">
          <ac:chgData name="Cruz Castro, Laura M" userId="8925faf0-a7e1-4f14-9682-bcde0ffcd7e9" providerId="ADAL" clId="{528CE598-A74A-A345-924E-AB3BB0E5DE7A}" dt="2022-12-07T18:46:44.090" v="77" actId="478"/>
          <ac:grpSpMkLst>
            <pc:docMk/>
            <pc:sldMk cId="768011830" sldId="294"/>
            <ac:grpSpMk id="6" creationId="{251EDE89-4D37-8B68-5C09-E7E89F5F61A8}"/>
          </ac:grpSpMkLst>
        </pc:grpChg>
        <pc:grpChg chg="add mod">
          <ac:chgData name="Cruz Castro, Laura M" userId="8925faf0-a7e1-4f14-9682-bcde0ffcd7e9" providerId="ADAL" clId="{528CE598-A74A-A345-924E-AB3BB0E5DE7A}" dt="2022-12-07T18:46:55.676" v="82" actId="14100"/>
          <ac:grpSpMkLst>
            <pc:docMk/>
            <pc:sldMk cId="768011830" sldId="294"/>
            <ac:grpSpMk id="9" creationId="{18033D6C-4F19-8B8A-8E04-79E82A66CE9A}"/>
          </ac:grpSpMkLst>
        </pc:grpChg>
        <pc:cxnChg chg="mod">
          <ac:chgData name="Cruz Castro, Laura M" userId="8925faf0-a7e1-4f14-9682-bcde0ffcd7e9" providerId="ADAL" clId="{528CE598-A74A-A345-924E-AB3BB0E5DE7A}" dt="2022-12-07T18:47:16.072" v="122" actId="14100"/>
          <ac:cxnSpMkLst>
            <pc:docMk/>
            <pc:sldMk cId="768011830" sldId="294"/>
            <ac:cxnSpMk id="12" creationId="{0B147005-C44D-AF82-62B7-ECF60AACECE7}"/>
          </ac:cxnSpMkLst>
        </pc:cxnChg>
      </pc:sldChg>
      <pc:sldChg chg="addSp delSp modSp new mod modAnim">
        <pc:chgData name="Cruz Castro, Laura M" userId="8925faf0-a7e1-4f14-9682-bcde0ffcd7e9" providerId="ADAL" clId="{528CE598-A74A-A345-924E-AB3BB0E5DE7A}" dt="2022-12-07T19:09:28.767" v="285" actId="13822"/>
        <pc:sldMkLst>
          <pc:docMk/>
          <pc:sldMk cId="2699450806" sldId="295"/>
        </pc:sldMkLst>
        <pc:spChg chg="mod">
          <ac:chgData name="Cruz Castro, Laura M" userId="8925faf0-a7e1-4f14-9682-bcde0ffcd7e9" providerId="ADAL" clId="{528CE598-A74A-A345-924E-AB3BB0E5DE7A}" dt="2022-12-07T18:48:48.032" v="151" actId="20577"/>
          <ac:spMkLst>
            <pc:docMk/>
            <pc:sldMk cId="2699450806" sldId="295"/>
            <ac:spMk id="2" creationId="{B28B83CE-88EA-4123-5F47-4246639CCFB9}"/>
          </ac:spMkLst>
        </pc:spChg>
        <pc:spChg chg="del">
          <ac:chgData name="Cruz Castro, Laura M" userId="8925faf0-a7e1-4f14-9682-bcde0ffcd7e9" providerId="ADAL" clId="{528CE598-A74A-A345-924E-AB3BB0E5DE7A}" dt="2022-12-07T18:53:40.819" v="152" actId="478"/>
          <ac:spMkLst>
            <pc:docMk/>
            <pc:sldMk cId="2699450806" sldId="295"/>
            <ac:spMk id="3" creationId="{19D44D39-39B6-15D8-5D18-4B2876DC7058}"/>
          </ac:spMkLst>
        </pc:spChg>
        <pc:spChg chg="add mod">
          <ac:chgData name="Cruz Castro, Laura M" userId="8925faf0-a7e1-4f14-9682-bcde0ffcd7e9" providerId="ADAL" clId="{528CE598-A74A-A345-924E-AB3BB0E5DE7A}" dt="2022-12-07T19:09:28.767" v="285" actId="13822"/>
          <ac:spMkLst>
            <pc:docMk/>
            <pc:sldMk cId="2699450806" sldId="295"/>
            <ac:spMk id="4" creationId="{90BFBC67-F1F0-D997-383C-6E5E6813F0FA}"/>
          </ac:spMkLst>
        </pc:spChg>
        <pc:spChg chg="add mod">
          <ac:chgData name="Cruz Castro, Laura M" userId="8925faf0-a7e1-4f14-9682-bcde0ffcd7e9" providerId="ADAL" clId="{528CE598-A74A-A345-924E-AB3BB0E5DE7A}" dt="2022-12-07T19:05:14.989" v="189" actId="1076"/>
          <ac:spMkLst>
            <pc:docMk/>
            <pc:sldMk cId="2699450806" sldId="295"/>
            <ac:spMk id="5" creationId="{2A584256-8218-F833-A48A-CD54AB3853DD}"/>
          </ac:spMkLst>
        </pc:spChg>
      </pc:sldChg>
      <pc:sldChg chg="addSp modSp new mod modAnim">
        <pc:chgData name="Cruz Castro, Laura M" userId="8925faf0-a7e1-4f14-9682-bcde0ffcd7e9" providerId="ADAL" clId="{528CE598-A74A-A345-924E-AB3BB0E5DE7A}" dt="2022-12-07T19:07:56.857" v="284"/>
        <pc:sldMkLst>
          <pc:docMk/>
          <pc:sldMk cId="3287845981" sldId="296"/>
        </pc:sldMkLst>
        <pc:spChg chg="mod">
          <ac:chgData name="Cruz Castro, Laura M" userId="8925faf0-a7e1-4f14-9682-bcde0ffcd7e9" providerId="ADAL" clId="{528CE598-A74A-A345-924E-AB3BB0E5DE7A}" dt="2022-12-07T19:05:38.942" v="261" actId="20577"/>
          <ac:spMkLst>
            <pc:docMk/>
            <pc:sldMk cId="3287845981" sldId="296"/>
            <ac:spMk id="2" creationId="{AE342FBC-4963-458D-1B2F-4C8EFF6830F9}"/>
          </ac:spMkLst>
        </pc:spChg>
        <pc:spChg chg="mod">
          <ac:chgData name="Cruz Castro, Laura M" userId="8925faf0-a7e1-4f14-9682-bcde0ffcd7e9" providerId="ADAL" clId="{528CE598-A74A-A345-924E-AB3BB0E5DE7A}" dt="2022-12-07T19:07:13.319" v="274" actId="13822"/>
          <ac:spMkLst>
            <pc:docMk/>
            <pc:sldMk cId="3287845981" sldId="296"/>
            <ac:spMk id="3" creationId="{5657F8BA-5CFD-6093-EB77-CBCA6F43AD33}"/>
          </ac:spMkLst>
        </pc:spChg>
        <pc:spChg chg="add mod">
          <ac:chgData name="Cruz Castro, Laura M" userId="8925faf0-a7e1-4f14-9682-bcde0ffcd7e9" providerId="ADAL" clId="{528CE598-A74A-A345-924E-AB3BB0E5DE7A}" dt="2022-12-07T19:07:39.464" v="283" actId="20577"/>
          <ac:spMkLst>
            <pc:docMk/>
            <pc:sldMk cId="3287845981" sldId="296"/>
            <ac:spMk id="4" creationId="{4ACE6F9F-78B0-D6E9-59A7-742E9016B866}"/>
          </ac:spMkLst>
        </pc:spChg>
      </pc:sldChg>
      <pc:sldChg chg="addSp modSp new mod modAnim">
        <pc:chgData name="Cruz Castro, Laura M" userId="8925faf0-a7e1-4f14-9682-bcde0ffcd7e9" providerId="ADAL" clId="{528CE598-A74A-A345-924E-AB3BB0E5DE7A}" dt="2022-12-07T19:20:13.857" v="452"/>
        <pc:sldMkLst>
          <pc:docMk/>
          <pc:sldMk cId="2661204928" sldId="297"/>
        </pc:sldMkLst>
        <pc:spChg chg="mod">
          <ac:chgData name="Cruz Castro, Laura M" userId="8925faf0-a7e1-4f14-9682-bcde0ffcd7e9" providerId="ADAL" clId="{528CE598-A74A-A345-924E-AB3BB0E5DE7A}" dt="2022-12-07T19:18:37.995" v="438" actId="20577"/>
          <ac:spMkLst>
            <pc:docMk/>
            <pc:sldMk cId="2661204928" sldId="297"/>
            <ac:spMk id="2" creationId="{BB35966D-8D53-951E-8618-0F763D4919EB}"/>
          </ac:spMkLst>
        </pc:spChg>
        <pc:spChg chg="mod">
          <ac:chgData name="Cruz Castro, Laura M" userId="8925faf0-a7e1-4f14-9682-bcde0ffcd7e9" providerId="ADAL" clId="{528CE598-A74A-A345-924E-AB3BB0E5DE7A}" dt="2022-12-07T19:19:30.560" v="447" actId="20577"/>
          <ac:spMkLst>
            <pc:docMk/>
            <pc:sldMk cId="2661204928" sldId="297"/>
            <ac:spMk id="3" creationId="{9B7788BB-7D3D-98A0-6BBA-741D005449AE}"/>
          </ac:spMkLst>
        </pc:spChg>
        <pc:spChg chg="add mod">
          <ac:chgData name="Cruz Castro, Laura M" userId="8925faf0-a7e1-4f14-9682-bcde0ffcd7e9" providerId="ADAL" clId="{528CE598-A74A-A345-924E-AB3BB0E5DE7A}" dt="2022-12-07T19:20:05.076" v="451" actId="13822"/>
          <ac:spMkLst>
            <pc:docMk/>
            <pc:sldMk cId="2661204928" sldId="297"/>
            <ac:spMk id="4" creationId="{3C6867BA-7148-A9BF-01C0-598BDE4C3AE8}"/>
          </ac:spMkLst>
        </pc:spChg>
      </pc:sldChg>
      <pc:sldChg chg="addSp delSp modSp new mod modAnim">
        <pc:chgData name="Cruz Castro, Laura M" userId="8925faf0-a7e1-4f14-9682-bcde0ffcd7e9" providerId="ADAL" clId="{528CE598-A74A-A345-924E-AB3BB0E5DE7A}" dt="2022-12-07T19:30:42.310" v="710" actId="1076"/>
        <pc:sldMkLst>
          <pc:docMk/>
          <pc:sldMk cId="843838985" sldId="298"/>
        </pc:sldMkLst>
        <pc:spChg chg="mod">
          <ac:chgData name="Cruz Castro, Laura M" userId="8925faf0-a7e1-4f14-9682-bcde0ffcd7e9" providerId="ADAL" clId="{528CE598-A74A-A345-924E-AB3BB0E5DE7A}" dt="2022-12-07T19:23:35.647" v="651" actId="20577"/>
          <ac:spMkLst>
            <pc:docMk/>
            <pc:sldMk cId="843838985" sldId="298"/>
            <ac:spMk id="2" creationId="{F906A2C0-E802-FDA0-71F2-2604E8AF856F}"/>
          </ac:spMkLst>
        </pc:spChg>
        <pc:spChg chg="del">
          <ac:chgData name="Cruz Castro, Laura M" userId="8925faf0-a7e1-4f14-9682-bcde0ffcd7e9" providerId="ADAL" clId="{528CE598-A74A-A345-924E-AB3BB0E5DE7A}" dt="2022-12-07T19:21:20.688" v="576" actId="478"/>
          <ac:spMkLst>
            <pc:docMk/>
            <pc:sldMk cId="843838985" sldId="298"/>
            <ac:spMk id="3" creationId="{F6E25619-A8E5-4BFA-55D3-4D2FDD101CB7}"/>
          </ac:spMkLst>
        </pc:spChg>
        <pc:spChg chg="add mod">
          <ac:chgData name="Cruz Castro, Laura M" userId="8925faf0-a7e1-4f14-9682-bcde0ffcd7e9" providerId="ADAL" clId="{528CE598-A74A-A345-924E-AB3BB0E5DE7A}" dt="2022-12-07T19:23:55.054" v="696" actId="14100"/>
          <ac:spMkLst>
            <pc:docMk/>
            <pc:sldMk cId="843838985" sldId="298"/>
            <ac:spMk id="4" creationId="{892BA803-377F-9ECD-95A6-2E420A83AF85}"/>
          </ac:spMkLst>
        </pc:spChg>
        <pc:spChg chg="add mod">
          <ac:chgData name="Cruz Castro, Laura M" userId="8925faf0-a7e1-4f14-9682-bcde0ffcd7e9" providerId="ADAL" clId="{528CE598-A74A-A345-924E-AB3BB0E5DE7A}" dt="2022-12-07T19:30:42.310" v="710" actId="1076"/>
          <ac:spMkLst>
            <pc:docMk/>
            <pc:sldMk cId="843838985" sldId="298"/>
            <ac:spMk id="5" creationId="{8E4C6D9A-30D3-FFB7-56E7-0F9CC4F248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AB192-409C-40BA-ABA9-6F7F24546C62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8B2C4-539F-40EB-9B18-1E34FC63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4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B2C4-539F-40EB-9B18-1E34FC630A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4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2695-5F2D-4342-BEA2-18850350B0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8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B2C4-539F-40EB-9B18-1E34FC630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1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9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B2C4-539F-40EB-9B18-1E34FC630A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2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B2C4-539F-40EB-9B18-1E34FC630A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4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B2C4-539F-40EB-9B18-1E34FC630A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3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B2C4-539F-40EB-9B18-1E34FC630A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9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995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2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859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7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9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0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7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6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0BC62-F65A-4BCB-AD9A-8A705DED151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0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relationships do public and private inheritance define?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97011"/>
          </a:xfrm>
        </p:spPr>
        <p:txBody>
          <a:bodyPr>
            <a:normAutofit/>
          </a:bodyPr>
          <a:lstStyle/>
          <a:p>
            <a:r>
              <a:rPr lang="en-US" sz="3600" dirty="0"/>
              <a:t>Public - The “</a:t>
            </a:r>
            <a:r>
              <a:rPr lang="en-US" sz="3600" b="1" dirty="0">
                <a:solidFill>
                  <a:srgbClr val="FF0000"/>
                </a:solidFill>
              </a:rPr>
              <a:t>IS A</a:t>
            </a:r>
            <a:r>
              <a:rPr lang="en-US" sz="3600" dirty="0"/>
              <a:t>” relationship</a:t>
            </a:r>
          </a:p>
          <a:p>
            <a:r>
              <a:rPr lang="en-US" sz="3600" dirty="0"/>
              <a:t>Private - The “</a:t>
            </a:r>
            <a:r>
              <a:rPr lang="en-US" sz="3600" b="1" dirty="0">
                <a:solidFill>
                  <a:srgbClr val="FF0000"/>
                </a:solidFill>
              </a:rPr>
              <a:t>HAS A</a:t>
            </a:r>
            <a:r>
              <a:rPr lang="en-US" sz="3600" dirty="0"/>
              <a:t>” relationship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551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/>
              <a:t>Given the following code…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56093" y="1676400"/>
            <a:ext cx="4191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UIElement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Draw();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UIElement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Draw();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1676400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concept is present here?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664994" y="2637065"/>
            <a:ext cx="4648200" cy="1861132"/>
            <a:chOff x="5638800" y="3384560"/>
            <a:chExt cx="4648200" cy="1861132"/>
          </a:xfrm>
        </p:grpSpPr>
        <p:grpSp>
          <p:nvGrpSpPr>
            <p:cNvPr id="13" name="Group 12"/>
            <p:cNvGrpSpPr/>
            <p:nvPr/>
          </p:nvGrpSpPr>
          <p:grpSpPr>
            <a:xfrm>
              <a:off x="5638800" y="3384560"/>
              <a:ext cx="4648200" cy="1861132"/>
              <a:chOff x="5638800" y="3384560"/>
              <a:chExt cx="4648200" cy="18611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638800" y="4784027"/>
                <a:ext cx="4366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What concept is present here?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26750" y="3384560"/>
                <a:ext cx="4560250" cy="1200329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Foo(</a:t>
                </a:r>
                <a:r>
                  <a:rPr lang="en-US" dirty="0" err="1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UIElement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dirty="0">
                    <a:solidFill>
                      <a:srgbClr val="808080"/>
                    </a:solidFill>
                    <a:latin typeface="Consolas" panose="020B0609020204030204" pitchFamily="49" charset="0"/>
                  </a:rPr>
                  <a:t>thing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((</a:t>
                </a:r>
                <a:r>
                  <a:rPr lang="en-US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Button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*)</a:t>
                </a:r>
                <a:r>
                  <a:rPr lang="en-US" dirty="0">
                    <a:solidFill>
                      <a:srgbClr val="808080"/>
                    </a:solidFill>
                    <a:latin typeface="Consolas" panose="020B0609020204030204" pitchFamily="49" charset="0"/>
                  </a:rPr>
                  <a:t>thing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)-&gt;</a:t>
                </a:r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OnClick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dirty="0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 flipV="1">
              <a:off x="7315200" y="4495800"/>
              <a:ext cx="0" cy="419236"/>
            </a:xfrm>
            <a:prstGeom prst="straightConnector1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Brace 10"/>
            <p:cNvSpPr/>
            <p:nvPr/>
          </p:nvSpPr>
          <p:spPr>
            <a:xfrm rot="5400000">
              <a:off x="7223551" y="3415637"/>
              <a:ext cx="183298" cy="1981200"/>
            </a:xfrm>
            <a:prstGeom prst="rightBrace">
              <a:avLst>
                <a:gd name="adj1" fmla="val 68333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629275" y="4817563"/>
            <a:ext cx="6446200" cy="83099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Downcasting</a:t>
            </a:r>
            <a:r>
              <a:rPr lang="en-US" sz="2400" dirty="0"/>
              <a:t> – a variable (thing) is being cast to a type below it, or  “down the hierarchy”</a:t>
            </a:r>
          </a:p>
        </p:txBody>
      </p:sp>
    </p:spTree>
    <p:extLst>
      <p:ext uri="{BB962C8B-B14F-4D97-AF65-F5344CB8AC3E}">
        <p14:creationId xmlns:p14="http://schemas.microsoft.com/office/powerpoint/2010/main" val="73074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r>
              <a:rPr lang="en-US" dirty="0"/>
              <a:t> and </a:t>
            </a:r>
            <a:r>
              <a:rPr lang="en-US" dirty="0" err="1"/>
              <a:t>Downcasting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77334" y="3962400"/>
            <a:ext cx="11343216" cy="2667000"/>
            <a:chOff x="677334" y="3962400"/>
            <a:chExt cx="11343216" cy="266700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677334" y="3962400"/>
              <a:ext cx="5113866" cy="2667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/>
                <a:t>Downcasting</a:t>
              </a:r>
              <a:endParaRPr lang="en-US" dirty="0"/>
            </a:p>
            <a:p>
              <a:r>
                <a:rPr lang="en-US" dirty="0"/>
                <a:t>Converting a reference to a base class to a reference to a derived class</a:t>
              </a:r>
            </a:p>
            <a:p>
              <a:r>
                <a:rPr lang="en-US" dirty="0" err="1"/>
                <a:t>Downcasting</a:t>
              </a:r>
              <a:r>
                <a:rPr lang="en-US" dirty="0"/>
                <a:t> is potentially dangerous, and should generally be avoided if possible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550" y="4358848"/>
              <a:ext cx="6096000" cy="147732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Downcasting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--p "IS NOT A" Child</a:t>
              </a:r>
            </a:p>
            <a:p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Child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c = (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Child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*)p;</a:t>
              </a:r>
            </a:p>
            <a:p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If p is not a GGC... bad times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((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GreatGrandChild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*)p)-&gt;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SomeGGC_Function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7334" y="1752600"/>
            <a:ext cx="11362266" cy="2308324"/>
            <a:chOff x="677334" y="1752600"/>
            <a:chExt cx="11362266" cy="2308324"/>
          </a:xfrm>
        </p:grpSpPr>
        <p:sp>
          <p:nvSpPr>
            <p:cNvPr id="4" name="Rectangle 3"/>
            <p:cNvSpPr/>
            <p:nvPr/>
          </p:nvSpPr>
          <p:spPr>
            <a:xfrm>
              <a:off x="5562600" y="1752600"/>
              <a:ext cx="6477000" cy="230832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Parent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{};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Child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Parent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{};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GrandChild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Child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{};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GreatGrandChild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GrandChild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{};</a:t>
              </a:r>
            </a:p>
            <a:p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Parent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p =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Child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					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Upcast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Parent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parent =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GrandChild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			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Upcast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Parent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parent2 =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GreatGrandChild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	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Upcast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77334" y="1918494"/>
              <a:ext cx="4580466" cy="164941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3" charset="2"/>
                <a:buNone/>
              </a:pPr>
              <a:r>
                <a:rPr lang="en-US" dirty="0" err="1"/>
                <a:t>Upcasting</a:t>
              </a:r>
              <a:endParaRPr lang="en-US" dirty="0"/>
            </a:p>
            <a:p>
              <a:r>
                <a:rPr lang="en-US" dirty="0"/>
                <a:t>Storing a reference to a derived class, in a base class pointer/reference</a:t>
              </a:r>
            </a:p>
            <a:p>
              <a:r>
                <a:rPr lang="en-US" dirty="0" err="1"/>
                <a:t>Upcasting</a:t>
              </a:r>
              <a:r>
                <a:rPr lang="en-US" dirty="0"/>
                <a:t> is safe, happens all the time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743200" y="6096000"/>
            <a:ext cx="6096000" cy="64633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//More formally in C++: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Child* result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*&gt;(p);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1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 between a Stack and a Queue?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r>
              <a:rPr lang="en-US" sz="2400" dirty="0"/>
              <a:t>A Stack is a </a:t>
            </a:r>
            <a:r>
              <a:rPr lang="en-US" sz="2400" b="1" dirty="0">
                <a:solidFill>
                  <a:schemeClr val="accent3"/>
                </a:solidFill>
              </a:rPr>
              <a:t>Last-In-First-Out</a:t>
            </a:r>
            <a:r>
              <a:rPr lang="en-US" sz="2400" dirty="0"/>
              <a:t> data structure—the most recently added elements are removed/accessed first</a:t>
            </a:r>
          </a:p>
          <a:p>
            <a:pPr lvl="1"/>
            <a:r>
              <a:rPr lang="en-US" sz="2200" dirty="0"/>
              <a:t>Deck of Cards (draw from the top)</a:t>
            </a:r>
          </a:p>
          <a:p>
            <a:pPr lvl="1"/>
            <a:r>
              <a:rPr lang="en-US" sz="2200" dirty="0"/>
              <a:t>Stack of papers on a desk (top paper is read first)</a:t>
            </a:r>
          </a:p>
          <a:p>
            <a:pPr lvl="1"/>
            <a:r>
              <a:rPr lang="en-US" sz="2200" dirty="0"/>
              <a:t>Call Stack (execute most recent function first)</a:t>
            </a:r>
          </a:p>
          <a:p>
            <a:r>
              <a:rPr lang="en-US" sz="2400" dirty="0"/>
              <a:t>A Queue is a </a:t>
            </a:r>
            <a:r>
              <a:rPr lang="en-US" sz="2400" b="1" dirty="0">
                <a:solidFill>
                  <a:schemeClr val="accent3"/>
                </a:solidFill>
              </a:rPr>
              <a:t>First-In-First-Out</a:t>
            </a:r>
            <a:r>
              <a:rPr lang="en-US" sz="2400" dirty="0"/>
              <a:t> data structure—the data added first is removed/accessed first</a:t>
            </a:r>
          </a:p>
          <a:p>
            <a:pPr lvl="1"/>
            <a:r>
              <a:rPr lang="en-US" sz="2200" dirty="0"/>
              <a:t>A line of people</a:t>
            </a:r>
          </a:p>
          <a:p>
            <a:pPr lvl="1"/>
            <a:r>
              <a:rPr lang="en-US" sz="2200" dirty="0"/>
              <a:t>A pizza ordering system</a:t>
            </a:r>
          </a:p>
        </p:txBody>
      </p:sp>
    </p:spTree>
    <p:extLst>
      <p:ext uri="{BB962C8B-B14F-4D97-AF65-F5344CB8AC3E}">
        <p14:creationId xmlns:p14="http://schemas.microsoft.com/office/powerpoint/2010/main" val="12328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03626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Which of these is the largest?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497108"/>
            <a:ext cx="4267200" cy="83099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 defTabSz="457200">
              <a:defRPr sz="2400">
                <a:solidFill>
                  <a:srgbClr val="2B91AF"/>
                </a:solidFill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It’s a tie. Pointers to anything are the same size.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5485092"/>
            <a:ext cx="11125200" cy="83099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24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dirty="0">
                <a:latin typeface="+mj-lt"/>
              </a:rPr>
              <a:t>The size of a pointer is not constant across all platforms (such as 32-bit vs 64-bit), but all pointers on any given platform are the same size.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121463"/>
            <a:ext cx="8610600" cy="304698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unsigned long long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e =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86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could you open this file for reading its data in binary?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209800"/>
            <a:ext cx="8071440" cy="523220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“SomeFile.dat"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_________);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81000" y="3733800"/>
            <a:ext cx="10668000" cy="4616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“SomeFile.dat"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::in |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23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143000"/>
            <a:ext cx="990600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MyTemplate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Assume super sweet code here. Like for reals, this code the bomb.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defTabSz="45720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 a;</a:t>
            </a:r>
          </a:p>
          <a:p>
            <a:pPr defTabSz="457200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 b;</a:t>
            </a:r>
          </a:p>
          <a:p>
            <a:pPr defTabSz="457200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  c;</a:t>
            </a:r>
          </a:p>
          <a:p>
            <a:pPr defTabSz="457200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	  d;</a:t>
            </a:r>
          </a:p>
        </p:txBody>
      </p:sp>
      <p:sp>
        <p:nvSpPr>
          <p:cNvPr id="5" name="Setup"/>
          <p:cNvSpPr/>
          <p:nvPr/>
        </p:nvSpPr>
        <p:spPr>
          <a:xfrm>
            <a:off x="323849" y="211395"/>
            <a:ext cx="1058227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ea typeface="+mj-ea"/>
                <a:cs typeface="+mj-cs"/>
              </a:rPr>
              <a:t>Given the following:</a:t>
            </a:r>
          </a:p>
        </p:txBody>
      </p:sp>
      <p:sp>
        <p:nvSpPr>
          <p:cNvPr id="7" name="Setup"/>
          <p:cNvSpPr/>
          <p:nvPr/>
        </p:nvSpPr>
        <p:spPr>
          <a:xfrm>
            <a:off x="323849" y="3429000"/>
            <a:ext cx="1058227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ea typeface="+mj-ea"/>
                <a:cs typeface="+mj-cs"/>
              </a:rPr>
              <a:t>Which of the following would be a correct template declaration?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4419600"/>
            <a:ext cx="8686800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4.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CustomTypeNameDefinition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5.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Dinosaur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6.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Batman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0" y="4191000"/>
            <a:ext cx="4467225" cy="7078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All of them! Often “T” is used because it’s short.</a:t>
            </a:r>
          </a:p>
        </p:txBody>
      </p:sp>
    </p:spTree>
    <p:extLst>
      <p:ext uri="{BB962C8B-B14F-4D97-AF65-F5344CB8AC3E}">
        <p14:creationId xmlns:p14="http://schemas.microsoft.com/office/powerpoint/2010/main" val="6216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308" y="1031665"/>
            <a:ext cx="9450512" cy="415498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FooFile.foo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data[] = { 1.21f, 3.14f, 987.91f };</a:t>
            </a:r>
          </a:p>
          <a:p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file.is_open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*)data,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(data[0]));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*)&amp;data[1],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*)&amp;data[2], 4);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Question"/>
          <p:cNvSpPr/>
          <p:nvPr/>
        </p:nvSpPr>
        <p:spPr>
          <a:xfrm>
            <a:off x="323849" y="5663000"/>
            <a:ext cx="10582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ea typeface="+mj-ea"/>
                <a:cs typeface="+mj-cs"/>
              </a:rPr>
              <a:t>What, if anything, is wrong with this code?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796645" y="555314"/>
            <a:ext cx="10138180" cy="1744188"/>
            <a:chOff x="1796645" y="555314"/>
            <a:chExt cx="10138180" cy="1744188"/>
          </a:xfrm>
        </p:grpSpPr>
        <p:sp>
          <p:nvSpPr>
            <p:cNvPr id="6" name="TextBox 5"/>
            <p:cNvSpPr txBox="1"/>
            <p:nvPr/>
          </p:nvSpPr>
          <p:spPr>
            <a:xfrm>
              <a:off x="7467600" y="555314"/>
              <a:ext cx="4467225" cy="132343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defRPr sz="2000">
                  <a:solidFill>
                    <a:schemeClr val="bg1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ifstream is for reading files, not writing. The write() function doesn’t exist in the class.</a:t>
              </a:r>
            </a:p>
          </p:txBody>
        </p:sp>
        <p:sp>
          <p:nvSpPr>
            <p:cNvPr id="7" name="Left Arrow 6"/>
            <p:cNvSpPr/>
            <p:nvPr/>
          </p:nvSpPr>
          <p:spPr>
            <a:xfrm rot="21331506">
              <a:off x="1796645" y="857905"/>
              <a:ext cx="5668161" cy="2930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/>
            <p:cNvSpPr/>
            <p:nvPr/>
          </p:nvSpPr>
          <p:spPr>
            <a:xfrm rot="20284734">
              <a:off x="2461461" y="2006483"/>
              <a:ext cx="5090815" cy="2930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15000" y="2971799"/>
            <a:ext cx="6219825" cy="1930064"/>
            <a:chOff x="5715000" y="2971799"/>
            <a:chExt cx="6219825" cy="1930064"/>
          </a:xfrm>
        </p:grpSpPr>
        <p:sp>
          <p:nvSpPr>
            <p:cNvPr id="9" name="TextBox 8"/>
            <p:cNvSpPr txBox="1"/>
            <p:nvPr/>
          </p:nvSpPr>
          <p:spPr>
            <a:xfrm>
              <a:off x="7467600" y="3886200"/>
              <a:ext cx="4467225" cy="101566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defRPr sz="2000">
                  <a:solidFill>
                    <a:schemeClr val="bg1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Unrelated: this isn’t WRONG, but… is kind of a mess. Consistency helps readability.</a:t>
              </a:r>
            </a:p>
          </p:txBody>
        </p:sp>
        <p:sp>
          <p:nvSpPr>
            <p:cNvPr id="10" name="Bent-Up Arrow 9"/>
            <p:cNvSpPr/>
            <p:nvPr/>
          </p:nvSpPr>
          <p:spPr>
            <a:xfrm flipH="1">
              <a:off x="6911194" y="3656625"/>
              <a:ext cx="533400" cy="63243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ent-Up Arrow 10"/>
            <p:cNvSpPr/>
            <p:nvPr/>
          </p:nvSpPr>
          <p:spPr>
            <a:xfrm flipH="1">
              <a:off x="5715000" y="3962400"/>
              <a:ext cx="1752598" cy="63243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ent-Up Arrow 11"/>
            <p:cNvSpPr/>
            <p:nvPr/>
          </p:nvSpPr>
          <p:spPr>
            <a:xfrm rot="5400000" flipH="1" flipV="1">
              <a:off x="7970633" y="3093831"/>
              <a:ext cx="914400" cy="670335"/>
            </a:xfrm>
            <a:prstGeom prst="bentUpArrow">
              <a:avLst>
                <a:gd name="adj1" fmla="val 20764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92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This code is broken. How can we fix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696384" y="1297126"/>
            <a:ext cx="6096000" cy="175432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Create and return a copy of an 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copy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#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nailedit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copy;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3352800"/>
            <a:ext cx="6096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Create and return a copy of an 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Create a new 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copy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nn-NO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Copy each element of the old 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copy[i]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copy;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1552575"/>
            <a:ext cx="4419600" cy="206210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Bonus Question: What type of copying is happening in each of these blocks of code?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2547" y="2907506"/>
            <a:ext cx="2519362" cy="52322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Shallow Copy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719703"/>
            <a:ext cx="2519362" cy="52322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Deep Copy</a:t>
            </a:r>
          </a:p>
        </p:txBody>
      </p:sp>
    </p:spTree>
    <p:extLst>
      <p:ext uri="{BB962C8B-B14F-4D97-AF65-F5344CB8AC3E}">
        <p14:creationId xmlns:p14="http://schemas.microsoft.com/office/powerpoint/2010/main" val="141201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call the two components of the pairs stored in a map?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362200"/>
            <a:ext cx="9144000" cy="58477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WHAT_IS_THIS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WHAT_IS_THIS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someMap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200" dirty="0"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43200" y="2907087"/>
            <a:ext cx="5791200" cy="1942902"/>
            <a:chOff x="2743200" y="2907087"/>
            <a:chExt cx="5791200" cy="1942902"/>
          </a:xfrm>
        </p:grpSpPr>
        <p:sp>
          <p:nvSpPr>
            <p:cNvPr id="5" name="TextBox 4"/>
            <p:cNvSpPr txBox="1"/>
            <p:nvPr/>
          </p:nvSpPr>
          <p:spPr>
            <a:xfrm>
              <a:off x="2743200" y="4265214"/>
              <a:ext cx="5791200" cy="58477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map</a:t>
              </a:r>
              <a:r>
                <a:rPr lang="en-US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3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KEY</a:t>
              </a:r>
              <a:r>
                <a:rPr lang="en-US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3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someMap</a:t>
              </a:r>
              <a:r>
                <a:rPr lang="en-US" sz="3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6" name="Down Arrow 5"/>
            <p:cNvSpPr/>
            <p:nvPr/>
          </p:nvSpPr>
          <p:spPr>
            <a:xfrm rot="19970101">
              <a:off x="3504180" y="2907087"/>
              <a:ext cx="381000" cy="14227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 rot="1574982">
              <a:off x="5619787" y="2979907"/>
              <a:ext cx="381000" cy="12663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30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4247-930F-A42B-8E7F-FB7DBFEB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F84F-D882-D404-CC03-7CA77043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34" y="2133600"/>
            <a:ext cx="8596668" cy="3880773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min,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return rand() % (max – min) + min;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avg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 50, 23);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 50);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 + b + c) / 3.0f;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0457D-254C-B9FF-2221-D9BE16561FD7}"/>
              </a:ext>
            </a:extLst>
          </p:cNvPr>
          <p:cNvSpPr txBox="1"/>
          <p:nvPr/>
        </p:nvSpPr>
        <p:spPr>
          <a:xfrm>
            <a:off x="1927073" y="1447800"/>
            <a:ext cx="60971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This code is broken. How can we fix it?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033D6C-4F19-8B8A-8E04-79E82A66CE9A}"/>
              </a:ext>
            </a:extLst>
          </p:cNvPr>
          <p:cNvGrpSpPr/>
          <p:nvPr/>
        </p:nvGrpSpPr>
        <p:grpSpPr>
          <a:xfrm>
            <a:off x="641614" y="2895600"/>
            <a:ext cx="8197587" cy="830997"/>
            <a:chOff x="3047998" y="2708701"/>
            <a:chExt cx="5381223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FAD2B4-2BBD-0FF1-CCE1-93F98CD8FBF6}"/>
                </a:ext>
              </a:extLst>
            </p:cNvPr>
            <p:cNvSpPr txBox="1"/>
            <p:nvPr/>
          </p:nvSpPr>
          <p:spPr>
            <a:xfrm>
              <a:off x="5715000" y="2708701"/>
              <a:ext cx="2714221" cy="83099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Declaration of </a:t>
              </a:r>
              <a:r>
                <a:rPr lang="en-US" sz="2400" dirty="0" err="1">
                  <a:solidFill>
                    <a:schemeClr val="bg1"/>
                  </a:solidFill>
                </a:rPr>
                <a:t>CalculateAverage</a:t>
              </a:r>
              <a:r>
                <a:rPr lang="en-US" sz="2400" dirty="0">
                  <a:solidFill>
                    <a:schemeClr val="bg1"/>
                  </a:solidFill>
                </a:rPr>
                <a:t> here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7574278-6E36-2B8F-49FC-9087F43C1FB4}"/>
                </a:ext>
              </a:extLst>
            </p:cNvPr>
            <p:cNvSpPr/>
            <p:nvPr/>
          </p:nvSpPr>
          <p:spPr>
            <a:xfrm>
              <a:off x="3047998" y="2911404"/>
              <a:ext cx="2057401" cy="381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147005-C44D-AF82-62B7-ECF60AACECE7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105400" y="3124200"/>
              <a:ext cx="6096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key in a map?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334" y="22098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identify and (quickly) look up a value</a:t>
            </a:r>
          </a:p>
          <a:p>
            <a:endParaRPr lang="en-US" sz="2400" dirty="0"/>
          </a:p>
          <a:p>
            <a:r>
              <a:rPr lang="en-US" sz="2400" dirty="0"/>
              <a:t>Behind the scenes maps (and </a:t>
            </a:r>
            <a:r>
              <a:rPr lang="en-US" sz="2400" dirty="0" err="1"/>
              <a:t>unordered_maps</a:t>
            </a:r>
            <a:r>
              <a:rPr lang="en-US" sz="2400" dirty="0"/>
              <a:t>) store data differently than an array</a:t>
            </a:r>
          </a:p>
          <a:p>
            <a:endParaRPr lang="en-US" sz="2400" dirty="0"/>
          </a:p>
          <a:p>
            <a:r>
              <a:rPr lang="en-US" sz="2400" dirty="0"/>
              <a:t>The key is used by the data structure to reference its internal storage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05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9829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typical 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 is fine to access every element in a map</a:t>
            </a:r>
          </a:p>
        </p:txBody>
      </p:sp>
      <p:sp>
        <p:nvSpPr>
          <p:cNvPr id="6" name="Rectangle 5"/>
          <p:cNvSpPr/>
          <p:nvPr/>
        </p:nvSpPr>
        <p:spPr>
          <a:xfrm>
            <a:off x="933450" y="2849563"/>
            <a:ext cx="10115550" cy="255454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SomeKey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SomeValue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someMap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someMap.size(); i++)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	// Do stuff with each element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5257800"/>
            <a:ext cx="6248400" cy="7078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latin typeface="+mj-lt"/>
              </a:rPr>
              <a:t>False. The map almost certainly does not have keys in order, possibly not even integers.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8350" y="6087710"/>
            <a:ext cx="6629400" cy="7078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latin typeface="+mj-lt"/>
              </a:rPr>
              <a:t>It COULD work, MAYBE… if all the keys were sequential. In that case, however… why even use a map?</a:t>
            </a:r>
          </a:p>
        </p:txBody>
      </p:sp>
    </p:spTree>
    <p:extLst>
      <p:ext uri="{BB962C8B-B14F-4D97-AF65-F5344CB8AC3E}">
        <p14:creationId xmlns:p14="http://schemas.microsoft.com/office/powerpoint/2010/main" val="27749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use to access every element in a map (as well as other standard library objects)?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6670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 iterator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52671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Iterators are specifically designed for this purpose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05909" y="4263310"/>
            <a:ext cx="8305800" cy="120032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someMap.begin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someMap.end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Do something with the iterator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738574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work of accessing the next element, the next, </a:t>
            </a:r>
            <a:r>
              <a:rPr lang="en-US" sz="2400" dirty="0" err="1"/>
              <a:t>etc</a:t>
            </a:r>
            <a:r>
              <a:rPr lang="en-US" sz="2400" dirty="0"/>
              <a:t> is handled behind the scenes for you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1389727"/>
            <a:ext cx="4419600" cy="267765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iterator acts as an interface to the data in the class.</a:t>
            </a:r>
          </a:p>
          <a:p>
            <a:endParaRPr lang="en-US" sz="2400" dirty="0"/>
          </a:p>
          <a:p>
            <a:r>
              <a:rPr lang="en-US" sz="2400" dirty="0"/>
              <a:t>Use the interface, don’t worry about the behind-the-scenes details</a:t>
            </a:r>
          </a:p>
        </p:txBody>
      </p:sp>
    </p:spTree>
    <p:extLst>
      <p:ext uri="{BB962C8B-B14F-4D97-AF65-F5344CB8AC3E}">
        <p14:creationId xmlns:p14="http://schemas.microsoft.com/office/powerpoint/2010/main" val="5375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dirty="0"/>
              <a:t>What is the purpose of a library?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To package together some amount of code (often a lot of code, spread across many files) for someone else to use in their own project(s)</a:t>
            </a:r>
          </a:p>
          <a:p>
            <a:endParaRPr lang="en-US" sz="2400" dirty="0"/>
          </a:p>
          <a:p>
            <a:r>
              <a:rPr lang="en-US" sz="2400" dirty="0"/>
              <a:t>The developers of SFML, for example, wrote that code so another programmer could use it to develop their own program</a:t>
            </a:r>
          </a:p>
          <a:p>
            <a:endParaRPr lang="en-US" sz="2400" dirty="0"/>
          </a:p>
          <a:p>
            <a:r>
              <a:rPr lang="en-US" sz="2400" dirty="0"/>
              <a:t>Need to load some images and draw some sprites? SFML has got you covered!</a:t>
            </a:r>
            <a:br>
              <a:rPr lang="en-US" sz="2400" dirty="0"/>
            </a:br>
            <a:r>
              <a:rPr lang="en-US" sz="2400" dirty="0"/>
              <a:t>WHY do you need to do that…? That’s up to you!</a:t>
            </a:r>
          </a:p>
        </p:txBody>
      </p:sp>
    </p:spTree>
    <p:extLst>
      <p:ext uri="{BB962C8B-B14F-4D97-AF65-F5344CB8AC3E}">
        <p14:creationId xmlns:p14="http://schemas.microsoft.com/office/powerpoint/2010/main" val="176864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/>
              <a:t>What type of operation is this?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6076950" cy="64633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&lt;&lt;= 3;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779931"/>
            <a:ext cx="6076950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2;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2800" y="1552575"/>
            <a:ext cx="4419600" cy="156966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Bonus Question: What’s the value of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result</a:t>
            </a:r>
            <a:r>
              <a:rPr lang="en-US" sz="32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581400"/>
            <a:ext cx="5257800" cy="156966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Bit Shifting </a:t>
            </a:r>
          </a:p>
          <a:p>
            <a:r>
              <a:rPr lang="en-US" sz="3200" dirty="0"/>
              <a:t>&lt;&lt; left shift</a:t>
            </a:r>
          </a:p>
          <a:p>
            <a:r>
              <a:rPr lang="en-US" sz="3200" dirty="0"/>
              <a:t>&gt;&gt; right shift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34400" y="3352800"/>
            <a:ext cx="838200" cy="58477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9400" y="4136069"/>
            <a:ext cx="4267200" cy="92333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someValue</a:t>
            </a:r>
            <a:r>
              <a:rPr lang="en-US" dirty="0">
                <a:solidFill>
                  <a:schemeClr val="bg1"/>
                </a:solidFill>
              </a:rPr>
              <a:t> &lt;&lt;= 3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 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someValue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*= 2</a:t>
            </a:r>
            <a:r>
              <a:rPr lang="en-US" baseline="30000" dirty="0">
                <a:solidFill>
                  <a:schemeClr val="bg1"/>
                </a:solidFill>
                <a:sym typeface="Wingdings" panose="05000000000000000000" pitchFamily="2" charset="2"/>
              </a:rPr>
              <a:t>^3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 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someValue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*= 8, which results in 80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9400" y="5126669"/>
            <a:ext cx="4267200" cy="1477328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someValue</a:t>
            </a:r>
            <a:r>
              <a:rPr lang="en-US" dirty="0">
                <a:solidFill>
                  <a:schemeClr val="bg1"/>
                </a:solidFill>
              </a:rPr>
              <a:t> &gt;&gt; 2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80 &gt;&gt; 2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80 / 2</a:t>
            </a:r>
            <a:r>
              <a:rPr lang="en-US" baseline="30000" dirty="0">
                <a:solidFill>
                  <a:schemeClr val="bg1"/>
                </a:solidFill>
                <a:sym typeface="Wingdings" panose="05000000000000000000" pitchFamily="2" charset="2"/>
              </a:rPr>
              <a:t>^2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80 / 4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result = 20</a:t>
            </a:r>
          </a:p>
        </p:txBody>
      </p:sp>
    </p:spTree>
    <p:extLst>
      <p:ext uri="{BB962C8B-B14F-4D97-AF65-F5344CB8AC3E}">
        <p14:creationId xmlns:p14="http://schemas.microsoft.com/office/powerpoint/2010/main" val="30398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/>
          <a:lstStyle/>
          <a:p>
            <a:r>
              <a:rPr lang="en-US" dirty="0"/>
              <a:t>Which of these pointers, if dereferenced, would have the highest value?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930400"/>
            <a:ext cx="5257800" cy="304698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nn-NO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ptrA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num;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*= 6;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ptrB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-= 3;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ptrC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105400"/>
            <a:ext cx="5257800" cy="156966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*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ptrA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*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ptrB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*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ptrC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41412" y="3505200"/>
            <a:ext cx="3721844" cy="1382373"/>
            <a:chOff x="7041412" y="3505200"/>
            <a:chExt cx="3721844" cy="1382373"/>
          </a:xfrm>
        </p:grpSpPr>
        <p:sp>
          <p:nvSpPr>
            <p:cNvPr id="9" name="TextBox 8"/>
            <p:cNvSpPr txBox="1"/>
            <p:nvPr/>
          </p:nvSpPr>
          <p:spPr>
            <a:xfrm>
              <a:off x="7041412" y="3505200"/>
              <a:ext cx="776175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num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05800" y="3505200"/>
              <a:ext cx="779381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ptrA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00" y="3505200"/>
              <a:ext cx="779381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ptrB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83875" y="3505200"/>
              <a:ext cx="779381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ptrC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05800" y="4091781"/>
              <a:ext cx="762000" cy="789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&amp;</a:t>
              </a:r>
              <a:r>
                <a:rPr lang="en-US" sz="2000" dirty="0" err="1">
                  <a:latin typeface="Consolas" panose="020B0609020204030204" pitchFamily="49" charset="0"/>
                </a:rPr>
                <a:t>num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52690" y="4091781"/>
              <a:ext cx="762000" cy="789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&amp;</a:t>
              </a:r>
              <a:r>
                <a:rPr lang="en-US" sz="2000" dirty="0" err="1">
                  <a:latin typeface="Consolas" panose="020B0609020204030204" pitchFamily="49" charset="0"/>
                </a:rPr>
                <a:t>num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01256" y="4091781"/>
              <a:ext cx="762000" cy="789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&amp;</a:t>
              </a:r>
              <a:r>
                <a:rPr lang="en-US" sz="2000" dirty="0" err="1">
                  <a:latin typeface="Consolas" panose="020B0609020204030204" pitchFamily="49" charset="0"/>
                </a:rPr>
                <a:t>num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55587" y="4091781"/>
              <a:ext cx="762000" cy="789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27</a:t>
              </a:r>
            </a:p>
          </p:txBody>
        </p:sp>
        <p:cxnSp>
          <p:nvCxnSpPr>
            <p:cNvPr id="18" name="Curved Connector 17"/>
            <p:cNvCxnSpPr>
              <a:stCxn id="13" idx="2"/>
              <a:endCxn id="16" idx="2"/>
            </p:cNvCxnSpPr>
            <p:nvPr/>
          </p:nvCxnSpPr>
          <p:spPr>
            <a:xfrm rot="5400000">
              <a:off x="8061694" y="4256116"/>
              <a:ext cx="12700" cy="1250213"/>
            </a:xfrm>
            <a:prstGeom prst="curvedConnector3">
              <a:avLst>
                <a:gd name="adj1" fmla="val 5676921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4" idx="2"/>
              <a:endCxn id="16" idx="2"/>
            </p:cNvCxnSpPr>
            <p:nvPr/>
          </p:nvCxnSpPr>
          <p:spPr>
            <a:xfrm rot="5400000">
              <a:off x="8485139" y="3832671"/>
              <a:ext cx="12700" cy="2097103"/>
            </a:xfrm>
            <a:prstGeom prst="curvedConnector3">
              <a:avLst>
                <a:gd name="adj1" fmla="val 7021976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5" idx="2"/>
              <a:endCxn id="16" idx="2"/>
            </p:cNvCxnSpPr>
            <p:nvPr/>
          </p:nvCxnSpPr>
          <p:spPr>
            <a:xfrm rot="5400000">
              <a:off x="8909422" y="3408388"/>
              <a:ext cx="12700" cy="2945669"/>
            </a:xfrm>
            <a:prstGeom prst="curvedConnector3">
              <a:avLst>
                <a:gd name="adj1" fmla="val 7852748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570581" y="2025522"/>
            <a:ext cx="5029200" cy="120032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of them! They all store the same ADDRESS, so the VALUE when dereferenced will be the same</a:t>
            </a:r>
          </a:p>
        </p:txBody>
      </p:sp>
    </p:spTree>
    <p:extLst>
      <p:ext uri="{BB962C8B-B14F-4D97-AF65-F5344CB8AC3E}">
        <p14:creationId xmlns:p14="http://schemas.microsoft.com/office/powerpoint/2010/main" val="40708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966D-8D53-951E-8618-0F763D49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linear search on C++ in the following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88BB-7D3D-98A0-6BBA-741D005449A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#include </a:t>
            </a:r>
            <a:r>
              <a:rPr lang="en-US" dirty="0">
                <a:solidFill>
                  <a:srgbClr val="067D17"/>
                </a:solidFill>
                <a:effectLst/>
              </a:rPr>
              <a:t>&lt;iostream&gt;</a:t>
            </a:r>
            <a:br>
              <a:rPr lang="en-US" dirty="0">
                <a:solidFill>
                  <a:srgbClr val="067D17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#include </a:t>
            </a:r>
            <a:r>
              <a:rPr lang="en-US" dirty="0">
                <a:solidFill>
                  <a:srgbClr val="067D17"/>
                </a:solidFill>
                <a:effectLst/>
              </a:rPr>
              <a:t>&lt;string&gt;</a:t>
            </a:r>
            <a:br>
              <a:rPr lang="en-US" dirty="0">
                <a:solidFill>
                  <a:srgbClr val="067D17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#include </a:t>
            </a:r>
            <a:r>
              <a:rPr lang="en-US" dirty="0">
                <a:solidFill>
                  <a:srgbClr val="067D17"/>
                </a:solidFill>
                <a:effectLst/>
              </a:rPr>
              <a:t>&lt;vector&gt;</a:t>
            </a:r>
            <a:br>
              <a:rPr lang="en-US" dirty="0">
                <a:solidFill>
                  <a:srgbClr val="067D17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using namespace </a:t>
            </a:r>
            <a:r>
              <a:rPr lang="en-US" dirty="0">
                <a:solidFill>
                  <a:srgbClr val="008080"/>
                </a:solidFill>
                <a:effectLst/>
              </a:rPr>
              <a:t>std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 err="1">
                <a:solidFill>
                  <a:srgbClr val="00627A"/>
                </a:solidFill>
                <a:effectLst/>
              </a:rPr>
              <a:t>linearSearch</a:t>
            </a:r>
            <a:r>
              <a:rPr lang="en-US" dirty="0"/>
              <a:t>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//TODO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8080"/>
                </a:solidFill>
                <a:effectLst/>
              </a:rPr>
              <a:t>vector</a:t>
            </a: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  <a:effectLst/>
              </a:rPr>
              <a:t>int</a:t>
            </a:r>
            <a:r>
              <a:rPr lang="en-US" dirty="0"/>
              <a:t>&gt; </a:t>
            </a:r>
            <a:r>
              <a:rPr lang="en-US" dirty="0">
                <a:solidFill>
                  <a:srgbClr val="000000"/>
                </a:solidFill>
                <a:effectLst/>
              </a:rPr>
              <a:t>exercise </a:t>
            </a:r>
            <a:r>
              <a:rPr lang="en-US" dirty="0"/>
              <a:t>= </a:t>
            </a:r>
            <a:r>
              <a:rPr lang="en-US" b="1" dirty="0">
                <a:effectLst/>
              </a:rPr>
              <a:t>{</a:t>
            </a:r>
            <a:r>
              <a:rPr lang="en-US" dirty="0">
                <a:solidFill>
                  <a:srgbClr val="1750EB"/>
                </a:solidFill>
                <a:effectLst/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7</a:t>
            </a:r>
            <a:r>
              <a:rPr lang="en-US" b="1" dirty="0">
                <a:effectLst/>
              </a:rPr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</a:rPr>
              <a:t>&lt;&lt; </a:t>
            </a:r>
            <a:r>
              <a:rPr lang="en-US" dirty="0" err="1"/>
              <a:t>linearSearch</a:t>
            </a:r>
            <a:r>
              <a:rPr lang="en-US" dirty="0"/>
              <a:t>() </a:t>
            </a:r>
            <a:r>
              <a:rPr lang="en-US" dirty="0">
                <a:solidFill>
                  <a:srgbClr val="008080"/>
                </a:solidFill>
                <a:effectLst/>
              </a:rPr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867BA-7148-A9BF-01C0-598BDE4C3AE8}"/>
              </a:ext>
            </a:extLst>
          </p:cNvPr>
          <p:cNvSpPr txBox="1"/>
          <p:nvPr/>
        </p:nvSpPr>
        <p:spPr>
          <a:xfrm>
            <a:off x="2590800" y="1600200"/>
            <a:ext cx="8305800" cy="342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 err="1">
                <a:solidFill>
                  <a:srgbClr val="00627A"/>
                </a:solidFill>
                <a:effectLst/>
              </a:rPr>
              <a:t>linearSearch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8080"/>
                </a:solidFill>
                <a:effectLst/>
              </a:rPr>
              <a:t>vector</a:t>
            </a: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  <a:effectLst/>
              </a:rPr>
              <a:t>int</a:t>
            </a:r>
            <a:r>
              <a:rPr lang="en-US" dirty="0"/>
              <a:t>&gt; vector){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for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1750EB"/>
                </a:solidFill>
                <a:effectLst/>
              </a:rPr>
              <a:t>0</a:t>
            </a:r>
            <a:r>
              <a:rPr lang="en-US" dirty="0"/>
              <a:t>; 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&lt; </a:t>
            </a:r>
            <a:r>
              <a:rPr lang="en-US" dirty="0" err="1"/>
              <a:t>vector.size</a:t>
            </a:r>
            <a:r>
              <a:rPr lang="en-US" dirty="0"/>
              <a:t>() ; 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/>
              <a:t>++){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if</a:t>
            </a:r>
            <a:r>
              <a:rPr lang="en-US" dirty="0"/>
              <a:t>(vector</a:t>
            </a:r>
            <a:r>
              <a:rPr lang="en-US" dirty="0">
                <a:solidFill>
                  <a:srgbClr val="008080"/>
                </a:solidFill>
                <a:effectLst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8080"/>
                </a:solidFill>
                <a:effectLst/>
              </a:rPr>
              <a:t>] </a:t>
            </a:r>
            <a:r>
              <a:rPr lang="en-US" dirty="0"/>
              <a:t>== a)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</a:rPr>
              <a:t>&lt;&lt; </a:t>
            </a:r>
            <a:r>
              <a:rPr lang="en-US" dirty="0">
                <a:solidFill>
                  <a:srgbClr val="067D17"/>
                </a:solidFill>
                <a:effectLst/>
              </a:rPr>
              <a:t>"NOT FOUND" </a:t>
            </a:r>
            <a:r>
              <a:rPr lang="en-US" dirty="0">
                <a:solidFill>
                  <a:srgbClr val="008080"/>
                </a:solidFill>
                <a:effectLst/>
              </a:rPr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8080"/>
                </a:solidFill>
                <a:effectLst/>
              </a:rPr>
              <a:t>vector</a:t>
            </a: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  <a:effectLst/>
              </a:rPr>
              <a:t>int</a:t>
            </a:r>
            <a:r>
              <a:rPr lang="en-US" dirty="0"/>
              <a:t>&gt; </a:t>
            </a:r>
            <a:r>
              <a:rPr lang="en-US" dirty="0">
                <a:solidFill>
                  <a:srgbClr val="000000"/>
                </a:solidFill>
                <a:effectLst/>
              </a:rPr>
              <a:t>exercise </a:t>
            </a:r>
            <a:r>
              <a:rPr lang="en-US" dirty="0"/>
              <a:t>= </a:t>
            </a:r>
            <a:r>
              <a:rPr lang="en-US" b="1" dirty="0">
                <a:effectLst/>
              </a:rPr>
              <a:t>{</a:t>
            </a:r>
            <a:r>
              <a:rPr lang="en-US" dirty="0">
                <a:solidFill>
                  <a:srgbClr val="1750EB"/>
                </a:solidFill>
                <a:effectLst/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7</a:t>
            </a:r>
            <a:r>
              <a:rPr lang="en-US" b="1" dirty="0">
                <a:effectLst/>
              </a:rPr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</a:rPr>
              <a:t>&lt;&lt; </a:t>
            </a:r>
            <a:r>
              <a:rPr lang="en-US" dirty="0" err="1"/>
              <a:t>linearSearch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000000"/>
                </a:solidFill>
                <a:effectLst/>
              </a:rPr>
              <a:t>exercise</a:t>
            </a:r>
            <a:r>
              <a:rPr lang="en-US" dirty="0"/>
              <a:t>) </a:t>
            </a:r>
            <a:r>
              <a:rPr lang="en-US" dirty="0">
                <a:solidFill>
                  <a:srgbClr val="008080"/>
                </a:solidFill>
                <a:effectLst/>
              </a:rPr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120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83CE-88EA-4123-5F47-4246639C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code prints out?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FBC67-F1F0-D997-383C-6E5E6813F0FA}"/>
              </a:ext>
            </a:extLst>
          </p:cNvPr>
          <p:cNvSpPr/>
          <p:nvPr/>
        </p:nvSpPr>
        <p:spPr>
          <a:xfrm>
            <a:off x="1066800" y="1524000"/>
            <a:ext cx="86106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33B3"/>
                </a:solidFill>
                <a:effectLst/>
              </a:rPr>
              <a:t>int </a:t>
            </a:r>
            <a:r>
              <a:rPr lang="en-US" sz="32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200" dirty="0"/>
              <a:t>(){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dirty="0">
                <a:solidFill>
                  <a:srgbClr val="0033B3"/>
                </a:solidFill>
                <a:effectLst/>
              </a:rPr>
              <a:t>int </a:t>
            </a:r>
            <a:r>
              <a:rPr lang="en-US" sz="3200" dirty="0">
                <a:solidFill>
                  <a:srgbClr val="000000"/>
                </a:solidFill>
                <a:effectLst/>
              </a:rPr>
              <a:t>a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1750EB"/>
                </a:solidFill>
                <a:effectLst/>
              </a:rPr>
              <a:t>5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dirty="0">
                <a:solidFill>
                  <a:srgbClr val="0033B3"/>
                </a:solidFill>
                <a:effectLst/>
              </a:rPr>
              <a:t>int </a:t>
            </a:r>
            <a:r>
              <a:rPr lang="en-US" sz="3200" dirty="0">
                <a:solidFill>
                  <a:srgbClr val="000000"/>
                </a:solidFill>
                <a:effectLst/>
              </a:rPr>
              <a:t>b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1750EB"/>
                </a:solidFill>
                <a:effectLst/>
              </a:rPr>
              <a:t>4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dirty="0">
                <a:solidFill>
                  <a:srgbClr val="0033B3"/>
                </a:solidFill>
                <a:effectLst/>
              </a:rPr>
              <a:t>if</a:t>
            </a:r>
            <a:r>
              <a:rPr lang="en-US" sz="3200" dirty="0"/>
              <a:t>([](</a:t>
            </a:r>
            <a:r>
              <a:rPr lang="en-US" sz="3200" dirty="0">
                <a:solidFill>
                  <a:srgbClr val="0033B3"/>
                </a:solidFill>
                <a:effectLst/>
              </a:rPr>
              <a:t>int </a:t>
            </a:r>
            <a:r>
              <a:rPr lang="en-US" sz="3200" dirty="0"/>
              <a:t>a, </a:t>
            </a:r>
            <a:r>
              <a:rPr lang="en-US" sz="3200" dirty="0">
                <a:solidFill>
                  <a:srgbClr val="0033B3"/>
                </a:solidFill>
                <a:effectLst/>
              </a:rPr>
              <a:t>int </a:t>
            </a:r>
            <a:r>
              <a:rPr lang="en-US" sz="3200" dirty="0"/>
              <a:t>b){</a:t>
            </a:r>
            <a:r>
              <a:rPr lang="en-US" sz="32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3200" dirty="0"/>
              <a:t>(a + b)/</a:t>
            </a:r>
            <a:r>
              <a:rPr lang="en-US" sz="3200" dirty="0">
                <a:solidFill>
                  <a:srgbClr val="1750EB"/>
                </a:solidFill>
                <a:effectLst/>
              </a:rPr>
              <a:t>2 </a:t>
            </a:r>
            <a:r>
              <a:rPr lang="en-US" sz="3200" dirty="0"/>
              <a:t>== </a:t>
            </a:r>
            <a:r>
              <a:rPr lang="en-US" sz="3200" dirty="0">
                <a:solidFill>
                  <a:srgbClr val="1750EB"/>
                </a:solidFill>
                <a:effectLst/>
              </a:rPr>
              <a:t>3.5</a:t>
            </a:r>
            <a:r>
              <a:rPr lang="en-US" sz="3200" dirty="0"/>
              <a:t>; })</a:t>
            </a:r>
            <a:br>
              <a:rPr lang="en-US" sz="3200" dirty="0"/>
            </a:br>
            <a:r>
              <a:rPr lang="en-US" sz="3200" dirty="0"/>
              <a:t>        </a:t>
            </a:r>
            <a:r>
              <a:rPr lang="en-US" sz="3200" dirty="0">
                <a:solidFill>
                  <a:srgbClr val="008080"/>
                </a:solidFill>
                <a:effectLst/>
              </a:rPr>
              <a:t>std</a:t>
            </a:r>
            <a:r>
              <a:rPr lang="en-US" sz="3200" dirty="0"/>
              <a:t>::</a:t>
            </a:r>
            <a:r>
              <a:rPr lang="en-US" sz="320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sz="3200" dirty="0">
                <a:solidFill>
                  <a:srgbClr val="000000"/>
                </a:solidFill>
                <a:effectLst/>
              </a:rPr>
              <a:t> </a:t>
            </a:r>
            <a:r>
              <a:rPr lang="en-US" sz="3200" dirty="0">
                <a:solidFill>
                  <a:srgbClr val="008080"/>
                </a:solidFill>
                <a:effectLst/>
              </a:rPr>
              <a:t>&lt;&lt; </a:t>
            </a:r>
            <a:r>
              <a:rPr lang="en-US" sz="3200" dirty="0">
                <a:solidFill>
                  <a:srgbClr val="067D17"/>
                </a:solidFill>
                <a:effectLst/>
              </a:rPr>
              <a:t>"Yeah!" </a:t>
            </a:r>
            <a:r>
              <a:rPr lang="en-US" sz="3200" dirty="0">
                <a:solidFill>
                  <a:srgbClr val="008080"/>
                </a:solidFill>
                <a:effectLst/>
              </a:rPr>
              <a:t>&lt;&lt; std</a:t>
            </a:r>
            <a:r>
              <a:rPr lang="en-US" sz="3200" dirty="0"/>
              <a:t>::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dirty="0">
                <a:solidFill>
                  <a:srgbClr val="0033B3"/>
                </a:solidFill>
                <a:effectLst/>
              </a:rPr>
              <a:t>else</a:t>
            </a:r>
            <a:br>
              <a:rPr lang="en-US" sz="3200" dirty="0">
                <a:solidFill>
                  <a:srgbClr val="0033B3"/>
                </a:solidFill>
                <a:effectLst/>
              </a:rPr>
            </a:br>
            <a:r>
              <a:rPr lang="en-US" sz="3200" dirty="0">
                <a:solidFill>
                  <a:srgbClr val="0033B3"/>
                </a:solidFill>
                <a:effectLst/>
              </a:rPr>
              <a:t>        </a:t>
            </a:r>
            <a:r>
              <a:rPr lang="en-US" sz="3200" dirty="0">
                <a:solidFill>
                  <a:srgbClr val="008080"/>
                </a:solidFill>
                <a:effectLst/>
              </a:rPr>
              <a:t>std</a:t>
            </a:r>
            <a:r>
              <a:rPr lang="en-US" sz="3200" dirty="0"/>
              <a:t>::</a:t>
            </a:r>
            <a:r>
              <a:rPr lang="en-US" sz="320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sz="3200" dirty="0">
                <a:solidFill>
                  <a:srgbClr val="000000"/>
                </a:solidFill>
                <a:effectLst/>
              </a:rPr>
              <a:t> </a:t>
            </a:r>
            <a:r>
              <a:rPr lang="en-US" sz="3200" dirty="0">
                <a:solidFill>
                  <a:srgbClr val="008080"/>
                </a:solidFill>
                <a:effectLst/>
              </a:rPr>
              <a:t>&lt;&lt; </a:t>
            </a:r>
            <a:r>
              <a:rPr lang="en-US" sz="3200" dirty="0">
                <a:solidFill>
                  <a:srgbClr val="067D17"/>
                </a:solidFill>
                <a:effectLst/>
              </a:rPr>
              <a:t>"Nah!" </a:t>
            </a:r>
            <a:r>
              <a:rPr lang="en-US" sz="3200" dirty="0">
                <a:solidFill>
                  <a:srgbClr val="008080"/>
                </a:solidFill>
                <a:effectLst/>
              </a:rPr>
              <a:t>&lt;&lt; std</a:t>
            </a:r>
            <a:r>
              <a:rPr lang="en-US" sz="3200" dirty="0"/>
              <a:t>::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84256-8218-F833-A48A-CD54AB3853DD}"/>
              </a:ext>
            </a:extLst>
          </p:cNvPr>
          <p:cNvSpPr/>
          <p:nvPr/>
        </p:nvSpPr>
        <p:spPr>
          <a:xfrm>
            <a:off x="8118388" y="1371600"/>
            <a:ext cx="2743200" cy="1828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Yeah!</a:t>
            </a:r>
          </a:p>
        </p:txBody>
      </p:sp>
    </p:spTree>
    <p:extLst>
      <p:ext uri="{BB962C8B-B14F-4D97-AF65-F5344CB8AC3E}">
        <p14:creationId xmlns:p14="http://schemas.microsoft.com/office/powerpoint/2010/main" val="26994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2FBC-4963-458D-1B2F-4C8EFF68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translate this code to its functor 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F8BA-5CFD-6093-EB77-CBCA6F43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33066" cy="44688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9E880D"/>
                </a:solidFill>
                <a:effectLst/>
              </a:rPr>
              <a:t>#include </a:t>
            </a:r>
            <a:r>
              <a:rPr lang="en-US" sz="2000" dirty="0">
                <a:solidFill>
                  <a:srgbClr val="067D17"/>
                </a:solidFill>
                <a:effectLst/>
              </a:rPr>
              <a:t>&lt;iostream&gt;</a:t>
            </a:r>
            <a:br>
              <a:rPr lang="en-US" sz="2000" dirty="0">
                <a:solidFill>
                  <a:srgbClr val="067D17"/>
                </a:solidFill>
                <a:effectLst/>
              </a:rPr>
            </a:br>
            <a:r>
              <a:rPr lang="en-US" sz="2000" dirty="0">
                <a:solidFill>
                  <a:srgbClr val="9E880D"/>
                </a:solidFill>
                <a:effectLst/>
              </a:rPr>
              <a:t>#include </a:t>
            </a:r>
            <a:r>
              <a:rPr lang="en-US" sz="2000" dirty="0">
                <a:solidFill>
                  <a:srgbClr val="067D17"/>
                </a:solidFill>
                <a:effectLst/>
              </a:rPr>
              <a:t>&lt;string&gt;</a:t>
            </a:r>
            <a:br>
              <a:rPr lang="en-US" sz="2000" dirty="0">
                <a:solidFill>
                  <a:srgbClr val="067D17"/>
                </a:solidFill>
                <a:effectLst/>
              </a:rPr>
            </a:br>
            <a:r>
              <a:rPr lang="en-US" sz="2000" dirty="0">
                <a:solidFill>
                  <a:srgbClr val="0033B3"/>
                </a:solidFill>
                <a:effectLst/>
              </a:rPr>
              <a:t>using namespace </a:t>
            </a:r>
            <a:r>
              <a:rPr lang="en-US" sz="2000" dirty="0">
                <a:solidFill>
                  <a:srgbClr val="008080"/>
                </a:solidFill>
                <a:effectLst/>
              </a:rPr>
              <a:t>std</a:t>
            </a:r>
            <a:r>
              <a:rPr lang="en-US" sz="2000" dirty="0"/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371F80"/>
                </a:solidFill>
                <a:effectLst/>
              </a:rPr>
              <a:t>string </a:t>
            </a:r>
            <a:r>
              <a:rPr lang="en-US" sz="2000" dirty="0" err="1">
                <a:solidFill>
                  <a:srgbClr val="00627A"/>
                </a:solidFill>
                <a:effectLst/>
              </a:rPr>
              <a:t>sumString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33B3"/>
                </a:solidFill>
                <a:effectLst/>
              </a:rPr>
              <a:t>const </a:t>
            </a:r>
            <a:r>
              <a:rPr lang="en-US" sz="2000" dirty="0">
                <a:solidFill>
                  <a:srgbClr val="371F80"/>
                </a:solidFill>
                <a:effectLst/>
              </a:rPr>
              <a:t>string</a:t>
            </a:r>
            <a:r>
              <a:rPr lang="en-US" sz="2000" dirty="0"/>
              <a:t>&amp; a, </a:t>
            </a:r>
            <a:r>
              <a:rPr lang="en-US" sz="2000" dirty="0">
                <a:solidFill>
                  <a:srgbClr val="0033B3"/>
                </a:solidFill>
                <a:effectLst/>
              </a:rPr>
              <a:t>const </a:t>
            </a:r>
            <a:r>
              <a:rPr lang="en-US" sz="2000" dirty="0">
                <a:solidFill>
                  <a:srgbClr val="371F80"/>
                </a:solidFill>
                <a:effectLst/>
              </a:rPr>
              <a:t>string</a:t>
            </a:r>
            <a:r>
              <a:rPr lang="en-US" sz="2000" dirty="0"/>
              <a:t>&amp; b)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008080"/>
                </a:solidFill>
                <a:effectLst/>
              </a:rPr>
              <a:t>+ </a:t>
            </a:r>
            <a:r>
              <a:rPr lang="en-US" sz="2000" dirty="0"/>
              <a:t>b;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33B3"/>
                </a:solidFill>
                <a:effectLst/>
              </a:rPr>
              <a:t>int </a:t>
            </a:r>
            <a:r>
              <a:rPr lang="en-US" sz="2000" dirty="0">
                <a:solidFill>
                  <a:srgbClr val="00627A"/>
                </a:solidFill>
                <a:effectLst/>
              </a:rPr>
              <a:t>main</a:t>
            </a:r>
            <a:r>
              <a:rPr lang="en-US" sz="2000" dirty="0"/>
              <a:t>(){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371F80"/>
                </a:solidFill>
                <a:effectLst/>
              </a:rPr>
              <a:t>string </a:t>
            </a:r>
            <a:r>
              <a:rPr lang="en-US" sz="2000" dirty="0">
                <a:solidFill>
                  <a:srgbClr val="000000"/>
                </a:solidFill>
                <a:effectLst/>
              </a:rPr>
              <a:t>a </a:t>
            </a:r>
            <a:r>
              <a:rPr lang="en-US" sz="2000" dirty="0"/>
              <a:t>= </a:t>
            </a:r>
            <a:r>
              <a:rPr lang="en-US" sz="2000" dirty="0" err="1"/>
              <a:t>sumString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67D17"/>
                </a:solidFill>
                <a:effectLst/>
              </a:rPr>
              <a:t>"a"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67D17"/>
                </a:solidFill>
                <a:effectLst/>
              </a:rPr>
              <a:t>"b"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000000"/>
                </a:solidFill>
                <a:effectLst/>
              </a:rPr>
              <a:t>a </a:t>
            </a:r>
            <a:r>
              <a:rPr lang="en-US" sz="2000" dirty="0">
                <a:solidFill>
                  <a:srgbClr val="008080"/>
                </a:solidFill>
                <a:effectLst/>
              </a:rPr>
              <a:t>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E6F9F-78B0-D6E9-59A7-742E9016B866}"/>
              </a:ext>
            </a:extLst>
          </p:cNvPr>
          <p:cNvSpPr txBox="1"/>
          <p:nvPr/>
        </p:nvSpPr>
        <p:spPr>
          <a:xfrm>
            <a:off x="6934200" y="2160588"/>
            <a:ext cx="49530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#include </a:t>
            </a:r>
            <a:r>
              <a:rPr lang="en-US" dirty="0">
                <a:solidFill>
                  <a:srgbClr val="067D17"/>
                </a:solidFill>
                <a:effectLst/>
              </a:rPr>
              <a:t>&lt;iostream&gt;</a:t>
            </a:r>
            <a:br>
              <a:rPr lang="en-US" dirty="0">
                <a:solidFill>
                  <a:srgbClr val="067D17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#include </a:t>
            </a:r>
            <a:r>
              <a:rPr lang="en-US" dirty="0">
                <a:solidFill>
                  <a:srgbClr val="067D17"/>
                </a:solidFill>
                <a:effectLst/>
              </a:rPr>
              <a:t>&lt;string&gt;</a:t>
            </a:r>
            <a:br>
              <a:rPr lang="en-US" dirty="0">
                <a:solidFill>
                  <a:srgbClr val="067D17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using namespace </a:t>
            </a:r>
            <a:r>
              <a:rPr lang="en-US" dirty="0">
                <a:solidFill>
                  <a:srgbClr val="008080"/>
                </a:solidFill>
                <a:effectLst/>
              </a:rPr>
              <a:t>std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struct </a:t>
            </a:r>
            <a:r>
              <a:rPr lang="en-US" dirty="0" err="1">
                <a:solidFill>
                  <a:srgbClr val="008080"/>
                </a:solidFill>
                <a:effectLst/>
              </a:rPr>
              <a:t>sumStringFunctor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371F80"/>
                </a:solidFill>
                <a:effectLst/>
              </a:rPr>
              <a:t>string </a:t>
            </a:r>
            <a:r>
              <a:rPr lang="en-US" dirty="0">
                <a:solidFill>
                  <a:srgbClr val="0033B3"/>
                </a:solidFill>
                <a:effectLst/>
              </a:rPr>
              <a:t>operator</a:t>
            </a:r>
            <a:r>
              <a:rPr lang="en-US" dirty="0">
                <a:solidFill>
                  <a:srgbClr val="008080"/>
                </a:solidFill>
                <a:effectLst/>
              </a:rPr>
              <a:t>()</a:t>
            </a:r>
            <a:r>
              <a:rPr lang="en-US" dirty="0"/>
              <a:t>(</a:t>
            </a:r>
            <a:r>
              <a:rPr lang="en-US" dirty="0">
                <a:solidFill>
                  <a:srgbClr val="371F80"/>
                </a:solidFill>
                <a:effectLst/>
              </a:rPr>
              <a:t>string </a:t>
            </a:r>
            <a:r>
              <a:rPr lang="en-US" dirty="0"/>
              <a:t>a, </a:t>
            </a:r>
            <a:r>
              <a:rPr lang="en-US" dirty="0">
                <a:solidFill>
                  <a:srgbClr val="371F80"/>
                </a:solidFill>
                <a:effectLst/>
              </a:rPr>
              <a:t>string  </a:t>
            </a:r>
            <a:r>
              <a:rPr lang="en-US" dirty="0"/>
              <a:t>b){</a:t>
            </a:r>
          </a:p>
          <a:p>
            <a:r>
              <a:rPr lang="en-US" dirty="0">
                <a:solidFill>
                  <a:srgbClr val="0033B3"/>
                </a:solidFill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a </a:t>
            </a:r>
            <a:r>
              <a:rPr lang="en-US" dirty="0">
                <a:solidFill>
                  <a:srgbClr val="008080"/>
                </a:solidFill>
                <a:effectLst/>
              </a:rPr>
              <a:t>+ </a:t>
            </a:r>
            <a:r>
              <a:rPr lang="en-US" dirty="0"/>
              <a:t>b;}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8080"/>
                </a:solidFill>
                <a:effectLst/>
              </a:rPr>
              <a:t>sumStringFunctor</a:t>
            </a:r>
            <a:r>
              <a:rPr lang="en-US" dirty="0">
                <a:solidFill>
                  <a:srgbClr val="00808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func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371F80"/>
                </a:solidFill>
                <a:effectLst/>
              </a:rPr>
              <a:t>string </a:t>
            </a:r>
            <a:r>
              <a:rPr lang="en-US" dirty="0">
                <a:solidFill>
                  <a:srgbClr val="000000"/>
                </a:solidFill>
                <a:effectLst/>
              </a:rPr>
              <a:t>b </a:t>
            </a:r>
            <a:r>
              <a:rPr lang="en-US" dirty="0"/>
              <a:t>= </a:t>
            </a:r>
            <a:r>
              <a:rPr lang="en-US" dirty="0" err="1">
                <a:solidFill>
                  <a:srgbClr val="000000"/>
                </a:solidFill>
                <a:effectLst/>
              </a:rPr>
              <a:t>func</a:t>
            </a:r>
            <a:r>
              <a:rPr lang="en-US" dirty="0">
                <a:solidFill>
                  <a:srgbClr val="008080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a"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67D17"/>
                </a:solidFill>
                <a:effectLst/>
              </a:rPr>
              <a:t>"b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>
                <a:solidFill>
                  <a:srgbClr val="008080"/>
                </a:solidFill>
                <a:effectLst/>
              </a:rPr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</a:rPr>
              <a:t>&lt;&lt; </a:t>
            </a:r>
            <a:r>
              <a:rPr lang="en-US" dirty="0">
                <a:solidFill>
                  <a:srgbClr val="000000"/>
                </a:solidFill>
                <a:effectLst/>
              </a:rPr>
              <a:t>b </a:t>
            </a:r>
            <a:r>
              <a:rPr lang="en-US" dirty="0">
                <a:solidFill>
                  <a:srgbClr val="008080"/>
                </a:solidFill>
                <a:effectLst/>
              </a:rPr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78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A2C0-E802-FDA0-71F2-2604E8AF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 pointers to replace the function call in the following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BA803-377F-9ECD-95A6-2E420A83AF85}"/>
              </a:ext>
            </a:extLst>
          </p:cNvPr>
          <p:cNvSpPr txBox="1"/>
          <p:nvPr/>
        </p:nvSpPr>
        <p:spPr>
          <a:xfrm>
            <a:off x="822768" y="2057400"/>
            <a:ext cx="954043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 err="1">
                <a:solidFill>
                  <a:srgbClr val="00627A"/>
                </a:solidFill>
                <a:effectLst/>
              </a:rPr>
              <a:t>linearSearch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8080"/>
                </a:solidFill>
                <a:effectLst/>
              </a:rPr>
              <a:t>vector</a:t>
            </a: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  <a:effectLst/>
              </a:rPr>
              <a:t>int</a:t>
            </a:r>
            <a:r>
              <a:rPr lang="en-US" dirty="0"/>
              <a:t>&gt; vector){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for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1750EB"/>
                </a:solidFill>
                <a:effectLst/>
              </a:rPr>
              <a:t>0</a:t>
            </a:r>
            <a:r>
              <a:rPr lang="en-US" dirty="0"/>
              <a:t>; 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&lt; </a:t>
            </a:r>
            <a:r>
              <a:rPr lang="en-US" dirty="0" err="1"/>
              <a:t>vector.size</a:t>
            </a:r>
            <a:r>
              <a:rPr lang="en-US" dirty="0"/>
              <a:t>() ; 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/>
              <a:t>++){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if</a:t>
            </a:r>
            <a:r>
              <a:rPr lang="en-US" dirty="0"/>
              <a:t>(vector</a:t>
            </a:r>
            <a:r>
              <a:rPr lang="en-US" dirty="0">
                <a:solidFill>
                  <a:srgbClr val="008080"/>
                </a:solidFill>
                <a:effectLst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8080"/>
                </a:solidFill>
                <a:effectLst/>
              </a:rPr>
              <a:t>] </a:t>
            </a:r>
            <a:r>
              <a:rPr lang="en-US" dirty="0"/>
              <a:t>== a)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</a:rPr>
              <a:t>&lt;&lt; </a:t>
            </a:r>
            <a:r>
              <a:rPr lang="en-US" dirty="0">
                <a:solidFill>
                  <a:srgbClr val="067D17"/>
                </a:solidFill>
                <a:effectLst/>
              </a:rPr>
              <a:t>"NOT FOUND" </a:t>
            </a:r>
            <a:r>
              <a:rPr lang="en-US" dirty="0">
                <a:solidFill>
                  <a:srgbClr val="008080"/>
                </a:solidFill>
                <a:effectLst/>
              </a:rPr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8080"/>
                </a:solidFill>
                <a:effectLst/>
              </a:rPr>
              <a:t>vector</a:t>
            </a: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  <a:effectLst/>
              </a:rPr>
              <a:t>int</a:t>
            </a:r>
            <a:r>
              <a:rPr lang="en-US" dirty="0"/>
              <a:t>&gt; </a:t>
            </a:r>
            <a:r>
              <a:rPr lang="en-US" dirty="0">
                <a:solidFill>
                  <a:srgbClr val="000000"/>
                </a:solidFill>
                <a:effectLst/>
              </a:rPr>
              <a:t>exercise </a:t>
            </a:r>
            <a:r>
              <a:rPr lang="en-US" dirty="0"/>
              <a:t>= </a:t>
            </a:r>
            <a:r>
              <a:rPr lang="en-US" b="1" dirty="0">
                <a:effectLst/>
              </a:rPr>
              <a:t>{</a:t>
            </a:r>
            <a:r>
              <a:rPr lang="en-US" dirty="0">
                <a:solidFill>
                  <a:srgbClr val="1750EB"/>
                </a:solidFill>
                <a:effectLst/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7</a:t>
            </a:r>
            <a:r>
              <a:rPr lang="en-US" b="1" dirty="0">
                <a:effectLst/>
              </a:rPr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</a:rPr>
              <a:t>&lt;&lt; </a:t>
            </a:r>
            <a:r>
              <a:rPr lang="en-US" dirty="0" err="1"/>
              <a:t>linearSearch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000000"/>
                </a:solidFill>
                <a:effectLst/>
              </a:rPr>
              <a:t>exercise</a:t>
            </a:r>
            <a:r>
              <a:rPr lang="en-US" dirty="0"/>
              <a:t>) </a:t>
            </a:r>
            <a:r>
              <a:rPr lang="en-US" dirty="0">
                <a:solidFill>
                  <a:srgbClr val="008080"/>
                </a:solidFill>
                <a:effectLst/>
              </a:rPr>
              <a:t>&lt;&lt; </a:t>
            </a:r>
            <a:r>
              <a:rPr lang="en-US" dirty="0" err="1"/>
              <a:t>endl</a:t>
            </a:r>
            <a:r>
              <a:rPr lang="en-US" dirty="0"/>
              <a:t>; // TODO replace linear search with pointer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C6D9A-30D3-FFB7-56E7-0F9CC4F24830}"/>
              </a:ext>
            </a:extLst>
          </p:cNvPr>
          <p:cNvSpPr txBox="1"/>
          <p:nvPr/>
        </p:nvSpPr>
        <p:spPr>
          <a:xfrm>
            <a:off x="2971800" y="2667000"/>
            <a:ext cx="9540432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 err="1">
                <a:solidFill>
                  <a:srgbClr val="00627A"/>
                </a:solidFill>
                <a:effectLst/>
              </a:rPr>
              <a:t>linearSearch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8080"/>
                </a:solidFill>
                <a:effectLst/>
              </a:rPr>
              <a:t>vector</a:t>
            </a: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  <a:effectLst/>
              </a:rPr>
              <a:t>int</a:t>
            </a:r>
            <a:r>
              <a:rPr lang="en-US" dirty="0"/>
              <a:t>&gt; vector){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for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1750EB"/>
                </a:solidFill>
                <a:effectLst/>
              </a:rPr>
              <a:t>0</a:t>
            </a:r>
            <a:r>
              <a:rPr lang="en-US" dirty="0"/>
              <a:t>; 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&lt; </a:t>
            </a:r>
            <a:r>
              <a:rPr lang="en-US" dirty="0" err="1"/>
              <a:t>vector.size</a:t>
            </a:r>
            <a:r>
              <a:rPr lang="en-US" dirty="0"/>
              <a:t>() ; 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/>
              <a:t>++){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if</a:t>
            </a:r>
            <a:r>
              <a:rPr lang="en-US" dirty="0"/>
              <a:t>(vector</a:t>
            </a:r>
            <a:r>
              <a:rPr lang="en-US" dirty="0">
                <a:solidFill>
                  <a:srgbClr val="008080"/>
                </a:solidFill>
                <a:effectLst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>
                <a:solidFill>
                  <a:srgbClr val="008080"/>
                </a:solidFill>
                <a:effectLst/>
              </a:rPr>
              <a:t>] </a:t>
            </a:r>
            <a:r>
              <a:rPr lang="en-US" dirty="0"/>
              <a:t>== a)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000000"/>
                </a:solidFill>
                <a:effectLst/>
              </a:rPr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</a:rPr>
              <a:t>&lt;&lt; </a:t>
            </a:r>
            <a:r>
              <a:rPr lang="en-US" dirty="0">
                <a:solidFill>
                  <a:srgbClr val="067D17"/>
                </a:solidFill>
                <a:effectLst/>
              </a:rPr>
              <a:t>"NOT FOUND" </a:t>
            </a:r>
            <a:r>
              <a:rPr lang="en-US" dirty="0">
                <a:solidFill>
                  <a:srgbClr val="008080"/>
                </a:solidFill>
                <a:effectLst/>
              </a:rPr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8080"/>
                </a:solidFill>
                <a:effectLst/>
              </a:rPr>
              <a:t>vector</a:t>
            </a: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  <a:effectLst/>
              </a:rPr>
              <a:t>int</a:t>
            </a:r>
            <a:r>
              <a:rPr lang="en-US" dirty="0"/>
              <a:t>&gt; </a:t>
            </a:r>
            <a:r>
              <a:rPr lang="en-US" dirty="0">
                <a:solidFill>
                  <a:srgbClr val="000000"/>
                </a:solidFill>
                <a:effectLst/>
              </a:rPr>
              <a:t>exercise </a:t>
            </a:r>
            <a:r>
              <a:rPr lang="en-US" dirty="0"/>
              <a:t>= </a:t>
            </a:r>
            <a:r>
              <a:rPr lang="en-US" b="1" dirty="0">
                <a:effectLst/>
              </a:rPr>
              <a:t>{</a:t>
            </a:r>
            <a:r>
              <a:rPr lang="en-US" dirty="0">
                <a:solidFill>
                  <a:srgbClr val="1750EB"/>
                </a:solidFill>
                <a:effectLst/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1750EB"/>
                </a:solidFill>
                <a:effectLst/>
              </a:rPr>
              <a:t>7</a:t>
            </a:r>
            <a:r>
              <a:rPr lang="en-US" b="1" dirty="0">
                <a:effectLst/>
              </a:rPr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int(*</a:t>
            </a:r>
            <a:r>
              <a:rPr lang="en-US" dirty="0" err="1"/>
              <a:t>linearSearchPointer</a:t>
            </a:r>
            <a:r>
              <a:rPr lang="en-US" dirty="0"/>
              <a:t>)(int, vector&lt;int&gt;) = </a:t>
            </a:r>
            <a:r>
              <a:rPr lang="en-US" dirty="0" err="1"/>
              <a:t>linearSearch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linearSearchPointer</a:t>
            </a:r>
            <a:r>
              <a:rPr lang="en-US" dirty="0"/>
              <a:t>(4, exercise)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383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85801"/>
            <a:ext cx="10515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is print debugging, and why can it be helpful and/or not-so-helpful?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9150" y="2133600"/>
            <a:ext cx="10515600" cy="3738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The process of putting “print” statements throughout your code, to output information about the state of your program</a:t>
            </a:r>
          </a:p>
          <a:p>
            <a:pPr marL="0" indent="0">
              <a:buNone/>
            </a:pPr>
            <a:r>
              <a:rPr lang="en-US" sz="3200" dirty="0"/>
              <a:t>They can clutter up an output window very quickly, leading to a lot of “noise” that can make it difficult to interpret</a:t>
            </a:r>
          </a:p>
        </p:txBody>
      </p:sp>
    </p:spTree>
    <p:extLst>
      <p:ext uri="{BB962C8B-B14F-4D97-AF65-F5344CB8AC3E}">
        <p14:creationId xmlns:p14="http://schemas.microsoft.com/office/powerpoint/2010/main" val="371877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class/function can be used with any type of data?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47725" y="2060079"/>
            <a:ext cx="8601075" cy="3970377"/>
            <a:chOff x="847725" y="2060079"/>
            <a:chExt cx="8601075" cy="3970377"/>
          </a:xfrm>
        </p:grpSpPr>
        <p:sp>
          <p:nvSpPr>
            <p:cNvPr id="4" name="Rectangle 3"/>
            <p:cNvSpPr/>
            <p:nvPr/>
          </p:nvSpPr>
          <p:spPr>
            <a:xfrm>
              <a:off x="847725" y="3352800"/>
              <a:ext cx="6096000" cy="2677656"/>
            </a:xfrm>
            <a:prstGeom prst="rect">
              <a:avLst/>
            </a:prstGeom>
            <a:solidFill>
              <a:schemeClr val="tx2"/>
            </a:solidFill>
          </p:spPr>
          <p:txBody>
            <a:bodyPr>
              <a:spAutoFit/>
            </a:bodyPr>
            <a:lstStyle/>
            <a:p>
              <a:r>
                <a:rPr lang="en-US" sz="28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vec1;</a:t>
              </a:r>
            </a:p>
            <a:p>
              <a:r>
                <a:rPr lang="en-US" sz="28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vec2;</a:t>
              </a:r>
            </a:p>
            <a:p>
              <a:r>
                <a:rPr lang="en-US" sz="28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8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vec3;</a:t>
              </a:r>
            </a:p>
            <a:p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SomeFunction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param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2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76299" y="2060079"/>
              <a:ext cx="857250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accent4"/>
                  </a:solidFill>
                </a:rPr>
                <a:t>Template</a:t>
              </a:r>
              <a:r>
                <a:rPr lang="en-US" sz="3200" dirty="0"/>
                <a:t> classes and functions can be used with any type of data: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2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1295400"/>
          </a:xfrm>
        </p:spPr>
        <p:txBody>
          <a:bodyPr/>
          <a:lstStyle/>
          <a:p>
            <a:r>
              <a:rPr lang="en-US" dirty="0"/>
              <a:t>What does this code print out?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133600"/>
            <a:ext cx="4648200" cy="452431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-= 6;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OtherFunction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-= 6;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 = 10;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OtherFunction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30480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104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38600" y="4876800"/>
            <a:ext cx="5715000" cy="369332"/>
            <a:chOff x="4248150" y="4863584"/>
            <a:chExt cx="5715000" cy="369332"/>
          </a:xfrm>
        </p:grpSpPr>
        <p:sp>
          <p:nvSpPr>
            <p:cNvPr id="7" name="Left Arrow 6"/>
            <p:cNvSpPr/>
            <p:nvPr/>
          </p:nvSpPr>
          <p:spPr>
            <a:xfrm>
              <a:off x="4248150" y="4942820"/>
              <a:ext cx="1905000" cy="22556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53150" y="4863584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 and modify a </a:t>
              </a:r>
              <a:r>
                <a:rPr lang="en-US" b="1" u="sng" dirty="0">
                  <a:solidFill>
                    <a:srgbClr val="FF0000"/>
                  </a:solidFill>
                </a:rPr>
                <a:t>copy</a:t>
              </a:r>
              <a:r>
                <a:rPr lang="en-US" dirty="0"/>
                <a:t> of number</a:t>
              </a:r>
              <a:endParaRPr lang="en-US" b="1" u="sn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14700" y="5181600"/>
            <a:ext cx="6134100" cy="369332"/>
            <a:chOff x="4248150" y="4863584"/>
            <a:chExt cx="6134100" cy="369332"/>
          </a:xfrm>
        </p:grpSpPr>
        <p:sp>
          <p:nvSpPr>
            <p:cNvPr id="18" name="Left Arrow 17"/>
            <p:cNvSpPr/>
            <p:nvPr/>
          </p:nvSpPr>
          <p:spPr>
            <a:xfrm>
              <a:off x="4248150" y="4942820"/>
              <a:ext cx="2628900" cy="23892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77050" y="4863584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Print 10 (the original value)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78127" y="5458866"/>
            <a:ext cx="6559896" cy="369332"/>
            <a:chOff x="4248150" y="4863584"/>
            <a:chExt cx="6559896" cy="369332"/>
          </a:xfrm>
        </p:grpSpPr>
        <p:sp>
          <p:nvSpPr>
            <p:cNvPr id="21" name="Left Arrow 20"/>
            <p:cNvSpPr/>
            <p:nvPr/>
          </p:nvSpPr>
          <p:spPr>
            <a:xfrm>
              <a:off x="4248150" y="4942820"/>
              <a:ext cx="1765472" cy="22556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2672" y="4863584"/>
              <a:ext cx="477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 a </a:t>
              </a:r>
              <a:r>
                <a:rPr lang="en-US" b="1" u="sng" dirty="0">
                  <a:solidFill>
                    <a:srgbClr val="FF0000"/>
                  </a:solidFill>
                </a:rPr>
                <a:t>reference</a:t>
              </a:r>
              <a:r>
                <a:rPr lang="en-US" dirty="0"/>
                <a:t> to number, subtract 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14699" y="5722768"/>
            <a:ext cx="7423324" cy="369332"/>
            <a:chOff x="4248149" y="4863584"/>
            <a:chExt cx="7423324" cy="369332"/>
          </a:xfrm>
        </p:grpSpPr>
        <p:sp>
          <p:nvSpPr>
            <p:cNvPr id="24" name="Left Arrow 23"/>
            <p:cNvSpPr/>
            <p:nvPr/>
          </p:nvSpPr>
          <p:spPr>
            <a:xfrm>
              <a:off x="4248149" y="4942820"/>
              <a:ext cx="2647949" cy="22556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96099" y="4863584"/>
              <a:ext cx="477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Print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5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auto keyword do?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901825"/>
            <a:ext cx="8077200" cy="138499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12.2f;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someReturnValue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Foo();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first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someVector.begin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455660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Deduces the type of variable from the type that is used to initialize it</a:t>
            </a:r>
          </a:p>
          <a:p>
            <a:endParaRPr lang="en-US" sz="2800" dirty="0"/>
          </a:p>
          <a:p>
            <a:r>
              <a:rPr lang="en-US" sz="2800" dirty="0"/>
              <a:t>12.2f is a float, so </a:t>
            </a:r>
            <a:r>
              <a:rPr lang="en-US" sz="2800" dirty="0" err="1"/>
              <a:t>someValue</a:t>
            </a:r>
            <a:r>
              <a:rPr lang="en-US" sz="2800" dirty="0"/>
              <a:t> is a float.</a:t>
            </a:r>
          </a:p>
          <a:p>
            <a:r>
              <a:rPr lang="en-US" sz="2800" dirty="0"/>
              <a:t>If Foo() returns  a string, then </a:t>
            </a:r>
            <a:r>
              <a:rPr lang="en-US" sz="2800" dirty="0" err="1"/>
              <a:t>someReturnValue</a:t>
            </a:r>
            <a:r>
              <a:rPr lang="en-US" sz="2800" dirty="0"/>
              <a:t> is a string</a:t>
            </a:r>
          </a:p>
          <a:p>
            <a:r>
              <a:rPr lang="en-US" sz="2800" dirty="0"/>
              <a:t>If Foo() returns a vector&lt;short&gt; </a:t>
            </a:r>
            <a:r>
              <a:rPr lang="en-US" sz="2800" dirty="0">
                <a:latin typeface="Consolas" panose="020B0609020204030204" pitchFamily="49" charset="0"/>
              </a:rPr>
              <a:t>&amp;</a:t>
            </a:r>
            <a:r>
              <a:rPr lang="en-US" sz="2800" dirty="0"/>
              <a:t>, then that’s what </a:t>
            </a:r>
            <a:r>
              <a:rPr lang="en-US" sz="2800" dirty="0" err="1"/>
              <a:t>someReturnValue</a:t>
            </a:r>
            <a:r>
              <a:rPr lang="en-US" sz="2800" dirty="0"/>
              <a:t> 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1" y="3581400"/>
            <a:ext cx="5562600" cy="156966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Follow-up Question:</a:t>
            </a:r>
          </a:p>
          <a:p>
            <a:r>
              <a:rPr lang="en-US" sz="3200" dirty="0"/>
              <a:t>What are the pros and cons of using this?</a:t>
            </a:r>
          </a:p>
        </p:txBody>
      </p:sp>
    </p:spTree>
    <p:extLst>
      <p:ext uri="{BB962C8B-B14F-4D97-AF65-F5344CB8AC3E}">
        <p14:creationId xmlns:p14="http://schemas.microsoft.com/office/powerpoint/2010/main" val="324840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52466" cy="685800"/>
          </a:xfrm>
        </p:spPr>
        <p:txBody>
          <a:bodyPr/>
          <a:lstStyle/>
          <a:p>
            <a:r>
              <a:rPr lang="en-US" dirty="0"/>
              <a:t>What two concepts are being utilized here?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3268" y="1524000"/>
            <a:ext cx="4549332" cy="452431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Start();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Electric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Start();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Engine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Electric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e-&gt;Start();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438274" y="2362200"/>
            <a:ext cx="8315326" cy="3462992"/>
            <a:chOff x="1438274" y="2362200"/>
            <a:chExt cx="8315326" cy="3462992"/>
          </a:xfrm>
        </p:grpSpPr>
        <p:sp>
          <p:nvSpPr>
            <p:cNvPr id="13" name="TextBox 12"/>
            <p:cNvSpPr txBox="1"/>
            <p:nvPr/>
          </p:nvSpPr>
          <p:spPr>
            <a:xfrm>
              <a:off x="5638800" y="4994195"/>
              <a:ext cx="4114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Polymorphism – using virtual functions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47800" y="2362200"/>
              <a:ext cx="1219200" cy="381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38274" y="5105400"/>
              <a:ext cx="1609725" cy="381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endCxn id="16" idx="3"/>
            </p:cNvCxnSpPr>
            <p:nvPr/>
          </p:nvCxnSpPr>
          <p:spPr>
            <a:xfrm flipH="1">
              <a:off x="3047999" y="5295900"/>
              <a:ext cx="23622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2133600" y="2766095"/>
              <a:ext cx="3276600" cy="25298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047998" y="2708701"/>
            <a:ext cx="6781802" cy="830997"/>
            <a:chOff x="3047998" y="2708701"/>
            <a:chExt cx="6781802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715000" y="2708701"/>
              <a:ext cx="4114800" cy="83099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Inheritance – deriving a new class from an existing class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47998" y="2911404"/>
              <a:ext cx="2057401" cy="381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3" idx="1"/>
            </p:cNvCxnSpPr>
            <p:nvPr/>
          </p:nvCxnSpPr>
          <p:spPr>
            <a:xfrm flipH="1">
              <a:off x="5105400" y="3124200"/>
              <a:ext cx="6096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43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Abstract Base Class (ABC), and why/when should you use one?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0" y="1385163"/>
            <a:ext cx="4724400" cy="156966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Bonus Question:</a:t>
            </a:r>
          </a:p>
          <a:p>
            <a:r>
              <a:rPr lang="en-US" sz="3200" dirty="0"/>
              <a:t>Syntactically, how do we create one in C++?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3200400"/>
            <a:ext cx="6096000" cy="17543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Create at least one PURE VIRTUAL function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Pure virtual function has no definition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Function()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2438400"/>
            <a:ext cx="5656791" cy="256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class that cannot be instantiated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use these when we want information in a </a:t>
            </a:r>
            <a:r>
              <a:rPr lang="en-US" sz="2400" b="1" dirty="0">
                <a:solidFill>
                  <a:schemeClr val="accent3"/>
                </a:solidFill>
              </a:rPr>
              <a:t>base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class, but we never want ONLY that information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need </a:t>
            </a:r>
            <a:r>
              <a:rPr lang="en-US" sz="2400" b="1" dirty="0">
                <a:solidFill>
                  <a:schemeClr val="accent3"/>
                </a:solidFill>
              </a:rPr>
              <a:t>derived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to build on an ABC</a:t>
            </a:r>
          </a:p>
        </p:txBody>
      </p:sp>
    </p:spTree>
    <p:extLst>
      <p:ext uri="{BB962C8B-B14F-4D97-AF65-F5344CB8AC3E}">
        <p14:creationId xmlns:p14="http://schemas.microsoft.com/office/powerpoint/2010/main" val="84713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250927"/>
          </a:xfrm>
        </p:spPr>
        <p:txBody>
          <a:bodyPr/>
          <a:lstStyle/>
          <a:p>
            <a:r>
              <a:rPr lang="en-US" dirty="0"/>
              <a:t>What’s the limit on how many derived classes you can create?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077844" y="191928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UIBase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77844" y="2674145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UIControl</a:t>
            </a:r>
            <a:endParaRPr lang="en-US" dirty="0"/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>
            <a:off x="4768407" y="2424113"/>
            <a:ext cx="0" cy="25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5" idx="0"/>
            <a:endCxn id="4" idx="2"/>
          </p:cNvCxnSpPr>
          <p:nvPr/>
        </p:nvCxnSpPr>
        <p:spPr>
          <a:xfrm flipH="1" flipV="1">
            <a:off x="4768407" y="2424113"/>
            <a:ext cx="3489769" cy="2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855592" y="3351015"/>
            <a:ext cx="1233867" cy="372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567612" y="3381374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DialogBox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072188" y="414813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567613" y="414813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YesNo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9063038" y="414813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ProgressBar</a:t>
            </a:r>
            <a:endParaRPr lang="en-US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7567613" y="2650331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UIWindow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958407" y="266223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UIContainer</a:t>
            </a:r>
            <a:endParaRPr lang="en-US" sz="1600" dirty="0"/>
          </a:p>
        </p:txBody>
      </p:sp>
      <p:cxnSp>
        <p:nvCxnSpPr>
          <p:cNvPr id="74" name="Straight Connector 73"/>
          <p:cNvCxnSpPr>
            <a:stCxn id="4" idx="2"/>
            <a:endCxn id="65" idx="0"/>
          </p:cNvCxnSpPr>
          <p:nvPr/>
        </p:nvCxnSpPr>
        <p:spPr>
          <a:xfrm flipH="1">
            <a:off x="1648970" y="2424113"/>
            <a:ext cx="3119437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958407" y="3351015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UIPanel</a:t>
            </a:r>
            <a:endParaRPr lang="en-US" sz="1600" dirty="0"/>
          </a:p>
        </p:txBody>
      </p:sp>
      <p:sp>
        <p:nvSpPr>
          <p:cNvPr id="77" name="Rounded Rectangle 76"/>
          <p:cNvSpPr/>
          <p:nvPr/>
        </p:nvSpPr>
        <p:spPr>
          <a:xfrm>
            <a:off x="958407" y="4023121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UILayout</a:t>
            </a:r>
            <a:endParaRPr lang="en-US" sz="1600" dirty="0"/>
          </a:p>
        </p:txBody>
      </p:sp>
      <p:sp>
        <p:nvSpPr>
          <p:cNvPr id="78" name="Rounded Rectangle 77"/>
          <p:cNvSpPr/>
          <p:nvPr/>
        </p:nvSpPr>
        <p:spPr>
          <a:xfrm>
            <a:off x="1950625" y="4780358"/>
            <a:ext cx="179755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HorizontalLayout</a:t>
            </a:r>
            <a:endParaRPr lang="en-US" sz="1600" dirty="0"/>
          </a:p>
        </p:txBody>
      </p:sp>
      <p:sp>
        <p:nvSpPr>
          <p:cNvPr id="82" name="Rounded Rectangle 81"/>
          <p:cNvSpPr/>
          <p:nvPr/>
        </p:nvSpPr>
        <p:spPr>
          <a:xfrm>
            <a:off x="4149466" y="3351015"/>
            <a:ext cx="1233867" cy="372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Checkbox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5456963" y="3351015"/>
            <a:ext cx="1233867" cy="372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ScrollBar</a:t>
            </a:r>
            <a:endParaRPr lang="en-US" dirty="0"/>
          </a:p>
        </p:txBody>
      </p:sp>
      <p:cxnSp>
        <p:nvCxnSpPr>
          <p:cNvPr id="93" name="Straight Connector 92"/>
          <p:cNvCxnSpPr>
            <a:stCxn id="76" idx="0"/>
            <a:endCxn id="65" idx="2"/>
          </p:cNvCxnSpPr>
          <p:nvPr/>
        </p:nvCxnSpPr>
        <p:spPr>
          <a:xfrm flipV="1">
            <a:off x="1648970" y="3167063"/>
            <a:ext cx="0" cy="18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7" idx="0"/>
            <a:endCxn id="76" idx="2"/>
          </p:cNvCxnSpPr>
          <p:nvPr/>
        </p:nvCxnSpPr>
        <p:spPr>
          <a:xfrm flipV="1">
            <a:off x="1648970" y="3855840"/>
            <a:ext cx="0" cy="16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2" idx="0"/>
            <a:endCxn id="5" idx="2"/>
          </p:cNvCxnSpPr>
          <p:nvPr/>
        </p:nvCxnSpPr>
        <p:spPr>
          <a:xfrm flipV="1">
            <a:off x="4766400" y="3178970"/>
            <a:ext cx="2007" cy="17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8" idx="0"/>
            <a:endCxn id="5" idx="2"/>
          </p:cNvCxnSpPr>
          <p:nvPr/>
        </p:nvCxnSpPr>
        <p:spPr>
          <a:xfrm flipV="1">
            <a:off x="3472526" y="3178970"/>
            <a:ext cx="1295881" cy="17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6" idx="0"/>
            <a:endCxn id="5" idx="2"/>
          </p:cNvCxnSpPr>
          <p:nvPr/>
        </p:nvCxnSpPr>
        <p:spPr>
          <a:xfrm flipH="1" flipV="1">
            <a:off x="4768407" y="3178970"/>
            <a:ext cx="1305490" cy="17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0" idx="0"/>
            <a:endCxn id="55" idx="2"/>
          </p:cNvCxnSpPr>
          <p:nvPr/>
        </p:nvCxnSpPr>
        <p:spPr>
          <a:xfrm flipV="1">
            <a:off x="8258175" y="3155156"/>
            <a:ext cx="1" cy="2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53" idx="0"/>
            <a:endCxn id="50" idx="2"/>
          </p:cNvCxnSpPr>
          <p:nvPr/>
        </p:nvCxnSpPr>
        <p:spPr>
          <a:xfrm flipH="1" flipV="1">
            <a:off x="8258175" y="3886199"/>
            <a:ext cx="1" cy="26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1" idx="0"/>
            <a:endCxn id="50" idx="2"/>
          </p:cNvCxnSpPr>
          <p:nvPr/>
        </p:nvCxnSpPr>
        <p:spPr>
          <a:xfrm flipV="1">
            <a:off x="6762751" y="3886199"/>
            <a:ext cx="1495424" cy="26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4" idx="0"/>
            <a:endCxn id="50" idx="2"/>
          </p:cNvCxnSpPr>
          <p:nvPr/>
        </p:nvCxnSpPr>
        <p:spPr>
          <a:xfrm flipH="1" flipV="1">
            <a:off x="8258175" y="3886199"/>
            <a:ext cx="1495426" cy="26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9317539" y="3381374"/>
            <a:ext cx="1739842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DockableWindow</a:t>
            </a:r>
            <a:endParaRPr lang="en-US" sz="1400" dirty="0"/>
          </a:p>
        </p:txBody>
      </p:sp>
      <p:cxnSp>
        <p:nvCxnSpPr>
          <p:cNvPr id="124" name="Straight Connector 123"/>
          <p:cNvCxnSpPr>
            <a:stCxn id="122" idx="0"/>
            <a:endCxn id="55" idx="2"/>
          </p:cNvCxnSpPr>
          <p:nvPr/>
        </p:nvCxnSpPr>
        <p:spPr>
          <a:xfrm flipH="1" flipV="1">
            <a:off x="8258176" y="3155156"/>
            <a:ext cx="1929284" cy="2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1950625" y="5343944"/>
            <a:ext cx="179755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VerticalLayout</a:t>
            </a:r>
            <a:endParaRPr lang="en-US" sz="1600" dirty="0"/>
          </a:p>
        </p:txBody>
      </p:sp>
      <p:sp>
        <p:nvSpPr>
          <p:cNvPr id="133" name="Rounded Rectangle 132"/>
          <p:cNvSpPr/>
          <p:nvPr/>
        </p:nvSpPr>
        <p:spPr>
          <a:xfrm>
            <a:off x="1950625" y="5907530"/>
            <a:ext cx="179755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GridLayout</a:t>
            </a:r>
            <a:endParaRPr lang="en-US" sz="1600" dirty="0"/>
          </a:p>
        </p:txBody>
      </p:sp>
      <p:cxnSp>
        <p:nvCxnSpPr>
          <p:cNvPr id="135" name="Elbow Connector 134"/>
          <p:cNvCxnSpPr>
            <a:stCxn id="77" idx="2"/>
            <a:endCxn id="78" idx="1"/>
          </p:cNvCxnSpPr>
          <p:nvPr/>
        </p:nvCxnSpPr>
        <p:spPr>
          <a:xfrm rot="16200000" flipH="1">
            <a:off x="1547385" y="4629530"/>
            <a:ext cx="504825" cy="301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77" idx="2"/>
            <a:endCxn id="132" idx="1"/>
          </p:cNvCxnSpPr>
          <p:nvPr/>
        </p:nvCxnSpPr>
        <p:spPr>
          <a:xfrm rot="16200000" flipH="1">
            <a:off x="1265592" y="4911323"/>
            <a:ext cx="1068411" cy="301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77" idx="2"/>
            <a:endCxn id="133" idx="1"/>
          </p:cNvCxnSpPr>
          <p:nvPr/>
        </p:nvCxnSpPr>
        <p:spPr>
          <a:xfrm rot="16200000" flipH="1">
            <a:off x="983799" y="5193116"/>
            <a:ext cx="1631997" cy="301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982200" y="4809737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DiscoStyle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9982200" y="5451094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RainbowColor</a:t>
            </a:r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9982200" y="6092451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PurposelySlow</a:t>
            </a:r>
            <a:endParaRPr lang="en-US" sz="1400" dirty="0"/>
          </a:p>
        </p:txBody>
      </p:sp>
      <p:cxnSp>
        <p:nvCxnSpPr>
          <p:cNvPr id="6" name="Elbow Connector 5"/>
          <p:cNvCxnSpPr>
            <a:stCxn id="54" idx="2"/>
            <a:endCxn id="39" idx="1"/>
          </p:cNvCxnSpPr>
          <p:nvPr/>
        </p:nvCxnSpPr>
        <p:spPr>
          <a:xfrm rot="16200000" flipH="1">
            <a:off x="9663307" y="4743256"/>
            <a:ext cx="409187" cy="22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4" idx="2"/>
            <a:endCxn id="40" idx="1"/>
          </p:cNvCxnSpPr>
          <p:nvPr/>
        </p:nvCxnSpPr>
        <p:spPr>
          <a:xfrm rot="16200000" flipH="1">
            <a:off x="9342628" y="5063935"/>
            <a:ext cx="1050544" cy="22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4" idx="2"/>
            <a:endCxn id="41" idx="1"/>
          </p:cNvCxnSpPr>
          <p:nvPr/>
        </p:nvCxnSpPr>
        <p:spPr>
          <a:xfrm rot="16200000" flipH="1">
            <a:off x="9021950" y="5384613"/>
            <a:ext cx="1691901" cy="22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072188" y="4809737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AngryMessage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7567613" y="4809736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MaybeSo</a:t>
            </a:r>
            <a:endParaRPr lang="en-US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7567613" y="5451094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YesButNo</a:t>
            </a:r>
            <a:endParaRPr lang="en-US" sz="1600" dirty="0"/>
          </a:p>
        </p:txBody>
      </p:sp>
      <p:cxnSp>
        <p:nvCxnSpPr>
          <p:cNvPr id="12" name="Straight Connector 11"/>
          <p:cNvCxnSpPr>
            <a:stCxn id="51" idx="2"/>
            <a:endCxn id="49" idx="0"/>
          </p:cNvCxnSpPr>
          <p:nvPr/>
        </p:nvCxnSpPr>
        <p:spPr>
          <a:xfrm>
            <a:off x="6762751" y="4652963"/>
            <a:ext cx="0" cy="15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3" idx="2"/>
            <a:endCxn id="52" idx="0"/>
          </p:cNvCxnSpPr>
          <p:nvPr/>
        </p:nvCxnSpPr>
        <p:spPr>
          <a:xfrm>
            <a:off x="8258176" y="4652963"/>
            <a:ext cx="0" cy="15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2" idx="2"/>
            <a:endCxn id="56" idx="0"/>
          </p:cNvCxnSpPr>
          <p:nvPr/>
        </p:nvCxnSpPr>
        <p:spPr>
          <a:xfrm>
            <a:off x="8258176" y="5314561"/>
            <a:ext cx="0" cy="13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96312" y="1275751"/>
            <a:ext cx="2076450" cy="58477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No limit!</a:t>
            </a:r>
          </a:p>
        </p:txBody>
      </p:sp>
    </p:spTree>
    <p:extLst>
      <p:ext uri="{BB962C8B-B14F-4D97-AF65-F5344CB8AC3E}">
        <p14:creationId xmlns:p14="http://schemas.microsoft.com/office/powerpoint/2010/main" val="2183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Words>2708</Words>
  <Application>Microsoft Macintosh PowerPoint</Application>
  <PresentationFormat>Widescreen</PresentationFormat>
  <Paragraphs>328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Final Review</vt:lpstr>
      <vt:lpstr>Building C++</vt:lpstr>
      <vt:lpstr>What is print debugging, and why can it be helpful and/or not-so-helpful?</vt:lpstr>
      <vt:lpstr>What type of class/function can be used with any type of data?</vt:lpstr>
      <vt:lpstr>What does this code print out?</vt:lpstr>
      <vt:lpstr>What does the auto keyword do?</vt:lpstr>
      <vt:lpstr>What two concepts are being utilized here?</vt:lpstr>
      <vt:lpstr>What is an Abstract Base Class (ABC), and why/when should you use one?</vt:lpstr>
      <vt:lpstr>What’s the limit on how many derived classes you can create?</vt:lpstr>
      <vt:lpstr>What relationships do public and private inheritance define?</vt:lpstr>
      <vt:lpstr>Given the following code…</vt:lpstr>
      <vt:lpstr>Upcasting and Downcasting</vt:lpstr>
      <vt:lpstr>What’s the difference between a Stack and a Queue?</vt:lpstr>
      <vt:lpstr>PowerPoint Presentation</vt:lpstr>
      <vt:lpstr>How could you open this file for reading its data in binary?</vt:lpstr>
      <vt:lpstr>PowerPoint Presentation</vt:lpstr>
      <vt:lpstr>PowerPoint Presentation</vt:lpstr>
      <vt:lpstr>This code is broken. How can we fix it?</vt:lpstr>
      <vt:lpstr>What do you call the two components of the pairs stored in a map?</vt:lpstr>
      <vt:lpstr>What is the purpose of the key in a map?</vt:lpstr>
      <vt:lpstr>True or False?</vt:lpstr>
      <vt:lpstr>What can you use to access every element in a map (as well as other standard library objects)?</vt:lpstr>
      <vt:lpstr>What is the purpose of a library?</vt:lpstr>
      <vt:lpstr>What type of operation is this?</vt:lpstr>
      <vt:lpstr>Which of these pointers, if dereferenced, would have the highest value?</vt:lpstr>
      <vt:lpstr>Implement a linear search on C++ in the following program</vt:lpstr>
      <vt:lpstr>What this code prints out?</vt:lpstr>
      <vt:lpstr>How would you translate this code to its functor version?</vt:lpstr>
      <vt:lpstr>User function pointers to replace the function call in the following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 Quiz</dc:title>
  <dc:creator>Fox</dc:creator>
  <cp:lastModifiedBy>Cruz Castro, Laura M</cp:lastModifiedBy>
  <cp:revision>214</cp:revision>
  <dcterms:created xsi:type="dcterms:W3CDTF">2018-06-06T18:50:27Z</dcterms:created>
  <dcterms:modified xsi:type="dcterms:W3CDTF">2022-12-07T19:42:00Z</dcterms:modified>
</cp:coreProperties>
</file>