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7"/>
  </p:notesMasterIdLst>
  <p:sldIdLst>
    <p:sldId id="256" r:id="rId2"/>
    <p:sldId id="258" r:id="rId3"/>
    <p:sldId id="262" r:id="rId4"/>
    <p:sldId id="263" r:id="rId5"/>
    <p:sldId id="276" r:id="rId6"/>
    <p:sldId id="277" r:id="rId7"/>
    <p:sldId id="278" r:id="rId8"/>
    <p:sldId id="280" r:id="rId9"/>
    <p:sldId id="281" r:id="rId10"/>
    <p:sldId id="279" r:id="rId11"/>
    <p:sldId id="284" r:id="rId12"/>
    <p:sldId id="285" r:id="rId13"/>
    <p:sldId id="282" r:id="rId14"/>
    <p:sldId id="283" r:id="rId15"/>
    <p:sldId id="264" r:id="rId16"/>
    <p:sldId id="266" r:id="rId17"/>
    <p:sldId id="268" r:id="rId18"/>
    <p:sldId id="269" r:id="rId19"/>
    <p:sldId id="270" r:id="rId20"/>
    <p:sldId id="272" r:id="rId21"/>
    <p:sldId id="271" r:id="rId22"/>
    <p:sldId id="273" r:id="rId23"/>
    <p:sldId id="274" r:id="rId24"/>
    <p:sldId id="287" r:id="rId25"/>
    <p:sldId id="28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8" autoAdjust="0"/>
    <p:restoredTop sz="94660"/>
  </p:normalViewPr>
  <p:slideViewPr>
    <p:cSldViewPr snapToGrid="0">
      <p:cViewPr varScale="1">
        <p:scale>
          <a:sx n="95" d="100"/>
          <a:sy n="95" d="100"/>
        </p:scale>
        <p:origin x="75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C3E25-67DE-4031-AC8B-60261A79B2D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92BE4-D735-452E-A3BE-485495FC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36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92BE4-D735-452E-A3BE-485495FC624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90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92BE4-D735-452E-A3BE-485495FC62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40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92BE4-D735-452E-A3BE-485495FC62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94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92BE4-D735-452E-A3BE-485495FC62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08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92BE4-D735-452E-A3BE-485495FC62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51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92BE4-D735-452E-A3BE-485495FC62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29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92BE4-D735-452E-A3BE-485495FC62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3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92BE4-D735-452E-A3BE-485495FC62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62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92BE4-D735-452E-A3BE-485495FC62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07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92BE4-D735-452E-A3BE-485495FC62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97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92BE4-D735-452E-A3BE-485495FC62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43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92BE4-D735-452E-A3BE-485495FC624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23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92BE4-D735-452E-A3BE-485495FC62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77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92BE4-D735-452E-A3BE-485495FC62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17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92BE4-D735-452E-A3BE-485495FC62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0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92BE4-D735-452E-A3BE-485495FC62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20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92BE4-D735-452E-A3BE-485495FC62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56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92BE4-D735-452E-A3BE-485495FC62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77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92BE4-D735-452E-A3BE-485495FC62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53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92BE4-D735-452E-A3BE-485495FC62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83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92BE4-D735-452E-A3BE-485495FC62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8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9E7B-5B3F-4047-AF5D-6F8623AC3DA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0DC6-B717-42A9-93F3-E505F9C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3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9E7B-5B3F-4047-AF5D-6F8623AC3DA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0DC6-B717-42A9-93F3-E505F9C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5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9E7B-5B3F-4047-AF5D-6F8623AC3DA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0DC6-B717-42A9-93F3-E505F9CE488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5623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9E7B-5B3F-4047-AF5D-6F8623AC3DA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0DC6-B717-42A9-93F3-E505F9C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92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9E7B-5B3F-4047-AF5D-6F8623AC3DA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0DC6-B717-42A9-93F3-E505F9CE488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9539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9E7B-5B3F-4047-AF5D-6F8623AC3DA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0DC6-B717-42A9-93F3-E505F9C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83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9E7B-5B3F-4047-AF5D-6F8623AC3DA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0DC6-B717-42A9-93F3-E505F9C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53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9E7B-5B3F-4047-AF5D-6F8623AC3DA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0DC6-B717-42A9-93F3-E505F9C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3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9E7B-5B3F-4047-AF5D-6F8623AC3DA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0DC6-B717-42A9-93F3-E505F9C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9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9E7B-5B3F-4047-AF5D-6F8623AC3DA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0DC6-B717-42A9-93F3-E505F9C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5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9E7B-5B3F-4047-AF5D-6F8623AC3DA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0DC6-B717-42A9-93F3-E505F9C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9E7B-5B3F-4047-AF5D-6F8623AC3DA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0DC6-B717-42A9-93F3-E505F9C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8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9E7B-5B3F-4047-AF5D-6F8623AC3DA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0DC6-B717-42A9-93F3-E505F9C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9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9E7B-5B3F-4047-AF5D-6F8623AC3DA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0DC6-B717-42A9-93F3-E505F9C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1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9E7B-5B3F-4047-AF5D-6F8623AC3DA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0DC6-B717-42A9-93F3-E505F9C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4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0DC6-B717-42A9-93F3-E505F9CE488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9E7B-5B3F-4047-AF5D-6F8623AC3DA1}" type="datetimeFigureOut">
              <a:rPr lang="en-US" smtClean="0"/>
              <a:t>9/23/2020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7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F9E7B-5B3F-4047-AF5D-6F8623AC3DA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060DC6-B717-42A9-93F3-E505F9C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9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Copy Constructors, Assignment Operators, and Destructors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AKA “The Big Three” AKA “The Trilogy of Evil”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3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 vs Copy Assignment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overall goal is the same: copy one object into another</a:t>
            </a:r>
          </a:p>
          <a:p>
            <a:r>
              <a:rPr lang="en-US" sz="2000" dirty="0" smtClean="0"/>
              <a:t>A </a:t>
            </a:r>
            <a:r>
              <a:rPr lang="en-US" sz="2000" b="1" dirty="0">
                <a:solidFill>
                  <a:srgbClr val="00B0F0"/>
                </a:solidFill>
              </a:rPr>
              <a:t>copy constructor</a:t>
            </a:r>
            <a:r>
              <a:rPr lang="en-US" sz="2000" dirty="0" smtClean="0"/>
              <a:t> can be called only ONCE, when an object is FIRST created</a:t>
            </a:r>
          </a:p>
          <a:p>
            <a:r>
              <a:rPr lang="en-US" sz="2000" dirty="0" smtClean="0"/>
              <a:t>A </a:t>
            </a:r>
            <a:r>
              <a:rPr lang="en-US" sz="2000" b="1" dirty="0">
                <a:solidFill>
                  <a:srgbClr val="00B0F0"/>
                </a:solidFill>
              </a:rPr>
              <a:t>copy assignment operator</a:t>
            </a:r>
            <a:r>
              <a:rPr lang="en-US" sz="2000" dirty="0" smtClean="0"/>
              <a:t> could be called multiple times, at unknown times during an object’s lifetime</a:t>
            </a:r>
          </a:p>
          <a:p>
            <a:pPr lvl="1"/>
            <a:r>
              <a:rPr lang="en-US" sz="1800" dirty="0" smtClean="0"/>
              <a:t>An object may have old data in it that needs to be cleared out before copying can occur</a:t>
            </a:r>
          </a:p>
          <a:p>
            <a:pPr lvl="1"/>
            <a:r>
              <a:rPr lang="en-US" sz="1800" dirty="0" smtClean="0"/>
              <a:t>With non-dynamic memory, this is a non-issue (just overwrite it)</a:t>
            </a:r>
          </a:p>
          <a:p>
            <a:pPr lvl="1"/>
            <a:r>
              <a:rPr lang="en-US" sz="1800" dirty="0" smtClean="0"/>
              <a:t>With dynamic memory, however, it’s possible you may have to </a:t>
            </a:r>
            <a:r>
              <a:rPr lang="en-US" sz="1800" b="1" dirty="0">
                <a:solidFill>
                  <a:srgbClr val="00B0F0"/>
                </a:solidFill>
              </a:rPr>
              <a:t>delete</a:t>
            </a:r>
            <a:r>
              <a:rPr lang="en-US" sz="1800" dirty="0" smtClean="0"/>
              <a:t> previously allocated memory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681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/>
          <a:lstStyle/>
          <a:p>
            <a:r>
              <a:rPr lang="en-US" dirty="0" smtClean="0"/>
              <a:t>What about duplicating code?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875" y="3374350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LineItem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LineItem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LineItem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.name_;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description_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.description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quantity_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.quantity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price_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3875" y="1343025"/>
            <a:ext cx="74665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LineItem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LineItem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.name_;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.description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.quantity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price_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12870" y="609600"/>
            <a:ext cx="3164755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1800" dirty="0"/>
              <a:t>Duplicating code can lead to bugs later (also, it can be tedious to repeat yourself)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60582" y="2497871"/>
            <a:ext cx="2288455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1800" dirty="0"/>
              <a:t>Put it in a function!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515100" y="1714499"/>
            <a:ext cx="5581650" cy="3458201"/>
            <a:chOff x="6515100" y="1714499"/>
            <a:chExt cx="5581650" cy="3458201"/>
          </a:xfrm>
        </p:grpSpPr>
        <p:sp>
          <p:nvSpPr>
            <p:cNvPr id="7" name="TextBox 6"/>
            <p:cNvSpPr txBox="1"/>
            <p:nvPr/>
          </p:nvSpPr>
          <p:spPr>
            <a:xfrm>
              <a:off x="8312870" y="1714500"/>
              <a:ext cx="3783880" cy="36933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bg1"/>
                  </a:solidFill>
                </a:defRPr>
              </a:lvl1pPr>
            </a:lstStyle>
            <a:p>
              <a:r>
                <a:rPr lang="en-US" sz="1800" dirty="0"/>
                <a:t>What’s an easy way to reuse code?</a:t>
              </a:r>
            </a:p>
          </p:txBody>
        </p:sp>
        <p:sp>
          <p:nvSpPr>
            <p:cNvPr id="9" name="Right Brace 8"/>
            <p:cNvSpPr/>
            <p:nvPr/>
          </p:nvSpPr>
          <p:spPr>
            <a:xfrm>
              <a:off x="6515100" y="1714499"/>
              <a:ext cx="285750" cy="1288377"/>
            </a:xfrm>
            <a:prstGeom prst="rightBrace">
              <a:avLst>
                <a:gd name="adj1" fmla="val 51666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9" idx="1"/>
              <a:endCxn id="7" idx="1"/>
            </p:cNvCxnSpPr>
            <p:nvPr/>
          </p:nvCxnSpPr>
          <p:spPr>
            <a:xfrm flipV="1">
              <a:off x="6800850" y="1899166"/>
              <a:ext cx="1512020" cy="45952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1"/>
              <a:endCxn id="7" idx="1"/>
            </p:cNvCxnSpPr>
            <p:nvPr/>
          </p:nvCxnSpPr>
          <p:spPr>
            <a:xfrm flipV="1">
              <a:off x="6800850" y="1899166"/>
              <a:ext cx="1512020" cy="26293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ight Brace 28"/>
            <p:cNvSpPr/>
            <p:nvPr/>
          </p:nvSpPr>
          <p:spPr>
            <a:xfrm>
              <a:off x="6515100" y="3884323"/>
              <a:ext cx="285750" cy="1288377"/>
            </a:xfrm>
            <a:prstGeom prst="rightBrace">
              <a:avLst>
                <a:gd name="adj1" fmla="val 51666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446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/>
          <a:lstStyle/>
          <a:p>
            <a:r>
              <a:rPr lang="en-US" dirty="0" smtClean="0"/>
              <a:t>What about duplicating code?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875" y="5153439"/>
            <a:ext cx="762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LineItem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LineItem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LineItem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Set(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3875" y="3982282"/>
            <a:ext cx="74665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LineItem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LineItem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Set(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3875" y="1369992"/>
            <a:ext cx="7620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Purpose: Help copy constructor and copy assignment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operator assign “that” into “this”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LineItem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::Set(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LineItem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.name_;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description_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.description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quantity_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.quantity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price_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78214" y="1940984"/>
            <a:ext cx="3964441" cy="1200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Now if your class changes (add, remove, rename variables), you can just update this one “Set” function instead of multiple locations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92959" y="4923693"/>
            <a:ext cx="3777289" cy="1074199"/>
            <a:chOff x="2692959" y="4923693"/>
            <a:chExt cx="3777289" cy="1074199"/>
          </a:xfrm>
        </p:grpSpPr>
        <p:cxnSp>
          <p:nvCxnSpPr>
            <p:cNvPr id="8" name="Straight Arrow Connector 7"/>
            <p:cNvCxnSpPr>
              <a:stCxn id="17" idx="1"/>
            </p:cNvCxnSpPr>
            <p:nvPr/>
          </p:nvCxnSpPr>
          <p:spPr>
            <a:xfrm flipH="1" flipV="1">
              <a:off x="2692959" y="4923693"/>
              <a:ext cx="1502228" cy="8895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7" idx="1"/>
            </p:cNvCxnSpPr>
            <p:nvPr/>
          </p:nvCxnSpPr>
          <p:spPr>
            <a:xfrm flipH="1">
              <a:off x="3295859" y="5813226"/>
              <a:ext cx="899328" cy="1253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195187" y="5628560"/>
              <a:ext cx="2275061" cy="36933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bg1"/>
                  </a:solidFill>
                </a:defRPr>
              </a:lvl1pPr>
            </a:lstStyle>
            <a:p>
              <a:r>
                <a:rPr lang="en-US" sz="1800" dirty="0"/>
                <a:t>Code reuse, hooray!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978215" y="3221174"/>
            <a:ext cx="3421830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Fewer changes to make, fewer opportunities for mistakes!</a:t>
            </a:r>
          </a:p>
        </p:txBody>
      </p:sp>
    </p:spTree>
    <p:extLst>
      <p:ext uri="{BB962C8B-B14F-4D97-AF65-F5344CB8AC3E}">
        <p14:creationId xmlns:p14="http://schemas.microsoft.com/office/powerpoint/2010/main" val="228923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525"/>
          </a:xfrm>
        </p:spPr>
        <p:txBody>
          <a:bodyPr/>
          <a:lstStyle/>
          <a:p>
            <a:r>
              <a:rPr lang="en-US" dirty="0" smtClean="0"/>
              <a:t>The Destructor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1014"/>
            <a:ext cx="8596668" cy="431819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function which is called when an object is </a:t>
            </a:r>
            <a:r>
              <a:rPr lang="en-US" sz="2000" b="1" dirty="0">
                <a:solidFill>
                  <a:srgbClr val="00B0F0"/>
                </a:solidFill>
              </a:rPr>
              <a:t>destroyed</a:t>
            </a:r>
            <a:r>
              <a:rPr lang="en-US" sz="2000" dirty="0" smtClean="0"/>
              <a:t>, either:</a:t>
            </a:r>
          </a:p>
          <a:p>
            <a:r>
              <a:rPr lang="en-US" sz="2000" dirty="0" smtClean="0"/>
              <a:t>When it </a:t>
            </a:r>
            <a:r>
              <a:rPr lang="en-US" sz="2000" b="1" dirty="0">
                <a:solidFill>
                  <a:srgbClr val="00B0F0"/>
                </a:solidFill>
              </a:rPr>
              <a:t>falls out of scope</a:t>
            </a:r>
            <a:r>
              <a:rPr lang="en-US" sz="2000" dirty="0" smtClean="0"/>
              <a:t> (like a temporary variable in a function), or…</a:t>
            </a:r>
          </a:p>
          <a:p>
            <a:r>
              <a:rPr lang="en-US" sz="2000" dirty="0" smtClean="0"/>
              <a:t>When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000" dirty="0" smtClean="0"/>
              <a:t> is called on a </a:t>
            </a:r>
            <a:r>
              <a:rPr lang="en-US" sz="2000" b="1" dirty="0">
                <a:solidFill>
                  <a:srgbClr val="00B0F0"/>
                </a:solidFill>
              </a:rPr>
              <a:t>pointer to an object</a:t>
            </a:r>
          </a:p>
          <a:p>
            <a:endParaRPr lang="en-US" sz="2000" dirty="0"/>
          </a:p>
          <a:p>
            <a:r>
              <a:rPr lang="en-US" sz="2000" dirty="0" smtClean="0"/>
              <a:t>The purpose of a destructor is to clean up or “shut down” an object, which could involve</a:t>
            </a:r>
          </a:p>
          <a:p>
            <a:pPr lvl="1"/>
            <a:r>
              <a:rPr lang="en-US" sz="1800" dirty="0" smtClean="0"/>
              <a:t>Delete any </a:t>
            </a:r>
            <a:r>
              <a:rPr lang="en-US" sz="1800" b="1" dirty="0">
                <a:solidFill>
                  <a:srgbClr val="00B0F0"/>
                </a:solidFill>
              </a:rPr>
              <a:t>dynamically allocated memory</a:t>
            </a:r>
            <a:endParaRPr lang="en-US" sz="2000" b="1" dirty="0">
              <a:solidFill>
                <a:srgbClr val="00B0F0"/>
              </a:solidFill>
            </a:endParaRPr>
          </a:p>
          <a:p>
            <a:pPr lvl="1"/>
            <a:r>
              <a:rPr lang="en-US" sz="1800" dirty="0" smtClean="0"/>
              <a:t>Possibly notify another object/function that destruction has occurred</a:t>
            </a:r>
          </a:p>
          <a:p>
            <a:pPr lvl="1"/>
            <a:r>
              <a:rPr lang="en-US" sz="1800" dirty="0" smtClean="0"/>
              <a:t>Possibly print something out to the screen as a result of this object finishing its task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29495" y="4220985"/>
            <a:ext cx="5295482" cy="646331"/>
            <a:chOff x="6129495" y="4220985"/>
            <a:chExt cx="5295482" cy="646331"/>
          </a:xfrm>
        </p:grpSpPr>
        <p:sp>
          <p:nvSpPr>
            <p:cNvPr id="4" name="TextBox 3"/>
            <p:cNvSpPr txBox="1"/>
            <p:nvPr/>
          </p:nvSpPr>
          <p:spPr>
            <a:xfrm>
              <a:off x="8003147" y="4220985"/>
              <a:ext cx="3421830" cy="64633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This is going to be the one we worry about in this course</a:t>
              </a:r>
              <a:endParaRPr lang="en-US" dirty="0"/>
            </a:p>
          </p:txBody>
        </p:sp>
        <p:cxnSp>
          <p:nvCxnSpPr>
            <p:cNvPr id="5" name="Straight Arrow Connector 4"/>
            <p:cNvCxnSpPr>
              <a:stCxn id="4" idx="1"/>
            </p:cNvCxnSpPr>
            <p:nvPr/>
          </p:nvCxnSpPr>
          <p:spPr>
            <a:xfrm flipH="1">
              <a:off x="6129495" y="4544151"/>
              <a:ext cx="1873652" cy="1685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60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950"/>
          </a:xfrm>
        </p:spPr>
        <p:txBody>
          <a:bodyPr/>
          <a:lstStyle/>
          <a:p>
            <a:r>
              <a:rPr lang="en-US" dirty="0" smtClean="0"/>
              <a:t>Destructor Syntax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3" y="156814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Given a class: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333" y="1895117"/>
            <a:ext cx="81713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ExampleClass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77333" y="3503323"/>
            <a:ext cx="8171391" cy="2362111"/>
            <a:chOff x="677333" y="3503323"/>
            <a:chExt cx="8171391" cy="2362111"/>
          </a:xfrm>
        </p:grpSpPr>
        <p:sp>
          <p:nvSpPr>
            <p:cNvPr id="7" name="Rectangle 6"/>
            <p:cNvSpPr/>
            <p:nvPr/>
          </p:nvSpPr>
          <p:spPr>
            <a:xfrm>
              <a:off x="677333" y="3834109"/>
              <a:ext cx="8171391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~</a:t>
              </a:r>
              <a:r>
                <a:rPr lang="en-US" dirty="0" err="1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ExampleClass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();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Prototype</a:t>
              </a:r>
            </a:p>
            <a:p>
              <a:endParaRPr lang="en-US" dirty="0" smtClean="0">
                <a:solidFill>
                  <a:srgbClr val="2B91AF"/>
                </a:solidFill>
                <a:latin typeface="Consolas" panose="020B0609020204030204" pitchFamily="49" charset="0"/>
              </a:endParaRPr>
            </a:p>
            <a:p>
              <a:endParaRPr lang="en-US" dirty="0" smtClean="0">
                <a:solidFill>
                  <a:srgbClr val="2B91AF"/>
                </a:solidFill>
                <a:latin typeface="Consolas" panose="020B0609020204030204" pitchFamily="49" charset="0"/>
              </a:endParaRPr>
            </a:p>
            <a:p>
              <a:r>
                <a:rPr lang="en-US" dirty="0" err="1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ExampleClass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::~</a:t>
              </a:r>
              <a:r>
                <a:rPr lang="en-US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ExampleClass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()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Definition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7333" y="3503323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 smtClean="0"/>
                <a:t>The destructor will ALWAYS have this format: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1050" y="3834109"/>
            <a:ext cx="9784792" cy="1200329"/>
            <a:chOff x="781050" y="3834109"/>
            <a:chExt cx="9784792" cy="1200329"/>
          </a:xfrm>
        </p:grpSpPr>
        <p:sp>
          <p:nvSpPr>
            <p:cNvPr id="9" name="TextBox 8"/>
            <p:cNvSpPr txBox="1"/>
            <p:nvPr/>
          </p:nvSpPr>
          <p:spPr>
            <a:xfrm>
              <a:off x="6886575" y="3834109"/>
              <a:ext cx="3679267" cy="120032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The name of the function is like a constructor (the name of the class), but with a tilde (~) in front of the function</a:t>
              </a:r>
            </a:p>
          </p:txBody>
        </p:sp>
        <p:sp>
          <p:nvSpPr>
            <p:cNvPr id="10" name="Bent-Up Arrow 9"/>
            <p:cNvSpPr/>
            <p:nvPr/>
          </p:nvSpPr>
          <p:spPr>
            <a:xfrm flipH="1">
              <a:off x="781050" y="4146421"/>
              <a:ext cx="6115050" cy="268222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81225" y="5648325"/>
            <a:ext cx="2905125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1800" dirty="0"/>
              <a:t>The implicitly declared version of any destructor does… absolutely nothing.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1124" y="5773101"/>
            <a:ext cx="4927565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1800" dirty="0"/>
              <a:t>The assumption is, you have nothing to clean </a:t>
            </a:r>
            <a:r>
              <a:rPr lang="en-US" sz="1800" dirty="0" smtClean="0"/>
              <a:t>up (i.e. no </a:t>
            </a:r>
            <a:r>
              <a:rPr lang="en-US" sz="18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 smtClean="0"/>
              <a:t> memory you have to </a:t>
            </a:r>
            <a:r>
              <a:rPr lang="en-US" sz="1800" b="1" dirty="0">
                <a:solidFill>
                  <a:srgbClr val="FFC000"/>
                </a:solidFill>
                <a:latin typeface="Consolas" panose="020B0609020204030204" pitchFamily="49" charset="0"/>
              </a:rPr>
              <a:t>delete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517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525"/>
          </a:xfrm>
        </p:spPr>
        <p:txBody>
          <a:bodyPr/>
          <a:lstStyle/>
          <a:p>
            <a:r>
              <a:rPr lang="en-US" dirty="0" smtClean="0"/>
              <a:t>Why do you need the Big Three?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6739"/>
            <a:ext cx="8596668" cy="43681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Depending on your code, these functions can be called a lot</a:t>
            </a:r>
          </a:p>
          <a:p>
            <a:r>
              <a:rPr lang="en-US" sz="2400" dirty="0" smtClean="0"/>
              <a:t>Without even realizing it you could be invoking the copy constructor or assignment operator</a:t>
            </a:r>
          </a:p>
          <a:p>
            <a:endParaRPr lang="en-US" sz="2400" dirty="0"/>
          </a:p>
          <a:p>
            <a:r>
              <a:rPr lang="en-US" sz="2400" dirty="0" smtClean="0"/>
              <a:t>The default versions MAY BE good enough, as they do simple member-to-member copies</a:t>
            </a:r>
          </a:p>
          <a:p>
            <a:r>
              <a:rPr lang="en-US" sz="2400" dirty="0" smtClean="0"/>
              <a:t>Dynamic memory makes this all problematic, specifically </a:t>
            </a:r>
            <a:r>
              <a:rPr lang="en-US" sz="2400" b="1" dirty="0" smtClean="0">
                <a:solidFill>
                  <a:srgbClr val="00B0F0"/>
                </a:solidFill>
              </a:rPr>
              <a:t>shallow copies</a:t>
            </a:r>
          </a:p>
        </p:txBody>
      </p:sp>
    </p:spTree>
    <p:extLst>
      <p:ext uri="{BB962C8B-B14F-4D97-AF65-F5344CB8AC3E}">
        <p14:creationId xmlns:p14="http://schemas.microsoft.com/office/powerpoint/2010/main" val="20548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28313" y="2012669"/>
            <a:ext cx="1869057" cy="1698182"/>
            <a:chOff x="7013307" y="4511430"/>
            <a:chExt cx="1869057" cy="1698182"/>
          </a:xfrm>
        </p:grpSpPr>
        <p:sp>
          <p:nvSpPr>
            <p:cNvPr id="12" name="Left Arrow 11"/>
            <p:cNvSpPr/>
            <p:nvPr/>
          </p:nvSpPr>
          <p:spPr>
            <a:xfrm rot="3840711">
              <a:off x="6879355" y="4972972"/>
              <a:ext cx="1209220" cy="28613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13307" y="5563281"/>
              <a:ext cx="1869057" cy="64633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What’s going to happen here?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61975" y="322737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MemoryExample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someFloats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label;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MemoryExample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someFloats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label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AllocateMemory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someFloats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~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delete[]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someFloats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49878" y="32273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MemoryExample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example, copy;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example.AllocateMemory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copy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example;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assume rest of program here */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81875" y="4078880"/>
            <a:ext cx="3259329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 </a:t>
            </a:r>
            <a:r>
              <a:rPr lang="en-US" dirty="0" smtClean="0"/>
              <a:t>(implicitly created)</a:t>
            </a:r>
          </a:p>
          <a:p>
            <a:r>
              <a:rPr lang="en-US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copy 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assignment operator</a:t>
            </a:r>
            <a:r>
              <a:rPr lang="en-US" dirty="0"/>
              <a:t> will be called</a:t>
            </a:r>
          </a:p>
        </p:txBody>
      </p:sp>
    </p:spTree>
    <p:extLst>
      <p:ext uri="{BB962C8B-B14F-4D97-AF65-F5344CB8AC3E}">
        <p14:creationId xmlns:p14="http://schemas.microsoft.com/office/powerpoint/2010/main" val="20261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76225" y="322737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MemoryExample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someFloats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label;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MemoryExample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someFloats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label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AllocateMemory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someFloats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~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delete[]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someFloats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143500" y="457200"/>
            <a:ext cx="5705475" cy="4410075"/>
            <a:chOff x="5143500" y="457200"/>
            <a:chExt cx="5705475" cy="4410075"/>
          </a:xfrm>
        </p:grpSpPr>
        <p:grpSp>
          <p:nvGrpSpPr>
            <p:cNvPr id="16" name="Group 15"/>
            <p:cNvGrpSpPr/>
            <p:nvPr/>
          </p:nvGrpSpPr>
          <p:grpSpPr>
            <a:xfrm>
              <a:off x="5686568" y="1182288"/>
              <a:ext cx="5162407" cy="923330"/>
              <a:chOff x="5381768" y="6083026"/>
              <a:chExt cx="5162407" cy="92333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7350431" y="6083026"/>
                <a:ext cx="3193744" cy="92333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/>
                  <a:t>With no </a:t>
                </a:r>
                <a:r>
                  <a:rPr lang="en-US" b="1" dirty="0">
                    <a:solidFill>
                      <a:srgbClr val="FFC000"/>
                    </a:solidFill>
                  </a:rPr>
                  <a:t>copy assignment operator</a:t>
                </a:r>
                <a:r>
                  <a:rPr lang="en-US" dirty="0"/>
                  <a:t> explicitly written, one is provided for you.</a:t>
                </a:r>
                <a:endParaRPr lang="en-US" dirty="0"/>
              </a:p>
            </p:txBody>
          </p:sp>
          <p:sp>
            <p:nvSpPr>
              <p:cNvPr id="19" name="Left Arrow 18"/>
              <p:cNvSpPr/>
              <p:nvPr/>
            </p:nvSpPr>
            <p:spPr>
              <a:xfrm>
                <a:off x="5381768" y="6400732"/>
                <a:ext cx="1827261" cy="286135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ight Brace 16"/>
            <p:cNvSpPr/>
            <p:nvPr/>
          </p:nvSpPr>
          <p:spPr>
            <a:xfrm>
              <a:off x="5143500" y="457200"/>
              <a:ext cx="419100" cy="4410075"/>
            </a:xfrm>
            <a:prstGeom prst="rightBrace">
              <a:avLst>
                <a:gd name="adj1" fmla="val 37319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655230" y="2367260"/>
            <a:ext cx="3831919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That assignment operator does a member-to-member copy, or what is called a SHALLOW COPY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686568" y="3715985"/>
            <a:ext cx="6477001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Default behavior, simple member-to-member copy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MemoryExample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MemoryExample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.someValue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someFloats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.someFloats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&gt;label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357759" y="5140213"/>
            <a:ext cx="4875536" cy="1344841"/>
            <a:chOff x="7282309" y="5334701"/>
            <a:chExt cx="4875536" cy="1344841"/>
          </a:xfrm>
        </p:grpSpPr>
        <p:sp>
          <p:nvSpPr>
            <p:cNvPr id="23" name="TextBox 22"/>
            <p:cNvSpPr txBox="1"/>
            <p:nvPr/>
          </p:nvSpPr>
          <p:spPr>
            <a:xfrm>
              <a:off x="7282309" y="5756212"/>
              <a:ext cx="3566666" cy="92333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Copying an array like this is a shallow copy—it doesn’t copy the array, but only the POINTER</a:t>
              </a:r>
              <a:endParaRPr lang="en-US" dirty="0"/>
            </a:p>
          </p:txBody>
        </p:sp>
        <p:sp>
          <p:nvSpPr>
            <p:cNvPr id="24" name="Left Arrow 23"/>
            <p:cNvSpPr/>
            <p:nvPr/>
          </p:nvSpPr>
          <p:spPr>
            <a:xfrm rot="10028012">
              <a:off x="9674158" y="5334701"/>
              <a:ext cx="2483687" cy="28613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603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7052" y="209550"/>
            <a:ext cx="3427418" cy="819150"/>
          </a:xfrm>
        </p:spPr>
        <p:txBody>
          <a:bodyPr/>
          <a:lstStyle/>
          <a:p>
            <a:r>
              <a:rPr lang="en-US" dirty="0" smtClean="0"/>
              <a:t>Shallow Copy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554134" y="3721822"/>
            <a:ext cx="4294716" cy="297385"/>
            <a:chOff x="677334" y="4019207"/>
            <a:chExt cx="4294716" cy="297385"/>
          </a:xfrm>
        </p:grpSpPr>
        <p:sp>
          <p:nvSpPr>
            <p:cNvPr id="5" name="Rectangle 4"/>
            <p:cNvSpPr/>
            <p:nvPr/>
          </p:nvSpPr>
          <p:spPr>
            <a:xfrm>
              <a:off x="677334" y="4019207"/>
              <a:ext cx="1408972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Consolas" panose="020B0609020204030204" pitchFamily="49" charset="0"/>
                </a:rPr>
                <a:t>someValue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6306" y="4019207"/>
              <a:ext cx="1383173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Consolas" panose="020B0609020204030204" pitchFamily="49" charset="0"/>
                </a:rPr>
                <a:t>someFloats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67329" y="4019207"/>
              <a:ext cx="1504721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dirty="0" smtClean="0">
                  <a:latin typeface="Consolas" panose="020B0609020204030204" pitchFamily="49" charset="0"/>
                </a:rPr>
                <a:t>label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438678" y="19215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MemoryExample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someFloats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label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public: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AllocateMemory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5451" y="5082659"/>
            <a:ext cx="27174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MemoryExample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A, B;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.AllocateMemory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849909" y="3721822"/>
            <a:ext cx="4294716" cy="297385"/>
            <a:chOff x="677334" y="4019207"/>
            <a:chExt cx="4294716" cy="297385"/>
          </a:xfrm>
        </p:grpSpPr>
        <p:sp>
          <p:nvSpPr>
            <p:cNvPr id="43" name="Rectangle 42"/>
            <p:cNvSpPr/>
            <p:nvPr/>
          </p:nvSpPr>
          <p:spPr>
            <a:xfrm>
              <a:off x="677334" y="4019207"/>
              <a:ext cx="1408972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Consolas" panose="020B0609020204030204" pitchFamily="49" charset="0"/>
                </a:rPr>
                <a:t>someValue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86306" y="4019207"/>
              <a:ext cx="1383173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Consolas" panose="020B0609020204030204" pitchFamily="49" charset="0"/>
                </a:rPr>
                <a:t>someFloats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467329" y="4019207"/>
              <a:ext cx="1504721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dirty="0" smtClean="0">
                  <a:latin typeface="Consolas" panose="020B0609020204030204" pitchFamily="49" charset="0"/>
                </a:rPr>
                <a:t>label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130" y="4041834"/>
            <a:ext cx="4285720" cy="809738"/>
            <a:chOff x="563130" y="4041834"/>
            <a:chExt cx="4285720" cy="809738"/>
          </a:xfrm>
        </p:grpSpPr>
        <p:sp>
          <p:nvSpPr>
            <p:cNvPr id="46" name="Right Brace 45"/>
            <p:cNvSpPr/>
            <p:nvPr/>
          </p:nvSpPr>
          <p:spPr>
            <a:xfrm rot="5400000">
              <a:off x="2497100" y="2107864"/>
              <a:ext cx="417780" cy="4285720"/>
            </a:xfrm>
            <a:prstGeom prst="rightBrace">
              <a:avLst>
                <a:gd name="adj1" fmla="val 69891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358327" y="4482240"/>
              <a:ext cx="695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48850" y="4041834"/>
            <a:ext cx="4285720" cy="809738"/>
            <a:chOff x="4848850" y="4041834"/>
            <a:chExt cx="4285720" cy="809738"/>
          </a:xfrm>
        </p:grpSpPr>
        <p:sp>
          <p:nvSpPr>
            <p:cNvPr id="48" name="Right Brace 47"/>
            <p:cNvSpPr/>
            <p:nvPr/>
          </p:nvSpPr>
          <p:spPr>
            <a:xfrm rot="5400000">
              <a:off x="6782820" y="2107864"/>
              <a:ext cx="417780" cy="4285720"/>
            </a:xfrm>
            <a:prstGeom prst="rightBrace">
              <a:avLst>
                <a:gd name="adj1" fmla="val 69891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44047" y="4482240"/>
              <a:ext cx="695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667001" y="2209800"/>
            <a:ext cx="6838950" cy="1409700"/>
            <a:chOff x="2667001" y="2209800"/>
            <a:chExt cx="6838950" cy="1409700"/>
          </a:xfrm>
        </p:grpSpPr>
        <p:sp>
          <p:nvSpPr>
            <p:cNvPr id="52" name="Curved Down Arrow 51"/>
            <p:cNvSpPr/>
            <p:nvPr/>
          </p:nvSpPr>
          <p:spPr>
            <a:xfrm>
              <a:off x="2667001" y="2209800"/>
              <a:ext cx="6838950" cy="140970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50378" y="2462533"/>
              <a:ext cx="35293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</a:t>
              </a:r>
              <a:r>
                <a:rPr lang="en-US" dirty="0" err="1" smtClean="0"/>
                <a:t>.someFloats</a:t>
              </a:r>
              <a:r>
                <a:rPr lang="en-US" dirty="0" smtClean="0"/>
                <a:t> POINTS to some other memory address where the data can be found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152862" y="3721822"/>
            <a:ext cx="8924837" cy="2202728"/>
            <a:chOff x="3152862" y="3721822"/>
            <a:chExt cx="8924837" cy="2202728"/>
          </a:xfrm>
        </p:grpSpPr>
        <p:sp>
          <p:nvSpPr>
            <p:cNvPr id="51" name="Rectangle 50"/>
            <p:cNvSpPr/>
            <p:nvPr/>
          </p:nvSpPr>
          <p:spPr>
            <a:xfrm>
              <a:off x="9144624" y="3721822"/>
              <a:ext cx="2933075" cy="2973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Consolas" panose="020B0609020204030204" pitchFamily="49" charset="0"/>
                </a:rPr>
                <a:t>A</a:t>
              </a:r>
              <a:r>
                <a:rPr lang="en-US" sz="2000" dirty="0" err="1" smtClean="0">
                  <a:latin typeface="Consolas" panose="020B0609020204030204" pitchFamily="49" charset="0"/>
                </a:rPr>
                <a:t>.someFloats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56" name="Bent-Up Arrow 55"/>
            <p:cNvSpPr/>
            <p:nvPr/>
          </p:nvSpPr>
          <p:spPr>
            <a:xfrm>
              <a:off x="3152862" y="4359223"/>
              <a:ext cx="7743738" cy="1565327"/>
            </a:xfrm>
            <a:prstGeom prst="bentUpArrow">
              <a:avLst>
                <a:gd name="adj1" fmla="val 11005"/>
                <a:gd name="adj2" fmla="val 13439"/>
                <a:gd name="adj3" fmla="val 1769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50478" y="5022033"/>
              <a:ext cx="43230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When you allocate space with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 smtClean="0"/>
                <a:t>, that memory is located elsewhere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582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9550"/>
            <a:ext cx="8596668" cy="819150"/>
          </a:xfrm>
        </p:spPr>
        <p:txBody>
          <a:bodyPr/>
          <a:lstStyle/>
          <a:p>
            <a:r>
              <a:rPr lang="en-US" dirty="0" smtClean="0"/>
              <a:t>Shallow Copy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35451" y="973318"/>
            <a:ext cx="4555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MemoryExample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A, B;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.AllocateMemory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 = A;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What will happen here?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54134" y="3737505"/>
            <a:ext cx="4294716" cy="297385"/>
            <a:chOff x="677334" y="4019207"/>
            <a:chExt cx="4294716" cy="297385"/>
          </a:xfrm>
        </p:grpSpPr>
        <p:sp>
          <p:nvSpPr>
            <p:cNvPr id="5" name="Rectangle 4"/>
            <p:cNvSpPr/>
            <p:nvPr/>
          </p:nvSpPr>
          <p:spPr>
            <a:xfrm>
              <a:off x="677334" y="4019207"/>
              <a:ext cx="1408972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3.14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6306" y="4019207"/>
              <a:ext cx="1383173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Consolas" panose="020B0609020204030204" pitchFamily="49" charset="0"/>
                </a:rPr>
                <a:t>someFloats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67329" y="4019207"/>
              <a:ext cx="1504721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dirty="0" smtClean="0">
                  <a:latin typeface="Consolas" panose="020B0609020204030204" pitchFamily="49" charset="0"/>
                </a:rPr>
                <a:t>“Batman”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43" name="oldSomeValue"/>
          <p:cNvSpPr/>
          <p:nvPr/>
        </p:nvSpPr>
        <p:spPr>
          <a:xfrm>
            <a:off x="4849909" y="3737505"/>
            <a:ext cx="1408972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someValue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4" name="oldSomeFloats"/>
          <p:cNvSpPr/>
          <p:nvPr/>
        </p:nvSpPr>
        <p:spPr>
          <a:xfrm>
            <a:off x="6258881" y="3737505"/>
            <a:ext cx="1383173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onsolas" panose="020B0609020204030204" pitchFamily="49" charset="0"/>
              </a:rPr>
              <a:t>someFloats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5" name="oldSomeLabel"/>
          <p:cNvSpPr/>
          <p:nvPr/>
        </p:nvSpPr>
        <p:spPr>
          <a:xfrm>
            <a:off x="7639904" y="3737505"/>
            <a:ext cx="1504721" cy="2973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latin typeface="Consolas" panose="020B0609020204030204" pitchFamily="49" charset="0"/>
              </a:rPr>
              <a:t>label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6" name="Right Brace 45"/>
          <p:cNvSpPr/>
          <p:nvPr/>
        </p:nvSpPr>
        <p:spPr>
          <a:xfrm rot="5400000">
            <a:off x="2501321" y="2127786"/>
            <a:ext cx="417780" cy="4285720"/>
          </a:xfrm>
          <a:prstGeom prst="rightBrace">
            <a:avLst>
              <a:gd name="adj1" fmla="val 6989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62548" y="4502162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 rot="5400000">
            <a:off x="6787041" y="2127786"/>
            <a:ext cx="417780" cy="4285720"/>
          </a:xfrm>
          <a:prstGeom prst="rightBrace">
            <a:avLst>
              <a:gd name="adj1" fmla="val 6989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648268" y="4502162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2" name="Curved Down Arrow 51"/>
          <p:cNvSpPr/>
          <p:nvPr/>
        </p:nvSpPr>
        <p:spPr>
          <a:xfrm>
            <a:off x="2653093" y="2280001"/>
            <a:ext cx="6838950" cy="14097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44624" y="3737505"/>
            <a:ext cx="2933075" cy="297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</a:rPr>
              <a:t>2.14 | 8.7 | 0.01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5631" y="350722"/>
            <a:ext cx="5055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Member-to-member copy…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B.someValue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A.someValue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B.someFloats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A.someFloats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B.label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A.label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28" name="newSomeValue"/>
          <p:cNvSpPr/>
          <p:nvPr/>
        </p:nvSpPr>
        <p:spPr>
          <a:xfrm>
            <a:off x="4844075" y="3735132"/>
            <a:ext cx="1408972" cy="2973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3.14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9" name="newSomeFloats"/>
          <p:cNvSpPr/>
          <p:nvPr/>
        </p:nvSpPr>
        <p:spPr>
          <a:xfrm>
            <a:off x="6253047" y="3735132"/>
            <a:ext cx="1383173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onsolas" panose="020B0609020204030204" pitchFamily="49" charset="0"/>
              </a:rPr>
              <a:t>someFloats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0" name="newLabel"/>
          <p:cNvSpPr/>
          <p:nvPr/>
        </p:nvSpPr>
        <p:spPr>
          <a:xfrm>
            <a:off x="7634070" y="3735132"/>
            <a:ext cx="1504721" cy="2973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latin typeface="Consolas" panose="020B0609020204030204" pitchFamily="49" charset="0"/>
              </a:rPr>
              <a:t>“Batman”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2" name="Curved Down Arrow 31"/>
          <p:cNvSpPr/>
          <p:nvPr/>
        </p:nvSpPr>
        <p:spPr>
          <a:xfrm>
            <a:off x="6758368" y="2582853"/>
            <a:ext cx="2620409" cy="1106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5643" y="4728294"/>
            <a:ext cx="3531807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So after a shallow copy, we have two pointers to the same array.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23371" y="5679458"/>
            <a:ext cx="3531807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 and B are now equal… sort of.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60671" y="6261290"/>
            <a:ext cx="4250254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What if we change one? Or delete one?</a:t>
            </a:r>
          </a:p>
        </p:txBody>
      </p:sp>
    </p:spTree>
    <p:extLst>
      <p:ext uri="{BB962C8B-B14F-4D97-AF65-F5344CB8AC3E}">
        <p14:creationId xmlns:p14="http://schemas.microsoft.com/office/powerpoint/2010/main" val="312492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6" grpId="0"/>
      <p:bldP spid="28" grpId="0" animBg="1"/>
      <p:bldP spid="30" grpId="0" animBg="1"/>
      <p:bldP spid="32" grpId="0" animBg="1"/>
      <p:bldP spid="7" grpId="0" animBg="1"/>
      <p:bldP spid="34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1950"/>
            <a:ext cx="8596668" cy="771525"/>
          </a:xfrm>
        </p:spPr>
        <p:txBody>
          <a:bodyPr/>
          <a:lstStyle/>
          <a:p>
            <a:r>
              <a:rPr lang="en-US" dirty="0" smtClean="0"/>
              <a:t>What are the “Big Three”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5029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Three </a:t>
            </a:r>
            <a:r>
              <a:rPr lang="en-US" sz="2400" b="1" dirty="0" smtClean="0">
                <a:solidFill>
                  <a:srgbClr val="00B0F0"/>
                </a:solidFill>
              </a:rPr>
              <a:t>class member functions:</a:t>
            </a:r>
          </a:p>
          <a:p>
            <a:r>
              <a:rPr lang="en-US" sz="2400" dirty="0" smtClean="0"/>
              <a:t>The </a:t>
            </a:r>
            <a:r>
              <a:rPr lang="en-US" sz="2400" b="1" dirty="0">
                <a:solidFill>
                  <a:srgbClr val="00B0F0"/>
                </a:solidFill>
              </a:rPr>
              <a:t>Copy Constructor</a:t>
            </a:r>
            <a:r>
              <a:rPr lang="en-US" sz="2400" dirty="0" smtClean="0"/>
              <a:t> – Used to construct an object from another, existing object</a:t>
            </a:r>
          </a:p>
          <a:p>
            <a:r>
              <a:rPr lang="en-US" sz="2400" dirty="0" smtClean="0"/>
              <a:t>The </a:t>
            </a:r>
            <a:r>
              <a:rPr lang="en-US" sz="2400" b="1" dirty="0">
                <a:solidFill>
                  <a:srgbClr val="00B0F0"/>
                </a:solidFill>
              </a:rPr>
              <a:t>Copy Assignment Operator</a:t>
            </a:r>
            <a:r>
              <a:rPr lang="en-US" sz="2400" dirty="0" smtClean="0"/>
              <a:t> – Used to copy one object into another object</a:t>
            </a:r>
          </a:p>
          <a:p>
            <a:r>
              <a:rPr lang="en-US" sz="2400" dirty="0" smtClean="0"/>
              <a:t>The </a:t>
            </a:r>
            <a:r>
              <a:rPr lang="en-US" sz="2400" b="1" dirty="0">
                <a:solidFill>
                  <a:srgbClr val="00B0F0"/>
                </a:solidFill>
              </a:rPr>
              <a:t>Destructor</a:t>
            </a:r>
            <a:r>
              <a:rPr lang="en-US" sz="2400" dirty="0" smtClean="0"/>
              <a:t> – Used when an object is destroyed—when it falls out of scope, or when delete is called on a pointer to an object</a:t>
            </a:r>
            <a:endParaRPr lang="en-US" sz="2400" dirty="0"/>
          </a:p>
          <a:p>
            <a:r>
              <a:rPr lang="en-US" sz="2400" dirty="0" smtClean="0"/>
              <a:t>Three special functions which, if you do not declare them, get </a:t>
            </a:r>
            <a:r>
              <a:rPr lang="en-US" sz="2400" b="1" dirty="0">
                <a:solidFill>
                  <a:srgbClr val="00B0F0"/>
                </a:solidFill>
              </a:rPr>
              <a:t>implicitly created</a:t>
            </a:r>
            <a:r>
              <a:rPr lang="en-US" sz="2400" b="1" dirty="0" smtClean="0"/>
              <a:t> </a:t>
            </a:r>
            <a:r>
              <a:rPr lang="en-US" sz="2400" dirty="0" smtClean="0"/>
              <a:t>for you</a:t>
            </a:r>
          </a:p>
          <a:p>
            <a:pPr lvl="1"/>
            <a:r>
              <a:rPr lang="en-US" sz="2200" dirty="0" smtClean="0"/>
              <a:t>The implicit versions are not necessarily what you want in your own program</a:t>
            </a:r>
          </a:p>
          <a:p>
            <a:pPr lvl="1"/>
            <a:r>
              <a:rPr lang="en-US" sz="2200" dirty="0" smtClean="0"/>
              <a:t>Especially if you are using </a:t>
            </a:r>
            <a:r>
              <a:rPr lang="en-US" sz="2200" b="1" dirty="0" smtClean="0">
                <a:solidFill>
                  <a:srgbClr val="FF0000"/>
                </a:solidFill>
              </a:rPr>
              <a:t>dynamic memory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2576" y="5169823"/>
            <a:ext cx="1876424" cy="27699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Free functions, yay!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95516" y="5971381"/>
            <a:ext cx="4168286" cy="27699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Free functions that aren’t sufficient for my program, boo!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51820" y="2806442"/>
            <a:ext cx="4469425" cy="369331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b="1" dirty="0" smtClean="0"/>
              <a:t>IMPLICITLY CREATED FUNCTIONS</a:t>
            </a:r>
          </a:p>
          <a:p>
            <a:endParaRPr lang="en-US" dirty="0"/>
          </a:p>
          <a:p>
            <a:r>
              <a:rPr lang="en-US" dirty="0" smtClean="0"/>
              <a:t>Your compiler will write one for you, if you don’t</a:t>
            </a:r>
          </a:p>
          <a:p>
            <a:endParaRPr lang="en-US" dirty="0"/>
          </a:p>
          <a:p>
            <a:r>
              <a:rPr lang="en-US" dirty="0" smtClean="0"/>
              <a:t>(Why? Because the C++ languages requires objects to have these functions)</a:t>
            </a:r>
          </a:p>
          <a:p>
            <a:endParaRPr lang="en-US" dirty="0"/>
          </a:p>
          <a:p>
            <a:r>
              <a:rPr lang="en-US" dirty="0" smtClean="0"/>
              <a:t>They are written in a standard way, which MIGHT be what you need</a:t>
            </a:r>
          </a:p>
          <a:p>
            <a:endParaRPr lang="en-US" dirty="0"/>
          </a:p>
          <a:p>
            <a:r>
              <a:rPr lang="en-US" dirty="0" smtClean="0"/>
              <a:t>OR… that standard functionality will break your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8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9550"/>
            <a:ext cx="8596668" cy="819150"/>
          </a:xfrm>
        </p:spPr>
        <p:txBody>
          <a:bodyPr/>
          <a:lstStyle/>
          <a:p>
            <a:r>
              <a:rPr lang="en-US" dirty="0" smtClean="0"/>
              <a:t>Shallow Copy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35451" y="973318"/>
            <a:ext cx="64225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MemoryExample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.AllocateMemory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PassByCopy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MemoryExample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do something with 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B.~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MemoryExample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9495" y="3220631"/>
            <a:ext cx="3272165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What happens when B falls out of scope, and its destructor is called?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653593" y="209550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MemoryExample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someFloats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label;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MemoryExample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someFloats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label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AllocateMemory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someFloats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~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delete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someFloats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329310" y="5283280"/>
            <a:ext cx="3876194" cy="923330"/>
            <a:chOff x="3329310" y="5283280"/>
            <a:chExt cx="3876194" cy="923330"/>
          </a:xfrm>
        </p:grpSpPr>
        <p:sp>
          <p:nvSpPr>
            <p:cNvPr id="37" name="TextBox 36"/>
            <p:cNvSpPr txBox="1"/>
            <p:nvPr/>
          </p:nvSpPr>
          <p:spPr>
            <a:xfrm>
              <a:off x="3329310" y="5283280"/>
              <a:ext cx="2366582" cy="92333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Add a destructor for responsible memory deallocation.</a:t>
              </a:r>
            </a:p>
          </p:txBody>
        </p:sp>
        <p:sp>
          <p:nvSpPr>
            <p:cNvPr id="21" name="Left Arrow 20"/>
            <p:cNvSpPr/>
            <p:nvPr/>
          </p:nvSpPr>
          <p:spPr>
            <a:xfrm rot="10375244">
              <a:off x="5606239" y="5601877"/>
              <a:ext cx="1599265" cy="28613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210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9550"/>
            <a:ext cx="8596668" cy="819150"/>
          </a:xfrm>
        </p:spPr>
        <p:txBody>
          <a:bodyPr/>
          <a:lstStyle/>
          <a:p>
            <a:r>
              <a:rPr lang="en-US" dirty="0" smtClean="0"/>
              <a:t>Deleting Shared Memory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35451" y="1064465"/>
            <a:ext cx="64225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MemoryExample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.AllocateMemory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PassByCopy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PassByCopy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MemoryExample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do something with B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B.~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MemoryExample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451" y="4962510"/>
            <a:ext cx="4294716" cy="297385"/>
            <a:chOff x="677334" y="4019207"/>
            <a:chExt cx="4294716" cy="297385"/>
          </a:xfrm>
        </p:grpSpPr>
        <p:sp>
          <p:nvSpPr>
            <p:cNvPr id="5" name="Rectangle 4"/>
            <p:cNvSpPr/>
            <p:nvPr/>
          </p:nvSpPr>
          <p:spPr>
            <a:xfrm>
              <a:off x="677334" y="4019207"/>
              <a:ext cx="1408972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3.14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6306" y="4019207"/>
              <a:ext cx="1383173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Consolas" panose="020B0609020204030204" pitchFamily="49" charset="0"/>
                </a:rPr>
                <a:t>someFloats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67329" y="4019207"/>
              <a:ext cx="1504721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dirty="0" smtClean="0">
                  <a:latin typeface="Consolas" panose="020B0609020204030204" pitchFamily="49" charset="0"/>
                </a:rPr>
                <a:t>“Batman”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46" name="Right Brace 45"/>
          <p:cNvSpPr/>
          <p:nvPr/>
        </p:nvSpPr>
        <p:spPr>
          <a:xfrm rot="5400000">
            <a:off x="2378417" y="3348552"/>
            <a:ext cx="417780" cy="4285720"/>
          </a:xfrm>
          <a:prstGeom prst="rightBrace">
            <a:avLst>
              <a:gd name="adj1" fmla="val 6989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239644" y="5722928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 rot="5400000">
            <a:off x="6664137" y="3348552"/>
            <a:ext cx="417780" cy="4285720"/>
          </a:xfrm>
          <a:prstGeom prst="rightBrace">
            <a:avLst>
              <a:gd name="adj1" fmla="val 6989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525364" y="5722928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2" name="Curved Down Arrow 51"/>
          <p:cNvSpPr/>
          <p:nvPr/>
        </p:nvSpPr>
        <p:spPr>
          <a:xfrm>
            <a:off x="2548318" y="3548062"/>
            <a:ext cx="6548058" cy="1409700"/>
          </a:xfrm>
          <a:prstGeom prst="curvedDownArrow">
            <a:avLst>
              <a:gd name="adj1" fmla="val 4982"/>
              <a:gd name="adj2" fmla="val 7899"/>
              <a:gd name="adj3" fmla="val 14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025941" y="4962510"/>
            <a:ext cx="2933075" cy="297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</a:rPr>
              <a:t>2.14 | 8.7 | 0.01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8" name="newSomeValue"/>
          <p:cNvSpPr/>
          <p:nvPr/>
        </p:nvSpPr>
        <p:spPr>
          <a:xfrm>
            <a:off x="4725392" y="4960137"/>
            <a:ext cx="1408972" cy="2973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3.14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9" name="newSomeFloats"/>
          <p:cNvSpPr/>
          <p:nvPr/>
        </p:nvSpPr>
        <p:spPr>
          <a:xfrm>
            <a:off x="6134364" y="4960137"/>
            <a:ext cx="1383173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onsolas" panose="020B0609020204030204" pitchFamily="49" charset="0"/>
              </a:rPr>
              <a:t>someFloats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0" name="newLabel"/>
          <p:cNvSpPr/>
          <p:nvPr/>
        </p:nvSpPr>
        <p:spPr>
          <a:xfrm>
            <a:off x="7515387" y="4960137"/>
            <a:ext cx="1504721" cy="2973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latin typeface="Consolas" panose="020B0609020204030204" pitchFamily="49" charset="0"/>
              </a:rPr>
              <a:t>“Batman”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2" name="Curved Down Arrow 31"/>
          <p:cNvSpPr/>
          <p:nvPr/>
        </p:nvSpPr>
        <p:spPr>
          <a:xfrm>
            <a:off x="6653594" y="3850914"/>
            <a:ext cx="2442782" cy="1106847"/>
          </a:xfrm>
          <a:prstGeom prst="curvedDownArrow">
            <a:avLst>
              <a:gd name="adj1" fmla="val 3708"/>
              <a:gd name="adj2" fmla="val 13568"/>
              <a:gd name="adj3" fmla="val 18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45116" y="612657"/>
            <a:ext cx="3347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delete[]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someFloats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1546" y="1812986"/>
            <a:ext cx="3347362" cy="3114255"/>
            <a:chOff x="7201546" y="1812986"/>
            <a:chExt cx="3347362" cy="3114255"/>
          </a:xfrm>
        </p:grpSpPr>
        <p:sp>
          <p:nvSpPr>
            <p:cNvPr id="42" name="TextBox 41"/>
            <p:cNvSpPr txBox="1"/>
            <p:nvPr/>
          </p:nvSpPr>
          <p:spPr>
            <a:xfrm>
              <a:off x="7201546" y="1812986"/>
              <a:ext cx="3347362" cy="64633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Delete the memory “</a:t>
              </a:r>
              <a:r>
                <a:rPr lang="en-US" dirty="0" err="1"/>
                <a:t>someFloats</a:t>
              </a:r>
              <a:r>
                <a:rPr lang="en-US" dirty="0"/>
                <a:t>” points to</a:t>
              </a:r>
            </a:p>
          </p:txBody>
        </p:sp>
        <p:sp>
          <p:nvSpPr>
            <p:cNvPr id="51" name="Left Arrow 50"/>
            <p:cNvSpPr/>
            <p:nvPr/>
          </p:nvSpPr>
          <p:spPr>
            <a:xfrm rot="15288442">
              <a:off x="7945406" y="3555000"/>
              <a:ext cx="2458346" cy="28613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9025941" y="4960136"/>
            <a:ext cx="2933075" cy="2973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</a:rPr>
              <a:t>Unallocated memory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92550" y="5388450"/>
            <a:ext cx="4971620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What if A tries to use that memory now? It has no idea this data was just deleted…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18869" y="2826158"/>
            <a:ext cx="3347362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A.someFloats</a:t>
            </a:r>
            <a:r>
              <a:rPr lang="en-US" dirty="0"/>
              <a:t> is now what is called a dangling pointer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096376" y="4114659"/>
            <a:ext cx="2773089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It points to SOMETHING… but isn’t really usable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36000" y="4960136"/>
            <a:ext cx="4279333" cy="2973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</a:rPr>
              <a:t>Unallocated memory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05134" y="2803529"/>
            <a:ext cx="3347362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rgbClr val="FFC000"/>
                </a:solidFill>
              </a:rPr>
              <a:t>Dangling pointer</a:t>
            </a:r>
            <a:r>
              <a:rPr lang="en-US" dirty="0"/>
              <a:t>: a pointer that does not point to a valid object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948419" y="2073025"/>
            <a:ext cx="3566968" cy="1672536"/>
            <a:chOff x="6732004" y="729150"/>
            <a:chExt cx="3566968" cy="1672536"/>
          </a:xfrm>
        </p:grpSpPr>
        <p:sp>
          <p:nvSpPr>
            <p:cNvPr id="36" name="Left Arrow 35"/>
            <p:cNvSpPr/>
            <p:nvPr/>
          </p:nvSpPr>
          <p:spPr>
            <a:xfrm rot="8623400">
              <a:off x="7784502" y="729150"/>
              <a:ext cx="2458346" cy="28613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32004" y="1478356"/>
              <a:ext cx="3566968" cy="92333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When the function finishes, the temporary object falls out of scope, invoking the destructor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872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25" grpId="0" animBg="1"/>
      <p:bldP spid="32" grpId="0" animBg="1"/>
      <p:bldP spid="53" grpId="0" animBg="1"/>
      <p:bldP spid="55" grpId="0" animBg="1"/>
      <p:bldP spid="55" grpId="1" animBg="1"/>
      <p:bldP spid="26" grpId="0" animBg="1"/>
      <p:bldP spid="31" grpId="0" animBg="1"/>
      <p:bldP spid="27" grpId="0" animBg="1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7255"/>
          </a:xfrm>
        </p:spPr>
        <p:txBody>
          <a:bodyPr/>
          <a:lstStyle/>
          <a:p>
            <a:r>
              <a:rPr lang="en-US" dirty="0" smtClean="0"/>
              <a:t>Solution: Deep copy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1003" y="155894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Shallow copy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.someValue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someFloats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.someFloats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&gt;label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002" y="2941372"/>
            <a:ext cx="10706226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Deep copy – for DYNAMIC MEMORY ONLY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1. Delete your current/old array, if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necessary (not necessary in a copy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ctor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2. Allocate space for a new array (size == size of the other array)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3. Copy each ELEMENT of the array, one at a time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delete[]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this-&gt;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someFloats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someFloats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[SIZE OF OTHER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ARRAY];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SIZE OF OTHER ARRAY; i++)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someFloats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[i]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.someFloats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Copy 1 at a time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.someValue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Just a double, this is fine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&gt;label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.label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::string has assignment operator implemented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05600" y="4234033"/>
            <a:ext cx="5087008" cy="1200329"/>
            <a:chOff x="6611006" y="4535213"/>
            <a:chExt cx="5087008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8576441" y="4535213"/>
              <a:ext cx="3121573" cy="120032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Hmm, where does this number come from? You should probably store this in the class.</a:t>
              </a:r>
            </a:p>
          </p:txBody>
        </p:sp>
        <p:sp>
          <p:nvSpPr>
            <p:cNvPr id="7" name="Left Arrow 6"/>
            <p:cNvSpPr/>
            <p:nvPr/>
          </p:nvSpPr>
          <p:spPr>
            <a:xfrm>
              <a:off x="6611006" y="4949381"/>
              <a:ext cx="1891863" cy="2220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570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7255"/>
          </a:xfrm>
        </p:spPr>
        <p:txBody>
          <a:bodyPr/>
          <a:lstStyle/>
          <a:p>
            <a:r>
              <a:rPr lang="en-US" dirty="0" smtClean="0"/>
              <a:t>The Big Three are Vital!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1002" y="1984931"/>
            <a:ext cx="9990667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Deep copy – for DYNAMIC MEMORY ONLY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1. Delete your current/old array, if necessary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2. Allocate space for a new array (size == size of the other array)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3. Copy each ELEMENT of the array, one at a time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delete[]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someObjects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someObjects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[SIZE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OF OTHER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ARRAY];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SIZE OF OTHER ARRAY; i++)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someObjects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[i]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rhs.someObjects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[i];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Copy 1 at a time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.someValue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Just a double, this is fine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&gt;label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.label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::string has assignment operator implemented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82269" y="849896"/>
            <a:ext cx="7290038" cy="2008908"/>
            <a:chOff x="4381965" y="4391882"/>
            <a:chExt cx="7290038" cy="2008908"/>
          </a:xfrm>
        </p:grpSpPr>
        <p:sp>
          <p:nvSpPr>
            <p:cNvPr id="10" name="TextBox 9"/>
            <p:cNvSpPr txBox="1"/>
            <p:nvPr/>
          </p:nvSpPr>
          <p:spPr>
            <a:xfrm>
              <a:off x="8550430" y="4391882"/>
              <a:ext cx="3121573" cy="64633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What if this was an array of class objects?</a:t>
              </a:r>
            </a:p>
          </p:txBody>
        </p:sp>
        <p:sp>
          <p:nvSpPr>
            <p:cNvPr id="11" name="Left Arrow 10"/>
            <p:cNvSpPr/>
            <p:nvPr/>
          </p:nvSpPr>
          <p:spPr>
            <a:xfrm rot="19495412">
              <a:off x="4381965" y="6118447"/>
              <a:ext cx="4495567" cy="28234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56752" y="2394465"/>
            <a:ext cx="7673400" cy="1413809"/>
            <a:chOff x="3856448" y="4963665"/>
            <a:chExt cx="7673400" cy="1413809"/>
          </a:xfrm>
        </p:grpSpPr>
        <p:sp>
          <p:nvSpPr>
            <p:cNvPr id="13" name="TextBox 12"/>
            <p:cNvSpPr txBox="1"/>
            <p:nvPr/>
          </p:nvSpPr>
          <p:spPr>
            <a:xfrm>
              <a:off x="8249272" y="4963665"/>
              <a:ext cx="3280576" cy="64633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What if those objects had dynamic memory themselves?</a:t>
              </a:r>
            </a:p>
          </p:txBody>
        </p:sp>
        <p:sp>
          <p:nvSpPr>
            <p:cNvPr id="14" name="Left Arrow 13"/>
            <p:cNvSpPr/>
            <p:nvPr/>
          </p:nvSpPr>
          <p:spPr>
            <a:xfrm rot="20319589">
              <a:off x="3856448" y="6095131"/>
              <a:ext cx="4495567" cy="28234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8161960" y="4314358"/>
            <a:ext cx="3791915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Hopefully the Big Three are implemented all the way down…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1232" y="3225490"/>
            <a:ext cx="3280576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What if that dynamic memory was more objects? With more dynamic memory?</a:t>
            </a:r>
          </a:p>
        </p:txBody>
      </p:sp>
    </p:spTree>
    <p:extLst>
      <p:ext uri="{BB962C8B-B14F-4D97-AF65-F5344CB8AC3E}">
        <p14:creationId xmlns:p14="http://schemas.microsoft.com/office/powerpoint/2010/main" val="115145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3925"/>
          </a:xfrm>
        </p:spPr>
        <p:txBody>
          <a:bodyPr/>
          <a:lstStyle/>
          <a:p>
            <a:r>
              <a:rPr lang="en-US" dirty="0" smtClean="0"/>
              <a:t>They can be called unexpectedly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562100"/>
            <a:ext cx="94011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	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Assume dynamic memory use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obj.SomeFunction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No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copying or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assignment?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obj.OtherFunction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No need for the Big Three?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Maybe just the Big One? (Destructor)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What about this code?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SomeObject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x;</a:t>
            </a: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objects;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objects.push_back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objects.push_back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47081" y="3499991"/>
            <a:ext cx="6206769" cy="193899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000" dirty="0"/>
              <a:t>How does a vector handle its data internally? Will the copy constructor of </a:t>
            </a:r>
            <a:r>
              <a:rPr lang="en-US" sz="2000" dirty="0" err="1"/>
              <a:t>SomeObject</a:t>
            </a:r>
            <a:r>
              <a:rPr lang="en-US" sz="2000" dirty="0"/>
              <a:t> be called?</a:t>
            </a:r>
          </a:p>
          <a:p>
            <a:endParaRPr lang="en-US" sz="2000" dirty="0"/>
          </a:p>
          <a:p>
            <a:r>
              <a:rPr lang="en-US" sz="2000" dirty="0"/>
              <a:t>What about copy assignment operators?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When are objects deleted (invoking the destructor)?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47082" y="5818763"/>
            <a:ext cx="4792672" cy="70788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Write your classes </a:t>
            </a:r>
            <a:r>
              <a:rPr lang="en-US" b="1" dirty="0" smtClean="0">
                <a:solidFill>
                  <a:srgbClr val="FFC000"/>
                </a:solidFill>
              </a:rPr>
              <a:t>PROPERLY</a:t>
            </a:r>
            <a:r>
              <a:rPr lang="en-US" dirty="0" smtClean="0"/>
              <a:t>, </a:t>
            </a:r>
            <a:r>
              <a:rPr lang="en-US" dirty="0"/>
              <a:t>not with the least amount of effort possible</a:t>
            </a:r>
          </a:p>
        </p:txBody>
      </p:sp>
    </p:spTree>
    <p:extLst>
      <p:ext uri="{BB962C8B-B14F-4D97-AF65-F5344CB8AC3E}">
        <p14:creationId xmlns:p14="http://schemas.microsoft.com/office/powerpoint/2010/main" val="341922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5789"/>
            <a:ext cx="8596668" cy="733425"/>
          </a:xfrm>
        </p:spPr>
        <p:txBody>
          <a:bodyPr/>
          <a:lstStyle/>
          <a:p>
            <a:r>
              <a:rPr lang="en-US" dirty="0" smtClean="0"/>
              <a:t>The Rule of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4733"/>
            <a:ext cx="8596668" cy="520794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you write one of the Big Three, you should write the other two</a:t>
            </a:r>
          </a:p>
          <a:p>
            <a:r>
              <a:rPr lang="en-US" sz="2400" dirty="0" smtClean="0"/>
              <a:t>If you write a destructor to clean up memory…</a:t>
            </a:r>
          </a:p>
          <a:p>
            <a:pPr lvl="1"/>
            <a:r>
              <a:rPr lang="en-US" sz="2200" dirty="0" smtClean="0"/>
              <a:t>You need to be able to properly deep copy data (in more than one possible way)</a:t>
            </a:r>
          </a:p>
          <a:p>
            <a:r>
              <a:rPr lang="en-US" sz="2400" dirty="0" smtClean="0"/>
              <a:t>If you are doing a deep copy (copy constructor/assignment operator), then you’re doing dynamic allocation.</a:t>
            </a:r>
          </a:p>
          <a:p>
            <a:pPr lvl="1"/>
            <a:r>
              <a:rPr lang="en-US" sz="2200" dirty="0" smtClean="0"/>
              <a:t>If you’re doing dynamic allocation… you need to delete that data…</a:t>
            </a:r>
          </a:p>
          <a:p>
            <a:pPr lvl="1"/>
            <a:r>
              <a:rPr lang="en-US" sz="2200" dirty="0" smtClean="0"/>
              <a:t>Cue the destructor!</a:t>
            </a:r>
          </a:p>
          <a:p>
            <a:r>
              <a:rPr lang="en-US" sz="2400" dirty="0" smtClean="0"/>
              <a:t>Modern C++ extends this to the Big Five, but we won’t worry about the other two functions (they’re for optimization and not strictly necessary)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620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r>
              <a:rPr lang="en-US" dirty="0" smtClean="0"/>
              <a:t>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2100"/>
            <a:ext cx="8596668" cy="2085975"/>
          </a:xfrm>
        </p:spPr>
        <p:txBody>
          <a:bodyPr>
            <a:noAutofit/>
          </a:bodyPr>
          <a:lstStyle/>
          <a:p>
            <a:r>
              <a:rPr lang="en-US" sz="2000" dirty="0" smtClean="0"/>
              <a:t>A special constructor which is called when, and only when, a class object is </a:t>
            </a:r>
            <a:r>
              <a:rPr lang="en-US" sz="2000" b="1" dirty="0">
                <a:solidFill>
                  <a:srgbClr val="00B0F0"/>
                </a:solidFill>
              </a:rPr>
              <a:t>initialized</a:t>
            </a:r>
            <a:r>
              <a:rPr lang="en-US" sz="2000" b="1" dirty="0" smtClean="0"/>
              <a:t> </a:t>
            </a:r>
            <a:r>
              <a:rPr lang="en-US" sz="2000" dirty="0" smtClean="0"/>
              <a:t>with </a:t>
            </a:r>
            <a:r>
              <a:rPr lang="en-US" sz="2000" b="1" dirty="0">
                <a:solidFill>
                  <a:srgbClr val="00B0F0"/>
                </a:solidFill>
              </a:rPr>
              <a:t>another instance</a:t>
            </a:r>
            <a:r>
              <a:rPr lang="en-US" sz="2000" dirty="0" smtClean="0"/>
              <a:t> of the same class</a:t>
            </a:r>
          </a:p>
          <a:p>
            <a:r>
              <a:rPr lang="en-US" sz="2000" dirty="0" smtClean="0"/>
              <a:t>The purpose is to construct a new object, as a </a:t>
            </a:r>
            <a:r>
              <a:rPr lang="en-US" sz="2000" b="1" dirty="0">
                <a:solidFill>
                  <a:srgbClr val="00B0F0"/>
                </a:solidFill>
              </a:rPr>
              <a:t>copy</a:t>
            </a:r>
            <a:r>
              <a:rPr lang="en-US" sz="2000" dirty="0" smtClean="0"/>
              <a:t> of the other object</a:t>
            </a:r>
          </a:p>
          <a:p>
            <a:r>
              <a:rPr lang="en-US" sz="2000" dirty="0" smtClean="0"/>
              <a:t>If you don’t write one, one will be provided for you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3" y="3525069"/>
            <a:ext cx="71101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LineItem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Constructor</a:t>
            </a:r>
          </a:p>
          <a:p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LineItem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b(a);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Copy Constructor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LineItem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 = a;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Also copy Constructor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6076" y="4844324"/>
            <a:ext cx="4156669" cy="1200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Copy </a:t>
            </a:r>
            <a:r>
              <a:rPr lang="en-US" dirty="0">
                <a:solidFill>
                  <a:schemeClr val="bg1"/>
                </a:solidFill>
              </a:rPr>
              <a:t>constructor — 'a' already exists, </a:t>
            </a:r>
            <a:r>
              <a:rPr lang="en-US" dirty="0" smtClean="0">
                <a:solidFill>
                  <a:schemeClr val="bg1"/>
                </a:solidFill>
              </a:rPr>
              <a:t>‘b' should be </a:t>
            </a:r>
            <a:r>
              <a:rPr lang="en-US" dirty="0">
                <a:solidFill>
                  <a:schemeClr val="bg1"/>
                </a:solidFill>
              </a:rPr>
              <a:t>identical to 'a' </a:t>
            </a:r>
            <a:r>
              <a:rPr lang="en-US" dirty="0" smtClean="0">
                <a:solidFill>
                  <a:schemeClr val="bg1"/>
                </a:solidFill>
              </a:rPr>
              <a:t>afterward.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This </a:t>
            </a:r>
            <a:r>
              <a:rPr lang="en-US" dirty="0">
                <a:solidFill>
                  <a:schemeClr val="bg1"/>
                </a:solidFill>
              </a:rPr>
              <a:t>line </a:t>
            </a:r>
            <a:r>
              <a:rPr lang="en-US" b="1" dirty="0">
                <a:solidFill>
                  <a:srgbClr val="FFC000"/>
                </a:solidFill>
              </a:rPr>
              <a:t>CONSTRUCTS </a:t>
            </a:r>
            <a:r>
              <a:rPr lang="en-US" b="1" dirty="0" smtClean="0">
                <a:solidFill>
                  <a:srgbClr val="FFC000"/>
                </a:solidFill>
              </a:rPr>
              <a:t>A </a:t>
            </a:r>
            <a:r>
              <a:rPr lang="en-US" b="1" dirty="0">
                <a:solidFill>
                  <a:srgbClr val="FFC000"/>
                </a:solidFill>
              </a:rPr>
              <a:t>COPY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of 'a'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52502" y="3816206"/>
            <a:ext cx="5252566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do we test if the two objects are identical?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It depends on the class, but generally speaking…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52502" y="4533298"/>
            <a:ext cx="5594210" cy="1200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 all variables in the class…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 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a.someVariable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b.someVariable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&amp;&amp;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a.otherVariable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b.otherVariable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&amp;&amp;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etc…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41486" y="5809936"/>
            <a:ext cx="5674598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Compare all the variables of an object to that of another instance of that class (GENERALLY SPEAKING)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7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r>
              <a:rPr lang="en-US" dirty="0" smtClean="0"/>
              <a:t>Copy Constructor Syntax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7333" y="156814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Given a class: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7333" y="1895117"/>
            <a:ext cx="81713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ExampleClass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77333" y="3503323"/>
            <a:ext cx="8171391" cy="1531115"/>
            <a:chOff x="677333" y="3503323"/>
            <a:chExt cx="8171391" cy="1531115"/>
          </a:xfrm>
        </p:grpSpPr>
        <p:sp>
          <p:nvSpPr>
            <p:cNvPr id="6" name="Rectangle 5"/>
            <p:cNvSpPr/>
            <p:nvPr/>
          </p:nvSpPr>
          <p:spPr>
            <a:xfrm>
              <a:off x="677333" y="3834109"/>
              <a:ext cx="817139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ExampleClass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ExampleClass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ExampleClass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&amp;</a:t>
              </a:r>
              <a:r>
                <a:rPr lang="en-US" dirty="0" err="1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otherObject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7333" y="3503323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 smtClean="0"/>
                <a:t>The copy constructor will ALWAYS have this format: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763028" y="4316371"/>
            <a:ext cx="3133725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One parameter, always: a </a:t>
            </a:r>
            <a:r>
              <a:rPr lang="en-US" b="1" dirty="0">
                <a:solidFill>
                  <a:srgbClr val="FFC000"/>
                </a:solidFill>
              </a:rPr>
              <a:t>constant reference</a:t>
            </a:r>
            <a:r>
              <a:rPr lang="en-US" dirty="0"/>
              <a:t> to some instance of this class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7881" y="5449935"/>
            <a:ext cx="1782320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 reference, to pass it quickly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18656" y="5449935"/>
            <a:ext cx="3163444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 </a:t>
            </a:r>
            <a:r>
              <a:rPr lang="en-US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reference, so we don’t change the other thing</a:t>
            </a:r>
          </a:p>
        </p:txBody>
      </p:sp>
    </p:spTree>
    <p:extLst>
      <p:ext uri="{BB962C8B-B14F-4D97-AF65-F5344CB8AC3E}">
        <p14:creationId xmlns:p14="http://schemas.microsoft.com/office/powerpoint/2010/main" val="283424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r>
              <a:rPr lang="en-US" dirty="0" smtClean="0"/>
              <a:t>Copy Constructor – How do you copy?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7333" y="3834109"/>
            <a:ext cx="81713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LineItem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::LineItem(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LineItem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Copy EVERYTHING from the other object into "this"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-&gt;name_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.name_;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-&gt;description_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.description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-&gt;quantity_ =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.quantity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price_ =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7333" y="170283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LineItem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name_;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description_;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quantity_;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price_;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937057" y="2806442"/>
            <a:ext cx="5184189" cy="1313310"/>
            <a:chOff x="6937057" y="2806442"/>
            <a:chExt cx="5184189" cy="1313310"/>
          </a:xfrm>
        </p:grpSpPr>
        <p:sp>
          <p:nvSpPr>
            <p:cNvPr id="11" name="Left Arrow 10"/>
            <p:cNvSpPr/>
            <p:nvPr/>
          </p:nvSpPr>
          <p:spPr>
            <a:xfrm rot="19743599">
              <a:off x="6937057" y="3833617"/>
              <a:ext cx="1213486" cy="28613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43800" y="2806442"/>
              <a:ext cx="4577446" cy="954107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This simple, </a:t>
              </a:r>
              <a:r>
                <a:rPr lang="en-US" b="1" dirty="0">
                  <a:solidFill>
                    <a:srgbClr val="FFC000"/>
                  </a:solidFill>
                </a:rPr>
                <a:t>member-to-member copy</a:t>
              </a:r>
              <a:r>
                <a:rPr lang="en-US" dirty="0"/>
                <a:t> is what is created for you in the implicitly created copy constructor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677333" y="133350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Given a class: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9075" y="5617983"/>
            <a:ext cx="3600450" cy="1170781"/>
            <a:chOff x="219075" y="5617983"/>
            <a:chExt cx="3600450" cy="1170781"/>
          </a:xfrm>
        </p:grpSpPr>
        <p:sp>
          <p:nvSpPr>
            <p:cNvPr id="3" name="TextBox 2"/>
            <p:cNvSpPr txBox="1"/>
            <p:nvPr/>
          </p:nvSpPr>
          <p:spPr>
            <a:xfrm>
              <a:off x="219075" y="6142433"/>
              <a:ext cx="3600450" cy="64633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Remember: 	</a:t>
              </a:r>
              <a:r>
                <a:rPr lang="en-US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this-&gt;</a:t>
              </a:r>
              <a:r>
                <a:rPr lang="en-US" dirty="0"/>
                <a:t> can be omitted if you want, it’s optional</a:t>
              </a:r>
            </a:p>
          </p:txBody>
        </p:sp>
        <p:sp>
          <p:nvSpPr>
            <p:cNvPr id="10" name="Left Arrow 9"/>
            <p:cNvSpPr/>
            <p:nvPr/>
          </p:nvSpPr>
          <p:spPr>
            <a:xfrm rot="8114103">
              <a:off x="336156" y="5617983"/>
              <a:ext cx="955124" cy="28613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610601" y="3834109"/>
            <a:ext cx="3510645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If you aren’t using dynamic memory, you DO NOT need to create this function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10601" y="4861508"/>
            <a:ext cx="3510645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No dynamic memory? No need to write this.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86786" y="5892827"/>
            <a:ext cx="4394907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If you ARE using dynamic memory… that complicates things a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5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Assignment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0675"/>
            <a:ext cx="8596668" cy="733425"/>
          </a:xfrm>
        </p:spPr>
        <p:txBody>
          <a:bodyPr/>
          <a:lstStyle/>
          <a:p>
            <a:r>
              <a:rPr lang="en-US" dirty="0" smtClean="0"/>
              <a:t>A function that is called when you assign an existing object to another existing object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428012"/>
            <a:ext cx="93429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LineItem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a, b;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Constructor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Copy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constructor—assign 'a' to 'c' WHILE CREATING 'c'</a:t>
            </a:r>
          </a:p>
          <a:p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LineItem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 = 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 = b;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Assignment operator.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‘c'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already exists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, overwrite its values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4227978"/>
            <a:ext cx="8596668" cy="2434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overall goal of an assignment operator is basically the same as the copy constructor:</a:t>
            </a:r>
          </a:p>
          <a:p>
            <a:r>
              <a:rPr lang="en-US" dirty="0" smtClean="0"/>
              <a:t>Assign values to an object such that its data members have the same values as another object (i.e. make a copy)</a:t>
            </a:r>
          </a:p>
          <a:p>
            <a:r>
              <a:rPr lang="en-US" dirty="0" smtClean="0"/>
              <a:t>The difference here is that an assignment operator will </a:t>
            </a:r>
            <a:r>
              <a:rPr lang="en-US" b="1" dirty="0" smtClean="0">
                <a:solidFill>
                  <a:srgbClr val="00B0F0"/>
                </a:solidFill>
              </a:rPr>
              <a:t>overwrite already existing values</a:t>
            </a:r>
          </a:p>
          <a:p>
            <a:r>
              <a:rPr lang="en-US" dirty="0" smtClean="0"/>
              <a:t>The copy assignment operator could be invoked repeatedly on an object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96325" y="2821712"/>
            <a:ext cx="2800350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same as: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x = 5;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Assignment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09112" y="4362731"/>
            <a:ext cx="3113741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 copy constructor doesn’t overwrite values; the object is just being constructed!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9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188"/>
          </a:xfrm>
        </p:spPr>
        <p:txBody>
          <a:bodyPr/>
          <a:lstStyle/>
          <a:p>
            <a:r>
              <a:rPr lang="en-US" dirty="0" smtClean="0"/>
              <a:t>Copy Assignment Operator Syntax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7333" y="156814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Given a class:</a:t>
            </a:r>
          </a:p>
        </p:txBody>
      </p:sp>
      <p:sp>
        <p:nvSpPr>
          <p:cNvPr id="8" name="Rectangle 7"/>
          <p:cNvSpPr/>
          <p:nvPr/>
        </p:nvSpPr>
        <p:spPr>
          <a:xfrm>
            <a:off x="677333" y="1895117"/>
            <a:ext cx="81713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ExampleClass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77333" y="3217573"/>
            <a:ext cx="9047692" cy="700118"/>
            <a:chOff x="677333" y="3503323"/>
            <a:chExt cx="9047692" cy="700118"/>
          </a:xfrm>
        </p:grpSpPr>
        <p:sp>
          <p:nvSpPr>
            <p:cNvPr id="10" name="Rectangle 9"/>
            <p:cNvSpPr/>
            <p:nvPr/>
          </p:nvSpPr>
          <p:spPr>
            <a:xfrm>
              <a:off x="677333" y="3834109"/>
              <a:ext cx="9047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ExampleClass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&amp; 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operator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=(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ExampleClass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&amp;</a:t>
              </a:r>
              <a:r>
                <a:rPr lang="en-US" dirty="0" err="1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otherObject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7333" y="3503323"/>
              <a:ext cx="65521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The copy assignment operator will ALWAYS have this format: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763028" y="4030621"/>
            <a:ext cx="3133725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One parameter, always: a </a:t>
            </a:r>
            <a:r>
              <a:rPr lang="en-US" b="1" dirty="0">
                <a:solidFill>
                  <a:srgbClr val="FFC000"/>
                </a:solidFill>
              </a:rPr>
              <a:t>constant reference</a:t>
            </a:r>
            <a:r>
              <a:rPr lang="en-US" dirty="0"/>
              <a:t> to some instance of this class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23681" y="3733024"/>
            <a:ext cx="1782320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 reference, to pass it quickly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23681" y="4440714"/>
            <a:ext cx="3163444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 </a:t>
            </a:r>
            <a:r>
              <a:rPr lang="en-US" dirty="0" err="1"/>
              <a:t>const</a:t>
            </a:r>
            <a:r>
              <a:rPr lang="en-US" dirty="0"/>
              <a:t> reference, so we don’t change the other thing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23681" y="5148404"/>
            <a:ext cx="1963295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Hmm, this sounds familiar…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67182" y="3905984"/>
            <a:ext cx="2671477" cy="1408290"/>
            <a:chOff x="167182" y="3905984"/>
            <a:chExt cx="2671477" cy="1408290"/>
          </a:xfrm>
        </p:grpSpPr>
        <p:sp>
          <p:nvSpPr>
            <p:cNvPr id="19" name="Right Brace 18"/>
            <p:cNvSpPr/>
            <p:nvPr/>
          </p:nvSpPr>
          <p:spPr>
            <a:xfrm rot="5400000">
              <a:off x="1369134" y="3311909"/>
              <a:ext cx="418042" cy="1606191"/>
            </a:xfrm>
            <a:prstGeom prst="rightBrace">
              <a:avLst>
                <a:gd name="adj1" fmla="val 4478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7182" y="4390944"/>
              <a:ext cx="2671477" cy="92333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Return type: ALWAYS a </a:t>
              </a:r>
              <a:r>
                <a:rPr lang="en-US" b="1" dirty="0">
                  <a:solidFill>
                    <a:srgbClr val="FFC000"/>
                  </a:solidFill>
                </a:rPr>
                <a:t>non-</a:t>
              </a:r>
              <a:r>
                <a:rPr lang="en-US" b="1" dirty="0" err="1">
                  <a:solidFill>
                    <a:srgbClr val="FFC000"/>
                  </a:solidFill>
                </a:rPr>
                <a:t>const</a:t>
              </a:r>
              <a:r>
                <a:rPr lang="en-US" b="1" dirty="0">
                  <a:solidFill>
                    <a:srgbClr val="FFC000"/>
                  </a:solidFill>
                </a:rPr>
                <a:t> reference</a:t>
              </a:r>
              <a:r>
                <a:rPr lang="en-US" dirty="0"/>
                <a:t> to an instance of this class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222019" y="3905985"/>
            <a:ext cx="2882544" cy="2299599"/>
            <a:chOff x="2222019" y="3905985"/>
            <a:chExt cx="2882544" cy="2299599"/>
          </a:xfrm>
        </p:grpSpPr>
        <p:sp>
          <p:nvSpPr>
            <p:cNvPr id="21" name="Right Brace 20"/>
            <p:cNvSpPr/>
            <p:nvPr/>
          </p:nvSpPr>
          <p:spPr>
            <a:xfrm rot="5400000">
              <a:off x="2914344" y="3552196"/>
              <a:ext cx="418042" cy="1125620"/>
            </a:xfrm>
            <a:prstGeom prst="rightBrace">
              <a:avLst>
                <a:gd name="adj1" fmla="val 4478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22019" y="5559253"/>
              <a:ext cx="2882544" cy="64633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Not a typo, the name of this function is </a:t>
              </a:r>
              <a:r>
                <a:rPr lang="en-US" b="1" dirty="0">
                  <a:solidFill>
                    <a:srgbClr val="FFC000"/>
                  </a:solidFill>
                </a:rPr>
                <a:t>operator=</a:t>
              </a:r>
            </a:p>
          </p:txBody>
        </p:sp>
        <p:cxnSp>
          <p:nvCxnSpPr>
            <p:cNvPr id="24" name="Straight Connector 23"/>
            <p:cNvCxnSpPr>
              <a:stCxn id="21" idx="1"/>
            </p:cNvCxnSpPr>
            <p:nvPr/>
          </p:nvCxnSpPr>
          <p:spPr>
            <a:xfrm>
              <a:off x="3123365" y="4324027"/>
              <a:ext cx="10360" cy="12352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5403854" y="5338017"/>
            <a:ext cx="2659948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an example of </a:t>
            </a:r>
            <a:r>
              <a:rPr lang="en-US" b="1" dirty="0">
                <a:solidFill>
                  <a:srgbClr val="FFC000"/>
                </a:solidFill>
              </a:rPr>
              <a:t>operator overloading</a:t>
            </a:r>
            <a:r>
              <a:rPr lang="en-US" dirty="0"/>
              <a:t> – more on this later!</a:t>
            </a:r>
          </a:p>
        </p:txBody>
      </p:sp>
    </p:spTree>
    <p:extLst>
      <p:ext uri="{BB962C8B-B14F-4D97-AF65-F5344CB8AC3E}">
        <p14:creationId xmlns:p14="http://schemas.microsoft.com/office/powerpoint/2010/main" val="42767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7161"/>
            <a:ext cx="8596668" cy="723900"/>
          </a:xfrm>
        </p:spPr>
        <p:txBody>
          <a:bodyPr/>
          <a:lstStyle/>
          <a:p>
            <a:r>
              <a:rPr lang="en-US" dirty="0" smtClean="0"/>
              <a:t>Copy Assignment Operator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7333" y="3890375"/>
            <a:ext cx="81713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LineItem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LineItem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LineItem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Copy EVERYTHING from the other object into "this"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.description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quantity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.quantity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7332" y="1295181"/>
            <a:ext cx="79523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LineItem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name_;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description_;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quantity_;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price_;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LineItem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LineItem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93190" y="4988271"/>
            <a:ext cx="6570881" cy="923330"/>
            <a:chOff x="5293190" y="4988271"/>
            <a:chExt cx="6570881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7339696" y="4988271"/>
              <a:ext cx="4524375" cy="92333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Again, a </a:t>
              </a:r>
              <a:r>
                <a:rPr lang="en-US" b="1" dirty="0">
                  <a:solidFill>
                    <a:srgbClr val="FFC000"/>
                  </a:solidFill>
                </a:rPr>
                <a:t>member-to-member copy</a:t>
              </a:r>
              <a:r>
                <a:rPr lang="en-US" dirty="0"/>
                <a:t> is what the </a:t>
              </a:r>
              <a:r>
                <a:rPr lang="en-US" b="1" dirty="0">
                  <a:solidFill>
                    <a:srgbClr val="FFC000"/>
                  </a:solidFill>
                </a:rPr>
                <a:t>implicitly created </a:t>
              </a:r>
              <a:r>
                <a:rPr lang="en-US" dirty="0"/>
                <a:t>copy assignment operator will do</a:t>
              </a:r>
            </a:p>
          </p:txBody>
        </p:sp>
        <p:sp>
          <p:nvSpPr>
            <p:cNvPr id="11" name="Left Arrow 10"/>
            <p:cNvSpPr/>
            <p:nvPr/>
          </p:nvSpPr>
          <p:spPr>
            <a:xfrm rot="684870">
              <a:off x="5293190" y="5410509"/>
              <a:ext cx="2038350" cy="28613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677333" y="10605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Given a class: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39695" y="6042634"/>
            <a:ext cx="4524375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If you aren’t using dynamic memory, you DO NOT need to create this function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09973" y="2427968"/>
            <a:ext cx="3454323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So… exactly the same thing as the copy constructor? Almost.</a:t>
            </a:r>
          </a:p>
        </p:txBody>
      </p:sp>
    </p:spTree>
    <p:extLst>
      <p:ext uri="{BB962C8B-B14F-4D97-AF65-F5344CB8AC3E}">
        <p14:creationId xmlns:p14="http://schemas.microsoft.com/office/powerpoint/2010/main" val="392460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en-US" dirty="0" smtClean="0"/>
              <a:t>Why return *this?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3" y="1295400"/>
            <a:ext cx="84571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LineItem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LineItem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LineItem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Assume some super-sweet copying code 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What’s the point of this line?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575" y="3400425"/>
            <a:ext cx="488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/>
              <a:t> is a pointer to an object, NOT an object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9625" y="3813513"/>
            <a:ext cx="646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function returns a </a:t>
            </a:r>
            <a:r>
              <a:rPr lang="en-US" b="1" dirty="0">
                <a:solidFill>
                  <a:srgbClr val="00B0F0"/>
                </a:solidFill>
              </a:rPr>
              <a:t>reference</a:t>
            </a:r>
            <a:r>
              <a:rPr lang="en-US" dirty="0"/>
              <a:t> to an object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9625" y="4226601"/>
            <a:ext cx="798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dereferencing this, we get an object, to which we can bind a reference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9625" y="4639689"/>
            <a:ext cx="798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reason for all of this, is so we can do THIS: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77333" y="5119794"/>
            <a:ext cx="8171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LineItem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a, b, c, 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Use objects here, program sets/changes values, and then…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 = c = a = d;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Chaining assignment operations together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2024" y="6153897"/>
            <a:ext cx="4257676" cy="58477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600" b="1" dirty="0">
                <a:solidFill>
                  <a:srgbClr val="FFC000"/>
                </a:solidFill>
              </a:rPr>
              <a:t>a = d</a:t>
            </a:r>
            <a:r>
              <a:rPr lang="en-US" sz="1600" dirty="0"/>
              <a:t> returns a reference to the newly changed a, which is now passed to c = a…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24473" y="6153897"/>
            <a:ext cx="4133852" cy="58477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600" dirty="0"/>
              <a:t>…which returns a reference to the newly changed c, which is now sent to </a:t>
            </a:r>
            <a:r>
              <a:rPr lang="en-US" sz="1600" b="1" dirty="0">
                <a:solidFill>
                  <a:srgbClr val="FFC000"/>
                </a:solidFill>
              </a:rPr>
              <a:t>b = c</a:t>
            </a:r>
            <a:r>
              <a:rPr lang="en-US" sz="1600" dirty="0"/>
              <a:t>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48724" y="5009021"/>
            <a:ext cx="3095627" cy="83099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600" dirty="0"/>
              <a:t>If we didn’t pass references, we’d be creating more copies, not good</a:t>
            </a:r>
          </a:p>
        </p:txBody>
      </p:sp>
    </p:spTree>
    <p:extLst>
      <p:ext uri="{BB962C8B-B14F-4D97-AF65-F5344CB8AC3E}">
        <p14:creationId xmlns:p14="http://schemas.microsoft.com/office/powerpoint/2010/main" val="140924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9" grpId="0"/>
      <p:bldP spid="20" grpId="0"/>
      <p:bldP spid="22" grpId="0" animBg="1"/>
      <p:bldP spid="23" grpId="0" animBg="1"/>
      <p:bldP spid="11" grpId="0" animBg="1"/>
    </p:bldLst>
  </p:timing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6983</TotalTime>
  <Words>3025</Words>
  <Application>Microsoft Office PowerPoint</Application>
  <PresentationFormat>Widescreen</PresentationFormat>
  <Paragraphs>483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Trebuchet MS</vt:lpstr>
      <vt:lpstr>Wingdings 3</vt:lpstr>
      <vt:lpstr>Facet</vt:lpstr>
      <vt:lpstr>Copy Constructors, Assignment Operators, and Destructors</vt:lpstr>
      <vt:lpstr>What are the “Big Three”</vt:lpstr>
      <vt:lpstr>Copy Constructor</vt:lpstr>
      <vt:lpstr>Copy Constructor Syntax</vt:lpstr>
      <vt:lpstr>Copy Constructor – How do you copy?</vt:lpstr>
      <vt:lpstr>Copy Assignment Operator</vt:lpstr>
      <vt:lpstr>Copy Assignment Operator Syntax</vt:lpstr>
      <vt:lpstr>Copy Assignment Operator</vt:lpstr>
      <vt:lpstr>Why return *this?</vt:lpstr>
      <vt:lpstr>Copy Constructor vs Copy Assignment Operator</vt:lpstr>
      <vt:lpstr>What about duplicating code?</vt:lpstr>
      <vt:lpstr>What about duplicating code?</vt:lpstr>
      <vt:lpstr>The Destructor</vt:lpstr>
      <vt:lpstr>Destructor Syntax</vt:lpstr>
      <vt:lpstr>Why do you need the Big Three?</vt:lpstr>
      <vt:lpstr>PowerPoint Presentation</vt:lpstr>
      <vt:lpstr>PowerPoint Presentation</vt:lpstr>
      <vt:lpstr>Shallow Copy</vt:lpstr>
      <vt:lpstr>Shallow Copy</vt:lpstr>
      <vt:lpstr>Shallow Copy</vt:lpstr>
      <vt:lpstr>Deleting Shared Memory</vt:lpstr>
      <vt:lpstr>Solution: Deep copy</vt:lpstr>
      <vt:lpstr>The Big Three are Vital!</vt:lpstr>
      <vt:lpstr>They can be called unexpectedly</vt:lpstr>
      <vt:lpstr>The Rule of Three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Constructors, Assignment Operators, and Destructors</dc:title>
  <dc:creator>Fox</dc:creator>
  <cp:lastModifiedBy>joshuafox@ufl.edu</cp:lastModifiedBy>
  <cp:revision>276</cp:revision>
  <dcterms:created xsi:type="dcterms:W3CDTF">2018-09-12T20:12:51Z</dcterms:created>
  <dcterms:modified xsi:type="dcterms:W3CDTF">2020-09-23T21:02:19Z</dcterms:modified>
</cp:coreProperties>
</file>