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57" r:id="rId3"/>
    <p:sldId id="263" r:id="rId4"/>
    <p:sldId id="286" r:id="rId5"/>
    <p:sldId id="258" r:id="rId6"/>
    <p:sldId id="287" r:id="rId7"/>
    <p:sldId id="265" r:id="rId8"/>
    <p:sldId id="260" r:id="rId9"/>
    <p:sldId id="268" r:id="rId10"/>
    <p:sldId id="267" r:id="rId11"/>
    <p:sldId id="284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86409" autoAdjust="0"/>
  </p:normalViewPr>
  <p:slideViewPr>
    <p:cSldViewPr snapToGrid="0">
      <p:cViewPr varScale="1">
        <p:scale>
          <a:sx n="82" d="100"/>
          <a:sy n="82" d="100"/>
        </p:scale>
        <p:origin x="40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0C447-BF05-42CF-96AB-C6C8B880636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8A55A-69D2-4162-B464-2201758B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4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98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7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9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8A55A-69D2-4162-B464-2201758B17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0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01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05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9731-68CB-4A1D-B0F0-A62207DC8E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0D4114-125A-49A9-BC35-68D8C7061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– Singleton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280"/>
          </a:xfrm>
        </p:spPr>
        <p:txBody>
          <a:bodyPr/>
          <a:lstStyle/>
          <a:p>
            <a:r>
              <a:rPr lang="en-US" dirty="0" smtClean="0"/>
              <a:t>Usage – reduce some of the clutter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43671" y="4205617"/>
            <a:ext cx="5853746" cy="1228378"/>
            <a:chOff x="4454822" y="4551304"/>
            <a:chExt cx="5853746" cy="1228378"/>
          </a:xfrm>
        </p:grpSpPr>
        <p:sp>
          <p:nvSpPr>
            <p:cNvPr id="12" name="Left Arrow 11"/>
            <p:cNvSpPr/>
            <p:nvPr/>
          </p:nvSpPr>
          <p:spPr>
            <a:xfrm rot="900112">
              <a:off x="4454822" y="4551304"/>
              <a:ext cx="2098805" cy="3934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97805" y="4856352"/>
              <a:ext cx="3710763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Not a huge difference when you do it once, but do it a hundred times…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77333" y="1478287"/>
            <a:ext cx="92472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Singleton.h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Singleton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::instance().DoSomething();</a:t>
            </a:r>
          </a:p>
          <a:p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Singleton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::DoSomething();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63239" y="5599402"/>
            <a:ext cx="402681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Kind of like writing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vs 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75668" y="6134141"/>
            <a:ext cx="56068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Can be a matter of preference for a particular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classes from 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45772" cy="2055259"/>
          </a:xfrm>
        </p:spPr>
        <p:txBody>
          <a:bodyPr>
            <a:noAutofit/>
          </a:bodyPr>
          <a:lstStyle/>
          <a:p>
            <a:r>
              <a:rPr lang="en-US" sz="2400" dirty="0"/>
              <a:t>Can’t </a:t>
            </a:r>
            <a:r>
              <a:rPr lang="en-US" sz="2400" dirty="0" smtClean="0"/>
              <a:t>inherit </a:t>
            </a:r>
            <a:r>
              <a:rPr lang="en-US" sz="2400" dirty="0"/>
              <a:t>in the traditional sense</a:t>
            </a:r>
          </a:p>
          <a:p>
            <a:r>
              <a:rPr lang="en-US" sz="2400" dirty="0"/>
              <a:t>A key feature of the </a:t>
            </a:r>
            <a:r>
              <a:rPr lang="en-US" sz="2400" dirty="0" smtClean="0"/>
              <a:t>Singleton </a:t>
            </a:r>
            <a:r>
              <a:rPr lang="en-US" sz="2400" dirty="0"/>
              <a:t>is that it creates itself</a:t>
            </a:r>
          </a:p>
          <a:p>
            <a:r>
              <a:rPr lang="en-US" sz="2400" dirty="0"/>
              <a:t>Can’t use </a:t>
            </a:r>
            <a:r>
              <a:rPr lang="en-US" sz="2400" dirty="0" smtClean="0"/>
              <a:t>polymorphism </a:t>
            </a:r>
            <a:r>
              <a:rPr lang="en-US" sz="2400" dirty="0"/>
              <a:t>very </a:t>
            </a:r>
            <a:r>
              <a:rPr lang="en-US" sz="2400" dirty="0" smtClean="0"/>
              <a:t>easily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8194" y="4199030"/>
            <a:ext cx="8580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Can’t do this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3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45772" cy="828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2400" dirty="0"/>
              <a:t>: Create a rendering system that could utilize OpenGL or </a:t>
            </a:r>
            <a:r>
              <a:rPr lang="en-US" sz="2400" dirty="0" smtClean="0"/>
              <a:t>DirectX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787794"/>
            <a:ext cx="90306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~Renderer() {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InitializeWindow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Render() =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5599254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an abstract base class for the system</a:t>
            </a:r>
          </a:p>
          <a:p>
            <a:r>
              <a:rPr lang="en-US" sz="2400" dirty="0"/>
              <a:t>Turn it into a singleton</a:t>
            </a:r>
          </a:p>
        </p:txBody>
      </p:sp>
    </p:spTree>
    <p:extLst>
      <p:ext uri="{BB962C8B-B14F-4D97-AF65-F5344CB8AC3E}">
        <p14:creationId xmlns:p14="http://schemas.microsoft.com/office/powerpoint/2010/main" val="8838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4273"/>
            <a:ext cx="8596668" cy="783493"/>
          </a:xfrm>
        </p:spPr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Singletons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94369" y="4489280"/>
            <a:ext cx="6007024" cy="923330"/>
            <a:chOff x="2690038" y="4120967"/>
            <a:chExt cx="6007024" cy="923330"/>
          </a:xfrm>
        </p:grpSpPr>
        <p:sp>
          <p:nvSpPr>
            <p:cNvPr id="4" name="Left Arrow 3"/>
            <p:cNvSpPr/>
            <p:nvPr/>
          </p:nvSpPr>
          <p:spPr>
            <a:xfrm>
              <a:off x="2690038" y="4582632"/>
              <a:ext cx="3455211" cy="2977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45249" y="4120967"/>
              <a:ext cx="2551813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protected so it remains accessible to derived classes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7333" y="1147766"/>
            <a:ext cx="9191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instance();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~Renderer() {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InitializeWindow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Render() = 0;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77333" y="5809243"/>
            <a:ext cx="9715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OpenGLRenderer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0458" y="5672081"/>
            <a:ext cx="255181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Derive as many new classes as needed…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Singletons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3" y="1602247"/>
            <a:ext cx="105630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::instance()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_WIN32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*instance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DirectXRenderer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__APPLE__</a:t>
            </a:r>
          </a:p>
          <a:p>
            <a:pPr lvl="1"/>
            <a:r>
              <a:rPr lang="en-US" sz="2400" dirty="0" smtClean="0">
                <a:solidFill>
                  <a:srgbClr val="ADADAD"/>
                </a:solidFill>
                <a:latin typeface="Consolas" panose="020B0609020204030204" pitchFamily="49" charset="0"/>
              </a:rPr>
              <a:t>static </a:t>
            </a:r>
            <a:r>
              <a:rPr lang="en-US" sz="2400" dirty="0">
                <a:solidFill>
                  <a:srgbClr val="ADADAD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 smtClean="0">
                <a:solidFill>
                  <a:srgbClr val="ADADAD"/>
                </a:solidFill>
                <a:latin typeface="Consolas" panose="020B0609020204030204" pitchFamily="49" charset="0"/>
              </a:rPr>
              <a:t> *instance = new </a:t>
            </a:r>
            <a:r>
              <a:rPr lang="en-US" sz="2400" dirty="0" err="1">
                <a:solidFill>
                  <a:srgbClr val="ADADAD"/>
                </a:solidFill>
                <a:latin typeface="Consolas" panose="020B0609020204030204" pitchFamily="49" charset="0"/>
              </a:rPr>
              <a:t>OpenGLRenderer</a:t>
            </a:r>
            <a:r>
              <a:rPr lang="en-US" sz="2400" dirty="0" smtClean="0">
                <a:solidFill>
                  <a:srgbClr val="ADADAD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*instance;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7332" y="5543267"/>
            <a:ext cx="8778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Elsewhere…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::instance().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InitializeWindow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(1920, 1080);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800944" y="678917"/>
            <a:ext cx="8205310" cy="1477328"/>
            <a:chOff x="515314" y="3353005"/>
            <a:chExt cx="8205310" cy="1477328"/>
          </a:xfrm>
        </p:grpSpPr>
        <p:sp>
          <p:nvSpPr>
            <p:cNvPr id="9" name="Left Arrow 8"/>
            <p:cNvSpPr/>
            <p:nvPr/>
          </p:nvSpPr>
          <p:spPr>
            <a:xfrm rot="20592730">
              <a:off x="515314" y="4363590"/>
              <a:ext cx="4654511" cy="2977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1234" y="3353005"/>
              <a:ext cx="3639390" cy="14773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Detect the version of OS you are compiling on</a:t>
              </a:r>
            </a:p>
            <a:p>
              <a:endParaRPr lang="en-US" dirty="0" smtClean="0"/>
            </a:p>
            <a:p>
              <a:r>
                <a:rPr lang="en-US" dirty="0" smtClean="0"/>
                <a:t>Useful for fine-tuning code to work on different systems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97518" y="3460017"/>
            <a:ext cx="6585244" cy="1205098"/>
            <a:chOff x="2135380" y="3071237"/>
            <a:chExt cx="6585244" cy="1205098"/>
          </a:xfrm>
        </p:grpSpPr>
        <p:sp>
          <p:nvSpPr>
            <p:cNvPr id="12" name="Left Arrow 11"/>
            <p:cNvSpPr/>
            <p:nvPr/>
          </p:nvSpPr>
          <p:spPr>
            <a:xfrm rot="1085024">
              <a:off x="2135380" y="3071237"/>
              <a:ext cx="3113083" cy="2977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1234" y="3353005"/>
              <a:ext cx="3639390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Use a pointer instead of an object, to take advantage of polymorphic behavior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9465" y="4991113"/>
            <a:ext cx="7643297" cy="791385"/>
            <a:chOff x="1046646" y="3308683"/>
            <a:chExt cx="7643297" cy="791385"/>
          </a:xfrm>
        </p:grpSpPr>
        <p:sp>
          <p:nvSpPr>
            <p:cNvPr id="15" name="Left Arrow 14"/>
            <p:cNvSpPr/>
            <p:nvPr/>
          </p:nvSpPr>
          <p:spPr>
            <a:xfrm rot="21032561">
              <a:off x="1046646" y="3802356"/>
              <a:ext cx="4152780" cy="2977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5645" y="3308683"/>
              <a:ext cx="382429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This code has no idea if it’s getting a DirectX or OpenGL object.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456233" y="5713897"/>
            <a:ext cx="222522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This is useful whether Singletons are involved or not!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36842"/>
            <a:ext cx="9737905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Singletons are global objects</a:t>
            </a:r>
          </a:p>
          <a:p>
            <a:r>
              <a:rPr lang="en-US" sz="2600" dirty="0" smtClean="0"/>
              <a:t>Anywhere you want, Singleton::instance().</a:t>
            </a:r>
            <a:r>
              <a:rPr lang="en-US" sz="2600" dirty="0" err="1" smtClean="0"/>
              <a:t>SomeFunction</a:t>
            </a:r>
            <a:r>
              <a:rPr lang="en-US" sz="2600" dirty="0" smtClean="0"/>
              <a:t>()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Well, yeah… isn’t that the point?</a:t>
            </a:r>
          </a:p>
          <a:p>
            <a:pPr lvl="1"/>
            <a:r>
              <a:rPr lang="en-US" sz="2400" dirty="0" smtClean="0"/>
              <a:t>Not necessarily…</a:t>
            </a:r>
          </a:p>
          <a:p>
            <a:pPr lvl="1"/>
            <a:r>
              <a:rPr lang="en-US" sz="2400" dirty="0" smtClean="0"/>
              <a:t>Having one instance can be useful (arguably)</a:t>
            </a:r>
          </a:p>
          <a:p>
            <a:pPr lvl="1"/>
            <a:r>
              <a:rPr lang="en-US" sz="2400" dirty="0" smtClean="0"/>
              <a:t>Global accessibility may not 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9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global accessibility?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Everything</a:t>
            </a:r>
            <a:r>
              <a:rPr lang="en-US" sz="2800" dirty="0" smtClean="0"/>
              <a:t> can access it</a:t>
            </a:r>
          </a:p>
          <a:p>
            <a:r>
              <a:rPr lang="en-US" sz="2800" dirty="0" smtClean="0"/>
              <a:t>Debugging something requires you to understand the thing you’re debugging</a:t>
            </a:r>
          </a:p>
          <a:p>
            <a:r>
              <a:rPr lang="en-US" sz="2800" dirty="0" smtClean="0"/>
              <a:t>Debugging something that accesses some global state requires you to </a:t>
            </a:r>
            <a:r>
              <a:rPr lang="en-US" sz="2800" u="sng" dirty="0" smtClean="0"/>
              <a:t>understand that global state</a:t>
            </a:r>
          </a:p>
          <a:p>
            <a:r>
              <a:rPr lang="en-US" sz="2800" dirty="0" smtClean="0"/>
              <a:t>If everything can </a:t>
            </a:r>
            <a:r>
              <a:rPr lang="en-US" sz="2800" u="sng" dirty="0" smtClean="0"/>
              <a:t>access</a:t>
            </a:r>
            <a:r>
              <a:rPr lang="en-US" sz="2800" dirty="0" smtClean="0"/>
              <a:t> a global, everything can potentially </a:t>
            </a:r>
            <a:r>
              <a:rPr lang="en-US" sz="2800" u="sng" dirty="0" smtClean="0"/>
              <a:t>break</a:t>
            </a:r>
            <a:r>
              <a:rPr lang="en-US" sz="2800" dirty="0" smtClean="0"/>
              <a:t> a global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5698273"/>
            <a:ext cx="11173522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/>
          </a:lstStyle>
          <a:p>
            <a:r>
              <a:rPr lang="en-US" dirty="0"/>
              <a:t>What’s easier to debug:</a:t>
            </a:r>
          </a:p>
          <a:p>
            <a:r>
              <a:rPr lang="en-US" dirty="0"/>
              <a:t>The function you’re looking at? OR…</a:t>
            </a:r>
          </a:p>
          <a:p>
            <a:r>
              <a:rPr lang="en-US" dirty="0"/>
              <a:t>The function you’re looking at plus ALL OTHER CODE which could break the function you’re looking at?</a:t>
            </a:r>
          </a:p>
        </p:txBody>
      </p:sp>
    </p:spTree>
    <p:extLst>
      <p:ext uri="{BB962C8B-B14F-4D97-AF65-F5344CB8AC3E}">
        <p14:creationId xmlns:p14="http://schemas.microsoft.com/office/powerpoint/2010/main" val="28713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global accessibility?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7994"/>
            <a:ext cx="9403368" cy="41764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It makes it easy to </a:t>
            </a:r>
            <a:r>
              <a:rPr lang="en-US" sz="2800" b="1" dirty="0" smtClean="0">
                <a:solidFill>
                  <a:schemeClr val="accent2"/>
                </a:solidFill>
              </a:rPr>
              <a:t>couple</a:t>
            </a:r>
            <a:r>
              <a:rPr lang="en-US" sz="2800" dirty="0" smtClean="0"/>
              <a:t> objects together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Often decoupling is more desirable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Example: A Camera singleton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Some Enemy class needs the camera (zoom in on bad guy that just showed up)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Just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Camera.h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Now a random Enemy can control the game’s camera?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Controlling access is important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Reduces likelihood of errors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70393" y="4962997"/>
            <a:ext cx="5146496" cy="852309"/>
            <a:chOff x="5592128" y="5395266"/>
            <a:chExt cx="5146496" cy="852309"/>
          </a:xfrm>
        </p:grpSpPr>
        <p:sp>
          <p:nvSpPr>
            <p:cNvPr id="4" name="Rectangle 3"/>
            <p:cNvSpPr/>
            <p:nvPr/>
          </p:nvSpPr>
          <p:spPr>
            <a:xfrm>
              <a:off x="7597697" y="5601244"/>
              <a:ext cx="3140927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/>
                <a:t>With great power comes great responsibility...</a:t>
              </a:r>
            </a:p>
          </p:txBody>
        </p:sp>
        <p:sp>
          <p:nvSpPr>
            <p:cNvPr id="5" name="Left Arrow 4"/>
            <p:cNvSpPr/>
            <p:nvPr/>
          </p:nvSpPr>
          <p:spPr>
            <a:xfrm rot="727374">
              <a:off x="5592128" y="5395266"/>
              <a:ext cx="1993844" cy="3233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1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7727"/>
            <a:ext cx="8596668" cy="1320800"/>
          </a:xfrm>
        </p:spPr>
        <p:txBody>
          <a:bodyPr/>
          <a:lstStyle/>
          <a:p>
            <a:r>
              <a:rPr lang="en-US" dirty="0" smtClean="0"/>
              <a:t>Convenience often wins 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760"/>
            <a:ext cx="9760207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Imagine a class to log messages</a:t>
            </a:r>
          </a:p>
          <a:p>
            <a:pPr lvl="1"/>
            <a:r>
              <a:rPr lang="en-US" sz="2400" dirty="0" smtClean="0"/>
              <a:t>Status, return codes, whatever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Logging messages is helpful everywhere!</a:t>
            </a:r>
          </a:p>
          <a:p>
            <a:r>
              <a:rPr lang="en-US" sz="2800" dirty="0" smtClean="0"/>
              <a:t>Let’s get access to our main </a:t>
            </a:r>
            <a:r>
              <a:rPr lang="en-US" sz="2800" dirty="0" err="1" smtClean="0"/>
              <a:t>LogClass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ClassThatUsesLogs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StorePointerToLogClass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LogClass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Don’t write that over and over, use a Singleton!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2800" dirty="0" smtClean="0">
                <a:latin typeface="Consolas" panose="020B0609020204030204" pitchFamily="49" charset="0"/>
              </a:rPr>
              <a:t>::instance().Log(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"Valuable message"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often wins 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9068832" cy="4820074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2400" dirty="0"/>
              <a:t>Over time, everyone uses the </a:t>
            </a:r>
            <a:r>
              <a:rPr lang="en-US" sz="2400" dirty="0" smtClean="0"/>
              <a:t>logger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gets to be a cluttered mess (physics messages next to AI next to rendering next to asset managers next to</a:t>
            </a:r>
            <a:r>
              <a:rPr lang="en-US" sz="2400" dirty="0" smtClean="0"/>
              <a:t>…)</a:t>
            </a:r>
          </a:p>
          <a:p>
            <a:pPr marL="0">
              <a:spcBef>
                <a:spcPts val="0"/>
              </a:spcBef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Physics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latin typeface="Consolas" panose="020B0609020204030204" pitchFamily="49" charset="0"/>
              </a:rPr>
              <a:t>::instance().Log(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"Collision detected!"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latin typeface="Consolas" panose="020B0609020204030204" pitchFamily="49" charset="0"/>
              </a:rPr>
              <a:t>::instance().Log(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"Entity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changed state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Spatial partitioning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latin typeface="Consolas" panose="020B0609020204030204" pitchFamily="49" charset="0"/>
              </a:rPr>
              <a:t>::instance().Log(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Bounding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volume hierarchy initialized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 Volume count: &lt;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someNumber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0">
              <a:spcBef>
                <a:spcPts val="0"/>
              </a:spcBef>
            </a:pPr>
            <a:endParaRPr lang="en-US" sz="2400" dirty="0"/>
          </a:p>
          <a:p>
            <a:pPr marL="0">
              <a:spcBef>
                <a:spcPts val="0"/>
              </a:spcBef>
            </a:pPr>
            <a:r>
              <a:rPr lang="en-US" sz="2400" dirty="0" smtClean="0"/>
              <a:t>Etc…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4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-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332"/>
            <a:ext cx="8596668" cy="11178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</a:t>
            </a:r>
            <a:r>
              <a:rPr lang="en-US" sz="2400" baseline="0" dirty="0" smtClean="0"/>
              <a:t> have a single instance of a class</a:t>
            </a:r>
          </a:p>
          <a:p>
            <a:r>
              <a:rPr lang="en-US" sz="2400" dirty="0" smtClean="0"/>
              <a:t>Provide a global point of access to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294613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SomeUniqueObject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 details here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SomeUniqueObject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instanceOne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SomeUniqueObject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instanceTwo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360127" y="4127582"/>
            <a:ext cx="4143130" cy="1164826"/>
            <a:chOff x="7006898" y="3446545"/>
            <a:chExt cx="4143130" cy="1164826"/>
          </a:xfrm>
        </p:grpSpPr>
        <p:sp>
          <p:nvSpPr>
            <p:cNvPr id="7" name="Left Arrow 6"/>
            <p:cNvSpPr/>
            <p:nvPr/>
          </p:nvSpPr>
          <p:spPr>
            <a:xfrm rot="19930275">
              <a:off x="7006898" y="4216505"/>
              <a:ext cx="1839433" cy="394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32131" y="3446545"/>
              <a:ext cx="2317897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 default, there’s nothing to stop you from doing this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00645" y="5237261"/>
            <a:ext cx="2317897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Programming would be </a:t>
            </a:r>
            <a:r>
              <a:rPr lang="en-US"/>
              <a:t>even </a:t>
            </a:r>
            <a:r>
              <a:rPr lang="en-US" smtClean="0"/>
              <a:t>harder otherwise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52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47" y="1803750"/>
            <a:ext cx="9444861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Rework the class to support multiple types of logs?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latin typeface="Consolas" panose="020B0609020204030204" pitchFamily="49" charset="0"/>
              </a:rPr>
              <a:t>::instance().</a:t>
            </a:r>
            <a:r>
              <a:rPr lang="en-US" sz="2400" dirty="0" err="1" smtClean="0">
                <a:latin typeface="Consolas" panose="020B0609020204030204" pitchFamily="49" charset="0"/>
              </a:rPr>
              <a:t>LogPhysics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"Object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 collided with Object Q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Multiple loggers?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AILogger</a:t>
            </a:r>
            <a:r>
              <a:rPr lang="en-US" sz="2400" dirty="0" smtClean="0">
                <a:latin typeface="Consolas" panose="020B0609020204030204" pitchFamily="49" charset="0"/>
              </a:rPr>
              <a:t>::instance().Log(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"Entity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 did something worth logging about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RenderLogger</a:t>
            </a:r>
            <a:r>
              <a:rPr lang="en-US" sz="2400" dirty="0" smtClean="0">
                <a:latin typeface="Consolas" panose="020B0609020204030204" pitchFamily="49" charset="0"/>
              </a:rPr>
              <a:t>::instance().Log(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"Vertex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and Index buffers initialized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Kind of defeats the point of the original singleton…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5015" y="1616927"/>
            <a:ext cx="2085278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/>
          </a:lstStyle>
          <a:p>
            <a:r>
              <a:rPr lang="en-US" dirty="0"/>
              <a:t>This is perhaps the better of the two options</a:t>
            </a:r>
          </a:p>
        </p:txBody>
      </p:sp>
    </p:spTree>
    <p:extLst>
      <p:ext uri="{BB962C8B-B14F-4D97-AF65-F5344CB8AC3E}">
        <p14:creationId xmlns:p14="http://schemas.microsoft.com/office/powerpoint/2010/main" val="18330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42" y="2160589"/>
            <a:ext cx="944486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Pass variables around</a:t>
            </a:r>
          </a:p>
          <a:p>
            <a:r>
              <a:rPr lang="en-US" sz="2800" dirty="0" smtClean="0"/>
              <a:t>Need access to some specific type of object?</a:t>
            </a:r>
          </a:p>
          <a:p>
            <a:pPr lvl="1"/>
            <a:r>
              <a:rPr lang="en-US" sz="2600" dirty="0" smtClean="0"/>
              <a:t>For initialization, send pointers to objects that need access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can be </a:t>
            </a:r>
            <a:r>
              <a:rPr lang="en-US" sz="2800" dirty="0" smtClean="0"/>
              <a:t>tedious</a:t>
            </a:r>
          </a:p>
          <a:p>
            <a:pPr lvl="1"/>
            <a:r>
              <a:rPr lang="en-US" sz="2600" dirty="0" smtClean="0"/>
              <a:t>But allows you to prevent access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659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42" y="2149438"/>
            <a:ext cx="944486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Include something you need often in a base class</a:t>
            </a:r>
          </a:p>
          <a:p>
            <a:pPr lvl="1"/>
            <a:r>
              <a:rPr lang="en-US" sz="2400" dirty="0" smtClean="0"/>
              <a:t>Unity </a:t>
            </a:r>
            <a:r>
              <a:rPr lang="en-US" sz="2400" dirty="0" err="1"/>
              <a:t>GameObjects</a:t>
            </a:r>
            <a:r>
              <a:rPr lang="en-US" sz="2400" dirty="0"/>
              <a:t>, for example</a:t>
            </a:r>
          </a:p>
          <a:p>
            <a:pPr lvl="1"/>
            <a:r>
              <a:rPr lang="en-US" sz="2400" dirty="0"/>
              <a:t>Every </a:t>
            </a:r>
            <a:r>
              <a:rPr lang="en-US" sz="2400" dirty="0" err="1"/>
              <a:t>GameObject</a:t>
            </a:r>
            <a:r>
              <a:rPr lang="en-US" sz="2400" dirty="0"/>
              <a:t> has a Transform, with Position, Rotation, and </a:t>
            </a:r>
            <a:r>
              <a:rPr lang="en-US" sz="2400" dirty="0" smtClean="0"/>
              <a:t>Scale</a:t>
            </a:r>
            <a:endParaRPr lang="en-US" sz="2600" dirty="0" smtClean="0"/>
          </a:p>
          <a:p>
            <a:r>
              <a:rPr lang="en-US" sz="2800" dirty="0" smtClean="0"/>
              <a:t>Don’t need to pass it around</a:t>
            </a:r>
          </a:p>
          <a:p>
            <a:r>
              <a:rPr lang="en-US" sz="2800" dirty="0" smtClean="0"/>
              <a:t>Don’t need it to be global</a:t>
            </a:r>
          </a:p>
          <a:p>
            <a:r>
              <a:rPr lang="en-US" sz="2800" dirty="0" smtClean="0"/>
              <a:t>Can help limit access only to derived objects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56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ALL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May not be feasible</a:t>
            </a:r>
          </a:p>
          <a:p>
            <a:pPr lvl="1"/>
            <a:r>
              <a:rPr lang="en-US" sz="2400" dirty="0" smtClean="0"/>
              <a:t>Too difficult or time-consuming</a:t>
            </a:r>
          </a:p>
          <a:p>
            <a:pPr lvl="1"/>
            <a:r>
              <a:rPr lang="en-US" sz="2400" dirty="0" smtClean="0"/>
              <a:t>Doing so may fragment your code into far too many pieces</a:t>
            </a:r>
          </a:p>
          <a:p>
            <a:r>
              <a:rPr lang="en-US" sz="2800" dirty="0" smtClean="0"/>
              <a:t>Generally isn’t practical</a:t>
            </a:r>
          </a:p>
          <a:p>
            <a:r>
              <a:rPr lang="en-US" sz="2800" dirty="0" smtClean="0"/>
              <a:t>The first time you create something, typically “getting it done” is more important</a:t>
            </a:r>
          </a:p>
          <a:p>
            <a:r>
              <a:rPr lang="en-US" sz="2800" dirty="0" smtClean="0"/>
              <a:t>Learn / implement effective design practices later on</a:t>
            </a:r>
          </a:p>
        </p:txBody>
      </p:sp>
    </p:spTree>
    <p:extLst>
      <p:ext uri="{BB962C8B-B14F-4D97-AF65-F5344CB8AC3E}">
        <p14:creationId xmlns:p14="http://schemas.microsoft.com/office/powerpoint/2010/main" val="7616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Singleton Creep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8784"/>
            <a:ext cx="8596669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Singletons have a tendency to multiply</a:t>
            </a:r>
          </a:p>
          <a:p>
            <a:pPr lvl="1"/>
            <a:r>
              <a:rPr lang="en-US" sz="2400" dirty="0" smtClean="0"/>
              <a:t>“It worked then, converting this to a singleton should work now!”</a:t>
            </a:r>
          </a:p>
          <a:p>
            <a:r>
              <a:rPr lang="en-US" sz="2800" dirty="0" smtClean="0"/>
              <a:t>They make it easy to avoid thinking about application design</a:t>
            </a:r>
          </a:p>
          <a:p>
            <a:pPr lvl="1"/>
            <a:r>
              <a:rPr lang="en-US" sz="2400" dirty="0" smtClean="0"/>
              <a:t>Easy to… avoid thinking…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5725" y="4708560"/>
            <a:ext cx="425976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/>
          </a:lstStyle>
          <a:p>
            <a:r>
              <a:rPr lang="en-US" sz="2400" dirty="0"/>
              <a:t>SOMETIMES this is good, but… don’t make this a habit</a:t>
            </a:r>
          </a:p>
        </p:txBody>
      </p:sp>
    </p:spTree>
    <p:extLst>
      <p:ext uri="{BB962C8B-B14F-4D97-AF65-F5344CB8AC3E}">
        <p14:creationId xmlns:p14="http://schemas.microsoft.com/office/powerpoint/2010/main" val="16433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24948" cy="1320800"/>
          </a:xfrm>
        </p:spPr>
        <p:txBody>
          <a:bodyPr/>
          <a:lstStyle/>
          <a:p>
            <a:r>
              <a:rPr lang="en-US" dirty="0" smtClean="0"/>
              <a:t>Other Design Patterns follow this…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7334"/>
            <a:ext cx="9224949" cy="46703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it?</a:t>
            </a:r>
          </a:p>
          <a:p>
            <a:r>
              <a:rPr lang="en-US" sz="2400" dirty="0" smtClean="0"/>
              <a:t>How does it work?</a:t>
            </a:r>
          </a:p>
          <a:p>
            <a:r>
              <a:rPr lang="en-US" sz="2400" dirty="0" smtClean="0"/>
              <a:t>How can it help?</a:t>
            </a:r>
          </a:p>
          <a:p>
            <a:r>
              <a:rPr lang="en-US" sz="2400" dirty="0" smtClean="0"/>
              <a:t>How can it be detrimental?</a:t>
            </a:r>
          </a:p>
          <a:p>
            <a:r>
              <a:rPr lang="en-US" sz="2400" dirty="0" smtClean="0"/>
              <a:t>Learn how it works, learn when you could or should apply it</a:t>
            </a:r>
          </a:p>
          <a:p>
            <a:r>
              <a:rPr lang="en-US" sz="2400" dirty="0" smtClean="0"/>
              <a:t>Same concept as core programming concepts</a:t>
            </a:r>
          </a:p>
          <a:p>
            <a:pPr lvl="1"/>
            <a:r>
              <a:rPr lang="en-US" sz="2200" dirty="0" smtClean="0"/>
              <a:t>Loops, switches, functions, data structures, classes,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lvl="1"/>
            <a:r>
              <a:rPr lang="en-US" sz="2200" dirty="0" smtClean="0"/>
              <a:t>Learn how to use them, learn WHEN to use them</a:t>
            </a:r>
          </a:p>
          <a:p>
            <a:r>
              <a:rPr lang="en-US" sz="2400" dirty="0" smtClean="0"/>
              <a:t>If someone says “Singleton” you should have some idea of what that entails—good OR bad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Instance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46908"/>
            <a:ext cx="10515600" cy="105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SomeUniqueObject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whoNeedsBooleans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882376" y="3742661"/>
            <a:ext cx="2424008" cy="3480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2470" y="3593506"/>
            <a:ext cx="187133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to enforce this?</a:t>
            </a:r>
          </a:p>
        </p:txBody>
      </p:sp>
      <p:sp>
        <p:nvSpPr>
          <p:cNvPr id="7" name="Left Arrow 6"/>
          <p:cNvSpPr/>
          <p:nvPr/>
        </p:nvSpPr>
        <p:spPr>
          <a:xfrm>
            <a:off x="6824546" y="5607187"/>
            <a:ext cx="2276923" cy="342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5385" y="5454502"/>
            <a:ext cx="187133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Since we can’t stop this…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199" y="1698318"/>
            <a:ext cx="96961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uniqueInstanceCreated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Global variables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SomeUniqueObject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uniqueInstanceCreated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SomeUniqueObject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uniqueInstanceCreated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Instance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0" y="4298330"/>
            <a:ext cx="6400800" cy="156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589" y="1527707"/>
            <a:ext cx="87016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NoInstances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NoInstances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Private constructor does the trick!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Other class stuff</a:t>
            </a: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78508" y="4230918"/>
            <a:ext cx="319098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400" dirty="0" smtClean="0"/>
              <a:t>So we CAN stop this…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68078" y="4848547"/>
            <a:ext cx="319098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400" dirty="0" smtClean="0"/>
              <a:t>But… now what?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3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a Single 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488446"/>
            <a:ext cx="86896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Singleton();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593999" y="3322786"/>
            <a:ext cx="4434557" cy="646331"/>
            <a:chOff x="5749360" y="3019647"/>
            <a:chExt cx="4434557" cy="646331"/>
          </a:xfrm>
        </p:grpSpPr>
        <p:sp>
          <p:nvSpPr>
            <p:cNvPr id="7" name="Left Arrow 6"/>
            <p:cNvSpPr/>
            <p:nvPr/>
          </p:nvSpPr>
          <p:spPr>
            <a:xfrm>
              <a:off x="5749360" y="3094074"/>
              <a:ext cx="1448882" cy="329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10892" y="3019647"/>
              <a:ext cx="277302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This is how we get access to THE instance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5459" y="1563962"/>
            <a:ext cx="4990718" cy="786327"/>
            <a:chOff x="3634059" y="2083009"/>
            <a:chExt cx="4990718" cy="786327"/>
          </a:xfrm>
        </p:grpSpPr>
        <p:sp>
          <p:nvSpPr>
            <p:cNvPr id="10" name="Left Arrow 9"/>
            <p:cNvSpPr/>
            <p:nvPr/>
          </p:nvSpPr>
          <p:spPr>
            <a:xfrm rot="21023505">
              <a:off x="3634059" y="2539726"/>
              <a:ext cx="1828800" cy="329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7540" y="2083009"/>
              <a:ext cx="3147237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Private constructor prevents creation outside of this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3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GetInstance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22201" y="2145941"/>
            <a:ext cx="4286220" cy="1077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/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 smtClean="0"/>
              <a:t> variable is only ever created once, no matter how many times this function is called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0584" y="1497155"/>
            <a:ext cx="72133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Singleton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334" y="3943010"/>
            <a:ext cx="37509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/>
              <a:t>But wait, you ask! What about the private constructor?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73873" y="4772618"/>
            <a:ext cx="2995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Singleton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7247" y="5181203"/>
            <a:ext cx="365060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/>
              <a:t>The constructor is private, so we can’t access it OUTSIDE the class…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45583" y="2833421"/>
            <a:ext cx="3895926" cy="1609351"/>
            <a:chOff x="6145583" y="2833421"/>
            <a:chExt cx="3895926" cy="1609351"/>
          </a:xfrm>
        </p:grpSpPr>
        <p:sp>
          <p:nvSpPr>
            <p:cNvPr id="11" name="Up Arrow 10"/>
            <p:cNvSpPr/>
            <p:nvPr/>
          </p:nvSpPr>
          <p:spPr>
            <a:xfrm rot="20413985">
              <a:off x="6145583" y="2833421"/>
              <a:ext cx="289932" cy="113914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90549" y="3734886"/>
              <a:ext cx="3750960" cy="707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000" dirty="0" smtClean="0"/>
                <a:t>Fortunately, this is INSIDE the class, so it’s okay!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0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24935" y="3228418"/>
            <a:ext cx="5899407" cy="1120162"/>
            <a:chOff x="5758027" y="3719072"/>
            <a:chExt cx="5899407" cy="1120162"/>
          </a:xfrm>
        </p:grpSpPr>
        <p:sp>
          <p:nvSpPr>
            <p:cNvPr id="12" name="Left Arrow 11"/>
            <p:cNvSpPr/>
            <p:nvPr/>
          </p:nvSpPr>
          <p:spPr>
            <a:xfrm rot="1249834">
              <a:off x="5758027" y="3719072"/>
              <a:ext cx="2020673" cy="3934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46671" y="3823571"/>
              <a:ext cx="3710763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000" dirty="0"/>
                <a:t>Valid whether the internal object is just being created, or was previously instantiated</a:t>
              </a:r>
            </a:p>
          </p:txBody>
        </p:sp>
        <p:sp>
          <p:nvSpPr>
            <p:cNvPr id="20" name="Left Arrow 19"/>
            <p:cNvSpPr/>
            <p:nvPr/>
          </p:nvSpPr>
          <p:spPr>
            <a:xfrm rot="20583344">
              <a:off x="5840058" y="4349815"/>
              <a:ext cx="2020673" cy="3934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77334" y="1479821"/>
            <a:ext cx="96821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Singleton.h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Singleton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().DoSomething();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bar()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Singleton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().DoSomething();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77334" y="53565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5975" y="5781751"/>
            <a:ext cx="425132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/>
              <a:t>No instances to create, no pointers/references to pass around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8338" y="5637483"/>
            <a:ext cx="341186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/>
              <a:t>One instance, global access!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9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– Static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779703" y="3011607"/>
            <a:ext cx="5672599" cy="923330"/>
            <a:chOff x="5779703" y="3011607"/>
            <a:chExt cx="5672599" cy="923330"/>
          </a:xfrm>
        </p:grpSpPr>
        <p:sp>
          <p:nvSpPr>
            <p:cNvPr id="4" name="Left Arrow 3"/>
            <p:cNvSpPr/>
            <p:nvPr/>
          </p:nvSpPr>
          <p:spPr>
            <a:xfrm>
              <a:off x="5779703" y="3334215"/>
              <a:ext cx="2516804" cy="36461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6722" y="3011607"/>
              <a:ext cx="3045580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Not dynamically allocated as needed, just hangs around forever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03474" y="4277480"/>
            <a:ext cx="4026887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May be a non-issue, or could be detrimental if it exists when you don’t need </a:t>
            </a:r>
            <a:r>
              <a:rPr lang="en-US" dirty="0" smtClean="0"/>
              <a:t>it (possibly wasting resources?)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4" y="175612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8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– Static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321"/>
            <a:ext cx="10515600" cy="8959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You could forego the “instance” and just use static functions.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378326"/>
            <a:ext cx="9060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trike="sngStrike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3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::instance().DoSomething();</a:t>
            </a:r>
          </a:p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::DoSomething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17646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Singleton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static data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Singleton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7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1492</Words>
  <Application>Microsoft Office PowerPoint</Application>
  <PresentationFormat>Widescreen</PresentationFormat>
  <Paragraphs>289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Trebuchet MS</vt:lpstr>
      <vt:lpstr>Wingdings 3</vt:lpstr>
      <vt:lpstr>Facet</vt:lpstr>
      <vt:lpstr>Design Patterns – Singleton</vt:lpstr>
      <vt:lpstr>Singleton - Purpose</vt:lpstr>
      <vt:lpstr>Single Instance</vt:lpstr>
      <vt:lpstr>Preventing Instance Creation</vt:lpstr>
      <vt:lpstr>Enforcing a Single Instance</vt:lpstr>
      <vt:lpstr>GetInstance()</vt:lpstr>
      <vt:lpstr>Usage</vt:lpstr>
      <vt:lpstr>Alternative – Static Class</vt:lpstr>
      <vt:lpstr>Alternative – Static Class</vt:lpstr>
      <vt:lpstr>Usage – reduce some of the clutter</vt:lpstr>
      <vt:lpstr>Deriving classes from Singletons</vt:lpstr>
      <vt:lpstr>Subclassing Singletons</vt:lpstr>
      <vt:lpstr>Subclassing Singletons</vt:lpstr>
      <vt:lpstr>Subclassing Singletons</vt:lpstr>
      <vt:lpstr>Drawbacks</vt:lpstr>
      <vt:lpstr>What’s wrong with global accessibility?</vt:lpstr>
      <vt:lpstr>What’s wrong with global accessibility?</vt:lpstr>
      <vt:lpstr>Convenience often wins out…</vt:lpstr>
      <vt:lpstr>Convenience often wins out…</vt:lpstr>
      <vt:lpstr>Possible solutions?</vt:lpstr>
      <vt:lpstr>Reducing accessibility</vt:lpstr>
      <vt:lpstr>Reducing accessibility</vt:lpstr>
      <vt:lpstr>Reducing ALL accessibility</vt:lpstr>
      <vt:lpstr>Avoid Singleton Creep</vt:lpstr>
      <vt:lpstr>Other Design Patterns follow this…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– Singleton</dc:title>
  <dc:creator>Fox</dc:creator>
  <cp:lastModifiedBy>joshuafox@ufl.edu</cp:lastModifiedBy>
  <cp:revision>152</cp:revision>
  <dcterms:created xsi:type="dcterms:W3CDTF">2018-04-03T22:54:23Z</dcterms:created>
  <dcterms:modified xsi:type="dcterms:W3CDTF">2021-04-16T21:04:52Z</dcterms:modified>
</cp:coreProperties>
</file>