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notesMasterIdLst>
    <p:notesMasterId r:id="rId25"/>
  </p:notesMasterIdLst>
  <p:sldIdLst>
    <p:sldId id="256" r:id="rId2"/>
    <p:sldId id="257" r:id="rId3"/>
    <p:sldId id="273" r:id="rId4"/>
    <p:sldId id="279" r:id="rId5"/>
    <p:sldId id="262" r:id="rId6"/>
    <p:sldId id="265" r:id="rId7"/>
    <p:sldId id="274" r:id="rId8"/>
    <p:sldId id="259" r:id="rId9"/>
    <p:sldId id="270" r:id="rId10"/>
    <p:sldId id="267" r:id="rId11"/>
    <p:sldId id="258" r:id="rId12"/>
    <p:sldId id="260" r:id="rId13"/>
    <p:sldId id="276" r:id="rId14"/>
    <p:sldId id="268" r:id="rId15"/>
    <p:sldId id="277" r:id="rId16"/>
    <p:sldId id="278" r:id="rId17"/>
    <p:sldId id="266" r:id="rId18"/>
    <p:sldId id="271" r:id="rId19"/>
    <p:sldId id="272" r:id="rId20"/>
    <p:sldId id="281" r:id="rId21"/>
    <p:sldId id="269" r:id="rId22"/>
    <p:sldId id="283" r:id="rId23"/>
    <p:sldId id="28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021" autoAdjust="0"/>
  </p:normalViewPr>
  <p:slideViewPr>
    <p:cSldViewPr snapToGrid="0">
      <p:cViewPr varScale="1">
        <p:scale>
          <a:sx n="94" d="100"/>
          <a:sy n="94" d="100"/>
        </p:scale>
        <p:origin x="57" y="8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5F4C6-6A91-4F4A-85D5-4E6F37943FA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DACF6C-656D-4CE9-8635-70592F770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16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ACF6C-656D-4CE9-8635-70592F7709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70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ACF6C-656D-4CE9-8635-70592F7709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96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ACF6C-656D-4CE9-8635-70592F7709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17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ACF6C-656D-4CE9-8635-70592F77090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0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ACF6C-656D-4CE9-8635-70592F77090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99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ACF6C-656D-4CE9-8635-70592F77090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242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ACF6C-656D-4CE9-8635-70592F77090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03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ACF6C-656D-4CE9-8635-70592F77090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587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ACF6C-656D-4CE9-8635-70592F77090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292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ACF6C-656D-4CE9-8635-70592F77090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626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ACF6C-656D-4CE9-8635-70592F77090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34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ACF6C-656D-4CE9-8635-70592F7709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01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ACF6C-656D-4CE9-8635-70592F77090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82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ACF6C-656D-4CE9-8635-70592F7709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77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ACF6C-656D-4CE9-8635-70592F7709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51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ACF6C-656D-4CE9-8635-70592F7709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79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ACF6C-656D-4CE9-8635-70592F7709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90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ACF6C-656D-4CE9-8635-70592F7709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53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ACF6C-656D-4CE9-8635-70592F7709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66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ACF6C-656D-4CE9-8635-70592F7709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76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EBBB-6376-43BD-AEDB-807EF1CF29F6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5765-DA39-4F95-9C74-7DFE6D934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21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EBBB-6376-43BD-AEDB-807EF1CF29F6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5765-DA39-4F95-9C74-7DFE6D934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5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EBBB-6376-43BD-AEDB-807EF1CF29F6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5765-DA39-4F95-9C74-7DFE6D93492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2771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EBBB-6376-43BD-AEDB-807EF1CF29F6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5765-DA39-4F95-9C74-7DFE6D934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26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EBBB-6376-43BD-AEDB-807EF1CF29F6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5765-DA39-4F95-9C74-7DFE6D93492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70955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EBBB-6376-43BD-AEDB-807EF1CF29F6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5765-DA39-4F95-9C74-7DFE6D934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20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EBBB-6376-43BD-AEDB-807EF1CF29F6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5765-DA39-4F95-9C74-7DFE6D934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12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EBBB-6376-43BD-AEDB-807EF1CF29F6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5765-DA39-4F95-9C74-7DFE6D934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64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EBBB-6376-43BD-AEDB-807EF1CF29F6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5765-DA39-4F95-9C74-7DFE6D934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91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EBBB-6376-43BD-AEDB-807EF1CF29F6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5765-DA39-4F95-9C74-7DFE6D934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61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EBBB-6376-43BD-AEDB-807EF1CF29F6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5765-DA39-4F95-9C74-7DFE6D934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7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EBBB-6376-43BD-AEDB-807EF1CF29F6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5765-DA39-4F95-9C74-7DFE6D934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54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EBBB-6376-43BD-AEDB-807EF1CF29F6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5765-DA39-4F95-9C74-7DFE6D934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43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EBBB-6376-43BD-AEDB-807EF1CF29F6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5765-DA39-4F95-9C74-7DFE6D934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10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EBBB-6376-43BD-AEDB-807EF1CF29F6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5765-DA39-4F95-9C74-7DFE6D934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22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EBBB-6376-43BD-AEDB-807EF1CF29F6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5765-DA39-4F95-9C74-7DFE6D934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44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FEBBB-6376-43BD-AEDB-807EF1CF29F6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E005765-DA39-4F95-9C74-7DFE6D934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121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gameprogrammingpatterns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Design Patterns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0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23 Design Pattern</a:t>
            </a:r>
            <a:r>
              <a:rPr lang="en-US" baseline="0" dirty="0" smtClean="0"/>
              <a:t>s from the Gang of Four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850758" cy="4351338"/>
          </a:xfrm>
        </p:spPr>
        <p:txBody>
          <a:bodyPr>
            <a:normAutofit/>
          </a:bodyPr>
          <a:lstStyle/>
          <a:p>
            <a:pPr marL="0" indent="0" defTabSz="914400">
              <a:lnSpc>
                <a:spcPct val="90000"/>
              </a:lnSpc>
              <a:buNone/>
            </a:pPr>
            <a:r>
              <a:rPr lang="en-US" sz="2800" dirty="0">
                <a:solidFill>
                  <a:schemeClr val="tx1"/>
                </a:solidFill>
              </a:rPr>
              <a:t>Abstract Factory</a:t>
            </a:r>
          </a:p>
          <a:p>
            <a:pPr marL="0" indent="0" defTabSz="914400">
              <a:lnSpc>
                <a:spcPct val="90000"/>
              </a:lnSpc>
              <a:buNone/>
            </a:pPr>
            <a:r>
              <a:rPr lang="en-US" sz="2800" dirty="0">
                <a:solidFill>
                  <a:schemeClr val="tx1"/>
                </a:solidFill>
              </a:rPr>
              <a:t>Adapter</a:t>
            </a:r>
          </a:p>
          <a:p>
            <a:pPr marL="0" indent="0" defTabSz="914400">
              <a:lnSpc>
                <a:spcPct val="90000"/>
              </a:lnSpc>
              <a:buNone/>
            </a:pPr>
            <a:r>
              <a:rPr lang="en-US" sz="2800" dirty="0">
                <a:solidFill>
                  <a:schemeClr val="tx1"/>
                </a:solidFill>
              </a:rPr>
              <a:t>Bridge</a:t>
            </a:r>
          </a:p>
          <a:p>
            <a:pPr marL="0" indent="0" defTabSz="914400">
              <a:lnSpc>
                <a:spcPct val="90000"/>
              </a:lnSpc>
              <a:buNone/>
            </a:pPr>
            <a:r>
              <a:rPr lang="en-US" sz="2800" dirty="0">
                <a:solidFill>
                  <a:schemeClr val="tx1"/>
                </a:solidFill>
              </a:rPr>
              <a:t>Builder</a:t>
            </a:r>
          </a:p>
          <a:p>
            <a:pPr marL="0" indent="0" defTabSz="914400">
              <a:lnSpc>
                <a:spcPct val="90000"/>
              </a:lnSpc>
              <a:buNone/>
            </a:pPr>
            <a:r>
              <a:rPr lang="en-US" sz="2800" dirty="0">
                <a:solidFill>
                  <a:schemeClr val="tx1"/>
                </a:solidFill>
              </a:rPr>
              <a:t>Chain of Responsibility</a:t>
            </a:r>
          </a:p>
          <a:p>
            <a:pPr marL="0" indent="0" defTabSz="914400">
              <a:lnSpc>
                <a:spcPct val="90000"/>
              </a:lnSpc>
              <a:buNone/>
            </a:pPr>
            <a:r>
              <a:rPr lang="en-US" sz="2800" dirty="0">
                <a:solidFill>
                  <a:schemeClr val="tx1"/>
                </a:solidFill>
              </a:rPr>
              <a:t>Command</a:t>
            </a:r>
          </a:p>
          <a:p>
            <a:pPr marL="0" indent="0" defTabSz="914400">
              <a:lnSpc>
                <a:spcPct val="90000"/>
              </a:lnSpc>
              <a:buNone/>
            </a:pPr>
            <a:r>
              <a:rPr lang="en-US" sz="2800" dirty="0">
                <a:solidFill>
                  <a:schemeClr val="tx1"/>
                </a:solidFill>
              </a:rPr>
              <a:t>Composite</a:t>
            </a:r>
          </a:p>
          <a:p>
            <a:pPr marL="0" indent="0" defTabSz="914400">
              <a:lnSpc>
                <a:spcPct val="90000"/>
              </a:lnSpc>
              <a:buNone/>
            </a:pPr>
            <a:r>
              <a:rPr lang="en-US" sz="2800" dirty="0">
                <a:solidFill>
                  <a:schemeClr val="tx1"/>
                </a:solidFill>
              </a:rPr>
              <a:t>Decorator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88958" y="1825625"/>
            <a:ext cx="2918637" cy="4351338"/>
          </a:xfrm>
        </p:spPr>
        <p:txBody>
          <a:bodyPr>
            <a:normAutofit/>
          </a:bodyPr>
          <a:lstStyle/>
          <a:p>
            <a:pPr marL="0" indent="0" defTabSz="914400">
              <a:lnSpc>
                <a:spcPct val="90000"/>
              </a:lnSpc>
              <a:buNone/>
            </a:pPr>
            <a:r>
              <a:rPr lang="en-US" sz="2800" dirty="0">
                <a:solidFill>
                  <a:schemeClr val="tx1"/>
                </a:solidFill>
              </a:rPr>
              <a:t>Façade</a:t>
            </a:r>
          </a:p>
          <a:p>
            <a:pPr marL="0" indent="0" defTabSz="914400">
              <a:lnSpc>
                <a:spcPct val="90000"/>
              </a:lnSpc>
              <a:buNone/>
            </a:pPr>
            <a:r>
              <a:rPr lang="en-US" sz="2800" dirty="0">
                <a:solidFill>
                  <a:schemeClr val="tx1"/>
                </a:solidFill>
              </a:rPr>
              <a:t>Factory Method</a:t>
            </a:r>
          </a:p>
          <a:p>
            <a:pPr marL="0" indent="0" defTabSz="914400">
              <a:lnSpc>
                <a:spcPct val="90000"/>
              </a:lnSpc>
              <a:buNone/>
            </a:pPr>
            <a:r>
              <a:rPr lang="en-US" sz="2800" dirty="0">
                <a:solidFill>
                  <a:schemeClr val="tx1"/>
                </a:solidFill>
              </a:rPr>
              <a:t>Flyweight</a:t>
            </a:r>
          </a:p>
          <a:p>
            <a:pPr marL="0" indent="0" defTabSz="914400">
              <a:lnSpc>
                <a:spcPct val="90000"/>
              </a:lnSpc>
              <a:buNone/>
            </a:pPr>
            <a:r>
              <a:rPr lang="en-US" sz="2800" dirty="0">
                <a:solidFill>
                  <a:schemeClr val="tx1"/>
                </a:solidFill>
              </a:rPr>
              <a:t>Interpreter</a:t>
            </a:r>
          </a:p>
          <a:p>
            <a:pPr marL="0" indent="0" defTabSz="914400">
              <a:lnSpc>
                <a:spcPct val="90000"/>
              </a:lnSpc>
              <a:buNone/>
            </a:pPr>
            <a:r>
              <a:rPr lang="en-US" sz="2800" dirty="0">
                <a:solidFill>
                  <a:schemeClr val="tx1"/>
                </a:solidFill>
              </a:rPr>
              <a:t>Iterator</a:t>
            </a:r>
          </a:p>
          <a:p>
            <a:pPr marL="0" indent="0" defTabSz="914400">
              <a:lnSpc>
                <a:spcPct val="90000"/>
              </a:lnSpc>
              <a:buNone/>
            </a:pPr>
            <a:r>
              <a:rPr lang="en-US" sz="2800" dirty="0">
                <a:solidFill>
                  <a:schemeClr val="tx1"/>
                </a:solidFill>
              </a:rPr>
              <a:t>Mediator</a:t>
            </a:r>
          </a:p>
          <a:p>
            <a:pPr marL="0" indent="0" defTabSz="914400">
              <a:lnSpc>
                <a:spcPct val="90000"/>
              </a:lnSpc>
              <a:buNone/>
            </a:pPr>
            <a:r>
              <a:rPr lang="en-US" sz="2800" dirty="0">
                <a:solidFill>
                  <a:schemeClr val="tx1"/>
                </a:solidFill>
              </a:rPr>
              <a:t>Memento</a:t>
            </a:r>
          </a:p>
          <a:p>
            <a:pPr marL="0" indent="0" defTabSz="914400">
              <a:lnSpc>
                <a:spcPct val="90000"/>
              </a:lnSpc>
              <a:buNone/>
            </a:pPr>
            <a:r>
              <a:rPr lang="en-US" sz="2800" dirty="0">
                <a:solidFill>
                  <a:schemeClr val="tx1"/>
                </a:solidFill>
              </a:rPr>
              <a:t>Observer</a:t>
            </a:r>
          </a:p>
          <a:p>
            <a:pPr marL="0" indent="0" defTabSz="914400">
              <a:lnSpc>
                <a:spcPct val="90000"/>
              </a:lnSpc>
              <a:buNone/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8215423" y="1825625"/>
            <a:ext cx="291863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Prototype</a:t>
            </a:r>
          </a:p>
          <a:p>
            <a:pPr marL="0" indent="0">
              <a:buNone/>
            </a:pPr>
            <a:r>
              <a:rPr lang="en-US" dirty="0" smtClean="0"/>
              <a:t>Proxy</a:t>
            </a:r>
          </a:p>
          <a:p>
            <a:pPr marL="0" indent="0">
              <a:buNone/>
            </a:pPr>
            <a:r>
              <a:rPr lang="en-US" dirty="0" smtClean="0"/>
              <a:t>Singleton</a:t>
            </a:r>
          </a:p>
          <a:p>
            <a:pPr marL="0" indent="0">
              <a:buNone/>
            </a:pPr>
            <a:r>
              <a:rPr lang="en-US" dirty="0" smtClean="0"/>
              <a:t>State</a:t>
            </a:r>
          </a:p>
          <a:p>
            <a:pPr marL="0" indent="0">
              <a:buNone/>
            </a:pPr>
            <a:r>
              <a:rPr lang="en-US" dirty="0" smtClean="0"/>
              <a:t>Strategy</a:t>
            </a:r>
          </a:p>
          <a:p>
            <a:pPr marL="0" indent="0">
              <a:buNone/>
            </a:pPr>
            <a:r>
              <a:rPr lang="en-US" dirty="0" smtClean="0"/>
              <a:t>Template Method</a:t>
            </a:r>
          </a:p>
          <a:p>
            <a:pPr marL="0" indent="0">
              <a:buNone/>
            </a:pPr>
            <a:r>
              <a:rPr lang="en-US" dirty="0" smtClean="0"/>
              <a:t>Visitor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64858" y="5991523"/>
            <a:ext cx="5263856" cy="646331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algn="ctr"/>
            <a:r>
              <a:rPr lang="en-US" dirty="0" smtClean="0"/>
              <a:t>You don’t have to learn them all, and some you might use far more frequently than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83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they help?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534423"/>
            <a:ext cx="9231979" cy="388077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Formalizing the process lets you describe the solution to the problem</a:t>
            </a:r>
          </a:p>
          <a:p>
            <a:r>
              <a:rPr lang="en-US" sz="2800" dirty="0" smtClean="0"/>
              <a:t>If you can talk about it, you can talk about whether or not it </a:t>
            </a:r>
            <a:r>
              <a:rPr lang="en-US" sz="2800" b="1" u="sng" dirty="0" smtClean="0"/>
              <a:t>works</a:t>
            </a:r>
          </a:p>
          <a:p>
            <a:endParaRPr lang="en-US" sz="2800" b="1" u="sng" dirty="0"/>
          </a:p>
          <a:p>
            <a:r>
              <a:rPr lang="en-US" sz="2800" dirty="0" smtClean="0"/>
              <a:t>Example: A conversation about </a:t>
            </a:r>
            <a:r>
              <a:rPr lang="en-US" sz="2800" dirty="0" smtClean="0">
                <a:solidFill>
                  <a:schemeClr val="accent1"/>
                </a:solidFill>
              </a:rPr>
              <a:t>arrays</a:t>
            </a:r>
            <a:r>
              <a:rPr lang="en-US" sz="2800" dirty="0" smtClean="0"/>
              <a:t> vs </a:t>
            </a:r>
            <a:r>
              <a:rPr lang="en-US" sz="2800" dirty="0">
                <a:solidFill>
                  <a:schemeClr val="accent1"/>
                </a:solidFill>
              </a:rPr>
              <a:t>vectors</a:t>
            </a:r>
            <a:r>
              <a:rPr lang="en-US" sz="2800" dirty="0" smtClean="0"/>
              <a:t> vs </a:t>
            </a:r>
            <a:r>
              <a:rPr lang="en-US" sz="2800" dirty="0">
                <a:solidFill>
                  <a:schemeClr val="accent1"/>
                </a:solidFill>
              </a:rPr>
              <a:t>linked lists</a:t>
            </a:r>
          </a:p>
          <a:p>
            <a:r>
              <a:rPr lang="en-US" sz="2800" dirty="0" smtClean="0"/>
              <a:t>Pros and cons? Are they interchangeable? </a:t>
            </a:r>
          </a:p>
          <a:p>
            <a:r>
              <a:rPr lang="en-US" sz="2800" dirty="0" smtClean="0"/>
              <a:t>If it’s just magic to you, you can’t analyze 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5873" y="6186130"/>
            <a:ext cx="6772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Hopefully none of those are still magic to you… #</a:t>
            </a:r>
            <a:r>
              <a:rPr lang="en-US" sz="1400" dirty="0" err="1" smtClean="0">
                <a:solidFill>
                  <a:schemeClr val="accent1"/>
                </a:solidFill>
              </a:rPr>
              <a:t>sadinstructor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92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Should I use all of them in my projects?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1" y="1855789"/>
            <a:ext cx="5038724" cy="388077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No</a:t>
            </a:r>
          </a:p>
          <a:p>
            <a:r>
              <a:rPr lang="en-US" sz="2800" dirty="0" smtClean="0"/>
              <a:t>Choose the right tool for the job</a:t>
            </a:r>
          </a:p>
          <a:p>
            <a:r>
              <a:rPr lang="en-US" sz="2800" dirty="0" smtClean="0"/>
              <a:t>A shovel is great for digging or filling holes</a:t>
            </a:r>
          </a:p>
          <a:p>
            <a:r>
              <a:rPr lang="en-US" sz="2800" dirty="0" smtClean="0"/>
              <a:t>Not so good at pounding nails, removing screws, raking leaves, </a:t>
            </a:r>
            <a:r>
              <a:rPr lang="en-US" sz="2800" dirty="0" err="1" smtClean="0"/>
              <a:t>etc</a:t>
            </a:r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3497"/>
          <a:stretch/>
        </p:blipFill>
        <p:spPr>
          <a:xfrm>
            <a:off x="5847465" y="1769803"/>
            <a:ext cx="6103088" cy="455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9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0100"/>
          </a:xfrm>
        </p:spPr>
        <p:txBody>
          <a:bodyPr/>
          <a:lstStyle/>
          <a:p>
            <a:r>
              <a:rPr lang="en-US" dirty="0" smtClean="0"/>
              <a:t>Right tool for the job</a:t>
            </a:r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4260531" y="1732174"/>
            <a:ext cx="2677159" cy="2677159"/>
          </a:xfrm>
          <a:custGeom>
            <a:avLst/>
            <a:gdLst>
              <a:gd name="connsiteX0" fmla="*/ 0 w 2677159"/>
              <a:gd name="connsiteY0" fmla="*/ 1338580 h 2677159"/>
              <a:gd name="connsiteX1" fmla="*/ 1338580 w 2677159"/>
              <a:gd name="connsiteY1" fmla="*/ 0 h 2677159"/>
              <a:gd name="connsiteX2" fmla="*/ 2677160 w 2677159"/>
              <a:gd name="connsiteY2" fmla="*/ 1338580 h 2677159"/>
              <a:gd name="connsiteX3" fmla="*/ 1338580 w 2677159"/>
              <a:gd name="connsiteY3" fmla="*/ 2677160 h 2677159"/>
              <a:gd name="connsiteX4" fmla="*/ 0 w 2677159"/>
              <a:gd name="connsiteY4" fmla="*/ 1338580 h 267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7159" h="2677159">
                <a:moveTo>
                  <a:pt x="0" y="1338580"/>
                </a:moveTo>
                <a:cubicBezTo>
                  <a:pt x="0" y="599303"/>
                  <a:pt x="599303" y="0"/>
                  <a:pt x="1338580" y="0"/>
                </a:cubicBezTo>
                <a:cubicBezTo>
                  <a:pt x="2077857" y="0"/>
                  <a:pt x="2677160" y="599303"/>
                  <a:pt x="2677160" y="1338580"/>
                </a:cubicBezTo>
                <a:cubicBezTo>
                  <a:pt x="2677160" y="2077857"/>
                  <a:pt x="2077857" y="2677160"/>
                  <a:pt x="1338580" y="2677160"/>
                </a:cubicBezTo>
                <a:cubicBezTo>
                  <a:pt x="599303" y="2677160"/>
                  <a:pt x="0" y="2077857"/>
                  <a:pt x="0" y="1338580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356955" tIns="468503" rIns="356954" bIns="1003935" numCol="1" spcCol="1270" anchor="ctr" anchorCtr="0">
            <a:noAutofit/>
          </a:bodyPr>
          <a:lstStyle/>
          <a:p>
            <a:pPr lvl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kern="1200" dirty="0" err="1" smtClean="0"/>
              <a:t>ProjectB</a:t>
            </a:r>
            <a:endParaRPr lang="en-US" sz="3200" kern="1200" dirty="0"/>
          </a:p>
        </p:txBody>
      </p:sp>
      <p:sp>
        <p:nvSpPr>
          <p:cNvPr id="16" name="Freeform 15"/>
          <p:cNvSpPr/>
          <p:nvPr/>
        </p:nvSpPr>
        <p:spPr>
          <a:xfrm>
            <a:off x="5226540" y="3405399"/>
            <a:ext cx="2677159" cy="2677159"/>
          </a:xfrm>
          <a:custGeom>
            <a:avLst/>
            <a:gdLst>
              <a:gd name="connsiteX0" fmla="*/ 0 w 2677159"/>
              <a:gd name="connsiteY0" fmla="*/ 1338580 h 2677159"/>
              <a:gd name="connsiteX1" fmla="*/ 1338580 w 2677159"/>
              <a:gd name="connsiteY1" fmla="*/ 0 h 2677159"/>
              <a:gd name="connsiteX2" fmla="*/ 2677160 w 2677159"/>
              <a:gd name="connsiteY2" fmla="*/ 1338580 h 2677159"/>
              <a:gd name="connsiteX3" fmla="*/ 1338580 w 2677159"/>
              <a:gd name="connsiteY3" fmla="*/ 2677160 h 2677159"/>
              <a:gd name="connsiteX4" fmla="*/ 0 w 2677159"/>
              <a:gd name="connsiteY4" fmla="*/ 1338580 h 267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7159" h="2677159">
                <a:moveTo>
                  <a:pt x="0" y="1338580"/>
                </a:moveTo>
                <a:cubicBezTo>
                  <a:pt x="0" y="599303"/>
                  <a:pt x="599303" y="0"/>
                  <a:pt x="1338580" y="0"/>
                </a:cubicBezTo>
                <a:cubicBezTo>
                  <a:pt x="2077857" y="0"/>
                  <a:pt x="2677160" y="599303"/>
                  <a:pt x="2677160" y="1338580"/>
                </a:cubicBezTo>
                <a:cubicBezTo>
                  <a:pt x="2677160" y="2077857"/>
                  <a:pt x="2077857" y="2677160"/>
                  <a:pt x="1338580" y="2677160"/>
                </a:cubicBezTo>
                <a:cubicBezTo>
                  <a:pt x="599303" y="2677160"/>
                  <a:pt x="0" y="2077857"/>
                  <a:pt x="0" y="1338580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818764" tIns="691599" rIns="252100" bIns="513123" numCol="1" spcCol="1270" anchor="ctr" anchorCtr="0">
            <a:noAutofit/>
          </a:bodyPr>
          <a:lstStyle/>
          <a:p>
            <a:pPr lvl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kern="1200" dirty="0" err="1" smtClean="0"/>
              <a:t>ProjectC</a:t>
            </a:r>
            <a:endParaRPr lang="en-US" sz="3200" kern="1200" dirty="0"/>
          </a:p>
        </p:txBody>
      </p:sp>
      <p:sp>
        <p:nvSpPr>
          <p:cNvPr id="17" name="Freeform 16"/>
          <p:cNvSpPr/>
          <p:nvPr/>
        </p:nvSpPr>
        <p:spPr>
          <a:xfrm>
            <a:off x="3294523" y="3405399"/>
            <a:ext cx="2677159" cy="2677159"/>
          </a:xfrm>
          <a:custGeom>
            <a:avLst/>
            <a:gdLst>
              <a:gd name="connsiteX0" fmla="*/ 0 w 2677159"/>
              <a:gd name="connsiteY0" fmla="*/ 1338580 h 2677159"/>
              <a:gd name="connsiteX1" fmla="*/ 1338580 w 2677159"/>
              <a:gd name="connsiteY1" fmla="*/ 0 h 2677159"/>
              <a:gd name="connsiteX2" fmla="*/ 2677160 w 2677159"/>
              <a:gd name="connsiteY2" fmla="*/ 1338580 h 2677159"/>
              <a:gd name="connsiteX3" fmla="*/ 1338580 w 2677159"/>
              <a:gd name="connsiteY3" fmla="*/ 2677160 h 2677159"/>
              <a:gd name="connsiteX4" fmla="*/ 0 w 2677159"/>
              <a:gd name="connsiteY4" fmla="*/ 1338580 h 267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7159" h="2677159">
                <a:moveTo>
                  <a:pt x="0" y="1338580"/>
                </a:moveTo>
                <a:cubicBezTo>
                  <a:pt x="0" y="599303"/>
                  <a:pt x="599303" y="0"/>
                  <a:pt x="1338580" y="0"/>
                </a:cubicBezTo>
                <a:cubicBezTo>
                  <a:pt x="2077857" y="0"/>
                  <a:pt x="2677160" y="599303"/>
                  <a:pt x="2677160" y="1338580"/>
                </a:cubicBezTo>
                <a:cubicBezTo>
                  <a:pt x="2677160" y="2077857"/>
                  <a:pt x="2077857" y="2677160"/>
                  <a:pt x="1338580" y="2677160"/>
                </a:cubicBezTo>
                <a:cubicBezTo>
                  <a:pt x="599303" y="2677160"/>
                  <a:pt x="0" y="2077857"/>
                  <a:pt x="0" y="1338580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52099" tIns="691599" rIns="818765" bIns="513123" numCol="1" spcCol="1270" anchor="ctr" anchorCtr="0">
            <a:noAutofit/>
          </a:bodyPr>
          <a:lstStyle/>
          <a:p>
            <a:pPr lvl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kern="1200" dirty="0" err="1" smtClean="0"/>
              <a:t>ProjectA</a:t>
            </a:r>
            <a:endParaRPr lang="en-US" sz="3200" kern="12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1794318" y="2813394"/>
            <a:ext cx="3181350" cy="1101381"/>
            <a:chOff x="2914650" y="2613369"/>
            <a:chExt cx="3181350" cy="1101381"/>
          </a:xfrm>
        </p:grpSpPr>
        <p:sp>
          <p:nvSpPr>
            <p:cNvPr id="20" name="TextBox 19"/>
            <p:cNvSpPr txBox="1"/>
            <p:nvPr/>
          </p:nvSpPr>
          <p:spPr>
            <a:xfrm>
              <a:off x="2914650" y="2613369"/>
              <a:ext cx="2000250" cy="369332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This pattern…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667250" y="2990850"/>
              <a:ext cx="1428750" cy="7239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5599110" y="2585858"/>
            <a:ext cx="4236606" cy="2311407"/>
            <a:chOff x="1234728" y="2344519"/>
            <a:chExt cx="4236606" cy="2311407"/>
          </a:xfrm>
        </p:grpSpPr>
        <p:sp>
          <p:nvSpPr>
            <p:cNvPr id="25" name="TextBox 24"/>
            <p:cNvSpPr txBox="1"/>
            <p:nvPr/>
          </p:nvSpPr>
          <p:spPr>
            <a:xfrm>
              <a:off x="2914650" y="2344519"/>
              <a:ext cx="2556684" cy="64633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Could be a terrible choice to use here</a:t>
              </a:r>
              <a:endParaRPr lang="en-US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H="1">
              <a:off x="1234728" y="2990850"/>
              <a:ext cx="2246142" cy="166507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7995660" y="3939938"/>
            <a:ext cx="3573488" cy="120032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Projects A and C might be similar, but in a way that’s different than the A/B relationship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154571" y="5536086"/>
            <a:ext cx="3573488" cy="92333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How do you know? Learn about it, think about it, try it out, screw it up, try again, etc…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47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So… which one(s) do I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247" y="1574180"/>
            <a:ext cx="8596668" cy="4516658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Whichever pattern(s) best suit your needs</a:t>
            </a:r>
          </a:p>
          <a:p>
            <a:r>
              <a:rPr lang="en-US" sz="2800" dirty="0" smtClean="0"/>
              <a:t>How do you determine that?</a:t>
            </a:r>
          </a:p>
          <a:p>
            <a:r>
              <a:rPr lang="en-US" sz="2800" dirty="0" smtClean="0"/>
              <a:t>First, learn about the patterns, try them out</a:t>
            </a:r>
          </a:p>
        </p:txBody>
      </p:sp>
      <p:sp>
        <p:nvSpPr>
          <p:cNvPr id="6" name="Rectangle 5"/>
          <p:cNvSpPr/>
          <p:nvPr/>
        </p:nvSpPr>
        <p:spPr>
          <a:xfrm>
            <a:off x="469497" y="3526033"/>
            <a:ext cx="8714168" cy="2195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spcBef>
                <a:spcPts val="1000"/>
              </a:spcBef>
              <a:buClr>
                <a:srgbClr val="F07F09"/>
              </a:buClr>
              <a:buSzPct val="80000"/>
            </a:pPr>
            <a:r>
              <a:rPr lang="en-US" sz="2400" dirty="0">
                <a:solidFill>
                  <a:prstClr val="white">
                    <a:lumMod val="75000"/>
                    <a:lumOff val="25000"/>
                  </a:prstClr>
                </a:solidFill>
              </a:rPr>
              <a:t>Example: </a:t>
            </a:r>
            <a:r>
              <a:rPr lang="en-US" sz="2400" dirty="0" smtClean="0">
                <a:solidFill>
                  <a:prstClr val="white">
                    <a:lumMod val="75000"/>
                    <a:lumOff val="25000"/>
                  </a:prstClr>
                </a:solidFill>
              </a:rPr>
              <a:t>The </a:t>
            </a:r>
            <a:r>
              <a:rPr lang="en-US" sz="2400" b="1" dirty="0" smtClean="0">
                <a:solidFill>
                  <a:srgbClr val="00B0F0"/>
                </a:solidFill>
              </a:rPr>
              <a:t>Observer</a:t>
            </a:r>
            <a:r>
              <a:rPr lang="en-US" sz="2400" dirty="0" smtClean="0">
                <a:solidFill>
                  <a:prstClr val="white">
                    <a:lumMod val="75000"/>
                    <a:lumOff val="25000"/>
                  </a:prstClr>
                </a:solidFill>
              </a:rPr>
              <a:t> </a:t>
            </a:r>
            <a:r>
              <a:rPr lang="en-US" sz="2400" dirty="0">
                <a:solidFill>
                  <a:prstClr val="white">
                    <a:lumMod val="75000"/>
                    <a:lumOff val="25000"/>
                  </a:prstClr>
                </a:solidFill>
              </a:rPr>
              <a:t>pattern is used when an object needs to know </a:t>
            </a:r>
            <a:r>
              <a:rPr lang="en-US" sz="2400" dirty="0" smtClean="0">
                <a:solidFill>
                  <a:prstClr val="white">
                    <a:lumMod val="75000"/>
                    <a:lumOff val="25000"/>
                  </a:prstClr>
                </a:solidFill>
              </a:rPr>
              <a:t>about </a:t>
            </a:r>
            <a:r>
              <a:rPr lang="en-US" sz="2400" dirty="0">
                <a:solidFill>
                  <a:prstClr val="white">
                    <a:lumMod val="75000"/>
                    <a:lumOff val="25000"/>
                  </a:prstClr>
                </a:solidFill>
              </a:rPr>
              <a:t>another object’s updates</a:t>
            </a:r>
          </a:p>
          <a:p>
            <a:pPr marL="0" lvl="2">
              <a:spcBef>
                <a:spcPts val="1000"/>
              </a:spcBef>
              <a:buClr>
                <a:srgbClr val="F07F09"/>
              </a:buClr>
              <a:buSzPct val="80000"/>
            </a:pPr>
            <a:r>
              <a:rPr lang="en-US" sz="2400" dirty="0" smtClean="0">
                <a:solidFill>
                  <a:prstClr val="white">
                    <a:lumMod val="75000"/>
                    <a:lumOff val="25000"/>
                  </a:prstClr>
                </a:solidFill>
              </a:rPr>
              <a:t>(Object </a:t>
            </a:r>
            <a:r>
              <a:rPr lang="en-US" sz="2400" dirty="0">
                <a:solidFill>
                  <a:prstClr val="white">
                    <a:lumMod val="75000"/>
                    <a:lumOff val="25000"/>
                  </a:prstClr>
                </a:solidFill>
              </a:rPr>
              <a:t>A </a:t>
            </a:r>
            <a:r>
              <a:rPr lang="en-US" sz="2400" dirty="0" smtClean="0">
                <a:solidFill>
                  <a:prstClr val="white">
                    <a:lumMod val="75000"/>
                    <a:lumOff val="25000"/>
                  </a:prstClr>
                </a:solidFill>
              </a:rPr>
              <a:t>“watches” </a:t>
            </a:r>
            <a:r>
              <a:rPr lang="en-US" sz="2400" dirty="0">
                <a:solidFill>
                  <a:prstClr val="white">
                    <a:lumMod val="75000"/>
                    <a:lumOff val="25000"/>
                  </a:prstClr>
                </a:solidFill>
              </a:rPr>
              <a:t>Object </a:t>
            </a:r>
            <a:r>
              <a:rPr lang="en-US" sz="2400" dirty="0" smtClean="0">
                <a:solidFill>
                  <a:prstClr val="white">
                    <a:lumMod val="75000"/>
                    <a:lumOff val="25000"/>
                  </a:prstClr>
                </a:solidFill>
              </a:rPr>
              <a:t>B, gets notified of changes)</a:t>
            </a:r>
            <a:endParaRPr lang="en-US" sz="2400" dirty="0">
              <a:solidFill>
                <a:prstClr val="white">
                  <a:lumMod val="75000"/>
                  <a:lumOff val="25000"/>
                </a:prstClr>
              </a:solidFill>
            </a:endParaRPr>
          </a:p>
          <a:p>
            <a:pPr marL="228600" lvl="2" indent="-228600">
              <a:spcBef>
                <a:spcPts val="1000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lang="en-US" sz="2400" b="1" dirty="0" smtClean="0">
                <a:solidFill>
                  <a:srgbClr val="00B0F0"/>
                </a:solidFill>
              </a:rPr>
              <a:t>Try it out</a:t>
            </a:r>
            <a:r>
              <a:rPr lang="en-US" sz="2400" dirty="0">
                <a:solidFill>
                  <a:prstClr val="white">
                    <a:lumMod val="75000"/>
                    <a:lumOff val="25000"/>
                  </a:prstClr>
                </a:solidFill>
              </a:rPr>
              <a:t>:</a:t>
            </a:r>
            <a:r>
              <a:rPr lang="en-US" sz="2400" dirty="0" smtClean="0">
                <a:solidFill>
                  <a:prstClr val="white">
                    <a:lumMod val="75000"/>
                    <a:lumOff val="25000"/>
                  </a:prstClr>
                </a:solidFill>
              </a:rPr>
              <a:t> Write </a:t>
            </a:r>
            <a:r>
              <a:rPr lang="en-US" sz="2400" dirty="0">
                <a:solidFill>
                  <a:prstClr val="white">
                    <a:lumMod val="75000"/>
                    <a:lumOff val="25000"/>
                  </a:prstClr>
                </a:solidFill>
              </a:rPr>
              <a:t>a simple program that has </a:t>
            </a:r>
            <a:r>
              <a:rPr lang="en-US" sz="2400" dirty="0" smtClean="0">
                <a:solidFill>
                  <a:prstClr val="white">
                    <a:lumMod val="75000"/>
                    <a:lumOff val="25000"/>
                  </a:prstClr>
                </a:solidFill>
              </a:rPr>
              <a:t>classes A </a:t>
            </a:r>
            <a:r>
              <a:rPr lang="en-US" sz="2400" dirty="0">
                <a:solidFill>
                  <a:prstClr val="white">
                    <a:lumMod val="75000"/>
                    <a:lumOff val="25000"/>
                  </a:prstClr>
                </a:solidFill>
              </a:rPr>
              <a:t>and B, and when B updates, A </a:t>
            </a:r>
            <a:r>
              <a:rPr lang="en-US" sz="2400" dirty="0" smtClean="0">
                <a:solidFill>
                  <a:prstClr val="white">
                    <a:lumMod val="75000"/>
                    <a:lumOff val="25000"/>
                  </a:prstClr>
                </a:solidFill>
              </a:rPr>
              <a:t>gets notified</a:t>
            </a:r>
            <a:endParaRPr lang="en-US" sz="2400" dirty="0">
              <a:solidFill>
                <a:prstClr val="white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24915" y="4287806"/>
            <a:ext cx="2693504" cy="1754326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Learning about, and implementing a simple example could take a few minutes, or a few hours, depending on the complexity of your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5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1696"/>
          </a:xfrm>
        </p:spPr>
        <p:txBody>
          <a:bodyPr/>
          <a:lstStyle/>
          <a:p>
            <a:r>
              <a:rPr lang="en-US" dirty="0" smtClean="0"/>
              <a:t>Now that it works… will it work for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93449"/>
            <a:ext cx="8596668" cy="3880773"/>
          </a:xfrm>
        </p:spPr>
        <p:txBody>
          <a:bodyPr/>
          <a:lstStyle/>
          <a:p>
            <a:pPr marL="228600" lvl="1" indent="-228600"/>
            <a:r>
              <a:rPr lang="en-US" sz="2600" dirty="0"/>
              <a:t>Identify parts of </a:t>
            </a:r>
            <a:r>
              <a:rPr lang="en-US" sz="2600" dirty="0" smtClean="0"/>
              <a:t>your </a:t>
            </a:r>
            <a:r>
              <a:rPr lang="en-US" sz="2600" dirty="0"/>
              <a:t>application where this pattern might be </a:t>
            </a:r>
            <a:r>
              <a:rPr lang="en-US" sz="2600" dirty="0" smtClean="0"/>
              <a:t>effective</a:t>
            </a:r>
          </a:p>
          <a:p>
            <a:pPr marL="628650" lvl="2"/>
            <a:r>
              <a:rPr lang="en-US" sz="2200" dirty="0" smtClean="0"/>
              <a:t>Does this system need to know about that other system?</a:t>
            </a:r>
          </a:p>
          <a:p>
            <a:pPr marL="628650" lvl="2"/>
            <a:r>
              <a:rPr lang="en-US" sz="2200" dirty="0" smtClean="0"/>
              <a:t>Will </a:t>
            </a:r>
            <a:r>
              <a:rPr lang="en-US" sz="2200" dirty="0"/>
              <a:t>an Observer work in this scenario? </a:t>
            </a:r>
            <a:r>
              <a:rPr lang="en-US" sz="2200" b="1" dirty="0" smtClean="0">
                <a:solidFill>
                  <a:srgbClr val="00B0F0"/>
                </a:solidFill>
              </a:rPr>
              <a:t>TRY IT OUT</a:t>
            </a:r>
            <a:endParaRPr lang="en-US" sz="2200" b="1" u="sng" dirty="0">
              <a:solidFill>
                <a:srgbClr val="00B0F0"/>
              </a:solidFill>
            </a:endParaRPr>
          </a:p>
          <a:p>
            <a:pPr marL="228600" lvl="2"/>
            <a:endParaRPr lang="en-US" sz="2400" dirty="0" smtClean="0"/>
          </a:p>
          <a:p>
            <a:pPr marL="228600" lvl="2"/>
            <a:r>
              <a:rPr lang="en-US" sz="2400" dirty="0" smtClean="0"/>
              <a:t>Did </a:t>
            </a:r>
            <a:r>
              <a:rPr lang="en-US" sz="2400" dirty="0"/>
              <a:t>it work? Why or why not</a:t>
            </a:r>
            <a:r>
              <a:rPr lang="en-US" sz="2400" dirty="0" smtClean="0"/>
              <a:t>?</a:t>
            </a:r>
          </a:p>
          <a:p>
            <a:pPr marL="228600" lvl="2"/>
            <a:r>
              <a:rPr lang="en-US" sz="2400" dirty="0" smtClean="0"/>
              <a:t>Was it easy(</a:t>
            </a:r>
            <a:r>
              <a:rPr lang="en-US" sz="2400" dirty="0" err="1" smtClean="0"/>
              <a:t>ish</a:t>
            </a:r>
            <a:r>
              <a:rPr lang="en-US" sz="2400" dirty="0" smtClean="0"/>
              <a:t>) to implement?</a:t>
            </a:r>
          </a:p>
          <a:p>
            <a:pPr marL="228600" lvl="2"/>
            <a:r>
              <a:rPr lang="en-US" sz="2400" dirty="0" smtClean="0"/>
              <a:t>Was it helpful to other parts of your code (or other people on your team)?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60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59227"/>
            <a:ext cx="8596668" cy="428213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Need to implement feature XYZ</a:t>
            </a:r>
          </a:p>
          <a:p>
            <a:pPr lvl="1"/>
            <a:r>
              <a:rPr lang="en-US" sz="2200" dirty="0" smtClean="0"/>
              <a:t>“Hmm, an Observer pattern would probably help solve this problem easily…”</a:t>
            </a:r>
          </a:p>
          <a:p>
            <a:r>
              <a:rPr lang="en-US" sz="2400" dirty="0" smtClean="0"/>
              <a:t>OR…</a:t>
            </a:r>
          </a:p>
          <a:p>
            <a:pPr lvl="1"/>
            <a:r>
              <a:rPr lang="en-US" sz="2200" dirty="0" smtClean="0"/>
              <a:t>An Observer pattern wouldn’t help that at all, because…</a:t>
            </a:r>
          </a:p>
          <a:p>
            <a:pPr lvl="1"/>
            <a:r>
              <a:rPr lang="en-US" sz="2200" dirty="0" smtClean="0"/>
              <a:t>Instead, that might be more of a… &lt;Other Pattern&gt;</a:t>
            </a:r>
          </a:p>
          <a:p>
            <a:pPr lvl="1"/>
            <a:r>
              <a:rPr lang="en-US" sz="2200" dirty="0" smtClean="0"/>
              <a:t>Or maybe no existing pattern fits that particular problem</a:t>
            </a:r>
          </a:p>
          <a:p>
            <a:pPr lvl="1"/>
            <a:r>
              <a:rPr lang="en-US" sz="2200" dirty="0" smtClean="0"/>
              <a:t>You create your own solution from scratch</a:t>
            </a:r>
          </a:p>
          <a:p>
            <a:r>
              <a:rPr lang="en-US" sz="2400" dirty="0"/>
              <a:t>Same concept as: “Would a map or a vector be better in this situation?”</a:t>
            </a:r>
          </a:p>
        </p:txBody>
      </p:sp>
    </p:spTree>
    <p:extLst>
      <p:ext uri="{BB962C8B-B14F-4D97-AF65-F5344CB8AC3E}">
        <p14:creationId xmlns:p14="http://schemas.microsoft.com/office/powerpoint/2010/main" val="91264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you need to alter the pattern?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Alter</a:t>
            </a:r>
            <a:r>
              <a:rPr lang="en-US" sz="2800" baseline="0" dirty="0" smtClean="0"/>
              <a:t> away!</a:t>
            </a:r>
          </a:p>
          <a:p>
            <a:r>
              <a:rPr lang="en-US" sz="2800" dirty="0"/>
              <a:t>Design patterns </a:t>
            </a:r>
            <a:r>
              <a:rPr lang="en-US" sz="2800" dirty="0" smtClean="0"/>
              <a:t>are “formal” in that they have a prescribed structure</a:t>
            </a:r>
            <a:endParaRPr lang="en-US" sz="2800" dirty="0"/>
          </a:p>
          <a:p>
            <a:r>
              <a:rPr lang="en-US" sz="2800" baseline="0" dirty="0" smtClean="0"/>
              <a:t>That structure might not perfectly fit your application as-is</a:t>
            </a:r>
          </a:p>
          <a:p>
            <a:r>
              <a:rPr lang="en-US" sz="2800" baseline="0" dirty="0" smtClean="0"/>
              <a:t>Rework as needed</a:t>
            </a:r>
          </a:p>
          <a:p>
            <a:pPr lvl="1"/>
            <a:r>
              <a:rPr lang="en-US" sz="2600" dirty="0" smtClean="0"/>
              <a:t>Be cautious, and certain your changes must occur the way you think they should</a:t>
            </a:r>
          </a:p>
        </p:txBody>
      </p:sp>
    </p:spTree>
    <p:extLst>
      <p:ext uri="{BB962C8B-B14F-4D97-AF65-F5344CB8AC3E}">
        <p14:creationId xmlns:p14="http://schemas.microsoft.com/office/powerpoint/2010/main" val="203376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it is</a:t>
            </a:r>
          </a:p>
          <a:p>
            <a:r>
              <a:rPr lang="en-US" sz="2800" dirty="0" smtClean="0"/>
              <a:t>Why/When to use it</a:t>
            </a:r>
          </a:p>
          <a:p>
            <a:r>
              <a:rPr lang="en-US" sz="2800" dirty="0" smtClean="0"/>
              <a:t>What other patterns might connect to it</a:t>
            </a:r>
          </a:p>
          <a:p>
            <a:r>
              <a:rPr lang="en-US" sz="2800" dirty="0" smtClean="0"/>
              <a:t>Related patterns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2629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Visualization of Design Patterns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77334" y="1474789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UML</a:t>
            </a:r>
            <a:r>
              <a:rPr lang="en-US" sz="2400" dirty="0"/>
              <a:t> – Unified Modeling Language, a way of representing complex </a:t>
            </a:r>
            <a:r>
              <a:rPr lang="en-US" sz="2400" dirty="0" smtClean="0"/>
              <a:t>systems</a:t>
            </a:r>
          </a:p>
          <a:p>
            <a:r>
              <a:rPr lang="en-US" sz="2400" dirty="0" smtClean="0"/>
              <a:t>(Sometimes) easier to design/redesign a system without actually writing any code for it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251" y="3415175"/>
            <a:ext cx="6327914" cy="31639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96557" y="2165653"/>
            <a:ext cx="2895418" cy="1477328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We talked about this before with just a few comments describing the code… before writing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64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Design Patterns?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930401"/>
            <a:ext cx="9592939" cy="4110962"/>
          </a:xfrm>
        </p:spPr>
        <p:txBody>
          <a:bodyPr>
            <a:normAutofit/>
          </a:bodyPr>
          <a:lstStyle/>
          <a:p>
            <a:pPr lvl="0"/>
            <a:r>
              <a:rPr lang="en-US" sz="2800" dirty="0" smtClean="0"/>
              <a:t>A</a:t>
            </a:r>
            <a:r>
              <a:rPr lang="en-US" sz="2800" baseline="0" dirty="0" smtClean="0"/>
              <a:t> way of formalizing software development</a:t>
            </a:r>
          </a:p>
          <a:p>
            <a:pPr lvl="0"/>
            <a:r>
              <a:rPr lang="en-US" sz="2800" dirty="0" smtClean="0"/>
              <a:t>A way of thinking about how you approach solving a problem</a:t>
            </a:r>
            <a:endParaRPr lang="en-US" sz="2800" baseline="0" dirty="0" smtClean="0"/>
          </a:p>
          <a:p>
            <a:pPr lvl="1"/>
            <a:r>
              <a:rPr lang="en-US" sz="2600" dirty="0" smtClean="0"/>
              <a:t>Don’t just make the thing in a haphazard way </a:t>
            </a:r>
          </a:p>
          <a:p>
            <a:pPr lvl="1"/>
            <a:r>
              <a:rPr lang="en-US" sz="2600" dirty="0" smtClean="0"/>
              <a:t>Make</a:t>
            </a:r>
            <a:r>
              <a:rPr lang="en-US" sz="2600" baseline="0" dirty="0" smtClean="0"/>
              <a:t> the thing with purpose, intent</a:t>
            </a:r>
          </a:p>
          <a:p>
            <a:r>
              <a:rPr lang="en-US" sz="2800" baseline="0" dirty="0" smtClean="0"/>
              <a:t>Describe the process you used to make it</a:t>
            </a:r>
          </a:p>
          <a:p>
            <a:pPr lvl="1"/>
            <a:r>
              <a:rPr lang="en-US" sz="2600" baseline="0" dirty="0" smtClean="0"/>
              <a:t>Why? So you (or someone else) can make something else in a similar way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53466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0400"/>
          </a:xfrm>
        </p:spPr>
        <p:txBody>
          <a:bodyPr/>
          <a:lstStyle/>
          <a:p>
            <a:r>
              <a:rPr lang="en-US" dirty="0" smtClean="0"/>
              <a:t>Beyond the GOF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0375"/>
            <a:ext cx="5713941" cy="3880773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http://gameprogrammingpatterns.com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The same concept—a formal look at reusable components/structures—but applied to games</a:t>
            </a:r>
          </a:p>
          <a:p>
            <a:endParaRPr lang="en-US" sz="2000" dirty="0"/>
          </a:p>
          <a:p>
            <a:r>
              <a:rPr lang="en-US" sz="2000" dirty="0" smtClean="0"/>
              <a:t>You may create patterns of your own across multiple projects</a:t>
            </a:r>
          </a:p>
          <a:p>
            <a:endParaRPr lang="en-US" sz="2000" dirty="0"/>
          </a:p>
          <a:p>
            <a:r>
              <a:rPr lang="en-US" sz="2000" dirty="0" smtClean="0"/>
              <a:t>You may develop a certain style/preference over time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612" y="1270000"/>
            <a:ext cx="2733675" cy="4581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67525" y="6041362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 more…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40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Anti-Patterns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13560"/>
            <a:ext cx="8596668" cy="461771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opposite of design </a:t>
            </a:r>
            <a:r>
              <a:rPr lang="en-US" sz="2400" dirty="0" smtClean="0"/>
              <a:t>patterns</a:t>
            </a:r>
            <a:endParaRPr lang="en-US" sz="2400" dirty="0" smtClean="0"/>
          </a:p>
          <a:p>
            <a:r>
              <a:rPr lang="en-US" sz="2400" dirty="0" smtClean="0"/>
              <a:t>If design patterns are helpful, then anti-patterns are:</a:t>
            </a:r>
          </a:p>
          <a:p>
            <a:pPr lvl="1"/>
            <a:r>
              <a:rPr lang="en-US" sz="2400" dirty="0" smtClean="0"/>
              <a:t>Things you have </a:t>
            </a:r>
            <a:r>
              <a:rPr lang="en-US" sz="2400" u="sng" dirty="0" smtClean="0"/>
              <a:t>probably done</a:t>
            </a:r>
            <a:r>
              <a:rPr lang="en-US" sz="2400" dirty="0" smtClean="0"/>
              <a:t> or </a:t>
            </a:r>
            <a:r>
              <a:rPr lang="en-US" sz="2400" u="sng" dirty="0" smtClean="0"/>
              <a:t>will do </a:t>
            </a:r>
            <a:r>
              <a:rPr lang="en-US" sz="2400" dirty="0" smtClean="0"/>
              <a:t>some day</a:t>
            </a:r>
          </a:p>
          <a:p>
            <a:pPr lvl="1"/>
            <a:r>
              <a:rPr lang="en-US" sz="2400" dirty="0" smtClean="0"/>
              <a:t>But you should probably avoid</a:t>
            </a:r>
            <a:r>
              <a:rPr lang="en-US" sz="2400" dirty="0" smtClean="0"/>
              <a:t>…</a:t>
            </a:r>
          </a:p>
          <a:p>
            <a:r>
              <a:rPr lang="en-US" sz="2400" dirty="0" smtClean="0"/>
              <a:t>They may be things that you (or your team) do unintentionally</a:t>
            </a:r>
          </a:p>
          <a:p>
            <a:r>
              <a:rPr lang="en-US" sz="2400" dirty="0" smtClean="0"/>
              <a:t>Originally coined to describe bad practices in software, might also be applied to problem solving in general</a:t>
            </a:r>
          </a:p>
          <a:p>
            <a:r>
              <a:rPr lang="en-US" sz="2400" dirty="0" smtClean="0"/>
              <a:t>May often be used to describe issues not specific to code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584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Anti-Pattern: Bicycle Shed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88161"/>
            <a:ext cx="8596668" cy="4253202"/>
          </a:xfrm>
        </p:spPr>
        <p:txBody>
          <a:bodyPr>
            <a:noAutofit/>
          </a:bodyPr>
          <a:lstStyle/>
          <a:p>
            <a:r>
              <a:rPr lang="en-US" sz="2400" dirty="0" smtClean="0"/>
              <a:t>Want to build something big and impressive, like a football stadium?</a:t>
            </a:r>
          </a:p>
          <a:p>
            <a:r>
              <a:rPr lang="en-US" sz="2400" dirty="0" smtClean="0"/>
              <a:t>What should be focus of the design or architectural work? What should have the most effort put into it?</a:t>
            </a:r>
          </a:p>
          <a:p>
            <a:r>
              <a:rPr lang="en-US" sz="2400" dirty="0" smtClean="0"/>
              <a:t>The parking </a:t>
            </a:r>
            <a:r>
              <a:rPr lang="en-US" sz="2400" dirty="0"/>
              <a:t>structures? </a:t>
            </a:r>
            <a:r>
              <a:rPr lang="en-US" sz="2400" dirty="0" smtClean="0"/>
              <a:t>Load-bearing supports for all of the seats? </a:t>
            </a:r>
            <a:r>
              <a:rPr lang="en-US" sz="2400" dirty="0"/>
              <a:t>What about a dome? Sound system</a:t>
            </a:r>
            <a:r>
              <a:rPr lang="en-US" sz="2400" dirty="0" smtClean="0"/>
              <a:t>?</a:t>
            </a:r>
          </a:p>
          <a:p>
            <a:pPr lvl="1"/>
            <a:r>
              <a:rPr lang="en-US" sz="2000" dirty="0" smtClean="0"/>
              <a:t>Hmm, those sound like hard problems to solve…</a:t>
            </a:r>
            <a:endParaRPr lang="en-US" sz="2000" dirty="0"/>
          </a:p>
          <a:p>
            <a:r>
              <a:rPr lang="en-US" sz="2400" dirty="0" smtClean="0"/>
              <a:t>What about the bicycle shed used by employees?</a:t>
            </a:r>
          </a:p>
          <a:p>
            <a:pPr lvl="1"/>
            <a:r>
              <a:rPr lang="en-US" sz="2000" dirty="0" smtClean="0"/>
              <a:t>Easy to figure out, let’s focus on that!</a:t>
            </a:r>
          </a:p>
          <a:p>
            <a:pPr lvl="1"/>
            <a:r>
              <a:rPr lang="en-US" sz="2000" dirty="0" smtClean="0"/>
              <a:t>Build the most impressive bike shed ever!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588556" y="3191813"/>
            <a:ext cx="3461203" cy="1754326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 same can be done with code. Write code to solve easy stuff, and focus on that… </a:t>
            </a:r>
          </a:p>
          <a:p>
            <a:endParaRPr lang="en-US" dirty="0"/>
          </a:p>
          <a:p>
            <a:r>
              <a:rPr lang="en-US" dirty="0" smtClean="0"/>
              <a:t>…while avoid the more difficult aspects of a project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12480" y="5347459"/>
            <a:ext cx="3540759" cy="120032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Some design patterns may drawbacks to them, and may be considered anti-patterns if not implemented carefully</a:t>
            </a:r>
          </a:p>
        </p:txBody>
      </p:sp>
    </p:spTree>
    <p:extLst>
      <p:ext uri="{BB962C8B-B14F-4D97-AF65-F5344CB8AC3E}">
        <p14:creationId xmlns:p14="http://schemas.microsoft.com/office/powerpoint/2010/main" val="229780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1789"/>
            <a:ext cx="8596668" cy="4951411"/>
          </a:xfrm>
        </p:spPr>
        <p:txBody>
          <a:bodyPr>
            <a:noAutofit/>
          </a:bodyPr>
          <a:lstStyle/>
          <a:p>
            <a:r>
              <a:rPr lang="en-US" sz="2400" dirty="0" smtClean="0"/>
              <a:t>Design patterns are known solutions to common problems in software development</a:t>
            </a:r>
          </a:p>
          <a:p>
            <a:r>
              <a:rPr lang="en-US" sz="2400" dirty="0" smtClean="0"/>
              <a:t>You may be able to implement these in your own programs to solve (or help solve) some aspects</a:t>
            </a:r>
          </a:p>
          <a:p>
            <a:r>
              <a:rPr lang="en-US" sz="2400" dirty="0" smtClean="0"/>
              <a:t>These patterns are conceptual; the exact implementations may vary</a:t>
            </a:r>
          </a:p>
          <a:p>
            <a:r>
              <a:rPr lang="en-US" sz="2400" dirty="0" smtClean="0"/>
              <a:t>Not all patterns are applicable to all programs</a:t>
            </a:r>
          </a:p>
          <a:p>
            <a:r>
              <a:rPr lang="en-US" sz="2400" dirty="0" smtClean="0"/>
              <a:t>Being aware of the existence of patterns may help you build software more quickly</a:t>
            </a:r>
          </a:p>
          <a:p>
            <a:r>
              <a:rPr lang="en-US" sz="2400" dirty="0" smtClean="0"/>
              <a:t>Anti-patterns also exist, and being aware of them may also help build software more quickly (by dodging pitfalls)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154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8907"/>
          </a:xfrm>
        </p:spPr>
        <p:txBody>
          <a:bodyPr/>
          <a:lstStyle/>
          <a:p>
            <a:r>
              <a:rPr lang="en-US" dirty="0" smtClean="0"/>
              <a:t>Analogy Time!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72683"/>
            <a:ext cx="8596668" cy="436867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Let’s say you want to build a house – what are the steps to make that happen?</a:t>
            </a:r>
          </a:p>
          <a:p>
            <a:endParaRPr lang="en-US" sz="2400" dirty="0" smtClean="0"/>
          </a:p>
          <a:p>
            <a:pPr>
              <a:buFont typeface="+mj-lt"/>
              <a:buAutoNum type="arabicPeriod"/>
            </a:pPr>
            <a:r>
              <a:rPr lang="en-US" sz="2400" dirty="0" smtClean="0"/>
              <a:t>Get some… house building… stuff</a:t>
            </a:r>
          </a:p>
          <a:p>
            <a:pPr>
              <a:buFont typeface="+mj-lt"/>
              <a:buAutoNum type="arabicPeriod"/>
            </a:pPr>
            <a:r>
              <a:rPr lang="en-US" sz="2400" dirty="0" smtClean="0"/>
              <a:t>Put that stuff together… the way it’s supposed to be done… How hard could this be?</a:t>
            </a:r>
          </a:p>
          <a:p>
            <a:pPr>
              <a:buFont typeface="+mj-lt"/>
              <a:buAutoNum type="arabicPeriod"/>
            </a:pPr>
            <a:r>
              <a:rPr lang="en-US" sz="2400" dirty="0" smtClean="0"/>
              <a:t>Eventually you get a house!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77335" y="4877913"/>
            <a:ext cx="5113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(If you think this sounds okay… please keep that to yourself)</a:t>
            </a:r>
            <a:endParaRPr lang="en-US" sz="1400" dirty="0"/>
          </a:p>
        </p:txBody>
      </p:sp>
      <p:grpSp>
        <p:nvGrpSpPr>
          <p:cNvPr id="9" name="Group 8"/>
          <p:cNvGrpSpPr/>
          <p:nvPr/>
        </p:nvGrpSpPr>
        <p:grpSpPr>
          <a:xfrm>
            <a:off x="6124576" y="4171950"/>
            <a:ext cx="5192538" cy="2192512"/>
            <a:chOff x="6124576" y="4171950"/>
            <a:chExt cx="5192538" cy="2192512"/>
          </a:xfrm>
        </p:grpSpPr>
        <p:sp>
          <p:nvSpPr>
            <p:cNvPr id="5" name="TextBox 4"/>
            <p:cNvSpPr txBox="1"/>
            <p:nvPr/>
          </p:nvSpPr>
          <p:spPr>
            <a:xfrm>
              <a:off x="7230889" y="4794802"/>
              <a:ext cx="4086225" cy="1569660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Imagine contacting some architect / construction company, and getting that as a response…</a:t>
              </a:r>
              <a:endParaRPr lang="en-US" sz="24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6124576" y="4171950"/>
              <a:ext cx="1106313" cy="69830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693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2304"/>
          </a:xfrm>
        </p:spPr>
        <p:txBody>
          <a:bodyPr/>
          <a:lstStyle/>
          <a:p>
            <a:r>
              <a:rPr lang="en-US" dirty="0" smtClean="0"/>
              <a:t>A tried and true process is a good 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49897"/>
            <a:ext cx="6314016" cy="43914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Building the house might entail…</a:t>
            </a:r>
          </a:p>
          <a:p>
            <a:endParaRPr lang="en-US" sz="2400" dirty="0"/>
          </a:p>
          <a:p>
            <a:r>
              <a:rPr lang="en-US" sz="2400" dirty="0" smtClean="0"/>
              <a:t>Leveling off the build site</a:t>
            </a:r>
          </a:p>
          <a:p>
            <a:r>
              <a:rPr lang="en-US" sz="2400" dirty="0" smtClean="0"/>
              <a:t>Pouring a foundation</a:t>
            </a:r>
          </a:p>
          <a:p>
            <a:r>
              <a:rPr lang="en-US" sz="2400" dirty="0" smtClean="0"/>
              <a:t>Building a basic frame for walls and floors</a:t>
            </a:r>
          </a:p>
          <a:p>
            <a:r>
              <a:rPr lang="en-US" sz="2400" dirty="0" smtClean="0"/>
              <a:t>Plumbing, electrical systems</a:t>
            </a:r>
          </a:p>
          <a:p>
            <a:r>
              <a:rPr lang="en-US" sz="2400" dirty="0" smtClean="0"/>
              <a:t>Building the roof</a:t>
            </a:r>
          </a:p>
          <a:p>
            <a:r>
              <a:rPr lang="en-US" sz="2400" dirty="0" smtClean="0"/>
              <a:t>Etc…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352886" y="1395332"/>
            <a:ext cx="4373217" cy="120032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There’s a lot of formality and to this process, so multiple people can work on it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676889" y="2923654"/>
            <a:ext cx="4049213" cy="120032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You can modify some of these stages as needed for a custom solution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352887" y="4451976"/>
            <a:ext cx="4373216" cy="46166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Software is the same idea: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952710" y="5387617"/>
            <a:ext cx="5572539" cy="1292662"/>
            <a:chOff x="5952710" y="5387617"/>
            <a:chExt cx="5572539" cy="1292662"/>
          </a:xfrm>
        </p:grpSpPr>
        <p:sp>
          <p:nvSpPr>
            <p:cNvPr id="9" name="TextBox 8"/>
            <p:cNvSpPr txBox="1"/>
            <p:nvPr/>
          </p:nvSpPr>
          <p:spPr>
            <a:xfrm>
              <a:off x="5952710" y="5387617"/>
              <a:ext cx="3600864" cy="461665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First you learn the rules.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52710" y="5849282"/>
              <a:ext cx="5572539" cy="830997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Then you learn which rules are RULES and which rules are “rules”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923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050"/>
          </a:xfrm>
        </p:spPr>
        <p:txBody>
          <a:bodyPr/>
          <a:lstStyle/>
          <a:p>
            <a:r>
              <a:rPr lang="en-US" dirty="0" smtClean="0"/>
              <a:t>Design patterns – when did they come around?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6723591" cy="388077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</a:rPr>
              <a:t>Formalized</a:t>
            </a:r>
            <a:r>
              <a:rPr lang="en-US" sz="2800" dirty="0" smtClean="0"/>
              <a:t> in 1994</a:t>
            </a:r>
          </a:p>
          <a:p>
            <a:r>
              <a:rPr lang="en-US" sz="2800" dirty="0"/>
              <a:t>Written by </a:t>
            </a:r>
            <a:r>
              <a:rPr lang="en-US" sz="2800" dirty="0" smtClean="0"/>
              <a:t>a group of </a:t>
            </a:r>
            <a:r>
              <a:rPr lang="en-US" sz="2800" dirty="0"/>
              <a:t>software engineers dubbed </a:t>
            </a:r>
            <a:r>
              <a:rPr lang="en-US" sz="2800" dirty="0" smtClean="0"/>
              <a:t>“The Gang </a:t>
            </a:r>
            <a:r>
              <a:rPr lang="en-US" sz="2800" dirty="0"/>
              <a:t>of Four”</a:t>
            </a:r>
          </a:p>
          <a:p>
            <a:r>
              <a:rPr lang="en-US" sz="2800" dirty="0" smtClean="0"/>
              <a:t>The “</a:t>
            </a:r>
            <a:r>
              <a:rPr lang="en-US" sz="2800" dirty="0"/>
              <a:t>GOF </a:t>
            </a:r>
            <a:r>
              <a:rPr lang="en-US" sz="2800" dirty="0" smtClean="0"/>
              <a:t>Book”</a:t>
            </a:r>
          </a:p>
          <a:p>
            <a:r>
              <a:rPr lang="en-US" sz="2800" baseline="0" dirty="0" smtClean="0"/>
              <a:t>23 patterns</a:t>
            </a:r>
            <a:r>
              <a:rPr lang="en-US" sz="2800" dirty="0" smtClean="0"/>
              <a:t> to describe reusable parts of a program</a:t>
            </a:r>
            <a:endParaRPr lang="en-US" sz="2800" baseline="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583" y="1676400"/>
            <a:ext cx="3797341" cy="473207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828800" y="5578923"/>
            <a:ext cx="5686954" cy="1015663"/>
            <a:chOff x="1828800" y="5578923"/>
            <a:chExt cx="5686954" cy="1015663"/>
          </a:xfrm>
        </p:grpSpPr>
        <p:sp>
          <p:nvSpPr>
            <p:cNvPr id="5" name="TextBox 4"/>
            <p:cNvSpPr txBox="1"/>
            <p:nvPr/>
          </p:nvSpPr>
          <p:spPr>
            <a:xfrm>
              <a:off x="3162828" y="5578923"/>
              <a:ext cx="4352925" cy="369332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This is NOT a book on “How to program”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28800" y="5948255"/>
              <a:ext cx="5686954" cy="64633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It assumes you KNOW how… but you want to leverage you skills to write better software, more easily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3762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Invented or discovered?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3389"/>
            <a:ext cx="8596668" cy="504031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Documented </a:t>
            </a:r>
            <a:r>
              <a:rPr lang="en-US" sz="2800" b="1" dirty="0" smtClean="0">
                <a:solidFill>
                  <a:srgbClr val="00B0F0"/>
                </a:solidFill>
              </a:rPr>
              <a:t>solutions</a:t>
            </a:r>
          </a:p>
          <a:p>
            <a:r>
              <a:rPr lang="en-US" sz="2800" dirty="0" smtClean="0"/>
              <a:t>What worked well in a particular project?</a:t>
            </a:r>
          </a:p>
          <a:p>
            <a:r>
              <a:rPr lang="en-US" sz="2800" dirty="0" smtClean="0"/>
              <a:t>Could that be done again?</a:t>
            </a:r>
          </a:p>
          <a:p>
            <a:r>
              <a:rPr lang="en-US" sz="2800" dirty="0" smtClean="0"/>
              <a:t>Would this help on another, different project?</a:t>
            </a:r>
          </a:p>
          <a:p>
            <a:pPr lvl="1"/>
            <a:r>
              <a:rPr lang="en-US" sz="2600" dirty="0" smtClean="0"/>
              <a:t>Completely different project? There are NO similarities of any kind?</a:t>
            </a:r>
          </a:p>
          <a:p>
            <a:pPr lvl="1"/>
            <a:r>
              <a:rPr lang="en-US" sz="2600" dirty="0" smtClean="0"/>
              <a:t>Or… different on the outside (to the user), but similar on the inside</a:t>
            </a:r>
          </a:p>
          <a:p>
            <a:pPr lvl="1"/>
            <a:r>
              <a:rPr lang="en-US" sz="2600" dirty="0" smtClean="0"/>
              <a:t>Houses have a lot of similarities, even when they’re different. Cars, computers, etc…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239126" y="2569038"/>
            <a:ext cx="2895599" cy="2376486"/>
            <a:chOff x="2647951" y="1715408"/>
            <a:chExt cx="2895599" cy="2376486"/>
          </a:xfrm>
        </p:grpSpPr>
        <p:sp>
          <p:nvSpPr>
            <p:cNvPr id="5" name="TextBox 4"/>
            <p:cNvSpPr txBox="1"/>
            <p:nvPr/>
          </p:nvSpPr>
          <p:spPr>
            <a:xfrm>
              <a:off x="3200400" y="1715408"/>
              <a:ext cx="2343150" cy="147732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As you learn more about programming, you learn to think differently about programs</a:t>
              </a:r>
              <a:endParaRPr lang="en-US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2647951" y="3192736"/>
              <a:ext cx="939626" cy="89915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9467850" y="4340688"/>
            <a:ext cx="2057400" cy="646331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 just as a user, but as a creator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55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0100"/>
          </a:xfrm>
        </p:spPr>
        <p:txBody>
          <a:bodyPr/>
          <a:lstStyle/>
          <a:p>
            <a:r>
              <a:rPr lang="en-US" dirty="0" smtClean="0"/>
              <a:t>Patterns lead to… design patterns</a:t>
            </a:r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5594031" y="1732174"/>
            <a:ext cx="2677159" cy="2677159"/>
          </a:xfrm>
          <a:custGeom>
            <a:avLst/>
            <a:gdLst>
              <a:gd name="connsiteX0" fmla="*/ 0 w 2677159"/>
              <a:gd name="connsiteY0" fmla="*/ 1338580 h 2677159"/>
              <a:gd name="connsiteX1" fmla="*/ 1338580 w 2677159"/>
              <a:gd name="connsiteY1" fmla="*/ 0 h 2677159"/>
              <a:gd name="connsiteX2" fmla="*/ 2677160 w 2677159"/>
              <a:gd name="connsiteY2" fmla="*/ 1338580 h 2677159"/>
              <a:gd name="connsiteX3" fmla="*/ 1338580 w 2677159"/>
              <a:gd name="connsiteY3" fmla="*/ 2677160 h 2677159"/>
              <a:gd name="connsiteX4" fmla="*/ 0 w 2677159"/>
              <a:gd name="connsiteY4" fmla="*/ 1338580 h 267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7159" h="2677159">
                <a:moveTo>
                  <a:pt x="0" y="1338580"/>
                </a:moveTo>
                <a:cubicBezTo>
                  <a:pt x="0" y="599303"/>
                  <a:pt x="599303" y="0"/>
                  <a:pt x="1338580" y="0"/>
                </a:cubicBezTo>
                <a:cubicBezTo>
                  <a:pt x="2077857" y="0"/>
                  <a:pt x="2677160" y="599303"/>
                  <a:pt x="2677160" y="1338580"/>
                </a:cubicBezTo>
                <a:cubicBezTo>
                  <a:pt x="2677160" y="2077857"/>
                  <a:pt x="2077857" y="2677160"/>
                  <a:pt x="1338580" y="2677160"/>
                </a:cubicBezTo>
                <a:cubicBezTo>
                  <a:pt x="599303" y="2677160"/>
                  <a:pt x="0" y="2077857"/>
                  <a:pt x="0" y="1338580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356955" tIns="468503" rIns="356954" bIns="1003935" numCol="1" spcCol="1270" anchor="ctr" anchorCtr="0">
            <a:noAutofit/>
          </a:bodyPr>
          <a:lstStyle/>
          <a:p>
            <a:pPr lvl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kern="1200" dirty="0" err="1" smtClean="0"/>
              <a:t>ProjectB</a:t>
            </a:r>
            <a:endParaRPr lang="en-US" sz="3200" kern="1200" dirty="0"/>
          </a:p>
        </p:txBody>
      </p:sp>
      <p:sp>
        <p:nvSpPr>
          <p:cNvPr id="16" name="Freeform 15"/>
          <p:cNvSpPr/>
          <p:nvPr/>
        </p:nvSpPr>
        <p:spPr>
          <a:xfrm>
            <a:off x="6560040" y="3405399"/>
            <a:ext cx="2677159" cy="2677159"/>
          </a:xfrm>
          <a:custGeom>
            <a:avLst/>
            <a:gdLst>
              <a:gd name="connsiteX0" fmla="*/ 0 w 2677159"/>
              <a:gd name="connsiteY0" fmla="*/ 1338580 h 2677159"/>
              <a:gd name="connsiteX1" fmla="*/ 1338580 w 2677159"/>
              <a:gd name="connsiteY1" fmla="*/ 0 h 2677159"/>
              <a:gd name="connsiteX2" fmla="*/ 2677160 w 2677159"/>
              <a:gd name="connsiteY2" fmla="*/ 1338580 h 2677159"/>
              <a:gd name="connsiteX3" fmla="*/ 1338580 w 2677159"/>
              <a:gd name="connsiteY3" fmla="*/ 2677160 h 2677159"/>
              <a:gd name="connsiteX4" fmla="*/ 0 w 2677159"/>
              <a:gd name="connsiteY4" fmla="*/ 1338580 h 267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7159" h="2677159">
                <a:moveTo>
                  <a:pt x="0" y="1338580"/>
                </a:moveTo>
                <a:cubicBezTo>
                  <a:pt x="0" y="599303"/>
                  <a:pt x="599303" y="0"/>
                  <a:pt x="1338580" y="0"/>
                </a:cubicBezTo>
                <a:cubicBezTo>
                  <a:pt x="2077857" y="0"/>
                  <a:pt x="2677160" y="599303"/>
                  <a:pt x="2677160" y="1338580"/>
                </a:cubicBezTo>
                <a:cubicBezTo>
                  <a:pt x="2677160" y="2077857"/>
                  <a:pt x="2077857" y="2677160"/>
                  <a:pt x="1338580" y="2677160"/>
                </a:cubicBezTo>
                <a:cubicBezTo>
                  <a:pt x="599303" y="2677160"/>
                  <a:pt x="0" y="2077857"/>
                  <a:pt x="0" y="1338580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818764" tIns="691599" rIns="252100" bIns="513123" numCol="1" spcCol="1270" anchor="ctr" anchorCtr="0">
            <a:noAutofit/>
          </a:bodyPr>
          <a:lstStyle/>
          <a:p>
            <a:pPr lvl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kern="1200" dirty="0" err="1" smtClean="0"/>
              <a:t>ProjectC</a:t>
            </a:r>
            <a:endParaRPr lang="en-US" sz="3200" kern="1200" dirty="0"/>
          </a:p>
        </p:txBody>
      </p:sp>
      <p:sp>
        <p:nvSpPr>
          <p:cNvPr id="17" name="Freeform 16"/>
          <p:cNvSpPr/>
          <p:nvPr/>
        </p:nvSpPr>
        <p:spPr>
          <a:xfrm>
            <a:off x="4628023" y="3405399"/>
            <a:ext cx="2677159" cy="2677159"/>
          </a:xfrm>
          <a:custGeom>
            <a:avLst/>
            <a:gdLst>
              <a:gd name="connsiteX0" fmla="*/ 0 w 2677159"/>
              <a:gd name="connsiteY0" fmla="*/ 1338580 h 2677159"/>
              <a:gd name="connsiteX1" fmla="*/ 1338580 w 2677159"/>
              <a:gd name="connsiteY1" fmla="*/ 0 h 2677159"/>
              <a:gd name="connsiteX2" fmla="*/ 2677160 w 2677159"/>
              <a:gd name="connsiteY2" fmla="*/ 1338580 h 2677159"/>
              <a:gd name="connsiteX3" fmla="*/ 1338580 w 2677159"/>
              <a:gd name="connsiteY3" fmla="*/ 2677160 h 2677159"/>
              <a:gd name="connsiteX4" fmla="*/ 0 w 2677159"/>
              <a:gd name="connsiteY4" fmla="*/ 1338580 h 267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7159" h="2677159">
                <a:moveTo>
                  <a:pt x="0" y="1338580"/>
                </a:moveTo>
                <a:cubicBezTo>
                  <a:pt x="0" y="599303"/>
                  <a:pt x="599303" y="0"/>
                  <a:pt x="1338580" y="0"/>
                </a:cubicBezTo>
                <a:cubicBezTo>
                  <a:pt x="2077857" y="0"/>
                  <a:pt x="2677160" y="599303"/>
                  <a:pt x="2677160" y="1338580"/>
                </a:cubicBezTo>
                <a:cubicBezTo>
                  <a:pt x="2677160" y="2077857"/>
                  <a:pt x="2077857" y="2677160"/>
                  <a:pt x="1338580" y="2677160"/>
                </a:cubicBezTo>
                <a:cubicBezTo>
                  <a:pt x="599303" y="2677160"/>
                  <a:pt x="0" y="2077857"/>
                  <a:pt x="0" y="1338580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52099" tIns="691599" rIns="818765" bIns="513123" numCol="1" spcCol="1270" anchor="ctr" anchorCtr="0">
            <a:noAutofit/>
          </a:bodyPr>
          <a:lstStyle/>
          <a:p>
            <a:pPr lvl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kern="1200" dirty="0" err="1" smtClean="0"/>
              <a:t>ProjectA</a:t>
            </a:r>
            <a:endParaRPr lang="en-US" sz="3200" kern="1200" dirty="0"/>
          </a:p>
        </p:txBody>
      </p:sp>
      <p:grpSp>
        <p:nvGrpSpPr>
          <p:cNvPr id="9" name="Group 8"/>
          <p:cNvGrpSpPr/>
          <p:nvPr/>
        </p:nvGrpSpPr>
        <p:grpSpPr>
          <a:xfrm>
            <a:off x="2914650" y="2334994"/>
            <a:ext cx="3181350" cy="1379756"/>
            <a:chOff x="2914650" y="2334994"/>
            <a:chExt cx="3181350" cy="1379756"/>
          </a:xfrm>
        </p:grpSpPr>
        <p:sp>
          <p:nvSpPr>
            <p:cNvPr id="6" name="TextBox 5"/>
            <p:cNvSpPr txBox="1"/>
            <p:nvPr/>
          </p:nvSpPr>
          <p:spPr>
            <a:xfrm>
              <a:off x="2914650" y="2334994"/>
              <a:ext cx="2000250" cy="64633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Potential for a design pattern!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4667250" y="2990850"/>
              <a:ext cx="1428750" cy="7239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526080" y="3947668"/>
            <a:ext cx="3069707" cy="92333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Which part(s) </a:t>
            </a:r>
            <a:r>
              <a:rPr lang="en-US" dirty="0" smtClean="0"/>
              <a:t>of your </a:t>
            </a:r>
            <a:r>
              <a:rPr lang="en-US" b="1" u="sng" dirty="0" smtClean="0"/>
              <a:t>SOLUTION</a:t>
            </a:r>
            <a:r>
              <a:rPr lang="en-US" dirty="0" smtClean="0"/>
              <a:t> to </a:t>
            </a:r>
            <a:r>
              <a:rPr lang="en-US" dirty="0" err="1"/>
              <a:t>ProjectA</a:t>
            </a:r>
            <a:r>
              <a:rPr lang="en-US" dirty="0"/>
              <a:t> and </a:t>
            </a:r>
            <a:r>
              <a:rPr lang="en-US" dirty="0" err="1"/>
              <a:t>ProjectB</a:t>
            </a:r>
            <a:r>
              <a:rPr lang="en-US" dirty="0"/>
              <a:t> were similar?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15232" y="3125938"/>
            <a:ext cx="4251441" cy="646331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 smtClean="0"/>
              <a:t>The software could be very different:</a:t>
            </a:r>
            <a:br>
              <a:rPr lang="en-US" dirty="0" smtClean="0"/>
            </a:br>
            <a:r>
              <a:rPr lang="en-US" dirty="0"/>
              <a:t>(3D Modeling software vs PowerPoint</a:t>
            </a:r>
            <a:r>
              <a:rPr lang="en-US" dirty="0" smtClean="0"/>
              <a:t>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3730" y="5026842"/>
            <a:ext cx="3069707" cy="92333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 smtClean="0"/>
              <a:t>Choice of data structure(s)? Algorithm?</a:t>
            </a:r>
          </a:p>
          <a:p>
            <a:r>
              <a:rPr lang="en-US" dirty="0" smtClean="0"/>
              <a:t>Optimization Technique?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932611" y="2380875"/>
            <a:ext cx="3773489" cy="2452532"/>
            <a:chOff x="1141411" y="2334994"/>
            <a:chExt cx="3773489" cy="2452532"/>
          </a:xfrm>
        </p:grpSpPr>
        <p:sp>
          <p:nvSpPr>
            <p:cNvPr id="29" name="TextBox 28"/>
            <p:cNvSpPr txBox="1"/>
            <p:nvPr/>
          </p:nvSpPr>
          <p:spPr>
            <a:xfrm>
              <a:off x="2914650" y="2334994"/>
              <a:ext cx="2000250" cy="64633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More potential patterns!</a:t>
              </a:r>
              <a:endParaRPr lang="en-US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1765616" y="2981325"/>
              <a:ext cx="1149034" cy="92046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1141411" y="2981325"/>
              <a:ext cx="1773239" cy="18062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>
              <a:off x="1145536" y="2981325"/>
              <a:ext cx="1760062" cy="113393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223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9" grpId="0" animBg="1"/>
      <p:bldP spid="21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design patterns are there?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Gang of 4 described </a:t>
            </a:r>
            <a:r>
              <a:rPr lang="en-US" sz="2800" b="1" dirty="0" smtClean="0">
                <a:solidFill>
                  <a:srgbClr val="00B0F0"/>
                </a:solidFill>
              </a:rPr>
              <a:t>23</a:t>
            </a:r>
            <a:r>
              <a:rPr lang="en-US" sz="2800" dirty="0" smtClean="0"/>
              <a:t> patterns in their book</a:t>
            </a:r>
          </a:p>
          <a:p>
            <a:r>
              <a:rPr lang="en-US" sz="2800" dirty="0" smtClean="0"/>
              <a:t>More can be created, but these are the best-documented ones</a:t>
            </a:r>
          </a:p>
          <a:p>
            <a:r>
              <a:rPr lang="en-US" sz="2800" dirty="0" smtClean="0"/>
              <a:t>You will almost certainly create some pattern in your own project(s)</a:t>
            </a:r>
          </a:p>
          <a:p>
            <a:pPr lvl="1"/>
            <a:r>
              <a:rPr lang="en-US" sz="2400" dirty="0" smtClean="0"/>
              <a:t>May bear similarities to existing patterns</a:t>
            </a:r>
          </a:p>
          <a:p>
            <a:pPr lvl="1"/>
            <a:r>
              <a:rPr lang="en-US" sz="2400" dirty="0" smtClean="0"/>
              <a:t>May be insufficiently different to be considered something new</a:t>
            </a:r>
          </a:p>
        </p:txBody>
      </p:sp>
    </p:spTree>
    <p:extLst>
      <p:ext uri="{BB962C8B-B14F-4D97-AF65-F5344CB8AC3E}">
        <p14:creationId xmlns:p14="http://schemas.microsoft.com/office/powerpoint/2010/main" val="310820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they DO?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Broken into 3 categories:</a:t>
            </a:r>
          </a:p>
          <a:p>
            <a:endParaRPr lang="en-US" sz="2800" dirty="0"/>
          </a:p>
          <a:p>
            <a:r>
              <a:rPr lang="en-US" sz="2800" b="1" dirty="0" smtClean="0">
                <a:solidFill>
                  <a:schemeClr val="accent6"/>
                </a:solidFill>
              </a:rPr>
              <a:t>Creational</a:t>
            </a:r>
            <a:r>
              <a:rPr lang="en-US" sz="2800" dirty="0" smtClean="0"/>
              <a:t> – How can we create objects?</a:t>
            </a:r>
          </a:p>
          <a:p>
            <a:r>
              <a:rPr lang="en-US" sz="2800" b="1" dirty="0" smtClean="0">
                <a:solidFill>
                  <a:schemeClr val="accent6"/>
                </a:solidFill>
              </a:rPr>
              <a:t>Structural</a:t>
            </a:r>
            <a:r>
              <a:rPr lang="en-US" sz="2800" dirty="0" smtClean="0"/>
              <a:t> – How can we create complex objects, or collections of objects?</a:t>
            </a:r>
            <a:endParaRPr lang="en-US" sz="2800" dirty="0"/>
          </a:p>
          <a:p>
            <a:r>
              <a:rPr lang="en-US" sz="2800" b="1" dirty="0">
                <a:solidFill>
                  <a:schemeClr val="accent6"/>
                </a:solidFill>
              </a:rPr>
              <a:t>Behavioral</a:t>
            </a:r>
            <a:r>
              <a:rPr lang="en-US" sz="2800" dirty="0" smtClean="0"/>
              <a:t> – What can we have these objects DO?</a:t>
            </a:r>
          </a:p>
        </p:txBody>
      </p:sp>
    </p:spTree>
    <p:extLst>
      <p:ext uri="{BB962C8B-B14F-4D97-AF65-F5344CB8AC3E}">
        <p14:creationId xmlns:p14="http://schemas.microsoft.com/office/powerpoint/2010/main" val="297814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Face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2553</TotalTime>
  <Words>1549</Words>
  <Application>Microsoft Office PowerPoint</Application>
  <PresentationFormat>Widescreen</PresentationFormat>
  <Paragraphs>211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Trebuchet MS</vt:lpstr>
      <vt:lpstr>Wingdings 3</vt:lpstr>
      <vt:lpstr>Facet</vt:lpstr>
      <vt:lpstr>Design Patterns</vt:lpstr>
      <vt:lpstr>What are Design Patterns?</vt:lpstr>
      <vt:lpstr>Analogy Time!</vt:lpstr>
      <vt:lpstr>A tried and true process is a good thing</vt:lpstr>
      <vt:lpstr>Design patterns – when did they come around?</vt:lpstr>
      <vt:lpstr>Invented or discovered?</vt:lpstr>
      <vt:lpstr>Patterns lead to… design patterns</vt:lpstr>
      <vt:lpstr>How many design patterns are there?</vt:lpstr>
      <vt:lpstr>What do they DO?</vt:lpstr>
      <vt:lpstr>23 Design Patterns from the Gang of Four</vt:lpstr>
      <vt:lpstr>How can they help?</vt:lpstr>
      <vt:lpstr>Should I use all of them in my projects?</vt:lpstr>
      <vt:lpstr>Right tool for the job</vt:lpstr>
      <vt:lpstr>So… which one(s) do I use?</vt:lpstr>
      <vt:lpstr>Now that it works… will it work for YOU?</vt:lpstr>
      <vt:lpstr>Future projects</vt:lpstr>
      <vt:lpstr>What if you need to alter the pattern?</vt:lpstr>
      <vt:lpstr>Structure of a Design Pattern</vt:lpstr>
      <vt:lpstr>Visualization of Design Patterns</vt:lpstr>
      <vt:lpstr>Beyond the GOF</vt:lpstr>
      <vt:lpstr>Anti-Patterns</vt:lpstr>
      <vt:lpstr>Anti-Pattern: Bicycle Shed</vt:lpstr>
      <vt:lpstr>Recap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Fox</dc:creator>
  <cp:lastModifiedBy>joshuafox@ufl.edu</cp:lastModifiedBy>
  <cp:revision>116</cp:revision>
  <dcterms:created xsi:type="dcterms:W3CDTF">2018-03-30T13:37:06Z</dcterms:created>
  <dcterms:modified xsi:type="dcterms:W3CDTF">2020-12-04T22:03:51Z</dcterms:modified>
</cp:coreProperties>
</file>