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sldIdLst>
    <p:sldId id="256" r:id="rId2"/>
    <p:sldId id="274" r:id="rId3"/>
    <p:sldId id="287" r:id="rId4"/>
    <p:sldId id="273" r:id="rId5"/>
    <p:sldId id="268" r:id="rId6"/>
    <p:sldId id="269" r:id="rId7"/>
    <p:sldId id="276" r:id="rId8"/>
    <p:sldId id="281" r:id="rId9"/>
    <p:sldId id="282" r:id="rId10"/>
    <p:sldId id="283" r:id="rId11"/>
    <p:sldId id="280" r:id="rId12"/>
    <p:sldId id="284" r:id="rId13"/>
    <p:sldId id="285" r:id="rId14"/>
    <p:sldId id="286" r:id="rId15"/>
    <p:sldId id="264" r:id="rId16"/>
    <p:sldId id="266" r:id="rId17"/>
    <p:sldId id="262" r:id="rId18"/>
    <p:sldId id="258" r:id="rId19"/>
    <p:sldId id="288" r:id="rId20"/>
    <p:sldId id="289" r:id="rId21"/>
    <p:sldId id="279" r:id="rId22"/>
    <p:sldId id="277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C8097F-2C37-43DE-8B03-6CA628168133}">
          <p14:sldIdLst>
            <p14:sldId id="256"/>
          </p14:sldIdLst>
        </p14:section>
        <p14:section name="Concepts" id="{AFC85F13-B51D-49DC-A45F-37A37745A697}">
          <p14:sldIdLst>
            <p14:sldId id="274"/>
            <p14:sldId id="287"/>
            <p14:sldId id="273"/>
            <p14:sldId id="268"/>
            <p14:sldId id="269"/>
            <p14:sldId id="276"/>
            <p14:sldId id="281"/>
            <p14:sldId id="282"/>
            <p14:sldId id="283"/>
            <p14:sldId id="280"/>
            <p14:sldId id="284"/>
            <p14:sldId id="285"/>
            <p14:sldId id="286"/>
          </p14:sldIdLst>
        </p14:section>
        <p14:section name="Code Examples" id="{756FEEA5-0879-4037-B7F8-F7FBF4409BEE}">
          <p14:sldIdLst>
            <p14:sldId id="264"/>
            <p14:sldId id="266"/>
            <p14:sldId id="262"/>
            <p14:sldId id="258"/>
            <p14:sldId id="288"/>
            <p14:sldId id="289"/>
            <p14:sldId id="279"/>
            <p14:sldId id="277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EF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93" d="100"/>
          <a:sy n="93" d="100"/>
        </p:scale>
        <p:origin x="14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B192-409C-40BA-ABA9-6F7F24546C6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8B2C4-539F-40EB-9B18-1E34FC63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BDB-DBBE-4AF3-9ABC-830E0E8E4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8B2C4-539F-40EB-9B18-1E34FC630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95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85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BC62-F65A-4BCB-AD9A-8A705DED1519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D1DAF-4CCE-4916-884F-00B50AF5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50927"/>
          </a:xfrm>
        </p:spPr>
        <p:txBody>
          <a:bodyPr/>
          <a:lstStyle/>
          <a:p>
            <a:r>
              <a:rPr lang="en-US" dirty="0" smtClean="0"/>
              <a:t>What’s the limit on how many derived classes you can create?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77844" y="191928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UIBase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77844" y="2674145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UIControl</a:t>
            </a:r>
            <a:endParaRPr lang="en-US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68407" y="2424113"/>
            <a:ext cx="0" cy="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5" idx="0"/>
            <a:endCxn id="4" idx="2"/>
          </p:cNvCxnSpPr>
          <p:nvPr/>
        </p:nvCxnSpPr>
        <p:spPr>
          <a:xfrm flipH="1" flipV="1">
            <a:off x="4768407" y="2424113"/>
            <a:ext cx="3489769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55592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567612" y="338137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DialogBox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072188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7567613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YesNo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9063038" y="41481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ProgressBar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7567613" y="265033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UIWindow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958407" y="2662238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UIContainer</a:t>
            </a:r>
            <a:endParaRPr lang="en-US" sz="1600" dirty="0"/>
          </a:p>
        </p:txBody>
      </p:sp>
      <p:cxnSp>
        <p:nvCxnSpPr>
          <p:cNvPr id="74" name="Straight Connector 73"/>
          <p:cNvCxnSpPr>
            <a:stCxn id="4" idx="2"/>
            <a:endCxn id="65" idx="0"/>
          </p:cNvCxnSpPr>
          <p:nvPr/>
        </p:nvCxnSpPr>
        <p:spPr>
          <a:xfrm flipH="1">
            <a:off x="1648970" y="2424113"/>
            <a:ext cx="3119437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58407" y="3351015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UIPanel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8407" y="402312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UILayout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1950625" y="4780358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HorizontalLayout</a:t>
            </a:r>
            <a:endParaRPr lang="en-US" sz="1600" dirty="0"/>
          </a:p>
        </p:txBody>
      </p:sp>
      <p:sp>
        <p:nvSpPr>
          <p:cNvPr id="82" name="Rounded Rectangle 81"/>
          <p:cNvSpPr/>
          <p:nvPr/>
        </p:nvSpPr>
        <p:spPr>
          <a:xfrm>
            <a:off x="4149466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5456963" y="3351015"/>
            <a:ext cx="1233867" cy="37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ScrollBar</a:t>
            </a:r>
            <a:endParaRPr lang="en-US" dirty="0"/>
          </a:p>
        </p:txBody>
      </p:sp>
      <p:cxnSp>
        <p:nvCxnSpPr>
          <p:cNvPr id="93" name="Straight Connector 92"/>
          <p:cNvCxnSpPr>
            <a:stCxn id="76" idx="0"/>
            <a:endCxn id="65" idx="2"/>
          </p:cNvCxnSpPr>
          <p:nvPr/>
        </p:nvCxnSpPr>
        <p:spPr>
          <a:xfrm flipV="1">
            <a:off x="1648970" y="3167063"/>
            <a:ext cx="0" cy="18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0"/>
            <a:endCxn id="76" idx="2"/>
          </p:cNvCxnSpPr>
          <p:nvPr/>
        </p:nvCxnSpPr>
        <p:spPr>
          <a:xfrm flipV="1">
            <a:off x="1648970" y="3855840"/>
            <a:ext cx="0" cy="16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2" idx="0"/>
            <a:endCxn id="5" idx="2"/>
          </p:cNvCxnSpPr>
          <p:nvPr/>
        </p:nvCxnSpPr>
        <p:spPr>
          <a:xfrm flipV="1">
            <a:off x="4766400" y="3178970"/>
            <a:ext cx="2007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8" idx="0"/>
            <a:endCxn id="5" idx="2"/>
          </p:cNvCxnSpPr>
          <p:nvPr/>
        </p:nvCxnSpPr>
        <p:spPr>
          <a:xfrm flipV="1">
            <a:off x="3472526" y="3178970"/>
            <a:ext cx="1295881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6" idx="0"/>
            <a:endCxn id="5" idx="2"/>
          </p:cNvCxnSpPr>
          <p:nvPr/>
        </p:nvCxnSpPr>
        <p:spPr>
          <a:xfrm flipH="1" flipV="1">
            <a:off x="4768407" y="3178970"/>
            <a:ext cx="1305490" cy="1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0" idx="0"/>
            <a:endCxn id="55" idx="2"/>
          </p:cNvCxnSpPr>
          <p:nvPr/>
        </p:nvCxnSpPr>
        <p:spPr>
          <a:xfrm flipV="1">
            <a:off x="8258175" y="3155156"/>
            <a:ext cx="1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3" idx="0"/>
            <a:endCxn id="50" idx="2"/>
          </p:cNvCxnSpPr>
          <p:nvPr/>
        </p:nvCxnSpPr>
        <p:spPr>
          <a:xfrm flipH="1" flipV="1">
            <a:off x="8258175" y="3886199"/>
            <a:ext cx="1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1" idx="0"/>
            <a:endCxn id="50" idx="2"/>
          </p:cNvCxnSpPr>
          <p:nvPr/>
        </p:nvCxnSpPr>
        <p:spPr>
          <a:xfrm flipV="1">
            <a:off x="6762751" y="3886199"/>
            <a:ext cx="1495424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4" idx="0"/>
            <a:endCxn id="50" idx="2"/>
          </p:cNvCxnSpPr>
          <p:nvPr/>
        </p:nvCxnSpPr>
        <p:spPr>
          <a:xfrm flipH="1" flipV="1">
            <a:off x="8258175" y="3886199"/>
            <a:ext cx="1495426" cy="26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9317539" y="3381374"/>
            <a:ext cx="1739842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DockableWindow</a:t>
            </a:r>
            <a:endParaRPr lang="en-US" sz="1400" dirty="0"/>
          </a:p>
        </p:txBody>
      </p:sp>
      <p:cxnSp>
        <p:nvCxnSpPr>
          <p:cNvPr id="124" name="Straight Connector 123"/>
          <p:cNvCxnSpPr>
            <a:stCxn id="122" idx="0"/>
            <a:endCxn id="55" idx="2"/>
          </p:cNvCxnSpPr>
          <p:nvPr/>
        </p:nvCxnSpPr>
        <p:spPr>
          <a:xfrm flipH="1" flipV="1">
            <a:off x="8258176" y="3155156"/>
            <a:ext cx="1929284" cy="2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1950625" y="5343944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VerticalLayout</a:t>
            </a:r>
            <a:endParaRPr lang="en-US" sz="1600" dirty="0"/>
          </a:p>
        </p:txBody>
      </p:sp>
      <p:sp>
        <p:nvSpPr>
          <p:cNvPr id="133" name="Rounded Rectangle 132"/>
          <p:cNvSpPr/>
          <p:nvPr/>
        </p:nvSpPr>
        <p:spPr>
          <a:xfrm>
            <a:off x="1950625" y="5907530"/>
            <a:ext cx="179755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GridLayout</a:t>
            </a:r>
            <a:endParaRPr lang="en-US" sz="1600" dirty="0"/>
          </a:p>
        </p:txBody>
      </p:sp>
      <p:cxnSp>
        <p:nvCxnSpPr>
          <p:cNvPr id="135" name="Elbow Connector 134"/>
          <p:cNvCxnSpPr>
            <a:stCxn id="77" idx="2"/>
            <a:endCxn id="78" idx="1"/>
          </p:cNvCxnSpPr>
          <p:nvPr/>
        </p:nvCxnSpPr>
        <p:spPr>
          <a:xfrm rot="16200000" flipH="1">
            <a:off x="1547385" y="4629530"/>
            <a:ext cx="504825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77" idx="2"/>
            <a:endCxn id="132" idx="1"/>
          </p:cNvCxnSpPr>
          <p:nvPr/>
        </p:nvCxnSpPr>
        <p:spPr>
          <a:xfrm rot="16200000" flipH="1">
            <a:off x="1265592" y="4911323"/>
            <a:ext cx="1068411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77" idx="2"/>
            <a:endCxn id="133" idx="1"/>
          </p:cNvCxnSpPr>
          <p:nvPr/>
        </p:nvCxnSpPr>
        <p:spPr>
          <a:xfrm rot="16200000" flipH="1">
            <a:off x="983799" y="5193116"/>
            <a:ext cx="1631997" cy="30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982200" y="4809737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DiscoStyle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9982200" y="545109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RainbowColor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9982200" y="6092451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PurposelySlow</a:t>
            </a:r>
            <a:endParaRPr lang="en-US" sz="1400" dirty="0"/>
          </a:p>
        </p:txBody>
      </p:sp>
      <p:cxnSp>
        <p:nvCxnSpPr>
          <p:cNvPr id="6" name="Elbow Connector 5"/>
          <p:cNvCxnSpPr>
            <a:stCxn id="54" idx="2"/>
            <a:endCxn id="39" idx="1"/>
          </p:cNvCxnSpPr>
          <p:nvPr/>
        </p:nvCxnSpPr>
        <p:spPr>
          <a:xfrm rot="16200000" flipH="1">
            <a:off x="9663307" y="4743256"/>
            <a:ext cx="409187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4" idx="2"/>
            <a:endCxn id="40" idx="1"/>
          </p:cNvCxnSpPr>
          <p:nvPr/>
        </p:nvCxnSpPr>
        <p:spPr>
          <a:xfrm rot="16200000" flipH="1">
            <a:off x="9342628" y="5063935"/>
            <a:ext cx="1050544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4" idx="2"/>
            <a:endCxn id="41" idx="1"/>
          </p:cNvCxnSpPr>
          <p:nvPr/>
        </p:nvCxnSpPr>
        <p:spPr>
          <a:xfrm rot="16200000" flipH="1">
            <a:off x="9021950" y="5384613"/>
            <a:ext cx="1691901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72188" y="4809737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AngryMessage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7567613" y="4809736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MaybeSo</a:t>
            </a:r>
            <a:endParaRPr lang="en-US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7567613" y="5451094"/>
            <a:ext cx="138112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YesButNo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51" idx="2"/>
            <a:endCxn id="49" idx="0"/>
          </p:cNvCxnSpPr>
          <p:nvPr/>
        </p:nvCxnSpPr>
        <p:spPr>
          <a:xfrm>
            <a:off x="6762751" y="4652963"/>
            <a:ext cx="0" cy="15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3" idx="2"/>
            <a:endCxn id="52" idx="0"/>
          </p:cNvCxnSpPr>
          <p:nvPr/>
        </p:nvCxnSpPr>
        <p:spPr>
          <a:xfrm>
            <a:off x="8258176" y="4652963"/>
            <a:ext cx="0" cy="15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2" idx="2"/>
            <a:endCxn id="56" idx="0"/>
          </p:cNvCxnSpPr>
          <p:nvPr/>
        </p:nvCxnSpPr>
        <p:spPr>
          <a:xfrm>
            <a:off x="8258176" y="5314561"/>
            <a:ext cx="0" cy="13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96312" y="1275751"/>
            <a:ext cx="2076450" cy="58477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 limit!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relationships do public and private inheritance define?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970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Public - The “</a:t>
            </a:r>
            <a:r>
              <a:rPr lang="en-US" sz="3600" b="1" dirty="0" smtClean="0">
                <a:solidFill>
                  <a:srgbClr val="FF0000"/>
                </a:solidFill>
              </a:rPr>
              <a:t>IS A</a:t>
            </a:r>
            <a:r>
              <a:rPr lang="en-US" sz="3600" dirty="0" smtClean="0"/>
              <a:t>” relationship</a:t>
            </a:r>
          </a:p>
          <a:p>
            <a:r>
              <a:rPr lang="en-US" sz="3600" dirty="0" smtClean="0"/>
              <a:t>Private - </a:t>
            </a:r>
            <a:r>
              <a:rPr lang="en-US" sz="3600" dirty="0"/>
              <a:t>The </a:t>
            </a:r>
            <a:r>
              <a:rPr lang="en-US" sz="3600" dirty="0" smtClean="0"/>
              <a:t>“</a:t>
            </a:r>
            <a:r>
              <a:rPr lang="en-US" sz="3600" b="1" dirty="0" smtClean="0">
                <a:solidFill>
                  <a:srgbClr val="FF0000"/>
                </a:solidFill>
              </a:rPr>
              <a:t>HAS A</a:t>
            </a:r>
            <a:r>
              <a:rPr lang="en-US" sz="3600" dirty="0"/>
              <a:t>” relationship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55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Given the following code…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6093" y="1676400"/>
            <a:ext cx="4191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UIElement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UIElement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Draw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38800" y="1676400"/>
            <a:ext cx="4366901" cy="830997"/>
            <a:chOff x="5638800" y="1676400"/>
            <a:chExt cx="4366901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5638800" y="1676400"/>
              <a:ext cx="4366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What concept is present here?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26750" y="2138065"/>
              <a:ext cx="4191000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UIElement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thing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Button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27324"/>
            <a:ext cx="4648200" cy="1861132"/>
            <a:chOff x="5638800" y="3384560"/>
            <a:chExt cx="4648200" cy="1861132"/>
          </a:xfrm>
        </p:grpSpPr>
        <p:grpSp>
          <p:nvGrpSpPr>
            <p:cNvPr id="13" name="Group 12"/>
            <p:cNvGrpSpPr/>
            <p:nvPr/>
          </p:nvGrpSpPr>
          <p:grpSpPr>
            <a:xfrm>
              <a:off x="5638800" y="3384560"/>
              <a:ext cx="4648200" cy="1861132"/>
              <a:chOff x="5638800" y="3384560"/>
              <a:chExt cx="4648200" cy="18611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638800" y="4784027"/>
                <a:ext cx="4366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What concept is present here?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26750" y="3384560"/>
                <a:ext cx="4560250" cy="120032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Foo(</a:t>
                </a:r>
                <a:r>
                  <a:rPr lang="en-US" dirty="0" err="1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UIElement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dirty="0" smtClean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thing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	((</a:t>
                </a:r>
                <a:r>
                  <a:rPr lang="en-US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Button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*)</a:t>
                </a:r>
                <a:r>
                  <a:rPr lang="en-US" dirty="0" smtClean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thing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)-&gt;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OnClick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dirty="0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 flipV="1">
              <a:off x="7315200" y="4495800"/>
              <a:ext cx="0" cy="419236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Brace 10"/>
            <p:cNvSpPr/>
            <p:nvPr/>
          </p:nvSpPr>
          <p:spPr>
            <a:xfrm rot="5400000">
              <a:off x="7223551" y="3415637"/>
              <a:ext cx="183298" cy="1981200"/>
            </a:xfrm>
            <a:prstGeom prst="rightBrace">
              <a:avLst>
                <a:gd name="adj1" fmla="val 68333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67400" y="2608944"/>
            <a:ext cx="6172200" cy="83099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Upcasting</a:t>
            </a:r>
            <a:r>
              <a:rPr lang="en-US" sz="2400" dirty="0" smtClean="0"/>
              <a:t> – a derived class object is being assigned to a variabl</a:t>
            </a:r>
            <a:r>
              <a:rPr lang="en-US" sz="2400" dirty="0" smtClean="0"/>
              <a:t>e “up the hierarchy”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5643265"/>
            <a:ext cx="6446200" cy="83099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Downcasting</a:t>
            </a:r>
            <a:r>
              <a:rPr lang="en-US" sz="2400" dirty="0" smtClean="0"/>
              <a:t> – a variable (thing) is being cast to a type below it, or  “down the hierarchy”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 and </a:t>
            </a:r>
            <a:r>
              <a:rPr lang="en-US" dirty="0" err="1" smtClean="0"/>
              <a:t>Downcasting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7334" y="3962400"/>
            <a:ext cx="11343216" cy="2667000"/>
            <a:chOff x="677334" y="3962400"/>
            <a:chExt cx="11343216" cy="26670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677334" y="3962400"/>
              <a:ext cx="5113866" cy="2667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 smtClean="0"/>
                <a:t>Downcasting</a:t>
              </a:r>
              <a:endParaRPr lang="en-US" dirty="0" smtClean="0"/>
            </a:p>
            <a:p>
              <a:r>
                <a:rPr lang="en-US" dirty="0" smtClean="0"/>
                <a:t>Converting a reference to a base class to a reference to a derived class</a:t>
              </a:r>
            </a:p>
            <a:p>
              <a:r>
                <a:rPr lang="en-US" dirty="0" err="1" smtClean="0"/>
                <a:t>Downcasting</a:t>
              </a:r>
              <a:r>
                <a:rPr lang="en-US" dirty="0" smtClean="0"/>
                <a:t> is potentially dangerous, and should generally be avoided if possible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4550" y="4358848"/>
              <a:ext cx="6096000" cy="147732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Downcasting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--p "IS NOT A" 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Child</a:t>
              </a:r>
            </a:p>
            <a:p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c = (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*)p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If p is not a GGC... bad times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GreatGrandChild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*)p)-&gt;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SomeGGC_Function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7334" y="1752600"/>
            <a:ext cx="11362266" cy="2308324"/>
            <a:chOff x="677334" y="1752600"/>
            <a:chExt cx="11362266" cy="2308324"/>
          </a:xfrm>
        </p:grpSpPr>
        <p:sp>
          <p:nvSpPr>
            <p:cNvPr id="4" name="Rectangle 3"/>
            <p:cNvSpPr/>
            <p:nvPr/>
          </p:nvSpPr>
          <p:spPr>
            <a:xfrm>
              <a:off x="5562600" y="1752600"/>
              <a:ext cx="6477000" cy="23083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GrandChild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GreatGrandChild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GrandChild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{};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					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Upcast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parent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GrandChild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			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Upcast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Parent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parent2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GreatGrandChild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	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Upcast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77334" y="1918494"/>
              <a:ext cx="4580466" cy="16494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en-US" dirty="0" err="1" smtClean="0"/>
                <a:t>Upcasting</a:t>
              </a:r>
              <a:endParaRPr lang="en-US" dirty="0" smtClean="0"/>
            </a:p>
            <a:p>
              <a:r>
                <a:rPr lang="en-US" dirty="0" smtClean="0"/>
                <a:t>Storing a reference to a derived class, in a base class pointer/reference</a:t>
              </a:r>
            </a:p>
            <a:p>
              <a:r>
                <a:rPr lang="en-US" dirty="0" err="1" smtClean="0"/>
                <a:t>Upcasting</a:t>
              </a:r>
              <a:r>
                <a:rPr lang="en-US" dirty="0" smtClean="0"/>
                <a:t> is safe, happens all the time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43200" y="6096000"/>
            <a:ext cx="6096000" cy="64633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//More formally in C++: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Child* result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*&gt;(p);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 between a Stack and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Stack is a </a:t>
            </a:r>
            <a:r>
              <a:rPr lang="en-US" sz="2400" b="1" dirty="0" smtClean="0">
                <a:solidFill>
                  <a:schemeClr val="accent3"/>
                </a:solidFill>
              </a:rPr>
              <a:t>Last-In-First-Out</a:t>
            </a:r>
            <a:r>
              <a:rPr lang="en-US" sz="2400" dirty="0" smtClean="0"/>
              <a:t> data structure—the most recently added elements are removed/accessed first</a:t>
            </a:r>
          </a:p>
          <a:p>
            <a:pPr lvl="1"/>
            <a:r>
              <a:rPr lang="en-US" sz="2200" dirty="0" smtClean="0"/>
              <a:t>Deck of Cards (draw from the top)</a:t>
            </a:r>
          </a:p>
          <a:p>
            <a:pPr lvl="1"/>
            <a:r>
              <a:rPr lang="en-US" sz="2200" dirty="0" smtClean="0"/>
              <a:t>Stack of papers on a desk (top paper is read first)</a:t>
            </a:r>
          </a:p>
          <a:p>
            <a:pPr lvl="1"/>
            <a:r>
              <a:rPr lang="en-US" sz="2200" dirty="0" smtClean="0"/>
              <a:t>Call Stack (execute most recent function first)</a:t>
            </a:r>
          </a:p>
          <a:p>
            <a:r>
              <a:rPr lang="en-US" sz="2400" dirty="0" smtClean="0"/>
              <a:t>A Queue is a </a:t>
            </a:r>
            <a:r>
              <a:rPr lang="en-US" sz="2400" b="1" dirty="0">
                <a:solidFill>
                  <a:schemeClr val="accent3"/>
                </a:solidFill>
              </a:rPr>
              <a:t>First-In-First-Out</a:t>
            </a:r>
            <a:r>
              <a:rPr lang="en-US" sz="2400" dirty="0" smtClean="0"/>
              <a:t> data structure—the data added first is removed/accessed first</a:t>
            </a:r>
          </a:p>
          <a:p>
            <a:pPr lvl="1"/>
            <a:r>
              <a:rPr lang="en-US" sz="2200" dirty="0" smtClean="0"/>
              <a:t>A line of people</a:t>
            </a:r>
          </a:p>
          <a:p>
            <a:pPr lvl="1"/>
            <a:r>
              <a:rPr lang="en-US" sz="2200" dirty="0" smtClean="0"/>
              <a:t>A pizza ordering system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28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03626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Which of these is the largest?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497108"/>
            <a:ext cx="4267200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 defTabSz="457200">
              <a:defRPr sz="2400">
                <a:solidFill>
                  <a:srgbClr val="2B91AF"/>
                </a:solidFill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It’s a tie. Pointers to anything are the same size.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485092"/>
            <a:ext cx="11125200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4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dirty="0">
                <a:latin typeface="+mj-lt"/>
              </a:rPr>
              <a:t>The size of a pointer is not constant across all platforms (such as 32-bit vs 64-bit), but all pointers on any given platform are the same size.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21463"/>
            <a:ext cx="8610600" cy="304698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unsigned long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6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How could you open this file for reading its data in binary?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209800"/>
            <a:ext cx="8071440" cy="52322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“SomeFile.dat"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_________);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81000" y="3733800"/>
            <a:ext cx="1066800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“SomeFile.dat"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::in |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2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143000"/>
            <a:ext cx="990600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Assume super sweet code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here. Like for reals, this code the bomb.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  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	  d;</a:t>
            </a:r>
          </a:p>
        </p:txBody>
      </p:sp>
      <p:sp>
        <p:nvSpPr>
          <p:cNvPr id="5" name="Setup"/>
          <p:cNvSpPr/>
          <p:nvPr/>
        </p:nvSpPr>
        <p:spPr>
          <a:xfrm>
            <a:off x="323849" y="211395"/>
            <a:ext cx="1058227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ea typeface="+mj-ea"/>
                <a:cs typeface="+mj-cs"/>
              </a:rPr>
              <a:t>Given the following:</a:t>
            </a:r>
          </a:p>
        </p:txBody>
      </p:sp>
      <p:sp>
        <p:nvSpPr>
          <p:cNvPr id="7" name="Setup"/>
          <p:cNvSpPr/>
          <p:nvPr/>
        </p:nvSpPr>
        <p:spPr>
          <a:xfrm>
            <a:off x="323849" y="3429000"/>
            <a:ext cx="1058227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ea typeface="+mj-ea"/>
                <a:cs typeface="+mj-cs"/>
              </a:rPr>
              <a:t>Which of the following would be a correct template declaration?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419600"/>
            <a:ext cx="8686800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4.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CustomTypeNameDefinition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Dinosaur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6.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Batman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4191000"/>
            <a:ext cx="4467225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All of them! Often “T” is used because it’s short.</a:t>
            </a:r>
          </a:p>
        </p:txBody>
      </p:sp>
    </p:spTree>
    <p:extLst>
      <p:ext uri="{BB962C8B-B14F-4D97-AF65-F5344CB8AC3E}">
        <p14:creationId xmlns:p14="http://schemas.microsoft.com/office/powerpoint/2010/main" val="6216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308" y="1031665"/>
            <a:ext cx="9450512" cy="415498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FooFile.foo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::binary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data[] = { 1.21f, 3.14f, 987.91f };</a:t>
            </a: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*)data,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(data[0]));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*)&amp;data[1],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*)&amp;data[2], 4);</a:t>
            </a:r>
          </a:p>
          <a:p>
            <a:pPr lvl="1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Question"/>
          <p:cNvSpPr/>
          <p:nvPr/>
        </p:nvSpPr>
        <p:spPr>
          <a:xfrm>
            <a:off x="323849" y="5663000"/>
            <a:ext cx="1058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ea typeface="+mj-ea"/>
                <a:cs typeface="+mj-cs"/>
              </a:rPr>
              <a:t>What, if anything, is wrong with this code?</a:t>
            </a:r>
            <a:endParaRPr lang="en-US" sz="4000" dirty="0">
              <a:ea typeface="+mj-ea"/>
              <a:cs typeface="+mj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6645" y="555314"/>
            <a:ext cx="10138180" cy="1744188"/>
            <a:chOff x="1796645" y="555314"/>
            <a:chExt cx="10138180" cy="1744188"/>
          </a:xfrm>
        </p:grpSpPr>
        <p:sp>
          <p:nvSpPr>
            <p:cNvPr id="6" name="TextBox 5"/>
            <p:cNvSpPr txBox="1"/>
            <p:nvPr/>
          </p:nvSpPr>
          <p:spPr>
            <a:xfrm>
              <a:off x="7467600" y="555314"/>
              <a:ext cx="4467225" cy="132343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000">
                  <a:solidFill>
                    <a:schemeClr val="bg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ifstream is for reading files, not writing. The write() function doesn’t exist in the class.</a:t>
              </a:r>
            </a:p>
          </p:txBody>
        </p:sp>
        <p:sp>
          <p:nvSpPr>
            <p:cNvPr id="7" name="Left Arrow 6"/>
            <p:cNvSpPr/>
            <p:nvPr/>
          </p:nvSpPr>
          <p:spPr>
            <a:xfrm rot="21331506">
              <a:off x="1796645" y="857905"/>
              <a:ext cx="5668161" cy="2930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20284734">
              <a:off x="2461461" y="2006483"/>
              <a:ext cx="5090815" cy="2930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5000" y="2971799"/>
            <a:ext cx="6219825" cy="1930064"/>
            <a:chOff x="5715000" y="2971799"/>
            <a:chExt cx="6219825" cy="1930064"/>
          </a:xfrm>
        </p:grpSpPr>
        <p:sp>
          <p:nvSpPr>
            <p:cNvPr id="9" name="TextBox 8"/>
            <p:cNvSpPr txBox="1"/>
            <p:nvPr/>
          </p:nvSpPr>
          <p:spPr>
            <a:xfrm>
              <a:off x="7467600" y="3886200"/>
              <a:ext cx="4467225" cy="101566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2000">
                  <a:solidFill>
                    <a:schemeClr val="bg1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Unrelated: this isn’t WRONG, but… is kind of a mess. Consistency helps readability.</a:t>
              </a:r>
            </a:p>
          </p:txBody>
        </p:sp>
        <p:sp>
          <p:nvSpPr>
            <p:cNvPr id="10" name="Bent-Up Arrow 9"/>
            <p:cNvSpPr/>
            <p:nvPr/>
          </p:nvSpPr>
          <p:spPr>
            <a:xfrm flipH="1">
              <a:off x="6911194" y="3656625"/>
              <a:ext cx="533400" cy="6324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ent-Up Arrow 10"/>
            <p:cNvSpPr/>
            <p:nvPr/>
          </p:nvSpPr>
          <p:spPr>
            <a:xfrm flipH="1">
              <a:off x="5715000" y="3962400"/>
              <a:ext cx="1752598" cy="63243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-Up Arrow 11"/>
            <p:cNvSpPr/>
            <p:nvPr/>
          </p:nvSpPr>
          <p:spPr>
            <a:xfrm rot="5400000" flipH="1" flipV="1">
              <a:off x="7970633" y="3093831"/>
              <a:ext cx="914400" cy="670335"/>
            </a:xfrm>
            <a:prstGeom prst="bentUpArrow">
              <a:avLst>
                <a:gd name="adj1" fmla="val 20764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9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This code is broken. How can we fix it?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384" y="1297126"/>
            <a:ext cx="6096000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return a copy of an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copy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nailedit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copy;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3352800"/>
            <a:ext cx="6096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return a copy of an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Create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 new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copy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nn-NO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Copy each element of the old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copy[i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1552575"/>
            <a:ext cx="4419600" cy="206210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Bonus Question: What type of copying is happening in each of these blocks of code?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82547" y="2907506"/>
            <a:ext cx="2519362" cy="52322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Shallow Copy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719703"/>
            <a:ext cx="2519362" cy="52322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Deep Copy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20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class/function can be used with any type of data?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47725" y="2060079"/>
            <a:ext cx="8601075" cy="3970377"/>
            <a:chOff x="847725" y="2060079"/>
            <a:chExt cx="8601075" cy="3970377"/>
          </a:xfrm>
        </p:grpSpPr>
        <p:sp>
          <p:nvSpPr>
            <p:cNvPr id="4" name="Rectangle 3"/>
            <p:cNvSpPr/>
            <p:nvPr/>
          </p:nvSpPr>
          <p:spPr>
            <a:xfrm>
              <a:off x="847725" y="3352800"/>
              <a:ext cx="6096000" cy="2677656"/>
            </a:xfrm>
            <a:prstGeom prst="rect">
              <a:avLst/>
            </a:prstGeom>
            <a:solidFill>
              <a:schemeClr val="tx2"/>
            </a:solidFill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vec1;</a:t>
              </a:r>
            </a:p>
            <a:p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vec2;</a:t>
              </a:r>
            </a:p>
            <a:p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vec3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SomeFunction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param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6299" y="2060079"/>
              <a:ext cx="85725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4"/>
                  </a:solidFill>
                </a:rPr>
                <a:t>Template</a:t>
              </a:r>
              <a:r>
                <a:rPr lang="en-US" sz="3200" dirty="0"/>
                <a:t> classes and functions can be used with any type of data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2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call the two components of the pairs stored in a map?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362200"/>
            <a:ext cx="91440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WHAT_IS_THIS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WHAT_IS_THIS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someMap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200" y="2907087"/>
            <a:ext cx="5791200" cy="1942902"/>
            <a:chOff x="2743200" y="2907087"/>
            <a:chExt cx="5791200" cy="1942902"/>
          </a:xfrm>
        </p:grpSpPr>
        <p:sp>
          <p:nvSpPr>
            <p:cNvPr id="5" name="TextBox 4"/>
            <p:cNvSpPr txBox="1"/>
            <p:nvPr/>
          </p:nvSpPr>
          <p:spPr>
            <a:xfrm>
              <a:off x="2743200" y="4265214"/>
              <a:ext cx="5791200" cy="58477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map</a:t>
              </a:r>
              <a:r>
                <a:rPr lang="en-US" sz="3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3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KEY</a:t>
              </a:r>
              <a:r>
                <a:rPr lang="en-US" sz="3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32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someMap</a:t>
              </a:r>
              <a:r>
                <a:rPr lang="en-US" sz="3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 rot="19970101">
              <a:off x="3504180" y="2907087"/>
              <a:ext cx="381000" cy="14227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574982">
              <a:off x="5619787" y="2979907"/>
              <a:ext cx="381000" cy="12663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3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the key in a map?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2209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identify and (quickly) look up a value</a:t>
            </a:r>
          </a:p>
          <a:p>
            <a:endParaRPr lang="en-US" sz="2400" dirty="0"/>
          </a:p>
          <a:p>
            <a:r>
              <a:rPr lang="en-US" sz="2400" dirty="0"/>
              <a:t>Behind the scenes maps (and </a:t>
            </a:r>
            <a:r>
              <a:rPr lang="en-US" sz="2400" dirty="0" err="1"/>
              <a:t>unordered_maps</a:t>
            </a:r>
            <a:r>
              <a:rPr lang="en-US" sz="2400" dirty="0"/>
              <a:t>) store data </a:t>
            </a:r>
            <a:r>
              <a:rPr lang="en-US" sz="2400" dirty="0" smtClean="0"/>
              <a:t>differently than an array</a:t>
            </a:r>
          </a:p>
          <a:p>
            <a:endParaRPr lang="en-US" sz="2400" dirty="0"/>
          </a:p>
          <a:p>
            <a:r>
              <a:rPr lang="en-US" sz="2400" dirty="0" smtClean="0"/>
              <a:t>The key is used by the data structure to reference its internal storage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05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982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typical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 smtClean="0"/>
              <a:t> loop is fine to access every element in a map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33450" y="2849563"/>
            <a:ext cx="10115550" cy="255454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SomeKey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SomeValue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someMap.size(); i++)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3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Do stuff with each element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257800"/>
            <a:ext cx="6248400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latin typeface="+mj-lt"/>
              </a:rPr>
              <a:t>False. The map almost certainly does not have keys in order, possibly not even integers.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8350" y="6087710"/>
            <a:ext cx="6629400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latin typeface="+mj-lt"/>
              </a:rPr>
              <a:t>It COULD work, MAYBE… if all the keys were sequential. In tha</a:t>
            </a:r>
            <a:r>
              <a:rPr lang="en-US" dirty="0" smtClean="0">
                <a:latin typeface="+mj-lt"/>
              </a:rPr>
              <a:t>t case, however… why even use a map?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9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use to access every element in a map (as well as other standard library objects)?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iterator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2671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Iterators are </a:t>
            </a:r>
            <a:r>
              <a:rPr lang="en-US" sz="2400" dirty="0" smtClean="0"/>
              <a:t>specifically </a:t>
            </a:r>
            <a:r>
              <a:rPr lang="en-US" sz="2400" dirty="0" smtClean="0"/>
              <a:t>designed for this purpose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5909" y="4263310"/>
            <a:ext cx="8305800" cy="1200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someMap.end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Do something with the iterator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73857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work of accessing the next element, the next, </a:t>
            </a:r>
            <a:r>
              <a:rPr lang="en-US" sz="2400" dirty="0" err="1" smtClean="0"/>
              <a:t>etc</a:t>
            </a:r>
            <a:r>
              <a:rPr lang="en-US" sz="2400" dirty="0" smtClean="0"/>
              <a:t> is handled behind the scenes for you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1389727"/>
            <a:ext cx="4419600" cy="267765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iterator acts as an interface to the data in the class.</a:t>
            </a:r>
          </a:p>
          <a:p>
            <a:endParaRPr lang="en-US" sz="2400" dirty="0"/>
          </a:p>
          <a:p>
            <a:r>
              <a:rPr lang="en-US" sz="2400" dirty="0" smtClean="0"/>
              <a:t>Use the interface, don’t worry about the behind-the-scenes 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5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What is the purpose of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package together some amount of code (often a lot of code, spread across many files) for someone else to use in their own project(s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The developers of SFML, for example, wrote that code so another programmer could use it to develop their own </a:t>
            </a:r>
            <a:r>
              <a:rPr lang="en-US" sz="2400" dirty="0" smtClean="0"/>
              <a:t>program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load some images and draw some sprites? SFML has got you covered!</a:t>
            </a:r>
            <a:br>
              <a:rPr lang="en-US" sz="2400" dirty="0" smtClean="0"/>
            </a:br>
            <a:r>
              <a:rPr lang="en-US" sz="2400" dirty="0" smtClean="0"/>
              <a:t>WHY do you need to do that…? That’s up to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6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What type of operation is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6076950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&lt;&lt;= 3;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779931"/>
            <a:ext cx="6076950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&gt;&gt;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1552575"/>
            <a:ext cx="44196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Bonus Question: What’s the value of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581400"/>
            <a:ext cx="52578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Bit Shifting </a:t>
            </a:r>
          </a:p>
          <a:p>
            <a:r>
              <a:rPr lang="en-US" sz="3200" dirty="0" smtClean="0"/>
              <a:t>&lt;&lt; left shift</a:t>
            </a:r>
          </a:p>
          <a:p>
            <a:r>
              <a:rPr lang="en-US" sz="3200" dirty="0" smtClean="0"/>
              <a:t>&gt;&gt; right shift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534400" y="3352800"/>
            <a:ext cx="838200" cy="58477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400" y="4136069"/>
            <a:ext cx="4267200" cy="92333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someValue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&lt;&lt;=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 </a:t>
            </a:r>
            <a:r>
              <a:rPr 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someValue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*= 2</a:t>
            </a:r>
            <a:r>
              <a:rPr lang="en-US" baseline="30000" dirty="0" smtClean="0">
                <a:solidFill>
                  <a:schemeClr val="bg1"/>
                </a:solidFill>
                <a:sym typeface="Wingdings" panose="05000000000000000000" pitchFamily="2" charset="2"/>
              </a:rPr>
              <a:t>^3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 </a:t>
            </a:r>
            <a:r>
              <a:rPr 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someValue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*= 8, which results in 80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0" y="5126669"/>
            <a:ext cx="4267200" cy="1477328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someValue</a:t>
            </a:r>
            <a:r>
              <a:rPr lang="en-US" dirty="0" smtClean="0">
                <a:solidFill>
                  <a:schemeClr val="bg1"/>
                </a:solidFill>
              </a:rPr>
              <a:t> &gt;&gt; 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80 &gt;&gt; 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80 / 2</a:t>
            </a:r>
            <a:r>
              <a:rPr lang="en-US" baseline="30000" dirty="0" smtClean="0">
                <a:solidFill>
                  <a:schemeClr val="bg1"/>
                </a:solidFill>
                <a:sym typeface="Wingdings" panose="05000000000000000000" pitchFamily="2" charset="2"/>
              </a:rPr>
              <a:t>^2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80 / 4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result = 20</a:t>
            </a:r>
          </a:p>
        </p:txBody>
      </p:sp>
    </p:spTree>
    <p:extLst>
      <p:ext uri="{BB962C8B-B14F-4D97-AF65-F5344CB8AC3E}">
        <p14:creationId xmlns:p14="http://schemas.microsoft.com/office/powerpoint/2010/main" val="30398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en-US" dirty="0" smtClean="0"/>
              <a:t>Which of these pointers, if dereferenced, would have the highest value?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930400"/>
            <a:ext cx="5257800" cy="304698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nn-NO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3200" smtClean="0">
                <a:solidFill>
                  <a:srgbClr val="000000"/>
                </a:solidFill>
                <a:latin typeface="Consolas" panose="020B0609020204030204" pitchFamily="49" charset="0"/>
              </a:rPr>
              <a:t>num;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*= 6;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-= 3;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105400"/>
            <a:ext cx="5257800" cy="156966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41412" y="3505200"/>
            <a:ext cx="3721844" cy="1382373"/>
            <a:chOff x="7041412" y="3505200"/>
            <a:chExt cx="3721844" cy="1382373"/>
          </a:xfrm>
        </p:grpSpPr>
        <p:sp>
          <p:nvSpPr>
            <p:cNvPr id="9" name="TextBox 8"/>
            <p:cNvSpPr txBox="1"/>
            <p:nvPr/>
          </p:nvSpPr>
          <p:spPr>
            <a:xfrm>
              <a:off x="7041412" y="3505200"/>
              <a:ext cx="776175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num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0" y="3505200"/>
              <a:ext cx="77938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ptrA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0" y="3505200"/>
              <a:ext cx="77938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ptrB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83875" y="3505200"/>
              <a:ext cx="779381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ptrC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5800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&amp;</a:t>
              </a:r>
              <a:r>
                <a:rPr lang="en-US" sz="2000" dirty="0" err="1" smtClean="0">
                  <a:latin typeface="Consolas" panose="020B0609020204030204" pitchFamily="49" charset="0"/>
                </a:rPr>
                <a:t>num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52690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&amp;</a:t>
              </a:r>
              <a:r>
                <a:rPr lang="en-US" sz="2000" dirty="0" err="1" smtClean="0">
                  <a:latin typeface="Consolas" panose="020B0609020204030204" pitchFamily="49" charset="0"/>
                </a:rPr>
                <a:t>num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01256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&amp;</a:t>
              </a:r>
              <a:r>
                <a:rPr lang="en-US" sz="2000" dirty="0" err="1" smtClean="0">
                  <a:latin typeface="Consolas" panose="020B0609020204030204" pitchFamily="49" charset="0"/>
                </a:rPr>
                <a:t>num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55587" y="4091781"/>
              <a:ext cx="762000" cy="789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Consolas" panose="020B0609020204030204" pitchFamily="49" charset="0"/>
                </a:rPr>
                <a:t>27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urved Connector 17"/>
            <p:cNvCxnSpPr>
              <a:stCxn id="13" idx="2"/>
              <a:endCxn id="16" idx="2"/>
            </p:cNvCxnSpPr>
            <p:nvPr/>
          </p:nvCxnSpPr>
          <p:spPr>
            <a:xfrm rot="5400000">
              <a:off x="8061694" y="4256116"/>
              <a:ext cx="12700" cy="1250213"/>
            </a:xfrm>
            <a:prstGeom prst="curvedConnector3">
              <a:avLst>
                <a:gd name="adj1" fmla="val 5676921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4" idx="2"/>
              <a:endCxn id="16" idx="2"/>
            </p:cNvCxnSpPr>
            <p:nvPr/>
          </p:nvCxnSpPr>
          <p:spPr>
            <a:xfrm rot="5400000">
              <a:off x="8485139" y="3832671"/>
              <a:ext cx="12700" cy="2097103"/>
            </a:xfrm>
            <a:prstGeom prst="curvedConnector3">
              <a:avLst>
                <a:gd name="adj1" fmla="val 7021976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5" idx="2"/>
              <a:endCxn id="16" idx="2"/>
            </p:cNvCxnSpPr>
            <p:nvPr/>
          </p:nvCxnSpPr>
          <p:spPr>
            <a:xfrm rot="5400000">
              <a:off x="8909422" y="3408388"/>
              <a:ext cx="12700" cy="2945669"/>
            </a:xfrm>
            <a:prstGeom prst="curvedConnector3">
              <a:avLst>
                <a:gd name="adj1" fmla="val 7852748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70581" y="2025522"/>
            <a:ext cx="5029200" cy="120032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of them! They all store the sam</a:t>
            </a:r>
            <a:r>
              <a:rPr lang="en-US" sz="2400" dirty="0" smtClean="0"/>
              <a:t>e ADDRESS, so the VALUE when dereferenced will be the same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08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295400"/>
          </a:xfrm>
        </p:spPr>
        <p:txBody>
          <a:bodyPr/>
          <a:lstStyle/>
          <a:p>
            <a:r>
              <a:rPr lang="en-US" dirty="0" smtClean="0"/>
              <a:t>What does this code </a:t>
            </a:r>
            <a:r>
              <a:rPr lang="en-US" dirty="0" smtClean="0"/>
              <a:t>print out?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4648200" cy="452431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= 10;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048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104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38600" y="4876800"/>
            <a:ext cx="5715000" cy="369332"/>
            <a:chOff x="4248150" y="4863584"/>
            <a:chExt cx="5715000" cy="369332"/>
          </a:xfrm>
        </p:grpSpPr>
        <p:sp>
          <p:nvSpPr>
            <p:cNvPr id="7" name="Left Arrow 6"/>
            <p:cNvSpPr/>
            <p:nvPr/>
          </p:nvSpPr>
          <p:spPr>
            <a:xfrm>
              <a:off x="4248150" y="4942820"/>
              <a:ext cx="1905000" cy="2255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53150" y="4863584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 and modify a </a:t>
              </a:r>
              <a:r>
                <a:rPr lang="en-US" b="1" u="sng" dirty="0" smtClean="0">
                  <a:solidFill>
                    <a:srgbClr val="FF0000"/>
                  </a:solidFill>
                </a:rPr>
                <a:t>copy</a:t>
              </a:r>
              <a:r>
                <a:rPr lang="en-US" dirty="0"/>
                <a:t> of number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14700" y="5181600"/>
            <a:ext cx="6134100" cy="369332"/>
            <a:chOff x="4248150" y="4863584"/>
            <a:chExt cx="6134100" cy="369332"/>
          </a:xfrm>
        </p:grpSpPr>
        <p:sp>
          <p:nvSpPr>
            <p:cNvPr id="18" name="Left Arrow 17"/>
            <p:cNvSpPr/>
            <p:nvPr/>
          </p:nvSpPr>
          <p:spPr>
            <a:xfrm>
              <a:off x="4248150" y="4942820"/>
              <a:ext cx="2628900" cy="23892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7050" y="4863584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10 (the original value)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8127" y="5458866"/>
            <a:ext cx="6559896" cy="369332"/>
            <a:chOff x="4248150" y="4863584"/>
            <a:chExt cx="6559896" cy="369332"/>
          </a:xfrm>
        </p:grpSpPr>
        <p:sp>
          <p:nvSpPr>
            <p:cNvPr id="21" name="Left Arrow 20"/>
            <p:cNvSpPr/>
            <p:nvPr/>
          </p:nvSpPr>
          <p:spPr>
            <a:xfrm>
              <a:off x="4248150" y="4942820"/>
              <a:ext cx="1765472" cy="2255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672" y="4863584"/>
              <a:ext cx="477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 a </a:t>
              </a:r>
              <a:r>
                <a:rPr lang="en-US" b="1" u="sng" dirty="0">
                  <a:solidFill>
                    <a:srgbClr val="FF0000"/>
                  </a:solidFill>
                </a:rPr>
                <a:t>reference</a:t>
              </a:r>
              <a:r>
                <a:rPr lang="en-US" dirty="0" smtClean="0"/>
                <a:t> to number, subtract 6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4699" y="5722768"/>
            <a:ext cx="7423324" cy="369332"/>
            <a:chOff x="4248149" y="4863584"/>
            <a:chExt cx="7423324" cy="369332"/>
          </a:xfrm>
        </p:grpSpPr>
        <p:sp>
          <p:nvSpPr>
            <p:cNvPr id="24" name="Left Arrow 23"/>
            <p:cNvSpPr/>
            <p:nvPr/>
          </p:nvSpPr>
          <p:spPr>
            <a:xfrm>
              <a:off x="4248149" y="4942820"/>
              <a:ext cx="2647949" cy="2255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96099" y="4863584"/>
              <a:ext cx="477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 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55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What is a breakpoint, and why would you use one?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10515600" cy="3738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breakpoint is a point at which execution will pause while running your application in Debug mode.</a:t>
            </a:r>
          </a:p>
          <a:p>
            <a:pPr marL="0" indent="0">
              <a:buNone/>
            </a:pPr>
            <a:r>
              <a:rPr lang="en-US" sz="3200" dirty="0" smtClean="0"/>
              <a:t>Breakpoints allow you to look at your code part of the way through a run, to verify the values of some/all the variables currently in place.</a:t>
            </a:r>
          </a:p>
          <a:p>
            <a:pPr marL="0" indent="0">
              <a:buNone/>
            </a:pPr>
            <a:r>
              <a:rPr lang="en-US" sz="3200" dirty="0" smtClean="0"/>
              <a:t>(Or to look at the call stack, specific memory locations, etc…)</a:t>
            </a:r>
          </a:p>
        </p:txBody>
      </p:sp>
    </p:spTree>
    <p:extLst>
      <p:ext uri="{BB962C8B-B14F-4D97-AF65-F5344CB8AC3E}">
        <p14:creationId xmlns:p14="http://schemas.microsoft.com/office/powerpoint/2010/main" val="23837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What is the call stack?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list of functions that have been called and are currently awaiting completion.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86200"/>
            <a:ext cx="5493727" cy="23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85801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What is print debugging, and why can it be helpful and/or not-so-helpful?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150" y="2133600"/>
            <a:ext cx="10515600" cy="3738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The process of putting “print” statements throughout your code, to output information about the state of your program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They can clutter up an output window very quickly, leading to a lot of “noise” that can make it difficult to interpret</a:t>
            </a:r>
          </a:p>
          <a:p>
            <a:pPr marL="0" indent="0">
              <a:buNone/>
            </a:pPr>
            <a:r>
              <a:rPr lang="en-US" sz="3200" dirty="0" smtClean="0"/>
              <a:t>It makes your code messy (have to clean up all these statements when you’re done with them)</a:t>
            </a:r>
          </a:p>
        </p:txBody>
      </p:sp>
    </p:spTree>
    <p:extLst>
      <p:ext uri="{BB962C8B-B14F-4D97-AF65-F5344CB8AC3E}">
        <p14:creationId xmlns:p14="http://schemas.microsoft.com/office/powerpoint/2010/main" val="37187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auto keyword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901825"/>
            <a:ext cx="8077200" cy="138499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12.2f;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someReturnValue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Foo();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55660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Deduces the type of variable from the type that is used to initialize it</a:t>
            </a:r>
          </a:p>
          <a:p>
            <a:endParaRPr lang="en-US" sz="2800" dirty="0"/>
          </a:p>
          <a:p>
            <a:r>
              <a:rPr lang="en-US" sz="2800" dirty="0" smtClean="0"/>
              <a:t>12.2f is a float, so </a:t>
            </a:r>
            <a:r>
              <a:rPr lang="en-US" sz="2800" dirty="0" err="1" smtClean="0"/>
              <a:t>someValue</a:t>
            </a:r>
            <a:r>
              <a:rPr lang="en-US" sz="2800" dirty="0" smtClean="0"/>
              <a:t> is a float.</a:t>
            </a:r>
          </a:p>
          <a:p>
            <a:r>
              <a:rPr lang="en-US" sz="2800" dirty="0" smtClean="0"/>
              <a:t>If Foo() returns  a string, then </a:t>
            </a:r>
            <a:r>
              <a:rPr lang="en-US" sz="2800" dirty="0" err="1" smtClean="0"/>
              <a:t>someReturnValue</a:t>
            </a:r>
            <a:r>
              <a:rPr lang="en-US" sz="2800" dirty="0" smtClean="0"/>
              <a:t> is a string</a:t>
            </a:r>
          </a:p>
          <a:p>
            <a:r>
              <a:rPr lang="en-US" sz="2800" dirty="0" smtClean="0"/>
              <a:t>If Foo() returns a vector&lt;short&gt; </a:t>
            </a:r>
            <a:r>
              <a:rPr lang="en-US" sz="2800" dirty="0" smtClean="0">
                <a:latin typeface="Consolas" panose="020B0609020204030204" pitchFamily="49" charset="0"/>
              </a:rPr>
              <a:t>&amp;</a:t>
            </a:r>
            <a:r>
              <a:rPr lang="en-US" sz="2800" dirty="0" smtClean="0"/>
              <a:t>, then that’s what </a:t>
            </a:r>
            <a:r>
              <a:rPr lang="en-US" sz="2800" dirty="0" err="1" smtClean="0"/>
              <a:t>someReturnValue</a:t>
            </a:r>
            <a:r>
              <a:rPr lang="en-US" sz="2800" dirty="0" smtClean="0"/>
              <a:t> 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1" y="3581400"/>
            <a:ext cx="55626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Follow-up Question:</a:t>
            </a:r>
          </a:p>
          <a:p>
            <a:r>
              <a:rPr lang="en-US" sz="3200" dirty="0" smtClean="0"/>
              <a:t>What are the pros and cons of using this?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84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2466" cy="685800"/>
          </a:xfrm>
        </p:spPr>
        <p:txBody>
          <a:bodyPr/>
          <a:lstStyle/>
          <a:p>
            <a:r>
              <a:rPr lang="en-US" dirty="0" smtClean="0"/>
              <a:t>What two concepts are being utilized here?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3268" y="1524000"/>
            <a:ext cx="4549332" cy="452431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Start();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Electric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Start();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Engine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Electric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e-&gt;Start();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38274" y="2362200"/>
            <a:ext cx="8315326" cy="3462992"/>
            <a:chOff x="1438274" y="2362200"/>
            <a:chExt cx="8315326" cy="3462992"/>
          </a:xfrm>
        </p:grpSpPr>
        <p:sp>
          <p:nvSpPr>
            <p:cNvPr id="13" name="TextBox 12"/>
            <p:cNvSpPr txBox="1"/>
            <p:nvPr/>
          </p:nvSpPr>
          <p:spPr>
            <a:xfrm>
              <a:off x="5638800" y="4994195"/>
              <a:ext cx="4114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Polymorphism – using virtual functions</a:t>
              </a:r>
              <a:endParaRPr lang="en-US" sz="2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47800" y="2362200"/>
              <a:ext cx="1219200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38274" y="5105400"/>
              <a:ext cx="1609725" cy="381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6" idx="3"/>
            </p:cNvCxnSpPr>
            <p:nvPr/>
          </p:nvCxnSpPr>
          <p:spPr>
            <a:xfrm flipH="1">
              <a:off x="3047999" y="5295900"/>
              <a:ext cx="23622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133600" y="2766095"/>
              <a:ext cx="3276600" cy="25298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47998" y="2708701"/>
            <a:ext cx="6781802" cy="830997"/>
            <a:chOff x="3047998" y="2708701"/>
            <a:chExt cx="6781802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715000" y="2708701"/>
              <a:ext cx="4114800" cy="83099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Inheritance – deriving a new class from an existing class</a:t>
              </a:r>
              <a:endParaRPr lang="en-US" sz="2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47998" y="2911404"/>
              <a:ext cx="2057401" cy="381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3" idx="1"/>
            </p:cNvCxnSpPr>
            <p:nvPr/>
          </p:nvCxnSpPr>
          <p:spPr>
            <a:xfrm flipH="1">
              <a:off x="5105400" y="3124200"/>
              <a:ext cx="6096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4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Abstract </a:t>
            </a:r>
            <a:r>
              <a:rPr lang="en-US" dirty="0" smtClean="0"/>
              <a:t>Base Class (ABC</a:t>
            </a:r>
            <a:r>
              <a:rPr lang="en-US" dirty="0" smtClean="0"/>
              <a:t>), and why/when should you use one?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1385163"/>
            <a:ext cx="4724400" cy="15696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Bonus Question:</a:t>
            </a:r>
          </a:p>
          <a:p>
            <a:r>
              <a:rPr lang="en-US" sz="3200" dirty="0" smtClean="0"/>
              <a:t>Syntactically, how do we create one in C++?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105525" y="5200303"/>
            <a:ext cx="5867400" cy="147732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Some languages have it easier than others…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SomeBaseClass_In_CSharp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takeThat_CPlusPlus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3200400"/>
            <a:ext cx="6096000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Create at least one PURE VIRTUAL function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Pure virtual function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has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no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Function()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5656791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class that cannot be instantiated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these when we want information in a </a:t>
            </a:r>
            <a:r>
              <a:rPr lang="en-US" sz="2400" b="1" dirty="0" smtClean="0">
                <a:solidFill>
                  <a:schemeClr val="accent3"/>
                </a:solidFill>
              </a:rPr>
              <a:t>base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class, but we never want ONLY that information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need </a:t>
            </a:r>
            <a:r>
              <a:rPr lang="en-US" sz="2400" b="1" dirty="0" smtClean="0">
                <a:solidFill>
                  <a:schemeClr val="accent3"/>
                </a:solidFill>
              </a:rPr>
              <a:t>derived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to build on an ABC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1683</Words>
  <Application>Microsoft Office PowerPoint</Application>
  <PresentationFormat>Widescreen</PresentationFormat>
  <Paragraphs>312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Review</vt:lpstr>
      <vt:lpstr>What type of class/function can be used with any type of data?</vt:lpstr>
      <vt:lpstr>What does this code print out?</vt:lpstr>
      <vt:lpstr>What is a breakpoint, and why would you use one?</vt:lpstr>
      <vt:lpstr>What is the call stack?</vt:lpstr>
      <vt:lpstr>What is print debugging, and why can it be helpful and/or not-so-helpful?</vt:lpstr>
      <vt:lpstr>What does the auto keyword do?</vt:lpstr>
      <vt:lpstr>What two concepts are being utilized here?</vt:lpstr>
      <vt:lpstr>What is an Abstract Base Class (ABC), and why/when should you use one?</vt:lpstr>
      <vt:lpstr>What’s the limit on how many derived classes you can create?</vt:lpstr>
      <vt:lpstr>What relationships do public and private inheritance define?</vt:lpstr>
      <vt:lpstr>Given the following code…</vt:lpstr>
      <vt:lpstr>Upcasting and Downcasting</vt:lpstr>
      <vt:lpstr>What’s the difference between a Stack and a Queue?</vt:lpstr>
      <vt:lpstr>PowerPoint Presentation</vt:lpstr>
      <vt:lpstr>How could you open this file for reading its data in binary?</vt:lpstr>
      <vt:lpstr>PowerPoint Presentation</vt:lpstr>
      <vt:lpstr>PowerPoint Presentation</vt:lpstr>
      <vt:lpstr>This code is broken. How can we fix it?</vt:lpstr>
      <vt:lpstr>What do you call the two components of the pairs stored in a map?</vt:lpstr>
      <vt:lpstr>What is the purpose of the key in a map?</vt:lpstr>
      <vt:lpstr>True or False?</vt:lpstr>
      <vt:lpstr>What can you use to access every element in a map (as well as other standard library objects)?</vt:lpstr>
      <vt:lpstr>What is the purpose of a library?</vt:lpstr>
      <vt:lpstr>What type of operation is this?</vt:lpstr>
      <vt:lpstr>Which of these pointers, if dereferenced, would have the highest value?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 Quiz</dc:title>
  <dc:creator>Fox</dc:creator>
  <cp:lastModifiedBy>joshuafox@ufl.edu</cp:lastModifiedBy>
  <cp:revision>214</cp:revision>
  <dcterms:created xsi:type="dcterms:W3CDTF">2018-06-06T18:50:27Z</dcterms:created>
  <dcterms:modified xsi:type="dcterms:W3CDTF">2020-08-12T18:04:28Z</dcterms:modified>
</cp:coreProperties>
</file>