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300" r:id="rId11"/>
    <p:sldId id="266" r:id="rId12"/>
    <p:sldId id="273" r:id="rId13"/>
    <p:sldId id="308" r:id="rId14"/>
    <p:sldId id="309" r:id="rId15"/>
    <p:sldId id="274" r:id="rId16"/>
    <p:sldId id="271" r:id="rId17"/>
    <p:sldId id="272" r:id="rId18"/>
    <p:sldId id="268" r:id="rId19"/>
    <p:sldId id="285" r:id="rId20"/>
    <p:sldId id="269" r:id="rId21"/>
    <p:sldId id="294" r:id="rId22"/>
    <p:sldId id="275" r:id="rId23"/>
    <p:sldId id="298" r:id="rId24"/>
    <p:sldId id="295" r:id="rId25"/>
    <p:sldId id="299" r:id="rId26"/>
    <p:sldId id="283" r:id="rId27"/>
    <p:sldId id="284" r:id="rId28"/>
    <p:sldId id="290" r:id="rId29"/>
    <p:sldId id="267" r:id="rId30"/>
    <p:sldId id="289" r:id="rId31"/>
    <p:sldId id="287" r:id="rId32"/>
    <p:sldId id="278" r:id="rId33"/>
    <p:sldId id="286" r:id="rId34"/>
    <p:sldId id="305" r:id="rId35"/>
    <p:sldId id="297" r:id="rId36"/>
    <p:sldId id="301" r:id="rId37"/>
    <p:sldId id="302" r:id="rId38"/>
    <p:sldId id="304" r:id="rId39"/>
    <p:sldId id="306" r:id="rId40"/>
    <p:sldId id="307" r:id="rId41"/>
    <p:sldId id="281" r:id="rId42"/>
    <p:sldId id="310" r:id="rId43"/>
    <p:sldId id="2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2D91-8318-46C1-8214-8C27F96C643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E2DA-A43C-4679-AD9A-B9DD0B10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2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3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2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3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4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3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6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4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9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1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9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1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7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3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8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7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1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66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67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911D-D8A4-42E9-A911-14B86AC0BC9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78-function-pointer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truths.blogspot.com/2014/03/fun-with-lambdas-c14-style-part-1.html" TargetMode="External"/><Relationship Id="rId5" Type="http://schemas.openxmlformats.org/officeDocument/2006/relationships/hyperlink" Target="https://blog.feabhas.com/2014/03/demystifying-c-lambdas/" TargetMode="External"/><Relationship Id="rId4" Type="http://schemas.openxmlformats.org/officeDocument/2006/relationships/hyperlink" Target="https://isocpp.org/wiki/faq/pointers-to-memb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Pointers, </a:t>
            </a:r>
            <a:r>
              <a:rPr lang="en-US" dirty="0"/>
              <a:t>Function Objects, and </a:t>
            </a: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– Pull the comparison into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104842" cy="2268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if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(numbers[i], numbers[i +1])) 	// Swap two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4265615"/>
            <a:ext cx="10841191" cy="22685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function pointer!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 +1]))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Swap two values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89639" y="3257139"/>
            <a:ext cx="3290887" cy="822285"/>
            <a:chOff x="7824787" y="4900762"/>
            <a:chExt cx="3290887" cy="822285"/>
          </a:xfrm>
        </p:grpSpPr>
        <p:sp>
          <p:nvSpPr>
            <p:cNvPr id="7" name="Left Arrow 6"/>
            <p:cNvSpPr/>
            <p:nvPr/>
          </p:nvSpPr>
          <p:spPr>
            <a:xfrm rot="1979655">
              <a:off x="7824787" y="4900762"/>
              <a:ext cx="1038225" cy="218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6774" y="5076716"/>
              <a:ext cx="2628900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So… where does this come from?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80501" y="1672278"/>
            <a:ext cx="403802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some comparison (either greater than or less than) is true, then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 smtClean="0"/>
              <a:t>Passing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This function takes 2 </a:t>
            </a:r>
            <a:r>
              <a:rPr lang="en-US" sz="2000" dirty="0" smtClean="0"/>
              <a:t>parameters: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smtClean="0"/>
              <a:t>The stuff to sort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smtClean="0"/>
              <a:t>A pointer to a function which compares two integers, and returns a bool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Ascending(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Descending(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Ascending);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Descending);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226139" y="1882953"/>
            <a:ext cx="4822861" cy="4753171"/>
            <a:chOff x="6226139" y="2244903"/>
            <a:chExt cx="4822861" cy="4753171"/>
          </a:xfrm>
        </p:grpSpPr>
        <p:sp>
          <p:nvSpPr>
            <p:cNvPr id="4" name="Up Arrow 3"/>
            <p:cNvSpPr/>
            <p:nvPr/>
          </p:nvSpPr>
          <p:spPr>
            <a:xfrm>
              <a:off x="7027524" y="2244903"/>
              <a:ext cx="226031" cy="20599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6139" y="4412751"/>
              <a:ext cx="4822861" cy="25853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use this in the function, call it like a function:</a:t>
              </a:r>
            </a:p>
            <a:p>
              <a:r>
                <a:rPr lang="en-US" dirty="0" smtClean="0"/>
                <a:t>compare(</a:t>
              </a:r>
              <a:r>
                <a:rPr lang="en-US" dirty="0" err="1" smtClean="0"/>
                <a:t>someInt</a:t>
              </a:r>
              <a:r>
                <a:rPr lang="en-US" dirty="0" smtClean="0"/>
                <a:t>, </a:t>
              </a:r>
              <a:r>
                <a:rPr lang="en-US" dirty="0" err="1" smtClean="0"/>
                <a:t>someOtherInt</a:t>
              </a:r>
              <a:r>
                <a:rPr lang="en-US" dirty="0" smtClean="0"/>
                <a:t>);</a:t>
              </a:r>
            </a:p>
            <a:p>
              <a:r>
                <a:rPr lang="en-US" dirty="0" smtClean="0"/>
                <a:t>compare(800, -41);</a:t>
              </a:r>
            </a:p>
            <a:p>
              <a:r>
                <a:rPr lang="en-US" dirty="0" smtClean="0"/>
                <a:t>compare(numbers[i], numbers[i + 1]);</a:t>
              </a:r>
            </a:p>
            <a:p>
              <a:endParaRPr lang="en-US" dirty="0"/>
            </a:p>
            <a:p>
              <a:r>
                <a:rPr lang="en-US" dirty="0" smtClean="0"/>
                <a:t>The syntax for passing this is kind of nasty. Modern C++ has ways to alleviate this (more on that, soon).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66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Arrays of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43363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 prototypes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Subtract(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Multiply(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One function pointer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Add;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Array of function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(*operations[3])(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operations[0] 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operations[1] = Subtract;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operations[2] = Multiply;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55223" y="2785375"/>
            <a:ext cx="7063868" cy="1712626"/>
            <a:chOff x="2593198" y="2892814"/>
            <a:chExt cx="7063868" cy="1712626"/>
          </a:xfrm>
        </p:grpSpPr>
        <p:sp>
          <p:nvSpPr>
            <p:cNvPr id="5" name="Up Arrow 4"/>
            <p:cNvSpPr/>
            <p:nvPr/>
          </p:nvSpPr>
          <p:spPr>
            <a:xfrm rot="14711666">
              <a:off x="4221310" y="2686548"/>
              <a:ext cx="290780" cy="3547003"/>
            </a:xfrm>
            <a:prstGeom prst="up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1789" y="2892814"/>
              <a:ext cx="3945277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Brackets and the array size go after the variable name, just like you would anywhere else.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7000" y="3873168"/>
            <a:ext cx="46863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identify elements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OPS {ADD, SUBTRACT, MULTIPLY};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814" y="4629601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program doesn’t need to give every </a:t>
            </a:r>
            <a:r>
              <a:rPr lang="en-US" dirty="0" err="1" smtClean="0"/>
              <a:t>every</a:t>
            </a:r>
            <a:r>
              <a:rPr lang="en-US" dirty="0" smtClean="0"/>
              <a:t> variable or function a unique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99595" y="5390218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the programmers typically need those names (to an extent)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5345" y="6146651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Moving away from unique names can be very powerful, if difficult to grasp at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00100"/>
          </a:xfrm>
        </p:spPr>
        <p:txBody>
          <a:bodyPr/>
          <a:lstStyle/>
          <a:p>
            <a:r>
              <a:rPr lang="en-US" dirty="0" smtClean="0"/>
              <a:t>Using them…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2500"/>
            <a:ext cx="8596668" cy="18163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Array of function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(*operations[3])(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operations[0] 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operations[1] = Subtract;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operations[2] = Multiply;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34" y="2768885"/>
            <a:ext cx="4929882" cy="3693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an operation:\n"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 Add\n"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 Subtract\n"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"3. Multiply\n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value1, value2;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 = operations[opIndex-1];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0014" y="361204"/>
            <a:ext cx="4929882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Add(value1,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Subtract(value1,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3)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Multiply(value1, value2);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0014" y="2878332"/>
            <a:ext cx="4929882" cy="3416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Add(value1, value2);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Subtract(value1, value2);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Multiply(value1, value2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027"/>
            <a:ext cx="8596668" cy="800100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7165" y="2888645"/>
            <a:ext cx="10765604" cy="3416320"/>
            <a:chOff x="367165" y="3068443"/>
            <a:chExt cx="10765604" cy="3416320"/>
          </a:xfrm>
        </p:grpSpPr>
        <p:sp>
          <p:nvSpPr>
            <p:cNvPr id="12" name="Rectangle 11"/>
            <p:cNvSpPr/>
            <p:nvPr/>
          </p:nvSpPr>
          <p:spPr>
            <a:xfrm>
              <a:off x="367165" y="3068443"/>
              <a:ext cx="4929882" cy="2308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Add(value1,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2)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Subtract(value1,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3)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Multiply(value1, value2);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02887" y="3068443"/>
              <a:ext cx="4929882" cy="34163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1: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Add(value1, value2);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2: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Subtract(value1, value2);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3: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result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Multiply(value1, value2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4688" y="1571569"/>
            <a:ext cx="6601960" cy="1083539"/>
            <a:chOff x="3615743" y="1571569"/>
            <a:chExt cx="4929882" cy="1083539"/>
          </a:xfrm>
        </p:grpSpPr>
        <p:sp>
          <p:nvSpPr>
            <p:cNvPr id="11" name="Rectangle 10"/>
            <p:cNvSpPr/>
            <p:nvPr/>
          </p:nvSpPr>
          <p:spPr>
            <a:xfrm>
              <a:off x="3615743" y="1571569"/>
              <a:ext cx="4929882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result = operations[opIndex-1](value1, value2);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4509" y="2131888"/>
              <a:ext cx="1212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--OR--</a:t>
              </a:r>
              <a:endParaRPr lang="en-US" sz="28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34531" y="725557"/>
            <a:ext cx="29773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Need to add a function?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a function?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061" y="1571568"/>
            <a:ext cx="29773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one line of code doesn’t have to </a:t>
            </a:r>
            <a:r>
              <a:rPr lang="en-US" dirty="0" smtClean="0"/>
              <a:t>change!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6117" y="5339088"/>
            <a:ext cx="356225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These cases have to be modified to reflect all the options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14009" y="6065893"/>
            <a:ext cx="356225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Not impossible, but still “one more thing” to do…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 smtClean="0"/>
              <a:t>Function Pointer Syntax Is… Unique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3" y="1715907"/>
            <a:ext cx="93524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Add;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(*ptr2)(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&amp;Add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 changes nothing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(5, 20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Normal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operation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ptr2(5, 20);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Same result, as the &amp; does nothing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)(5, 20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Dereferencing the pointer? Optional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result4 = (**************ptr2)(5, 20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wtf?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Same as the first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"Result2: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result2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"Result3: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result3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"Result4: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result4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25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0574" y="4914900"/>
            <a:ext cx="345757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pointers are special. They have unique properties, because… they just do.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0574" y="5934670"/>
            <a:ext cx="345757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(The C++ standard specifies these unique properties)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Use “using” to clean up some ugliness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Ascending(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Old way to do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Ascending;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New way to do it…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Comparison is now an alias (a type)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Ascending;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muchbetter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3874" y="3258145"/>
            <a:ext cx="345757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000" dirty="0"/>
              <a:t> </a:t>
            </a:r>
            <a:r>
              <a:rPr lang="en-US" sz="2000" dirty="0" smtClean="0"/>
              <a:t>is now a type that you can use as a stand-in for something else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15324" y="4578024"/>
            <a:ext cx="3457576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Take the core functionality (function pointer) and create something you the programmer can use and make sense of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 smtClean="0"/>
              <a:t>Use “using” to clean up some ugliness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990542" cy="43744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ugliness…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Turns into this!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comparers;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25853" y="3952875"/>
            <a:ext cx="4248149" cy="1922681"/>
            <a:chOff x="5025853" y="3952875"/>
            <a:chExt cx="4248149" cy="1922681"/>
          </a:xfrm>
        </p:grpSpPr>
        <p:sp>
          <p:nvSpPr>
            <p:cNvPr id="4" name="Up Arrow 3"/>
            <p:cNvSpPr/>
            <p:nvPr/>
          </p:nvSpPr>
          <p:spPr>
            <a:xfrm>
              <a:off x="7486650" y="3952875"/>
              <a:ext cx="228600" cy="1181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0275" y="5229225"/>
              <a:ext cx="3263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Much cleaner! Just a regular data type now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 rot="16200000">
              <a:off x="5485434" y="4572000"/>
              <a:ext cx="261937" cy="1181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085791" cy="4392360"/>
          </a:xfrm>
        </p:spPr>
        <p:txBody>
          <a:bodyPr/>
          <a:lstStyle/>
          <a:p>
            <a:r>
              <a:rPr lang="en-US" dirty="0" smtClean="0"/>
              <a:t>Function Object</a:t>
            </a:r>
          </a:p>
          <a:p>
            <a:r>
              <a:rPr lang="en-US" dirty="0" smtClean="0"/>
              <a:t>A class which overloads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What’s so special about that operator?</a:t>
            </a:r>
          </a:p>
          <a:p>
            <a:r>
              <a:rPr lang="en-US" dirty="0" smtClean="0"/>
              <a:t>It lets you treat an object like a function: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myObject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myObject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SomeClass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 type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(parameter list)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whatever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12473" y="5746459"/>
            <a:ext cx="3786492" cy="1049182"/>
            <a:chOff x="2312473" y="5746459"/>
            <a:chExt cx="3786492" cy="1049182"/>
          </a:xfrm>
        </p:grpSpPr>
        <p:sp>
          <p:nvSpPr>
            <p:cNvPr id="4" name="Up Arrow 3"/>
            <p:cNvSpPr/>
            <p:nvPr/>
          </p:nvSpPr>
          <p:spPr>
            <a:xfrm rot="17979389">
              <a:off x="2659151" y="5399781"/>
              <a:ext cx="195714" cy="88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4"/>
            <p:cNvSpPr/>
            <p:nvPr/>
          </p:nvSpPr>
          <p:spPr>
            <a:xfrm rot="24900000">
              <a:off x="4559937" y="5429652"/>
              <a:ext cx="209436" cy="9166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9303" y="6149310"/>
              <a:ext cx="3739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 whatever return type and parameters you like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30467" y="3620185"/>
            <a:ext cx="5799108" cy="646331"/>
            <a:chOff x="2230467" y="3620185"/>
            <a:chExt cx="5799108" cy="646331"/>
          </a:xfrm>
        </p:grpSpPr>
        <p:sp>
          <p:nvSpPr>
            <p:cNvPr id="8" name="Rectangle 7"/>
            <p:cNvSpPr/>
            <p:nvPr/>
          </p:nvSpPr>
          <p:spPr>
            <a:xfrm>
              <a:off x="4724400" y="3620185"/>
              <a:ext cx="3305175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Missing </a:t>
              </a:r>
              <a:r>
                <a:rPr lang="en-US" dirty="0"/>
                <a:t>a period, an arrow -&gt; ? A function name?! Nope!</a:t>
              </a:r>
            </a:p>
          </p:txBody>
        </p:sp>
        <p:sp>
          <p:nvSpPr>
            <p:cNvPr id="9" name="Up Arrow 8"/>
            <p:cNvSpPr/>
            <p:nvPr/>
          </p:nvSpPr>
          <p:spPr>
            <a:xfrm rot="16200000">
              <a:off x="3335861" y="2818907"/>
              <a:ext cx="213876" cy="242466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14850" y="4334028"/>
            <a:ext cx="30194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 calling a function: </a:t>
            </a:r>
            <a:r>
              <a:rPr lang="en-US" dirty="0" err="1" smtClean="0">
                <a:latin typeface="Consolas" panose="020B0609020204030204" pitchFamily="49" charset="0"/>
              </a:rPr>
              <a:t>myObject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32085" y="4441749"/>
            <a:ext cx="3739707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Remember: every time you call an operator by name, a rubber ducky dies somewhere…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4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Creating a random number generator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mt19937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uniform_int_distribution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random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calling 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More concise </a:t>
            </a:r>
            <a:r>
              <a:rPr lang="en-US" sz="2400" dirty="0" smtClean="0"/>
              <a:t>than: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dist.generate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dist.Execute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dist.MakeItSo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10226" y="3510648"/>
            <a:ext cx="38481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(Generate a random number within the previously defined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838"/>
          </a:xfrm>
        </p:spPr>
        <p:txBody>
          <a:bodyPr/>
          <a:lstStyle/>
          <a:p>
            <a:r>
              <a:rPr lang="en-US" dirty="0" smtClean="0"/>
              <a:t>The setup… just calling a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654058"/>
            <a:ext cx="9528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mt19937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(time(0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Plain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’ global function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sv-S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  <a:endParaRPr lang="sv-S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uniform_int_distribution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Straightforward stuff here…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Random100()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052"/>
            <a:ext cx="9723966" cy="46903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so as not to bother with accessibility keywords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Function pointer version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version…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CREATE AND PASS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an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object of the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type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24575" y="4649850"/>
            <a:ext cx="6067425" cy="1754326"/>
            <a:chOff x="5657850" y="4924425"/>
            <a:chExt cx="6067425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8420100" y="4924425"/>
              <a:ext cx="3305175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just calls the constructor of the class to create a new instance.</a:t>
              </a:r>
            </a:p>
            <a:p>
              <a:r>
                <a:rPr lang="en-US" dirty="0"/>
                <a:t>(This has nothing to do with function objects, this is just regular C++)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5657850" y="6315075"/>
              <a:ext cx="2762250" cy="2476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6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 smtClean="0"/>
              <a:t>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9225"/>
            <a:ext cx="9161991" cy="46221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create an instance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Pass said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Use the instance (assuming we had 2 strings laying around)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for Complex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3" y="1447443"/>
            <a:ext cx="89344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level;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HeroCompareLevel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.level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.level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heroes.begin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heroes.end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HeroCompareLevel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162925" y="2241322"/>
            <a:ext cx="32385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Fundamentally, this is the same concept as using a function </a:t>
            </a:r>
            <a:r>
              <a:rPr lang="en-US" dirty="0" smtClean="0"/>
              <a:t>pointer.</a:t>
            </a:r>
          </a:p>
          <a:p>
            <a:r>
              <a:rPr lang="en-US" dirty="0" smtClean="0"/>
              <a:t>(Passing some function to another function)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25" y="6156424"/>
            <a:ext cx="67532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 smtClean="0"/>
              <a:t>std</a:t>
            </a:r>
            <a:r>
              <a:rPr lang="en-US" dirty="0" smtClean="0"/>
              <a:t>::sort is a function in the standard library. Give it 2 iterators (where to begin, where to end), and a comparison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for Complex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447443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pointer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version works as well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::sort(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heroes.begin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heroes.end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Sort);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162925" y="2241322"/>
            <a:ext cx="323850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A static function belongs to the CLASS, not a single instance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1880" y="4432072"/>
            <a:ext cx="32385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Static class functions can be used as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23160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 smtClean="0"/>
              <a:t>Object State (function or otherwise)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43363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object’s </a:t>
            </a:r>
            <a:r>
              <a:rPr lang="en-US" sz="2400" b="1" dirty="0" smtClean="0"/>
              <a:t>STATE</a:t>
            </a:r>
            <a:r>
              <a:rPr lang="en-US" sz="2400" dirty="0" smtClean="0"/>
              <a:t> is just the current value of its data</a:t>
            </a:r>
          </a:p>
          <a:p>
            <a:r>
              <a:rPr lang="en-US" sz="2400" dirty="0" smtClean="0"/>
              <a:t>No matter the quantity of the data</a:t>
            </a:r>
          </a:p>
          <a:p>
            <a:pPr lvl="1"/>
            <a:r>
              <a:rPr lang="en-US" sz="2000" dirty="0" smtClean="0"/>
              <a:t>Simple object with a single char variable? It has state</a:t>
            </a:r>
          </a:p>
          <a:p>
            <a:pPr lvl="1"/>
            <a:r>
              <a:rPr lang="en-US" sz="2000" dirty="0" smtClean="0"/>
              <a:t>Complex object containing numerous variables? It has state</a:t>
            </a:r>
          </a:p>
          <a:p>
            <a:r>
              <a:rPr lang="en-US" sz="2400" dirty="0" smtClean="0"/>
              <a:t>If you were to pause at a breakpoint, what would the object look like?</a:t>
            </a:r>
          </a:p>
          <a:p>
            <a:endParaRPr lang="en-US" sz="2400" dirty="0"/>
          </a:p>
          <a:p>
            <a:r>
              <a:rPr lang="en-US" sz="2400" dirty="0" smtClean="0"/>
              <a:t>Function pointers (like all pointers) don’t have state</a:t>
            </a:r>
          </a:p>
          <a:p>
            <a:pPr lvl="1"/>
            <a:r>
              <a:rPr lang="en-US" sz="2000" dirty="0" smtClean="0"/>
              <a:t>They don’t contain any values</a:t>
            </a:r>
          </a:p>
          <a:p>
            <a:pPr lvl="1"/>
            <a:r>
              <a:rPr lang="en-US" sz="2000" dirty="0" smtClean="0"/>
              <a:t>They just point to something</a:t>
            </a:r>
          </a:p>
        </p:txBody>
      </p:sp>
    </p:spTree>
    <p:extLst>
      <p:ext uri="{BB962C8B-B14F-4D97-AF65-F5344CB8AC3E}">
        <p14:creationId xmlns:p14="http://schemas.microsoft.com/office/powerpoint/2010/main" val="19628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533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RollTracker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results;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roll = rand();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results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roll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Print out results any rolls made so far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9775" y="1930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RollTracker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Generate random numbers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roller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roller.Results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0505" y="4146385"/>
            <a:ext cx="413332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Can act like a function pointer (pass the function around), but potentially it can do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97" y="1649003"/>
            <a:ext cx="8914341" cy="4392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1. Use </a:t>
            </a:r>
            <a:r>
              <a:rPr lang="en-US" sz="2400" dirty="0"/>
              <a:t>a template </a:t>
            </a:r>
            <a:r>
              <a:rPr lang="en-US" sz="2400" dirty="0" smtClean="0"/>
              <a:t>(they don’t discriminate!)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 + 1]))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swap, or something else…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2. Use std::function&lt;&gt; </a:t>
            </a:r>
            <a:r>
              <a:rPr lang="en-US" sz="2400" dirty="0" smtClean="0"/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  std::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&amp;)&gt; 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 + 1])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65094" y="6178813"/>
            <a:ext cx="3906198" cy="636921"/>
            <a:chOff x="5866451" y="5933186"/>
            <a:chExt cx="3906198" cy="636921"/>
          </a:xfrm>
        </p:grpSpPr>
        <p:sp>
          <p:nvSpPr>
            <p:cNvPr id="4" name="Up Arrow 3"/>
            <p:cNvSpPr/>
            <p:nvPr/>
          </p:nvSpPr>
          <p:spPr>
            <a:xfrm rot="17817741">
              <a:off x="6625609" y="5174028"/>
              <a:ext cx="216356" cy="17346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4" y="6200775"/>
              <a:ext cx="2162175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Uh, say what now?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12786" y="857226"/>
            <a:ext cx="6274339" cy="2031325"/>
            <a:chOff x="5012786" y="857226"/>
            <a:chExt cx="6274339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8429625" y="857226"/>
              <a:ext cx="2857500" cy="20313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template says “I assume the thing you pass to me has an overloaded operator(), or it’s a function </a:t>
              </a:r>
              <a:r>
                <a:rPr lang="en-US" dirty="0" smtClean="0"/>
                <a:t>pointer—either way, it takes two parameters!</a:t>
              </a:r>
            </a:p>
          </p:txBody>
        </p:sp>
        <p:sp>
          <p:nvSpPr>
            <p:cNvPr id="8" name="Left Arrow 7"/>
            <p:cNvSpPr/>
            <p:nvPr/>
          </p:nvSpPr>
          <p:spPr>
            <a:xfrm rot="20176944">
              <a:off x="5012786" y="2483818"/>
              <a:ext cx="3517497" cy="2381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std::function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526887"/>
          </a:xfrm>
        </p:spPr>
        <p:txBody>
          <a:bodyPr/>
          <a:lstStyle/>
          <a:p>
            <a:r>
              <a:rPr lang="en-US" b="1" dirty="0" smtClean="0"/>
              <a:t>Wrapper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Encapsulates some </a:t>
            </a:r>
            <a:r>
              <a:rPr lang="en-US" b="1" dirty="0" smtClean="0"/>
              <a:t>Callable</a:t>
            </a:r>
            <a:r>
              <a:rPr lang="en-US" dirty="0" smtClean="0"/>
              <a:t> element – function pointer, </a:t>
            </a:r>
            <a:r>
              <a:rPr lang="en-US" dirty="0" err="1" smtClean="0"/>
              <a:t>functor</a:t>
            </a:r>
            <a:r>
              <a:rPr lang="en-US" dirty="0" smtClean="0"/>
              <a:t>, even lambda expression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(parameter list)&gt;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variableName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Stores a function taking in an integer, and returning a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 parameters, no return value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otherFunction2;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&gt;&amp;,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otherFunction3;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Using a std::function object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8" y="1457326"/>
            <a:ext cx="6375572" cy="319137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75205" y="4592047"/>
            <a:ext cx="4695825" cy="1414462"/>
            <a:chOff x="1362075" y="4288870"/>
            <a:chExt cx="4695825" cy="1414462"/>
          </a:xfrm>
        </p:grpSpPr>
        <p:sp>
          <p:nvSpPr>
            <p:cNvPr id="5" name="Up Arrow 4"/>
            <p:cNvSpPr/>
            <p:nvPr/>
          </p:nvSpPr>
          <p:spPr>
            <a:xfrm>
              <a:off x="2505074" y="4288870"/>
              <a:ext cx="210696" cy="10451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2075" y="5334000"/>
              <a:ext cx="469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Behind the scenes, a </a:t>
              </a:r>
              <a:r>
                <a:rPr lang="en-US" dirty="0" err="1" smtClean="0"/>
                <a:t>functor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smtClean="0"/>
              <a:t>Lambda Expressions (Lambdas)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003"/>
            <a:ext cx="8596668" cy="4392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Anonymous functions</a:t>
            </a:r>
          </a:p>
          <a:p>
            <a:r>
              <a:rPr lang="en-US" sz="2400" dirty="0" smtClean="0"/>
              <a:t>Functions you don’t (usually) call explicitly</a:t>
            </a:r>
          </a:p>
          <a:p>
            <a:r>
              <a:rPr lang="en-US" sz="2400" dirty="0" smtClean="0"/>
              <a:t>They exist, but kind of don’t exist</a:t>
            </a:r>
          </a:p>
          <a:p>
            <a:r>
              <a:rPr lang="en-US" sz="2400" dirty="0" smtClean="0"/>
              <a:t>Somewhat like a function as a temporary variable</a:t>
            </a:r>
          </a:p>
          <a:p>
            <a:r>
              <a:rPr lang="en-US" sz="2400" dirty="0" smtClean="0"/>
              <a:t>Good if you need a function, but only in one place</a:t>
            </a:r>
          </a:p>
          <a:p>
            <a:pPr lvl="1"/>
            <a:r>
              <a:rPr lang="en-US" sz="2200" dirty="0" smtClean="0"/>
              <a:t>Or that you don’t want to share with the rest of the program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lambda = []() {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lambda();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71824" y="5457824"/>
            <a:ext cx="5381625" cy="993995"/>
            <a:chOff x="3171824" y="5457824"/>
            <a:chExt cx="5381625" cy="993995"/>
          </a:xfrm>
        </p:grpSpPr>
        <p:sp>
          <p:nvSpPr>
            <p:cNvPr id="5" name="Right Brace 4"/>
            <p:cNvSpPr/>
            <p:nvPr/>
          </p:nvSpPr>
          <p:spPr>
            <a:xfrm rot="5400000">
              <a:off x="5688805" y="2940843"/>
              <a:ext cx="347663" cy="5381625"/>
            </a:xfrm>
            <a:prstGeom prst="rightBrace">
              <a:avLst>
                <a:gd name="adj1" fmla="val 54909"/>
                <a:gd name="adj2" fmla="val 3318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5191" y="5805488"/>
              <a:ext cx="275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 the lambda expression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3677" y="6164741"/>
            <a:ext cx="3205606" cy="727023"/>
            <a:chOff x="1893677" y="6164741"/>
            <a:chExt cx="3205606" cy="727023"/>
          </a:xfrm>
        </p:grpSpPr>
        <p:sp>
          <p:nvSpPr>
            <p:cNvPr id="7" name="Up Arrow 6"/>
            <p:cNvSpPr/>
            <p:nvPr/>
          </p:nvSpPr>
          <p:spPr>
            <a:xfrm rot="17560839">
              <a:off x="2491774" y="5566644"/>
              <a:ext cx="180060" cy="13762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1433" y="6245433"/>
              <a:ext cx="1847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it, just like a function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0" y="4518152"/>
            <a:ext cx="3502437" cy="616864"/>
            <a:chOff x="762000" y="4518152"/>
            <a:chExt cx="3502437" cy="616864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1507331" y="4042022"/>
              <a:ext cx="347663" cy="1838326"/>
            </a:xfrm>
            <a:prstGeom prst="rightBrace">
              <a:avLst>
                <a:gd name="adj1" fmla="val 49429"/>
                <a:gd name="adj2" fmla="val 4769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5545" y="4518152"/>
              <a:ext cx="315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Store it, in an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dirty="0" smtClean="0"/>
                <a:t> variable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1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Functions have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439"/>
            <a:ext cx="8596668" cy="4525924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What if this code…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Random100()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Became this code?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Random100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62177" y="4053155"/>
            <a:ext cx="5153050" cy="916103"/>
            <a:chOff x="3662177" y="4053155"/>
            <a:chExt cx="5153050" cy="916103"/>
          </a:xfrm>
        </p:grpSpPr>
        <p:sp>
          <p:nvSpPr>
            <p:cNvPr id="4" name="TextBox 3"/>
            <p:cNvSpPr txBox="1"/>
            <p:nvPr/>
          </p:nvSpPr>
          <p:spPr>
            <a:xfrm>
              <a:off x="5959011" y="4053155"/>
              <a:ext cx="285621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What would this print out?</a:t>
              </a:r>
              <a:endParaRPr lang="en-US" sz="2400" dirty="0"/>
            </a:p>
          </p:txBody>
        </p:sp>
        <p:sp>
          <p:nvSpPr>
            <p:cNvPr id="5" name="Left Arrow 4"/>
            <p:cNvSpPr/>
            <p:nvPr/>
          </p:nvSpPr>
          <p:spPr>
            <a:xfrm rot="20462149">
              <a:off x="3662177" y="4785580"/>
              <a:ext cx="2328094" cy="1836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00791" y="5047259"/>
            <a:ext cx="28562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Something like </a:t>
            </a:r>
            <a:r>
              <a:rPr lang="en-US" sz="2400" dirty="0" smtClean="0">
                <a:latin typeface="Consolas" panose="020B0609020204030204" pitchFamily="49" charset="0"/>
              </a:rPr>
              <a:t>07FF6A99</a:t>
            </a:r>
            <a:r>
              <a:rPr lang="en-US" sz="2400" dirty="0" smtClean="0"/>
              <a:t>, a memory address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2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Lambdas – What are they,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Syntactic sugar for function objects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Syntactic Sugar</a:t>
            </a:r>
            <a:r>
              <a:rPr lang="en-US" sz="2400" dirty="0" smtClean="0"/>
              <a:t> – Something to make writing a particular piece of code a bit easier</a:t>
            </a:r>
          </a:p>
          <a:p>
            <a:r>
              <a:rPr lang="en-US" sz="2400" dirty="0" smtClean="0"/>
              <a:t>Typically doesn’t DO anything differently</a:t>
            </a:r>
          </a:p>
          <a:p>
            <a:r>
              <a:rPr lang="en-US" sz="2400" dirty="0" smtClean="0"/>
              <a:t>Typically an alias for something already in the language</a:t>
            </a:r>
          </a:p>
          <a:p>
            <a:r>
              <a:rPr lang="en-US" sz="2400" dirty="0" smtClean="0"/>
              <a:t>Just affects how you, the programmer, write a thing</a:t>
            </a:r>
          </a:p>
          <a:p>
            <a:r>
              <a:rPr lang="en-US" sz="2400" dirty="0" smtClean="0"/>
              <a:t>Some languages are “sweeter” than others, and have more of this 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smtClean="0"/>
              <a:t>Lambda Expressions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339970" cy="4392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[capture clause](parameters)-&gt;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(optional)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Lambda code. What does this process do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I.e. write your “function” here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[capture clause] </a:t>
            </a:r>
            <a:r>
              <a:rPr lang="en-US" sz="2400" dirty="0"/>
              <a:t>How does the expression access variables from the surrounding scope</a:t>
            </a:r>
            <a:r>
              <a:rPr lang="en-US" sz="2400" dirty="0" smtClean="0"/>
              <a:t>? (more on this later – it can be empty)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 smtClean="0">
                <a:latin typeface="Consolas" panose="020B0609020204030204" pitchFamily="49" charset="0"/>
              </a:rPr>
              <a:t>arameters</a:t>
            </a:r>
            <a:r>
              <a:rPr lang="en-US" sz="2400" dirty="0" smtClean="0"/>
              <a:t> – just like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returnType</a:t>
            </a:r>
            <a:r>
              <a:rPr lang="en-US" sz="2400" dirty="0" smtClean="0"/>
              <a:t> – just like a function (though </a:t>
            </a:r>
            <a:r>
              <a:rPr lang="en-US" sz="2400" dirty="0"/>
              <a:t>you can omit this, and the return type is deduced, like 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/>
              <a:t> keyword)</a:t>
            </a:r>
          </a:p>
        </p:txBody>
      </p:sp>
    </p:spTree>
    <p:extLst>
      <p:ext uri="{BB962C8B-B14F-4D97-AF65-F5344CB8AC3E}">
        <p14:creationId xmlns:p14="http://schemas.microsoft.com/office/powerpoint/2010/main" val="23696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smtClean="0"/>
              <a:t>Lambda Expressions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781117" cy="4392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Ascending(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 pointer version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Ascending);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OR… Lambda edition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17667" y="5067300"/>
            <a:ext cx="2034069" cy="1158728"/>
            <a:chOff x="6017667" y="5067300"/>
            <a:chExt cx="2034069" cy="1158728"/>
          </a:xfrm>
        </p:grpSpPr>
        <p:sp>
          <p:nvSpPr>
            <p:cNvPr id="4" name="TextBox 3"/>
            <p:cNvSpPr txBox="1"/>
            <p:nvPr/>
          </p:nvSpPr>
          <p:spPr>
            <a:xfrm>
              <a:off x="6017667" y="5856696"/>
              <a:ext cx="203406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 smtClean="0"/>
                <a:t>It returns a bool</a:t>
              </a:r>
              <a:endParaRPr lang="en-US" dirty="0"/>
            </a:p>
          </p:txBody>
        </p:sp>
        <p:sp>
          <p:nvSpPr>
            <p:cNvPr id="5" name="Up Arrow 4"/>
            <p:cNvSpPr/>
            <p:nvPr/>
          </p:nvSpPr>
          <p:spPr>
            <a:xfrm>
              <a:off x="6877050" y="5067300"/>
              <a:ext cx="209550" cy="695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95677" y="3522017"/>
            <a:ext cx="2510287" cy="1068636"/>
            <a:chOff x="5395677" y="3522017"/>
            <a:chExt cx="2510287" cy="1068636"/>
          </a:xfrm>
        </p:grpSpPr>
        <p:sp>
          <p:nvSpPr>
            <p:cNvPr id="7" name="TextBox 6"/>
            <p:cNvSpPr txBox="1"/>
            <p:nvPr/>
          </p:nvSpPr>
          <p:spPr>
            <a:xfrm>
              <a:off x="5710933" y="3522017"/>
              <a:ext cx="219503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</a:t>
              </a:r>
              <a:r>
                <a:rPr lang="en-US" dirty="0" smtClean="0"/>
                <a:t>function takes in two integers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 rot="13500000">
              <a:off x="5592402" y="4156866"/>
              <a:ext cx="237062" cy="63051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1111" y="5895304"/>
            <a:ext cx="2668373" cy="857727"/>
            <a:chOff x="5515965" y="5367897"/>
            <a:chExt cx="2668373" cy="857727"/>
          </a:xfrm>
        </p:grpSpPr>
        <p:sp>
          <p:nvSpPr>
            <p:cNvPr id="12" name="Up Arrow 11"/>
            <p:cNvSpPr/>
            <p:nvPr/>
          </p:nvSpPr>
          <p:spPr>
            <a:xfrm rot="18421114">
              <a:off x="5759681" y="5124181"/>
              <a:ext cx="253613" cy="74104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7276" y="5579293"/>
              <a:ext cx="253706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 smtClean="0"/>
                <a:t>This is what the function actually does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140" y="2317122"/>
            <a:ext cx="3011222" cy="646331"/>
            <a:chOff x="5040514" y="5856696"/>
            <a:chExt cx="301122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017667" y="5856696"/>
              <a:ext cx="203406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 smtClean="0"/>
                <a:t>Not any different than this, really</a:t>
              </a:r>
              <a:endParaRPr lang="en-US" dirty="0"/>
            </a:p>
          </p:txBody>
        </p:sp>
        <p:sp>
          <p:nvSpPr>
            <p:cNvPr id="15" name="Up Arrow 14"/>
            <p:cNvSpPr/>
            <p:nvPr/>
          </p:nvSpPr>
          <p:spPr>
            <a:xfrm rot="16200000">
              <a:off x="5283402" y="5694024"/>
              <a:ext cx="209550" cy="695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4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Catching, Storing, Passing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you create lambda variables?</a:t>
            </a:r>
          </a:p>
          <a:p>
            <a:r>
              <a:rPr lang="en-US" sz="2400" dirty="0" smtClean="0"/>
              <a:t>Lambda expressions aren’t exactly a TYPE, so… can’t be done?</a:t>
            </a:r>
          </a:p>
          <a:p>
            <a:r>
              <a:rPr lang="en-US" sz="2400" dirty="0" smtClean="0"/>
              <a:t>You can catch them with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/>
              <a:t> keyword</a:t>
            </a:r>
          </a:p>
          <a:p>
            <a:pPr lvl="1"/>
            <a:r>
              <a:rPr lang="en-US" sz="2000" dirty="0" smtClean="0"/>
              <a:t>auto gets more and more useful, it seems…</a:t>
            </a:r>
          </a:p>
          <a:p>
            <a:r>
              <a:rPr lang="en-US" sz="2400" dirty="0" smtClean="0"/>
              <a:t>You can also pass or store them via templates</a:t>
            </a:r>
          </a:p>
          <a:p>
            <a:r>
              <a:rPr lang="en-US" sz="2400" dirty="0" smtClean="0"/>
              <a:t>Or store them in std::function&lt;&gt; parameters (which uses templates)</a:t>
            </a:r>
          </a:p>
          <a:p>
            <a:pPr lvl="1"/>
            <a:r>
              <a:rPr lang="en-US" sz="2200" dirty="0" smtClean="0"/>
              <a:t>Just like </a:t>
            </a:r>
            <a:r>
              <a:rPr lang="en-US" sz="2200" dirty="0" err="1" smtClean="0"/>
              <a:t>functors</a:t>
            </a:r>
            <a:r>
              <a:rPr lang="en-US" sz="2200" dirty="0" smtClean="0"/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542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026"/>
            <a:ext cx="8596668" cy="1320800"/>
          </a:xfrm>
        </p:spPr>
        <p:txBody>
          <a:bodyPr/>
          <a:lstStyle/>
          <a:p>
            <a:r>
              <a:rPr lang="en-US" dirty="0" smtClean="0"/>
              <a:t>Creating a lambda expression variable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" y="4147194"/>
            <a:ext cx="8692365" cy="940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748" y="3113070"/>
            <a:ext cx="750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Lambda expressions MUST be caught 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 smtClean="0"/>
              <a:t> keyword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7748" y="3574735"/>
            <a:ext cx="750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Why? Because they technically have a type, but…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85820" y="5136350"/>
            <a:ext cx="514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probably don’t want to write this out…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5820" y="5585444"/>
            <a:ext cx="514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(The compiler determines all of this. You don’t have to worry about it.)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0557" y="1719227"/>
            <a:ext cx="7092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lambda = []()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world, lambda edition!"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611" y="1242173"/>
            <a:ext cx="9272427" cy="1732196"/>
            <a:chOff x="472611" y="1242173"/>
            <a:chExt cx="9272427" cy="1732196"/>
          </a:xfrm>
        </p:grpSpPr>
        <p:sp>
          <p:nvSpPr>
            <p:cNvPr id="12" name="Freeform 11"/>
            <p:cNvSpPr/>
            <p:nvPr/>
          </p:nvSpPr>
          <p:spPr>
            <a:xfrm>
              <a:off x="472611" y="1772292"/>
              <a:ext cx="6585735" cy="1202077"/>
            </a:xfrm>
            <a:custGeom>
              <a:avLst/>
              <a:gdLst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59623 w 6585735"/>
                <a:gd name="connsiteY8" fmla="*/ 256854 h 1202077"/>
                <a:gd name="connsiteX9" fmla="*/ 1849349 w 6585735"/>
                <a:gd name="connsiteY9" fmla="*/ 0 h 1202077"/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40573 w 6585735"/>
                <a:gd name="connsiteY8" fmla="*/ 256854 h 1202077"/>
                <a:gd name="connsiteX9" fmla="*/ 1849349 w 6585735"/>
                <a:gd name="connsiteY9" fmla="*/ 0 h 1202077"/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47716 w 6585735"/>
                <a:gd name="connsiteY8" fmla="*/ 256854 h 1202077"/>
                <a:gd name="connsiteX9" fmla="*/ 1849349 w 6585735"/>
                <a:gd name="connsiteY9" fmla="*/ 0 h 120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85735" h="1202077">
                  <a:moveTo>
                    <a:pt x="1849349" y="0"/>
                  </a:moveTo>
                  <a:lnTo>
                    <a:pt x="2476072" y="0"/>
                  </a:lnTo>
                  <a:lnTo>
                    <a:pt x="2476072" y="400692"/>
                  </a:lnTo>
                  <a:lnTo>
                    <a:pt x="6585735" y="400692"/>
                  </a:lnTo>
                  <a:lnTo>
                    <a:pt x="6585735" y="1202077"/>
                  </a:lnTo>
                  <a:lnTo>
                    <a:pt x="6539501" y="1202077"/>
                  </a:lnTo>
                  <a:lnTo>
                    <a:pt x="0" y="1202077"/>
                  </a:lnTo>
                  <a:lnTo>
                    <a:pt x="0" y="256854"/>
                  </a:lnTo>
                  <a:lnTo>
                    <a:pt x="1847716" y="256854"/>
                  </a:lnTo>
                  <a:cubicBezTo>
                    <a:pt x="1848260" y="171236"/>
                    <a:pt x="1848805" y="85618"/>
                    <a:pt x="1849349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44639" y="1242173"/>
              <a:ext cx="3200399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The lambda expression itself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76499" y="1696222"/>
            <a:ext cx="3411020" cy="67710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Think of it like something on the heap, created with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57" y="1011495"/>
            <a:ext cx="3847673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kind of like a pointer to where the lambda lives in memory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10836" y="2463579"/>
            <a:ext cx="2999627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You do NOT need to use new/delete with lambdas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Readability of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1666874"/>
          </a:xfrm>
        </p:spPr>
        <p:txBody>
          <a:bodyPr>
            <a:noAutofit/>
          </a:bodyPr>
          <a:lstStyle/>
          <a:p>
            <a:r>
              <a:rPr lang="en-US" sz="2000" dirty="0" smtClean="0"/>
              <a:t>Scenario: You want to search through some STL container for a specific value</a:t>
            </a:r>
          </a:p>
          <a:p>
            <a:pPr marL="0" indent="0">
              <a:buNone/>
            </a:pP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find_if</a:t>
            </a:r>
            <a:r>
              <a:rPr lang="en-US" sz="2000" dirty="0" smtClean="0"/>
              <a:t>() has you covered!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</a:rPr>
              <a:t>find_if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startIterator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endIterator</a:t>
            </a:r>
            <a:r>
              <a:rPr lang="en-US" sz="2000" dirty="0" smtClean="0">
                <a:latin typeface="Consolas" panose="020B0609020204030204" pitchFamily="49" charset="0"/>
              </a:rPr>
              <a:t>, function)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718" y="4247019"/>
            <a:ext cx="100763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persons.end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"Adam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804888" y="1923634"/>
            <a:ext cx="3097323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persons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Search for: “Adam”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2537" y="3141137"/>
            <a:ext cx="208422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persons.begin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9962" y="3141137"/>
            <a:ext cx="18309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persons.end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3587" y="3141137"/>
            <a:ext cx="37305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Some ugly lambda expression…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38650" y="4661863"/>
            <a:ext cx="5017936" cy="1724203"/>
            <a:chOff x="4438650" y="4661863"/>
            <a:chExt cx="5017936" cy="1724203"/>
          </a:xfrm>
        </p:grpSpPr>
        <p:sp>
          <p:nvSpPr>
            <p:cNvPr id="13" name="TextBox 12"/>
            <p:cNvSpPr txBox="1"/>
            <p:nvPr/>
          </p:nvSpPr>
          <p:spPr>
            <a:xfrm>
              <a:off x="5865662" y="5370403"/>
              <a:ext cx="3590924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This is a “quick and dirty” function defined right here, and only accessible right here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4438650" y="4661863"/>
              <a:ext cx="247650" cy="1071117"/>
            </a:xfrm>
            <a:prstGeom prst="rightBrace">
              <a:avLst>
                <a:gd name="adj1" fmla="val 6987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3" idx="1"/>
              <a:endCxn id="19" idx="1"/>
            </p:cNvCxnSpPr>
            <p:nvPr/>
          </p:nvCxnSpPr>
          <p:spPr>
            <a:xfrm flipH="1" flipV="1">
              <a:off x="4686300" y="5197422"/>
              <a:ext cx="1179362" cy="680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72537" y="5878234"/>
            <a:ext cx="370383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There’s no “</a:t>
            </a:r>
            <a:r>
              <a:rPr lang="en-US" sz="1800" dirty="0" err="1" smtClean="0"/>
              <a:t>FindAdam</a:t>
            </a:r>
            <a:r>
              <a:rPr lang="en-US" sz="1800" dirty="0" smtClean="0"/>
              <a:t>()” function anywhere in your code to confuse someone else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939"/>
            <a:ext cx="8596668" cy="809625"/>
          </a:xfrm>
        </p:spPr>
        <p:txBody>
          <a:bodyPr/>
          <a:lstStyle/>
          <a:p>
            <a:r>
              <a:rPr lang="en-US" dirty="0" smtClean="0"/>
              <a:t>Lambda Expression Example -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103"/>
            <a:ext cx="8596668" cy="904874"/>
          </a:xfrm>
        </p:spPr>
        <p:txBody>
          <a:bodyPr/>
          <a:lstStyle/>
          <a:p>
            <a:r>
              <a:rPr lang="en-US" dirty="0" smtClean="0"/>
              <a:t>Imagine a UI with various Button objects</a:t>
            </a:r>
          </a:p>
          <a:p>
            <a:r>
              <a:rPr lang="en-US" dirty="0" smtClean="0"/>
              <a:t>Each one needs some unique “on click” functionality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24726" y="1928814"/>
            <a:ext cx="4552950" cy="2990850"/>
            <a:chOff x="6629400" y="2600325"/>
            <a:chExt cx="4791075" cy="2990850"/>
          </a:xfrm>
        </p:grpSpPr>
        <p:sp>
          <p:nvSpPr>
            <p:cNvPr id="4" name="Rectangle 3"/>
            <p:cNvSpPr/>
            <p:nvPr/>
          </p:nvSpPr>
          <p:spPr>
            <a:xfrm>
              <a:off x="6629400" y="2600325"/>
              <a:ext cx="4791075" cy="2990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00850" y="28575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Button1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00850" y="34671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Button2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00850" y="40767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Button3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7332" y="2305051"/>
            <a:ext cx="6647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Define a base class with a virtual function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Derive a new class, implement the click 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Do some stuff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 then two more…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50" y="5228183"/>
            <a:ext cx="311467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Four separate Button classes, 3 bits of unique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942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 smtClean="0"/>
              <a:t>Buttons – Lambda edition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8224" y="1734741"/>
            <a:ext cx="86582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this when the button is clicked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Take in a lambda expression when creating a button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Button(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Execute previously stored lambda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734741"/>
            <a:ext cx="311467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Of course, any other variables your object may need to do its job…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 smtClean="0"/>
              <a:t>Buttons – Lambda edition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5" y="1649016"/>
            <a:ext cx="96964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Initialize a button with custom functionality</a:t>
            </a:r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([]()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});</a:t>
            </a: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button2([]()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"Button 2 functionality goes here."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button3([]()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"Button 3!"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62825" y="4205406"/>
            <a:ext cx="311467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One class, 3 customized instances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8925" y="5113883"/>
            <a:ext cx="5038725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Functionality can be treated </a:t>
            </a:r>
            <a:r>
              <a:rPr lang="en-US" smtClean="0"/>
              <a:t>like a variable </a:t>
            </a:r>
            <a:r>
              <a:rPr lang="en-US" dirty="0" smtClean="0"/>
              <a:t>(i.e. you can change it on the fly)</a:t>
            </a:r>
          </a:p>
          <a:p>
            <a:endParaRPr lang="en-US" dirty="0"/>
          </a:p>
          <a:p>
            <a:r>
              <a:rPr lang="en-US" dirty="0" smtClean="0"/>
              <a:t>Your programs can be more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smtClean="0"/>
              <a:t>Capturing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085792" cy="4392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5, 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10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/>
              <a:t>No access to locals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[=] </a:t>
            </a:r>
            <a:r>
              <a:rPr lang="en-US" sz="2000" dirty="0"/>
              <a:t>Capture by value. </a:t>
            </a:r>
            <a:r>
              <a:rPr lang="en-US" sz="2000" dirty="0" smtClean="0"/>
              <a:t>Access, but no modification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[&amp;] </a:t>
            </a:r>
            <a:r>
              <a:rPr lang="en-US" sz="2000" dirty="0"/>
              <a:t>Capture by reference. Allows access/modification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[&amp;x]</a:t>
            </a:r>
            <a:r>
              <a:rPr lang="en-US" sz="2000" dirty="0" smtClean="0"/>
              <a:t> Capture only the x variable, by 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[=, &amp;y] </a:t>
            </a:r>
            <a:r>
              <a:rPr lang="en-US" sz="2000" dirty="0"/>
              <a:t>Capture by value, but </a:t>
            </a:r>
            <a:r>
              <a:rPr lang="en-US" sz="2000" dirty="0" smtClean="0"/>
              <a:t>capture y </a:t>
            </a:r>
            <a:r>
              <a:rPr lang="en-US" sz="2000" dirty="0"/>
              <a:t>by </a:t>
            </a:r>
            <a:r>
              <a:rPr lang="en-US" sz="2000" dirty="0" smtClean="0"/>
              <a:t>reference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[](){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Access here determined by capture clause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2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563"/>
            <a:ext cx="8596668" cy="752475"/>
          </a:xfrm>
        </p:spPr>
        <p:txBody>
          <a:bodyPr/>
          <a:lstStyle/>
          <a:p>
            <a:r>
              <a:rPr lang="en-US" dirty="0" smtClean="0"/>
              <a:t>Code lives in memory too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57340" y="1143000"/>
            <a:ext cx="1819275" cy="4933950"/>
            <a:chOff x="1304925" y="1562100"/>
            <a:chExt cx="1819275" cy="4933950"/>
          </a:xfrm>
        </p:grpSpPr>
        <p:sp>
          <p:nvSpPr>
            <p:cNvPr id="4" name="Rectangle 3"/>
            <p:cNvSpPr/>
            <p:nvPr/>
          </p:nvSpPr>
          <p:spPr>
            <a:xfrm>
              <a:off x="1304925" y="1562100"/>
              <a:ext cx="1819275" cy="49339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9225" y="1714500"/>
              <a:ext cx="160972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sz="1200" dirty="0" smtClean="0"/>
                <a:t>(data, stack frames)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19225" y="4305298"/>
              <a:ext cx="1609725" cy="65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br>
                <a:rPr lang="en-US" dirty="0" smtClean="0"/>
              </a:br>
              <a:r>
                <a:rPr lang="en-US" sz="1200" dirty="0"/>
                <a:t>(data)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19225" y="4972046"/>
              <a:ext cx="160972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Global Data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9225" y="5414957"/>
              <a:ext cx="1609725" cy="928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Instructions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2224088" y="3571872"/>
              <a:ext cx="0" cy="733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2224088" y="2276475"/>
              <a:ext cx="0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68377" y="6115705"/>
            <a:ext cx="4622973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(Approximation – Actual implementation may vary based on platform)</a:t>
            </a:r>
            <a:endParaRPr lang="en-US" sz="11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23653" y="1211044"/>
            <a:ext cx="2776797" cy="646331"/>
            <a:chOff x="823653" y="1211044"/>
            <a:chExt cx="2776797" cy="646331"/>
          </a:xfrm>
        </p:grpSpPr>
        <p:sp>
          <p:nvSpPr>
            <p:cNvPr id="34" name="TextBox 33"/>
            <p:cNvSpPr txBox="1"/>
            <p:nvPr/>
          </p:nvSpPr>
          <p:spPr>
            <a:xfrm>
              <a:off x="823653" y="1211044"/>
              <a:ext cx="198120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 smtClean="0"/>
                <a:t>1. Call a function from here</a:t>
              </a:r>
              <a:endParaRPr lang="en-US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895600" y="1549841"/>
              <a:ext cx="704850" cy="174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33505" y="1576387"/>
            <a:ext cx="3534295" cy="4410833"/>
            <a:chOff x="5533505" y="1576387"/>
            <a:chExt cx="3534295" cy="4410833"/>
          </a:xfrm>
        </p:grpSpPr>
        <p:sp>
          <p:nvSpPr>
            <p:cNvPr id="36" name="Curved Left Arrow 35"/>
            <p:cNvSpPr/>
            <p:nvPr/>
          </p:nvSpPr>
          <p:spPr>
            <a:xfrm>
              <a:off x="5533505" y="1576387"/>
              <a:ext cx="862273" cy="381066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38355" y="4786891"/>
              <a:ext cx="2829445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2. Your program jumps to some location in memory and executes the instructions at that point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8335" y="4091281"/>
            <a:ext cx="3368058" cy="1618940"/>
            <a:chOff x="308335" y="4091281"/>
            <a:chExt cx="3368058" cy="1618940"/>
          </a:xfrm>
        </p:grpSpPr>
        <p:sp>
          <p:nvSpPr>
            <p:cNvPr id="42" name="TextBox 41"/>
            <p:cNvSpPr txBox="1"/>
            <p:nvPr/>
          </p:nvSpPr>
          <p:spPr>
            <a:xfrm>
              <a:off x="308335" y="4091281"/>
              <a:ext cx="3060874" cy="92333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Functions (groups of instructions) are stored in a separate place in memory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2" idx="2"/>
            </p:cNvCxnSpPr>
            <p:nvPr/>
          </p:nvCxnSpPr>
          <p:spPr>
            <a:xfrm rot="16200000" flipH="1">
              <a:off x="2409777" y="4443606"/>
              <a:ext cx="695611" cy="1837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2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350"/>
            <a:ext cx="8596668" cy="741452"/>
          </a:xfrm>
        </p:spPr>
        <p:txBody>
          <a:bodyPr/>
          <a:lstStyle/>
          <a:p>
            <a:r>
              <a:rPr lang="en-US" dirty="0" smtClean="0"/>
              <a:t>Capture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6484" y="4065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y, by reference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[&amp;y]()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 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4" y="4065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By value only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[=]()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Not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1465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default, no access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 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 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6484" y="1465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by value, y by ref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[x, &amp;y]()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okay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968" y="98213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5, y = 10;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2985" y="680522"/>
            <a:ext cx="3999353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You only NEED capture clauses if you have to access variables outside the scope of the lambda expression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769695" y="2911515"/>
            <a:ext cx="3999353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If you don’t, just use empty brackets []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2050"/>
          </a:xfrm>
        </p:spPr>
        <p:txBody>
          <a:bodyPr/>
          <a:lstStyle/>
          <a:p>
            <a:r>
              <a:rPr lang="en-US" dirty="0" smtClean="0"/>
              <a:t>Lambda expressions vs function pointers vs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5001"/>
            <a:ext cx="8596668" cy="4490662"/>
          </a:xfrm>
        </p:spPr>
        <p:txBody>
          <a:bodyPr/>
          <a:lstStyle/>
          <a:p>
            <a:r>
              <a:rPr lang="en-US" sz="2400" dirty="0" smtClean="0"/>
              <a:t>Function pointers are the original – still useful, but a bit out of date at this point</a:t>
            </a:r>
          </a:p>
          <a:p>
            <a:r>
              <a:rPr lang="en-US" sz="2400" dirty="0" err="1" smtClean="0"/>
              <a:t>Functors</a:t>
            </a:r>
            <a:r>
              <a:rPr lang="en-US" sz="2400" dirty="0" smtClean="0"/>
              <a:t> are a better alternative</a:t>
            </a:r>
          </a:p>
          <a:p>
            <a:pPr lvl="1"/>
            <a:r>
              <a:rPr lang="en-US" sz="2000" dirty="0" smtClean="0"/>
              <a:t>Syntax is cleaner, less headache</a:t>
            </a:r>
          </a:p>
          <a:p>
            <a:pPr lvl="1"/>
            <a:r>
              <a:rPr lang="en-US" sz="2000" dirty="0" smtClean="0"/>
              <a:t>You may have lots of small, trivial classes floating around</a:t>
            </a:r>
          </a:p>
          <a:p>
            <a:r>
              <a:rPr lang="en-US" sz="2400" dirty="0" smtClean="0"/>
              <a:t>Lambdas are good when you need “disposable” functions that won’t live on in class definitions, namespaces, header files, etc…</a:t>
            </a:r>
          </a:p>
          <a:p>
            <a:endParaRPr lang="en-US" dirty="0"/>
          </a:p>
          <a:p>
            <a:r>
              <a:rPr lang="en-US" sz="2400" dirty="0" smtClean="0"/>
              <a:t>Fundamentally, they are all very similar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8962" y="5032440"/>
            <a:ext cx="4868237" cy="156966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They can </a:t>
            </a:r>
            <a:r>
              <a:rPr lang="en-US" sz="2400" dirty="0" smtClean="0"/>
              <a:t>make for </a:t>
            </a:r>
            <a:r>
              <a:rPr lang="en-US" sz="2400" dirty="0"/>
              <a:t>a very different way of programming, and initially quite confusing (you aren’t alone if you feel this way!)</a:t>
            </a:r>
          </a:p>
        </p:txBody>
      </p:sp>
    </p:spTree>
    <p:extLst>
      <p:ext uri="{BB962C8B-B14F-4D97-AF65-F5344CB8AC3E}">
        <p14:creationId xmlns:p14="http://schemas.microsoft.com/office/powerpoint/2010/main" val="29025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7609"/>
            <a:ext cx="8596668" cy="1320800"/>
          </a:xfrm>
        </p:spPr>
        <p:txBody>
          <a:bodyPr/>
          <a:lstStyle/>
          <a:p>
            <a:r>
              <a:rPr lang="en-US" dirty="0" smtClean="0"/>
              <a:t>Programming is always about doing something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8598"/>
            <a:ext cx="8596668" cy="26220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programs operate on data (whether primitive types or objects)</a:t>
            </a:r>
          </a:p>
          <a:p>
            <a:r>
              <a:rPr lang="en-US" sz="2000" dirty="0" smtClean="0"/>
              <a:t>Treating a set of instructions (i.e. functions) as data allows for more complex applications</a:t>
            </a:r>
          </a:p>
          <a:p>
            <a:r>
              <a:rPr lang="en-US" sz="2000" dirty="0" smtClean="0"/>
              <a:t>In the same way you might read data from a file, instead of hard-coding some values…</a:t>
            </a:r>
          </a:p>
          <a:p>
            <a:r>
              <a:rPr lang="en-US" sz="2000" dirty="0" smtClean="0"/>
              <a:t>…you can pass sets of instructions around, to avoid “hard-coding” specific function names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3578" y="4643918"/>
            <a:ext cx="304114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Instead of this: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Foo();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Bar();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8019" y="4643918"/>
            <a:ext cx="552235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You could have this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FirstFunction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which COULD be Foo()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SecondFunction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which COULD be Bar()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6768" y="5727908"/>
            <a:ext cx="742564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Or this! Call each function, however many there are…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latin typeface="Consolas" panose="020B0609020204030204" pitchFamily="49" charset="0"/>
              </a:rPr>
              <a:t>numberOfFunctions</a:t>
            </a:r>
            <a:r>
              <a:rPr lang="en-US" dirty="0">
                <a:latin typeface="Consolas" panose="020B0609020204030204" pitchFamily="49" charset="0"/>
              </a:rPr>
              <a:t>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functions[i]();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4136" y="6066641"/>
            <a:ext cx="3680714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000" dirty="0" smtClean="0"/>
              <a:t>These two lines can be reused over, and over, and over again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0287" y="2393786"/>
            <a:ext cx="11306713" cy="2912816"/>
            <a:chOff x="760287" y="2393786"/>
            <a:chExt cx="11306713" cy="2912816"/>
          </a:xfrm>
        </p:grpSpPr>
        <p:sp>
          <p:nvSpPr>
            <p:cNvPr id="9" name="TextBox 8"/>
            <p:cNvSpPr txBox="1"/>
            <p:nvPr/>
          </p:nvSpPr>
          <p:spPr>
            <a:xfrm>
              <a:off x="7839183" y="2393786"/>
              <a:ext cx="4227817" cy="19389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sz="2000" dirty="0" smtClean="0"/>
                <a:t>Does it matter that your code </a:t>
              </a:r>
              <a:r>
                <a:rPr lang="en-US" sz="2000" b="1" dirty="0" smtClean="0"/>
                <a:t>READS</a:t>
              </a:r>
              <a:r>
                <a:rPr lang="en-US" sz="2000" dirty="0" smtClean="0"/>
                <a:t> as Foo(), specifically?</a:t>
              </a:r>
            </a:p>
            <a:p>
              <a:r>
                <a:rPr lang="en-US" sz="2000" dirty="0" smtClean="0"/>
                <a:t/>
              </a:r>
              <a:br>
                <a:rPr lang="en-US" sz="2000" dirty="0" smtClean="0"/>
              </a:br>
              <a:r>
                <a:rPr lang="en-US" sz="2000" dirty="0" smtClean="0"/>
                <a:t>Or is it more important that the Foo() function gets called when your program needs it?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0287" y="4885047"/>
              <a:ext cx="5481263" cy="42155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0"/>
              <a:endCxn id="9" idx="1"/>
            </p:cNvCxnSpPr>
            <p:nvPr/>
          </p:nvCxnSpPr>
          <p:spPr>
            <a:xfrm flipV="1">
              <a:off x="3500919" y="3363282"/>
              <a:ext cx="4338264" cy="1521765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876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685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373"/>
            <a:ext cx="8596668" cy="4340989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http://www.learncpp.com/cpp-tutorial/78-function-pointers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isocpp.org/wiki/faq/pointers-to-members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https://blog.feabhas.com/2014/03/demystifying-c-lambdas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Interesting things you can do with lambda expressions: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cpptruths.blogspot.com/2014/03/fun-with-lambdas-c14-style-part-1.html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Functions have addresses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422971"/>
            <a:ext cx="8596668" cy="51778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name of a function is its </a:t>
            </a:r>
            <a:r>
              <a:rPr lang="en-US" sz="2400" b="1" dirty="0" smtClean="0"/>
              <a:t>address</a:t>
            </a:r>
            <a:endParaRPr lang="en-US" sz="2400" dirty="0" smtClean="0"/>
          </a:p>
          <a:p>
            <a:r>
              <a:rPr lang="en-US" sz="2400" dirty="0" smtClean="0"/>
              <a:t>When you call a function, you are accessing the INSTRUCTIONS for the function</a:t>
            </a:r>
          </a:p>
          <a:p>
            <a:pPr lvl="1"/>
            <a:r>
              <a:rPr lang="en-US" sz="2000" dirty="0" smtClean="0"/>
              <a:t>Wherever they are stored in memory</a:t>
            </a:r>
          </a:p>
          <a:p>
            <a:pPr lvl="1"/>
            <a:r>
              <a:rPr lang="en-US" sz="2000" dirty="0" smtClean="0"/>
              <a:t>Copying any data needed by that function (parameters) into their respective memory locations (on the stack / in a stack frame)</a:t>
            </a:r>
          </a:p>
          <a:p>
            <a:r>
              <a:rPr lang="en-US" sz="2400" dirty="0" smtClean="0"/>
              <a:t>Sometimes, you might want to store the location of a particular function</a:t>
            </a:r>
          </a:p>
          <a:p>
            <a:r>
              <a:rPr lang="en-US" sz="2400" dirty="0" smtClean="0"/>
              <a:t>Why? The same reason you would want to store a pointer to anything</a:t>
            </a:r>
          </a:p>
          <a:p>
            <a:pPr lvl="1"/>
            <a:r>
              <a:rPr lang="en-US" sz="2200" dirty="0" smtClean="0"/>
              <a:t>For later use, passing to other functions/class objects,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/>
            <a:r>
              <a:rPr lang="en-US" sz="2200" dirty="0" smtClean="0"/>
              <a:t>This is done with a </a:t>
            </a:r>
            <a:r>
              <a:rPr lang="en-US" sz="2200" b="1" dirty="0" smtClean="0">
                <a:solidFill>
                  <a:srgbClr val="FF0000"/>
                </a:solidFill>
              </a:rPr>
              <a:t>function pointer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 smtClean="0"/>
              <a:t>Function Pointer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Here’s the function: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sv-SE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insert cool implementation stuff here 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Here’s a pointer to that function: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)() = Random100;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13736" y="5825447"/>
            <a:ext cx="6349428" cy="754116"/>
            <a:chOff x="2013736" y="5825447"/>
            <a:chExt cx="6349428" cy="754116"/>
          </a:xfrm>
        </p:grpSpPr>
        <p:sp>
          <p:nvSpPr>
            <p:cNvPr id="4" name="Bent-Up Arrow 3"/>
            <p:cNvSpPr/>
            <p:nvPr/>
          </p:nvSpPr>
          <p:spPr>
            <a:xfrm flipH="1">
              <a:off x="2013736" y="5825447"/>
              <a:ext cx="3883630" cy="4674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4422" y="5871677"/>
              <a:ext cx="2388742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/>
              </a:lvl1pPr>
            </a:lstStyle>
            <a:p>
              <a:r>
                <a:rPr lang="en-US" sz="2000" dirty="0" err="1"/>
                <a:t>funcPtr</a:t>
              </a:r>
              <a:r>
                <a:rPr lang="en-US" sz="2000" dirty="0"/>
                <a:t> is the variable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 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5745" y="1590767"/>
            <a:ext cx="4185623" cy="576262"/>
          </a:xfrm>
        </p:spPr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75745" y="2332235"/>
            <a:ext cx="4471608" cy="1484614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Random100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DoSomeStuff(</a:t>
            </a: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SomeFunc(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SomeFunc2(</a:t>
            </a: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x,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088383" y="1590767"/>
            <a:ext cx="4185618" cy="576262"/>
          </a:xfrm>
        </p:spPr>
        <p:txBody>
          <a:bodyPr/>
          <a:lstStyle/>
          <a:p>
            <a:r>
              <a:rPr lang="en-US" dirty="0" smtClean="0"/>
              <a:t>Function pointer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088383" y="2332236"/>
            <a:ext cx="5021387" cy="129679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(*functPtr)() = Random100;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(*p)(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DoSomeStuff;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(*var)(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SomeFunc;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= SomeFunc2;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745" y="4213224"/>
            <a:ext cx="811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short:</a:t>
            </a:r>
          </a:p>
          <a:p>
            <a:r>
              <a:rPr lang="en-US" dirty="0" smtClean="0"/>
              <a:t>Copy the function prototype and</a:t>
            </a:r>
          </a:p>
          <a:p>
            <a:pPr marL="342900" indent="-342900">
              <a:buAutoNum type="arabicParenR"/>
            </a:pPr>
            <a:r>
              <a:rPr lang="en-US" dirty="0" smtClean="0"/>
              <a:t>Replace the function name with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(*YOUR_VARIABLE_NAME)</a:t>
            </a:r>
          </a:p>
          <a:p>
            <a:pPr marL="342900" indent="-342900">
              <a:buAutoNum type="arabicParenR"/>
            </a:pPr>
            <a:r>
              <a:rPr lang="en-US" dirty="0" smtClean="0"/>
              <a:t>Remove the names of any parameters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/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/>
              <a:t> b)</a:t>
            </a:r>
            <a:r>
              <a:rPr lang="en-US" dirty="0" smtClean="0">
                <a:sym typeface="Wingdings" panose="05000000000000000000" pitchFamily="2" charset="2"/>
              </a:rPr>
              <a:t>(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syntax is kind of gross, but… it’s the way these things 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6587" y="3362236"/>
            <a:ext cx="3486808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sv-SE" dirty="0" smtClean="0"/>
              <a:t>You can </a:t>
            </a:r>
            <a:r>
              <a:rPr lang="sv-SE" dirty="0"/>
              <a:t>reuse </a:t>
            </a:r>
            <a:r>
              <a:rPr lang="sv-SE" b="1" dirty="0">
                <a:latin typeface="Consolas" panose="020B0609020204030204" pitchFamily="49" charset="0"/>
              </a:rPr>
              <a:t>var</a:t>
            </a:r>
            <a:r>
              <a:rPr lang="sv-SE" dirty="0"/>
              <a:t>, if you </a:t>
            </a:r>
            <a:r>
              <a:rPr lang="sv-SE" dirty="0" smtClean="0"/>
              <a:t>want (it’s </a:t>
            </a:r>
            <a:r>
              <a:rPr lang="sv-SE" dirty="0"/>
              <a:t>just a pointer, after all)</a:t>
            </a:r>
          </a:p>
          <a:p>
            <a:pPr lvl="0"/>
            <a:endParaRPr lang="sv-SE" dirty="0" smtClean="0"/>
          </a:p>
          <a:p>
            <a:pPr lvl="0"/>
            <a:r>
              <a:rPr lang="sv-SE" dirty="0" smtClean="0"/>
              <a:t>Assuming </a:t>
            </a:r>
            <a:r>
              <a:rPr lang="sv-SE" dirty="0"/>
              <a:t>the </a:t>
            </a:r>
            <a:r>
              <a:rPr lang="sv-SE" dirty="0" smtClean="0"/>
              <a:t>return type and parameters are the </a:t>
            </a:r>
            <a:r>
              <a:rPr lang="sv-SE" dirty="0"/>
              <a:t>same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745" y="6040759"/>
            <a:ext cx="714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There are modern equivalents which are a little nicer to work with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 smtClean="0"/>
              <a:t>Using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In short: Call it like a function, done.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sv-SE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 stuff here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In main…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)()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Random100;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easypeasy</a:t>
            </a: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But… Why not just call the original function?</a:t>
            </a:r>
          </a:p>
        </p:txBody>
      </p:sp>
    </p:spTree>
    <p:extLst>
      <p:ext uri="{BB962C8B-B14F-4D97-AF65-F5344CB8AC3E}">
        <p14:creationId xmlns:p14="http://schemas.microsoft.com/office/powerpoint/2010/main" val="10731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 smtClean="0"/>
              <a:t>Passing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if numbers[i] &gt; numbers[i+1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// Swap numbers[i] and numbers[i+1]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Need to sort another way? Create two versions…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SortStuffAscending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if numbers[i] &gt; numbers[i+1], swap…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SortStuffDescending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if numbers[i] &lt; numbers[i+1], swap…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52427" y="1980813"/>
            <a:ext cx="7974230" cy="923330"/>
            <a:chOff x="4052427" y="1980813"/>
            <a:chExt cx="7974230" cy="923330"/>
          </a:xfrm>
        </p:grpSpPr>
        <p:sp>
          <p:nvSpPr>
            <p:cNvPr id="4" name="Rectangle 3"/>
            <p:cNvSpPr/>
            <p:nvPr/>
          </p:nvSpPr>
          <p:spPr>
            <a:xfrm>
              <a:off x="8539849" y="1980813"/>
              <a:ext cx="3486808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sv-SE" dirty="0" smtClean="0"/>
                <a:t>This function is locked into sorting one way (ascending or descending)</a:t>
              </a:r>
              <a:endParaRPr lang="sv-SE" dirty="0"/>
            </a:p>
          </p:txBody>
        </p:sp>
        <p:sp>
          <p:nvSpPr>
            <p:cNvPr id="7" name="Bent-Up Arrow 6"/>
            <p:cNvSpPr/>
            <p:nvPr/>
          </p:nvSpPr>
          <p:spPr>
            <a:xfrm flipH="1">
              <a:off x="4052427" y="2375803"/>
              <a:ext cx="4487421" cy="291197"/>
            </a:xfrm>
            <a:prstGeom prst="bentUpArrow">
              <a:avLst>
                <a:gd name="adj1" fmla="val 38441"/>
                <a:gd name="adj2" fmla="val 42442"/>
                <a:gd name="adj3" fmla="val 380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5736" y="4351468"/>
            <a:ext cx="7934980" cy="2290058"/>
            <a:chOff x="3845736" y="4351468"/>
            <a:chExt cx="7934980" cy="2290058"/>
          </a:xfrm>
        </p:grpSpPr>
        <p:sp>
          <p:nvSpPr>
            <p:cNvPr id="9" name="Rectangle 8"/>
            <p:cNvSpPr/>
            <p:nvPr/>
          </p:nvSpPr>
          <p:spPr>
            <a:xfrm>
              <a:off x="8233340" y="5441197"/>
              <a:ext cx="3547376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sv-SE" dirty="0" smtClean="0"/>
                <a:t>Duplicating entire functions just to change a comparison sign?</a:t>
              </a:r>
            </a:p>
            <a:p>
              <a:pPr lvl="0"/>
              <a:r>
                <a:rPr lang="sv-SE" dirty="0" smtClean="0"/>
                <a:t>Not the most ideal way to write code...</a:t>
              </a:r>
              <a:endParaRPr lang="sv-SE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45736" y="4351468"/>
              <a:ext cx="638175" cy="65254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45736" y="5812382"/>
              <a:ext cx="638175" cy="65254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6"/>
              <a:endCxn id="9" idx="1"/>
            </p:cNvCxnSpPr>
            <p:nvPr/>
          </p:nvCxnSpPr>
          <p:spPr>
            <a:xfrm flipV="1">
              <a:off x="4483911" y="6041362"/>
              <a:ext cx="3749429" cy="972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6"/>
              <a:endCxn id="9" idx="1"/>
            </p:cNvCxnSpPr>
            <p:nvPr/>
          </p:nvCxnSpPr>
          <p:spPr>
            <a:xfrm>
              <a:off x="4483911" y="4677741"/>
              <a:ext cx="3749429" cy="13636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12083</TotalTime>
  <Words>2725</Words>
  <Application>Microsoft Office PowerPoint</Application>
  <PresentationFormat>Widescreen</PresentationFormat>
  <Paragraphs>717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Function Pointers, Function Objects, and Lambda Expressions</vt:lpstr>
      <vt:lpstr>The setup… just calling a function</vt:lpstr>
      <vt:lpstr>Functions have addresses</vt:lpstr>
      <vt:lpstr>Code lives in memory too</vt:lpstr>
      <vt:lpstr>Functions have addresses</vt:lpstr>
      <vt:lpstr>Function Pointer Syntax</vt:lpstr>
      <vt:lpstr>Function Pointer Examples</vt:lpstr>
      <vt:lpstr>Using Function Pointers</vt:lpstr>
      <vt:lpstr>Passing Function Pointers</vt:lpstr>
      <vt:lpstr>Alternative – Pull the comparison into a function</vt:lpstr>
      <vt:lpstr>Passing Function Pointers</vt:lpstr>
      <vt:lpstr>Arrays of function pointers</vt:lpstr>
      <vt:lpstr>Using them…</vt:lpstr>
      <vt:lpstr>Which would you rather write?</vt:lpstr>
      <vt:lpstr>Function Pointer Syntax Is… Unique</vt:lpstr>
      <vt:lpstr>Use “using” to clean up some ugliness</vt:lpstr>
      <vt:lpstr>Use “using” to clean up some ugliness</vt:lpstr>
      <vt:lpstr>Functors</vt:lpstr>
      <vt:lpstr>Functor Example</vt:lpstr>
      <vt:lpstr>Functor Examples</vt:lpstr>
      <vt:lpstr>Wait, what?</vt:lpstr>
      <vt:lpstr>Functors for Complex Types</vt:lpstr>
      <vt:lpstr>Functors for Complex Types</vt:lpstr>
      <vt:lpstr>Object State (function or otherwise)</vt:lpstr>
      <vt:lpstr>Storing State</vt:lpstr>
      <vt:lpstr>Passing Functors</vt:lpstr>
      <vt:lpstr>std::function</vt:lpstr>
      <vt:lpstr>Using a std::function object</vt:lpstr>
      <vt:lpstr>Lambda Expressions (Lambdas)</vt:lpstr>
      <vt:lpstr>Lambdas – What are they, exactly?</vt:lpstr>
      <vt:lpstr>Lambda Expressions Syntax</vt:lpstr>
      <vt:lpstr>Lambda Expressions Syntax</vt:lpstr>
      <vt:lpstr>Catching, Storing, Passing lambdas</vt:lpstr>
      <vt:lpstr>Creating a lambda expression variable</vt:lpstr>
      <vt:lpstr>Readability of lambda expressions</vt:lpstr>
      <vt:lpstr>Lambda Expression Example - Buttons</vt:lpstr>
      <vt:lpstr>Buttons – Lambda edition</vt:lpstr>
      <vt:lpstr>Buttons – Lambda edition</vt:lpstr>
      <vt:lpstr>Capturing Local Variables</vt:lpstr>
      <vt:lpstr>Capture Examples</vt:lpstr>
      <vt:lpstr>Lambda expressions vs function pointers vs functors</vt:lpstr>
      <vt:lpstr>Programming is always about doing something with DATA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Pointers, Lambdas, and Functors</dc:title>
  <dc:creator>Fox</dc:creator>
  <cp:lastModifiedBy>joshuafox@ufl.edu</cp:lastModifiedBy>
  <cp:revision>321</cp:revision>
  <dcterms:created xsi:type="dcterms:W3CDTF">2018-07-29T21:44:20Z</dcterms:created>
  <dcterms:modified xsi:type="dcterms:W3CDTF">2020-08-06T20:11:50Z</dcterms:modified>
</cp:coreProperties>
</file>