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4"/>
  </p:notesMasterIdLst>
  <p:sldIdLst>
    <p:sldId id="256" r:id="rId2"/>
    <p:sldId id="269" r:id="rId3"/>
    <p:sldId id="270" r:id="rId4"/>
    <p:sldId id="271" r:id="rId5"/>
    <p:sldId id="272" r:id="rId6"/>
    <p:sldId id="276" r:id="rId7"/>
    <p:sldId id="273" r:id="rId8"/>
    <p:sldId id="274" r:id="rId9"/>
    <p:sldId id="282" r:id="rId10"/>
    <p:sldId id="275" r:id="rId11"/>
    <p:sldId id="277" r:id="rId12"/>
    <p:sldId id="278" r:id="rId13"/>
    <p:sldId id="296" r:id="rId14"/>
    <p:sldId id="297" r:id="rId15"/>
    <p:sldId id="294" r:id="rId16"/>
    <p:sldId id="259" r:id="rId17"/>
    <p:sldId id="298" r:id="rId18"/>
    <p:sldId id="288" r:id="rId19"/>
    <p:sldId id="258" r:id="rId20"/>
    <p:sldId id="279" r:id="rId21"/>
    <p:sldId id="280" r:id="rId22"/>
    <p:sldId id="281" r:id="rId23"/>
    <p:sldId id="291" r:id="rId24"/>
    <p:sldId id="283" r:id="rId25"/>
    <p:sldId id="284" r:id="rId26"/>
    <p:sldId id="293" r:id="rId27"/>
    <p:sldId id="292" r:id="rId28"/>
    <p:sldId id="264" r:id="rId29"/>
    <p:sldId id="285" r:id="rId30"/>
    <p:sldId id="265" r:id="rId31"/>
    <p:sldId id="266" r:id="rId32"/>
    <p:sldId id="29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20" autoAdjust="0"/>
    <p:restoredTop sz="86393" autoAdjust="0"/>
  </p:normalViewPr>
  <p:slideViewPr>
    <p:cSldViewPr snapToGrid="0">
      <p:cViewPr varScale="1">
        <p:scale>
          <a:sx n="85" d="100"/>
          <a:sy n="85" d="100"/>
        </p:scale>
        <p:origin x="51" y="276"/>
      </p:cViewPr>
      <p:guideLst/>
    </p:cSldViewPr>
  </p:slideViewPr>
  <p:outlineViewPr>
    <p:cViewPr>
      <p:scale>
        <a:sx n="33" d="100"/>
        <a:sy n="33" d="100"/>
      </p:scale>
      <p:origin x="0" y="-4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04261-9EC5-4436-9DF8-9AB1D12D6942}" type="doc">
      <dgm:prSet loTypeId="urn:microsoft.com/office/officeart/2005/8/layout/venn1" loCatId="relationship" qsTypeId="urn:microsoft.com/office/officeart/2005/8/quickstyle/simple2" qsCatId="simple" csTypeId="urn:microsoft.com/office/officeart/2005/8/colors/accent1_2" csCatId="accent1" phldr="1"/>
      <dgm:spPr/>
    </dgm:pt>
    <dgm:pt modelId="{E066D8EE-AE76-4B4F-A45A-2EDC552AB9B2}">
      <dgm:prSet phldrT="[Text]" custT="1"/>
      <dgm:spPr/>
      <dgm:t>
        <a:bodyPr/>
        <a:lstStyle/>
        <a:p>
          <a:r>
            <a:rPr lang="en-US" sz="6500" dirty="0" smtClean="0"/>
            <a:t>Class 1</a:t>
          </a:r>
          <a:endParaRPr lang="en-US" sz="6500" dirty="0"/>
        </a:p>
      </dgm:t>
    </dgm:pt>
    <dgm:pt modelId="{69C1A979-91A2-4300-8004-BE51C62211DE}" type="parTrans" cxnId="{40F53911-5EE3-4EDF-9396-B94437BAD9C7}">
      <dgm:prSet/>
      <dgm:spPr/>
      <dgm:t>
        <a:bodyPr/>
        <a:lstStyle/>
        <a:p>
          <a:endParaRPr lang="en-US"/>
        </a:p>
      </dgm:t>
    </dgm:pt>
    <dgm:pt modelId="{44F5FC9D-35CA-48ED-B1FD-83DD8909D26C}" type="sibTrans" cxnId="{40F53911-5EE3-4EDF-9396-B94437BAD9C7}">
      <dgm:prSet/>
      <dgm:spPr/>
      <dgm:t>
        <a:bodyPr/>
        <a:lstStyle/>
        <a:p>
          <a:endParaRPr lang="en-US"/>
        </a:p>
      </dgm:t>
    </dgm:pt>
    <dgm:pt modelId="{10701511-4EEF-4135-98DB-503DAF493F43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96DCABDB-F992-4E8A-A9EB-7ECDAB68FED4}" type="parTrans" cxnId="{6DB64115-F156-4553-841B-F66D46BCA1A9}">
      <dgm:prSet/>
      <dgm:spPr/>
      <dgm:t>
        <a:bodyPr/>
        <a:lstStyle/>
        <a:p>
          <a:endParaRPr lang="en-US"/>
        </a:p>
      </dgm:t>
    </dgm:pt>
    <dgm:pt modelId="{972F34AE-17D7-4BEC-B014-6BA29C3F0E5A}" type="sibTrans" cxnId="{6DB64115-F156-4553-841B-F66D46BCA1A9}">
      <dgm:prSet/>
      <dgm:spPr/>
      <dgm:t>
        <a:bodyPr/>
        <a:lstStyle/>
        <a:p>
          <a:endParaRPr lang="en-US"/>
        </a:p>
      </dgm:t>
    </dgm:pt>
    <dgm:pt modelId="{FC0F50D9-834F-4A5F-A288-D3422AE1D72D}" type="pres">
      <dgm:prSet presAssocID="{D7B04261-9EC5-4436-9DF8-9AB1D12D6942}" presName="compositeShape" presStyleCnt="0">
        <dgm:presLayoutVars>
          <dgm:chMax val="7"/>
          <dgm:dir/>
          <dgm:resizeHandles val="exact"/>
        </dgm:presLayoutVars>
      </dgm:prSet>
      <dgm:spPr/>
    </dgm:pt>
    <dgm:pt modelId="{AE45CFD7-D063-44FC-B50D-88A44295C0DF}" type="pres">
      <dgm:prSet presAssocID="{E066D8EE-AE76-4B4F-A45A-2EDC552AB9B2}" presName="circ1" presStyleLbl="vennNode1" presStyleIdx="0" presStyleCnt="2" custLinFactNeighborX="-450"/>
      <dgm:spPr/>
      <dgm:t>
        <a:bodyPr/>
        <a:lstStyle/>
        <a:p>
          <a:endParaRPr lang="en-US"/>
        </a:p>
      </dgm:t>
    </dgm:pt>
    <dgm:pt modelId="{0877FD8B-3696-4A04-A981-E7FBF98B87D4}" type="pres">
      <dgm:prSet presAssocID="{E066D8EE-AE76-4B4F-A45A-2EDC552AB9B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89225-EC70-442F-9B38-13A14EBCBC82}" type="pres">
      <dgm:prSet presAssocID="{10701511-4EEF-4135-98DB-503DAF493F43}" presName="circ2" presStyleLbl="vennNode1" presStyleIdx="1" presStyleCnt="2" custLinFactNeighborX="-2876"/>
      <dgm:spPr/>
      <dgm:t>
        <a:bodyPr/>
        <a:lstStyle/>
        <a:p>
          <a:endParaRPr lang="en-US"/>
        </a:p>
      </dgm:t>
    </dgm:pt>
    <dgm:pt modelId="{ED8E9A89-99B1-469C-A28E-D6CD5098A897}" type="pres">
      <dgm:prSet presAssocID="{10701511-4EEF-4135-98DB-503DAF493F4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82B402-CCC3-4411-A678-7819A6670883}" type="presOf" srcId="{E066D8EE-AE76-4B4F-A45A-2EDC552AB9B2}" destId="{AE45CFD7-D063-44FC-B50D-88A44295C0DF}" srcOrd="0" destOrd="0" presId="urn:microsoft.com/office/officeart/2005/8/layout/venn1"/>
    <dgm:cxn modelId="{40F53911-5EE3-4EDF-9396-B94437BAD9C7}" srcId="{D7B04261-9EC5-4436-9DF8-9AB1D12D6942}" destId="{E066D8EE-AE76-4B4F-A45A-2EDC552AB9B2}" srcOrd="0" destOrd="0" parTransId="{69C1A979-91A2-4300-8004-BE51C62211DE}" sibTransId="{44F5FC9D-35CA-48ED-B1FD-83DD8909D26C}"/>
    <dgm:cxn modelId="{B55FE397-E533-4738-98D4-1FFCF5E48981}" type="presOf" srcId="{E066D8EE-AE76-4B4F-A45A-2EDC552AB9B2}" destId="{0877FD8B-3696-4A04-A981-E7FBF98B87D4}" srcOrd="1" destOrd="0" presId="urn:microsoft.com/office/officeart/2005/8/layout/venn1"/>
    <dgm:cxn modelId="{E39BC2AE-E91E-4121-A0E0-EF87C31AE0CE}" type="presOf" srcId="{D7B04261-9EC5-4436-9DF8-9AB1D12D6942}" destId="{FC0F50D9-834F-4A5F-A288-D3422AE1D72D}" srcOrd="0" destOrd="0" presId="urn:microsoft.com/office/officeart/2005/8/layout/venn1"/>
    <dgm:cxn modelId="{D2F54F95-AACD-4886-918E-071FF83307D5}" type="presOf" srcId="{10701511-4EEF-4135-98DB-503DAF493F43}" destId="{ED8E9A89-99B1-469C-A28E-D6CD5098A897}" srcOrd="1" destOrd="0" presId="urn:microsoft.com/office/officeart/2005/8/layout/venn1"/>
    <dgm:cxn modelId="{6DB64115-F156-4553-841B-F66D46BCA1A9}" srcId="{D7B04261-9EC5-4436-9DF8-9AB1D12D6942}" destId="{10701511-4EEF-4135-98DB-503DAF493F43}" srcOrd="1" destOrd="0" parTransId="{96DCABDB-F992-4E8A-A9EB-7ECDAB68FED4}" sibTransId="{972F34AE-17D7-4BEC-B014-6BA29C3F0E5A}"/>
    <dgm:cxn modelId="{063DF279-78CB-49C8-99EA-5D01173A420A}" type="presOf" srcId="{10701511-4EEF-4135-98DB-503DAF493F43}" destId="{C7F89225-EC70-442F-9B38-13A14EBCBC82}" srcOrd="0" destOrd="0" presId="urn:microsoft.com/office/officeart/2005/8/layout/venn1"/>
    <dgm:cxn modelId="{5041F6F7-2F3E-4D17-8E2D-E8F3FD9559F0}" type="presParOf" srcId="{FC0F50D9-834F-4A5F-A288-D3422AE1D72D}" destId="{AE45CFD7-D063-44FC-B50D-88A44295C0DF}" srcOrd="0" destOrd="0" presId="urn:microsoft.com/office/officeart/2005/8/layout/venn1"/>
    <dgm:cxn modelId="{271D4F5F-E354-4AC7-A5CE-F1A50FA56FFB}" type="presParOf" srcId="{FC0F50D9-834F-4A5F-A288-D3422AE1D72D}" destId="{0877FD8B-3696-4A04-A981-E7FBF98B87D4}" srcOrd="1" destOrd="0" presId="urn:microsoft.com/office/officeart/2005/8/layout/venn1"/>
    <dgm:cxn modelId="{2E8C8C3F-AE44-4DA0-A539-4E0B97522058}" type="presParOf" srcId="{FC0F50D9-834F-4A5F-A288-D3422AE1D72D}" destId="{C7F89225-EC70-442F-9B38-13A14EBCBC82}" srcOrd="2" destOrd="0" presId="urn:microsoft.com/office/officeart/2005/8/layout/venn1"/>
    <dgm:cxn modelId="{8798EC60-3B9E-4C5E-B9A4-8D91D4590CBF}" type="presParOf" srcId="{FC0F50D9-834F-4A5F-A288-D3422AE1D72D}" destId="{ED8E9A89-99B1-469C-A28E-D6CD5098A89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B04261-9EC5-4436-9DF8-9AB1D12D6942}" type="doc">
      <dgm:prSet loTypeId="urn:microsoft.com/office/officeart/2005/8/layout/venn1" loCatId="relationship" qsTypeId="urn:microsoft.com/office/officeart/2005/8/quickstyle/simple2" qsCatId="simple" csTypeId="urn:microsoft.com/office/officeart/2005/8/colors/accent1_2" csCatId="accent1" phldr="1"/>
      <dgm:spPr/>
    </dgm:pt>
    <dgm:pt modelId="{E066D8EE-AE76-4B4F-A45A-2EDC552AB9B2}">
      <dgm:prSet phldrT="[Text]" custT="1"/>
      <dgm:spPr/>
      <dgm:t>
        <a:bodyPr/>
        <a:lstStyle/>
        <a:p>
          <a:r>
            <a:rPr lang="en-US" sz="3200" dirty="0" smtClean="0"/>
            <a:t>Hero</a:t>
          </a:r>
          <a:endParaRPr lang="en-US" sz="3200" dirty="0"/>
        </a:p>
      </dgm:t>
    </dgm:pt>
    <dgm:pt modelId="{69C1A979-91A2-4300-8004-BE51C62211DE}" type="parTrans" cxnId="{40F53911-5EE3-4EDF-9396-B94437BAD9C7}">
      <dgm:prSet/>
      <dgm:spPr/>
      <dgm:t>
        <a:bodyPr/>
        <a:lstStyle/>
        <a:p>
          <a:endParaRPr lang="en-US"/>
        </a:p>
      </dgm:t>
    </dgm:pt>
    <dgm:pt modelId="{44F5FC9D-35CA-48ED-B1FD-83DD8909D26C}" type="sibTrans" cxnId="{40F53911-5EE3-4EDF-9396-B94437BAD9C7}">
      <dgm:prSet/>
      <dgm:spPr/>
      <dgm:t>
        <a:bodyPr/>
        <a:lstStyle/>
        <a:p>
          <a:endParaRPr lang="en-US"/>
        </a:p>
      </dgm:t>
    </dgm:pt>
    <dgm:pt modelId="{10701511-4EEF-4135-98DB-503DAF493F43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en-US" sz="3200" dirty="0" smtClean="0"/>
            <a:t>Enemy</a:t>
          </a:r>
          <a:endParaRPr lang="en-US" sz="3200" dirty="0"/>
        </a:p>
      </dgm:t>
    </dgm:pt>
    <dgm:pt modelId="{96DCABDB-F992-4E8A-A9EB-7ECDAB68FED4}" type="parTrans" cxnId="{6DB64115-F156-4553-841B-F66D46BCA1A9}">
      <dgm:prSet/>
      <dgm:spPr/>
      <dgm:t>
        <a:bodyPr/>
        <a:lstStyle/>
        <a:p>
          <a:endParaRPr lang="en-US"/>
        </a:p>
      </dgm:t>
    </dgm:pt>
    <dgm:pt modelId="{972F34AE-17D7-4BEC-B014-6BA29C3F0E5A}" type="sibTrans" cxnId="{6DB64115-F156-4553-841B-F66D46BCA1A9}">
      <dgm:prSet/>
      <dgm:spPr/>
      <dgm:t>
        <a:bodyPr/>
        <a:lstStyle/>
        <a:p>
          <a:endParaRPr lang="en-US"/>
        </a:p>
      </dgm:t>
    </dgm:pt>
    <dgm:pt modelId="{FC0F50D9-834F-4A5F-A288-D3422AE1D72D}" type="pres">
      <dgm:prSet presAssocID="{D7B04261-9EC5-4436-9DF8-9AB1D12D6942}" presName="compositeShape" presStyleCnt="0">
        <dgm:presLayoutVars>
          <dgm:chMax val="7"/>
          <dgm:dir/>
          <dgm:resizeHandles val="exact"/>
        </dgm:presLayoutVars>
      </dgm:prSet>
      <dgm:spPr/>
    </dgm:pt>
    <dgm:pt modelId="{AE45CFD7-D063-44FC-B50D-88A44295C0DF}" type="pres">
      <dgm:prSet presAssocID="{E066D8EE-AE76-4B4F-A45A-2EDC552AB9B2}" presName="circ1" presStyleLbl="vennNode1" presStyleIdx="0" presStyleCnt="2" custLinFactNeighborX="-450"/>
      <dgm:spPr/>
      <dgm:t>
        <a:bodyPr/>
        <a:lstStyle/>
        <a:p>
          <a:endParaRPr lang="en-US"/>
        </a:p>
      </dgm:t>
    </dgm:pt>
    <dgm:pt modelId="{0877FD8B-3696-4A04-A981-E7FBF98B87D4}" type="pres">
      <dgm:prSet presAssocID="{E066D8EE-AE76-4B4F-A45A-2EDC552AB9B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89225-EC70-442F-9B38-13A14EBCBC82}" type="pres">
      <dgm:prSet presAssocID="{10701511-4EEF-4135-98DB-503DAF493F43}" presName="circ2" presStyleLbl="vennNode1" presStyleIdx="1" presStyleCnt="2" custLinFactNeighborX="-2876"/>
      <dgm:spPr/>
      <dgm:t>
        <a:bodyPr/>
        <a:lstStyle/>
        <a:p>
          <a:endParaRPr lang="en-US"/>
        </a:p>
      </dgm:t>
    </dgm:pt>
    <dgm:pt modelId="{ED8E9A89-99B1-469C-A28E-D6CD5098A897}" type="pres">
      <dgm:prSet presAssocID="{10701511-4EEF-4135-98DB-503DAF493F4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82B402-CCC3-4411-A678-7819A6670883}" type="presOf" srcId="{E066D8EE-AE76-4B4F-A45A-2EDC552AB9B2}" destId="{AE45CFD7-D063-44FC-B50D-88A44295C0DF}" srcOrd="0" destOrd="0" presId="urn:microsoft.com/office/officeart/2005/8/layout/venn1"/>
    <dgm:cxn modelId="{40F53911-5EE3-4EDF-9396-B94437BAD9C7}" srcId="{D7B04261-9EC5-4436-9DF8-9AB1D12D6942}" destId="{E066D8EE-AE76-4B4F-A45A-2EDC552AB9B2}" srcOrd="0" destOrd="0" parTransId="{69C1A979-91A2-4300-8004-BE51C62211DE}" sibTransId="{44F5FC9D-35CA-48ED-B1FD-83DD8909D26C}"/>
    <dgm:cxn modelId="{B55FE397-E533-4738-98D4-1FFCF5E48981}" type="presOf" srcId="{E066D8EE-AE76-4B4F-A45A-2EDC552AB9B2}" destId="{0877FD8B-3696-4A04-A981-E7FBF98B87D4}" srcOrd="1" destOrd="0" presId="urn:microsoft.com/office/officeart/2005/8/layout/venn1"/>
    <dgm:cxn modelId="{E39BC2AE-E91E-4121-A0E0-EF87C31AE0CE}" type="presOf" srcId="{D7B04261-9EC5-4436-9DF8-9AB1D12D6942}" destId="{FC0F50D9-834F-4A5F-A288-D3422AE1D72D}" srcOrd="0" destOrd="0" presId="urn:microsoft.com/office/officeart/2005/8/layout/venn1"/>
    <dgm:cxn modelId="{D2F54F95-AACD-4886-918E-071FF83307D5}" type="presOf" srcId="{10701511-4EEF-4135-98DB-503DAF493F43}" destId="{ED8E9A89-99B1-469C-A28E-D6CD5098A897}" srcOrd="1" destOrd="0" presId="urn:microsoft.com/office/officeart/2005/8/layout/venn1"/>
    <dgm:cxn modelId="{6DB64115-F156-4553-841B-F66D46BCA1A9}" srcId="{D7B04261-9EC5-4436-9DF8-9AB1D12D6942}" destId="{10701511-4EEF-4135-98DB-503DAF493F43}" srcOrd="1" destOrd="0" parTransId="{96DCABDB-F992-4E8A-A9EB-7ECDAB68FED4}" sibTransId="{972F34AE-17D7-4BEC-B014-6BA29C3F0E5A}"/>
    <dgm:cxn modelId="{063DF279-78CB-49C8-99EA-5D01173A420A}" type="presOf" srcId="{10701511-4EEF-4135-98DB-503DAF493F43}" destId="{C7F89225-EC70-442F-9B38-13A14EBCBC82}" srcOrd="0" destOrd="0" presId="urn:microsoft.com/office/officeart/2005/8/layout/venn1"/>
    <dgm:cxn modelId="{5041F6F7-2F3E-4D17-8E2D-E8F3FD9559F0}" type="presParOf" srcId="{FC0F50D9-834F-4A5F-A288-D3422AE1D72D}" destId="{AE45CFD7-D063-44FC-B50D-88A44295C0DF}" srcOrd="0" destOrd="0" presId="urn:microsoft.com/office/officeart/2005/8/layout/venn1"/>
    <dgm:cxn modelId="{271D4F5F-E354-4AC7-A5CE-F1A50FA56FFB}" type="presParOf" srcId="{FC0F50D9-834F-4A5F-A288-D3422AE1D72D}" destId="{0877FD8B-3696-4A04-A981-E7FBF98B87D4}" srcOrd="1" destOrd="0" presId="urn:microsoft.com/office/officeart/2005/8/layout/venn1"/>
    <dgm:cxn modelId="{2E8C8C3F-AE44-4DA0-A539-4E0B97522058}" type="presParOf" srcId="{FC0F50D9-834F-4A5F-A288-D3422AE1D72D}" destId="{C7F89225-EC70-442F-9B38-13A14EBCBC82}" srcOrd="2" destOrd="0" presId="urn:microsoft.com/office/officeart/2005/8/layout/venn1"/>
    <dgm:cxn modelId="{8798EC60-3B9E-4C5E-B9A4-8D91D4590CBF}" type="presParOf" srcId="{FC0F50D9-834F-4A5F-A288-D3422AE1D72D}" destId="{ED8E9A89-99B1-469C-A28E-D6CD5098A89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5CFD7-D063-44FC-B50D-88A44295C0DF}">
      <dsp:nvSpPr>
        <dsp:cNvPr id="0" name=""/>
        <dsp:cNvSpPr/>
      </dsp:nvSpPr>
      <dsp:spPr>
        <a:xfrm>
          <a:off x="158515" y="620268"/>
          <a:ext cx="4398264" cy="43982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Class 1</a:t>
          </a:r>
          <a:endParaRPr lang="en-US" sz="6500" kern="1200" dirty="0"/>
        </a:p>
      </dsp:txBody>
      <dsp:txXfrm>
        <a:off x="772687" y="1138917"/>
        <a:ext cx="2535936" cy="3360964"/>
      </dsp:txXfrm>
    </dsp:sp>
    <dsp:sp modelId="{C7F89225-EC70-442F-9B38-13A14EBCBC82}">
      <dsp:nvSpPr>
        <dsp:cNvPr id="0" name=""/>
        <dsp:cNvSpPr/>
      </dsp:nvSpPr>
      <dsp:spPr>
        <a:xfrm>
          <a:off x="3221733" y="620268"/>
          <a:ext cx="4398264" cy="43982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Class 2</a:t>
          </a:r>
          <a:endParaRPr lang="en-US" sz="6500" kern="1200" dirty="0"/>
        </a:p>
      </dsp:txBody>
      <dsp:txXfrm>
        <a:off x="4469889" y="1138917"/>
        <a:ext cx="2535936" cy="3360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5CFD7-D063-44FC-B50D-88A44295C0DF}">
      <dsp:nvSpPr>
        <dsp:cNvPr id="0" name=""/>
        <dsp:cNvSpPr/>
      </dsp:nvSpPr>
      <dsp:spPr>
        <a:xfrm>
          <a:off x="455676" y="6525"/>
          <a:ext cx="2386149" cy="23861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Hero</a:t>
          </a:r>
          <a:endParaRPr lang="en-US" sz="3200" kern="1200" dirty="0"/>
        </a:p>
      </dsp:txBody>
      <dsp:txXfrm>
        <a:off x="788877" y="287904"/>
        <a:ext cx="1375797" cy="1823392"/>
      </dsp:txXfrm>
    </dsp:sp>
    <dsp:sp modelId="{C7F89225-EC70-442F-9B38-13A14EBCBC82}">
      <dsp:nvSpPr>
        <dsp:cNvPr id="0" name=""/>
        <dsp:cNvSpPr/>
      </dsp:nvSpPr>
      <dsp:spPr>
        <a:xfrm>
          <a:off x="2117535" y="6525"/>
          <a:ext cx="2386149" cy="2386149"/>
        </a:xfrm>
        <a:prstGeom prst="ellipse">
          <a:avLst/>
        </a:prstGeom>
        <a:solidFill>
          <a:srgbClr val="FF0000">
            <a:alpha val="50000"/>
          </a:srgb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Enemy</a:t>
          </a:r>
          <a:endParaRPr lang="en-US" sz="3200" kern="1200" dirty="0"/>
        </a:p>
      </dsp:txBody>
      <dsp:txXfrm>
        <a:off x="2794686" y="287904"/>
        <a:ext cx="1375797" cy="1823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016AD-0630-435D-854D-56CE43D27D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48BDB-DBBE-4AF3-9ABC-830E0E8E4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1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18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81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8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98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02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36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4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98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22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05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2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2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22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19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00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05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95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64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4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19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89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50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09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2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97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53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2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69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99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7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5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7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2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67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28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8701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07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70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39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3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3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9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2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20BA1-EAE4-4FF1-8210-8EA395CA69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/multiple-inheritanc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366627" cy="728546"/>
          </a:xfrm>
        </p:spPr>
        <p:txBody>
          <a:bodyPr/>
          <a:lstStyle/>
          <a:p>
            <a:r>
              <a:rPr lang="en-US" dirty="0" smtClean="0"/>
              <a:t>Inheriting Functionality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251633"/>
            <a:ext cx="593533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someVehicle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Call vehicle functions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someVehicle.AddPassenger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someVehicle.LoadCargo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someVehicle.Refuel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(2.6f);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Because a car IS A Vehicle...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someCar.AddPassenger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someCar.LoadCargo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someCar.Refuel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(6.8f);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someCar.Bounce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45003" y="6041727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#awesome</a:t>
            </a:r>
          </a:p>
        </p:txBody>
      </p:sp>
      <p:sp>
        <p:nvSpPr>
          <p:cNvPr id="7" name="Rectangle 6"/>
          <p:cNvSpPr/>
          <p:nvPr/>
        </p:nvSpPr>
        <p:spPr>
          <a:xfrm>
            <a:off x="6739053" y="459631"/>
            <a:ext cx="4534830" cy="50783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gallonsOfFuel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numPassengers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cargoBoxes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Refuel(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gallons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AddPassenger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LoadCargo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Bounce();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3813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Public inheritance – most common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Security Clearance Level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secLevel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GetClearanceLevel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secLevel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811278" y="609115"/>
            <a:ext cx="1752600" cy="1676400"/>
            <a:chOff x="4800600" y="1447800"/>
            <a:chExt cx="1524000" cy="1524000"/>
          </a:xfrm>
        </p:grpSpPr>
        <p:sp>
          <p:nvSpPr>
            <p:cNvPr id="6" name="Rectangle 5"/>
            <p:cNvSpPr/>
            <p:nvPr/>
          </p:nvSpPr>
          <p:spPr>
            <a:xfrm>
              <a:off x="4800600" y="1752600"/>
              <a:ext cx="1524000" cy="30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string name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00600" y="2057400"/>
              <a:ext cx="1524000" cy="30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int</a:t>
              </a:r>
              <a:r>
                <a:rPr lang="en-US" dirty="0" smtClean="0"/>
                <a:t> age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0600" y="2362200"/>
              <a:ext cx="1524000" cy="30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GetName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00600" y="2667000"/>
              <a:ext cx="1524000" cy="30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GetAge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00600" y="1447800"/>
              <a:ext cx="1524000" cy="3048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Person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716278" y="609115"/>
            <a:ext cx="3496464" cy="2362200"/>
            <a:chOff x="6716278" y="609115"/>
            <a:chExt cx="3496464" cy="2362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716278" y="609115"/>
              <a:ext cx="1752601" cy="2362200"/>
              <a:chOff x="6553200" y="1447800"/>
              <a:chExt cx="1752601" cy="23622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553201" y="1785257"/>
                <a:ext cx="1752600" cy="337457"/>
              </a:xfrm>
              <a:prstGeom prst="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string name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553200" y="2122714"/>
                <a:ext cx="1752600" cy="337457"/>
              </a:xfrm>
              <a:prstGeom prst="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int</a:t>
                </a:r>
                <a:r>
                  <a:rPr lang="en-US" dirty="0" smtClean="0"/>
                  <a:t> age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53200" y="2460171"/>
                <a:ext cx="1752600" cy="337457"/>
              </a:xfrm>
              <a:prstGeom prst="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GetName</a:t>
                </a:r>
                <a:r>
                  <a:rPr lang="en-US" dirty="0" smtClean="0"/>
                  <a:t>()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553200" y="2797629"/>
                <a:ext cx="1752600" cy="337457"/>
              </a:xfrm>
              <a:prstGeom prst="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GetAge</a:t>
                </a:r>
                <a:r>
                  <a:rPr lang="en-US" dirty="0" smtClean="0"/>
                  <a:t>()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553200" y="1447800"/>
                <a:ext cx="1752600" cy="337457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VIP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553200" y="3135086"/>
                <a:ext cx="1752600" cy="3374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secLevel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553200" y="3472543"/>
                <a:ext cx="1752600" cy="3374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GetClearance</a:t>
                </a:r>
                <a:r>
                  <a:rPr lang="en-US" dirty="0" smtClean="0"/>
                  <a:t>()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492690" y="944395"/>
              <a:ext cx="1720052" cy="1341120"/>
              <a:chOff x="8492690" y="944395"/>
              <a:chExt cx="1720052" cy="1341120"/>
            </a:xfrm>
          </p:grpSpPr>
          <p:sp>
            <p:nvSpPr>
              <p:cNvPr id="22" name="Right Brace 21"/>
              <p:cNvSpPr/>
              <p:nvPr/>
            </p:nvSpPr>
            <p:spPr>
              <a:xfrm>
                <a:off x="8492690" y="944395"/>
                <a:ext cx="257175" cy="1341120"/>
              </a:xfrm>
              <a:prstGeom prst="rightBrace">
                <a:avLst>
                  <a:gd name="adj1" fmla="val 53571"/>
                  <a:gd name="adj2" fmla="val 5000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839200" y="1412054"/>
                <a:ext cx="1373542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Inherited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5687409" y="4146094"/>
            <a:ext cx="6124911" cy="16927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defRPr sz="2000"/>
            </a:lvl1pPr>
          </a:lstStyle>
          <a:p>
            <a:r>
              <a:rPr lang="en-US" dirty="0"/>
              <a:t>VIP can access:</a:t>
            </a:r>
          </a:p>
          <a:p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GetAge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—they’re public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age</a:t>
            </a:r>
            <a:r>
              <a:rPr lang="en-US" dirty="0"/>
              <a:t>—it’s protected, but VIP is a child class</a:t>
            </a:r>
          </a:p>
          <a:p>
            <a:endParaRPr lang="en-US" dirty="0"/>
          </a:p>
          <a:p>
            <a:r>
              <a:rPr lang="en-US" dirty="0"/>
              <a:t>VIP can NOT access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(it’s private)</a:t>
            </a:r>
          </a:p>
        </p:txBody>
      </p:sp>
    </p:spTree>
    <p:extLst>
      <p:ext uri="{BB962C8B-B14F-4D97-AF65-F5344CB8AC3E}">
        <p14:creationId xmlns:p14="http://schemas.microsoft.com/office/powerpoint/2010/main" val="350498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When to Use Inheritance?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609600" y="838200"/>
          <a:ext cx="79248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9000" y="29718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Base Class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0877" y="5844493"/>
            <a:ext cx="7363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Anytime there is overlap between two classes… and you could benefit from sharing code between then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534399" y="3447300"/>
            <a:ext cx="3140927" cy="193899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000" dirty="0"/>
              <a:t>Assuming it makes sense!</a:t>
            </a:r>
          </a:p>
          <a:p>
            <a:r>
              <a:rPr lang="en-US" sz="2000" dirty="0"/>
              <a:t>Laptop has a serial #?</a:t>
            </a:r>
          </a:p>
          <a:p>
            <a:r>
              <a:rPr lang="en-US" sz="2000" dirty="0"/>
              <a:t>Toaster has a serial #?</a:t>
            </a:r>
          </a:p>
          <a:p>
            <a:endParaRPr lang="en-US" sz="2000" dirty="0"/>
          </a:p>
          <a:p>
            <a:r>
              <a:rPr lang="en-US" sz="2000" dirty="0"/>
              <a:t>Doesn’t mean they need to share a base class…</a:t>
            </a:r>
          </a:p>
        </p:txBody>
      </p:sp>
    </p:spTree>
    <p:extLst>
      <p:ext uri="{BB962C8B-B14F-4D97-AF65-F5344CB8AC3E}">
        <p14:creationId xmlns:p14="http://schemas.microsoft.com/office/powerpoint/2010/main" val="63374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875"/>
          </a:xfrm>
        </p:spPr>
        <p:txBody>
          <a:bodyPr/>
          <a:lstStyle/>
          <a:p>
            <a:r>
              <a:rPr lang="en-US" dirty="0" smtClean="0"/>
              <a:t>Game Example – Heroes and Enemies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514475"/>
            <a:ext cx="3429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strength;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Accumulated stuff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experiencePoints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level;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gold;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6148" y="1514475"/>
            <a:ext cx="58232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Enemy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strength;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When defeated, give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these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to the hero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expValue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goldValue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56305" y="4344498"/>
            <a:ext cx="5038725" cy="2399201"/>
            <a:chOff x="3047999" y="4192098"/>
            <a:chExt cx="5038725" cy="2399201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2299603522"/>
                </p:ext>
              </p:extLst>
            </p:nvPr>
          </p:nvGraphicFramePr>
          <p:xfrm>
            <a:off x="3047999" y="4192098"/>
            <a:ext cx="5038725" cy="239920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872036" y="5037755"/>
              <a:ext cx="12906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Base Class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Left-Right Arrow 8"/>
          <p:cNvSpPr/>
          <p:nvPr/>
        </p:nvSpPr>
        <p:spPr>
          <a:xfrm>
            <a:off x="2980181" y="2419350"/>
            <a:ext cx="1804992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0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875"/>
          </a:xfrm>
        </p:spPr>
        <p:txBody>
          <a:bodyPr/>
          <a:lstStyle/>
          <a:p>
            <a:r>
              <a:rPr lang="en-US" dirty="0" smtClean="0"/>
              <a:t>Game Example – Heroes and Enemies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3848100"/>
            <a:ext cx="38375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Character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Accumulated stuff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experiencePoints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level;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gold;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75668" y="3848100"/>
            <a:ext cx="41873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Enemy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Character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When defeated, give these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to the hero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expValue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goldValue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7334" y="1754534"/>
            <a:ext cx="3429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strength;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001000" y="1754534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153275" y="2793310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Hero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923780" y="2793310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Enemy</a:t>
            </a:r>
            <a:endParaRPr lang="en-US" dirty="0"/>
          </a:p>
        </p:txBody>
      </p:sp>
      <p:cxnSp>
        <p:nvCxnSpPr>
          <p:cNvPr id="24" name="Straight Connector 23"/>
          <p:cNvCxnSpPr>
            <a:stCxn id="19" idx="0"/>
            <a:endCxn id="12" idx="2"/>
          </p:cNvCxnSpPr>
          <p:nvPr/>
        </p:nvCxnSpPr>
        <p:spPr>
          <a:xfrm flipV="1">
            <a:off x="7843838" y="2259359"/>
            <a:ext cx="847725" cy="53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0"/>
            <a:endCxn id="12" idx="2"/>
          </p:cNvCxnSpPr>
          <p:nvPr/>
        </p:nvCxnSpPr>
        <p:spPr>
          <a:xfrm flipH="1" flipV="1">
            <a:off x="8691563" y="2259359"/>
            <a:ext cx="922780" cy="53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62450" y="1895475"/>
            <a:ext cx="2647950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You may hear this referred to as the </a:t>
            </a:r>
            <a:r>
              <a:rPr lang="en-US" b="1" dirty="0" smtClean="0">
                <a:solidFill>
                  <a:schemeClr val="accent2"/>
                </a:solidFill>
              </a:rPr>
              <a:t>inheritance tree</a:t>
            </a:r>
            <a:r>
              <a:rPr lang="en-US" dirty="0" smtClean="0"/>
              <a:t>, or </a:t>
            </a:r>
            <a:r>
              <a:rPr lang="en-US" b="1" dirty="0" smtClean="0">
                <a:solidFill>
                  <a:schemeClr val="accent2"/>
                </a:solidFill>
              </a:rPr>
              <a:t>inheritance hierarchy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6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r>
              <a:rPr lang="en-US" dirty="0" smtClean="0"/>
              <a:t>Inheritance Hierarchies – They can get complex, real fast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77844" y="1919288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UIBase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77844" y="2674145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UIControl</a:t>
            </a:r>
            <a:endParaRPr lang="en-US" dirty="0"/>
          </a:p>
        </p:txBody>
      </p:sp>
      <p:cxnSp>
        <p:nvCxnSpPr>
          <p:cNvPr id="24" name="Straight Connector 23"/>
          <p:cNvCxnSpPr>
            <a:stCxn id="4" idx="2"/>
            <a:endCxn id="5" idx="0"/>
          </p:cNvCxnSpPr>
          <p:nvPr/>
        </p:nvCxnSpPr>
        <p:spPr>
          <a:xfrm>
            <a:off x="4768407" y="2424113"/>
            <a:ext cx="0" cy="25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5" idx="0"/>
            <a:endCxn id="4" idx="2"/>
          </p:cNvCxnSpPr>
          <p:nvPr/>
        </p:nvCxnSpPr>
        <p:spPr>
          <a:xfrm flipH="1" flipV="1">
            <a:off x="4768407" y="2424113"/>
            <a:ext cx="3489769" cy="226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855592" y="3351015"/>
            <a:ext cx="1233867" cy="372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7567612" y="3381374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DialogBox</a:t>
            </a:r>
            <a:endParaRPr lang="en-US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072188" y="4148138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Message</a:t>
            </a:r>
            <a:endParaRPr lang="en-US" sz="1600" dirty="0"/>
          </a:p>
        </p:txBody>
      </p:sp>
      <p:sp>
        <p:nvSpPr>
          <p:cNvPr id="53" name="Rounded Rectangle 52"/>
          <p:cNvSpPr/>
          <p:nvPr/>
        </p:nvSpPr>
        <p:spPr>
          <a:xfrm>
            <a:off x="7567613" y="4148138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YesNo</a:t>
            </a:r>
            <a:endParaRPr lang="en-US" sz="1600" dirty="0"/>
          </a:p>
        </p:txBody>
      </p:sp>
      <p:sp>
        <p:nvSpPr>
          <p:cNvPr id="54" name="Rounded Rectangle 53"/>
          <p:cNvSpPr/>
          <p:nvPr/>
        </p:nvSpPr>
        <p:spPr>
          <a:xfrm>
            <a:off x="9063038" y="4148138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ProgressBar</a:t>
            </a:r>
            <a:endParaRPr lang="en-US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7567613" y="2650331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UIWindow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958407" y="2662238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UIContainer</a:t>
            </a:r>
            <a:endParaRPr lang="en-US" sz="1600" dirty="0"/>
          </a:p>
        </p:txBody>
      </p:sp>
      <p:cxnSp>
        <p:nvCxnSpPr>
          <p:cNvPr id="74" name="Straight Connector 73"/>
          <p:cNvCxnSpPr>
            <a:stCxn id="4" idx="2"/>
            <a:endCxn id="65" idx="0"/>
          </p:cNvCxnSpPr>
          <p:nvPr/>
        </p:nvCxnSpPr>
        <p:spPr>
          <a:xfrm flipH="1">
            <a:off x="1648970" y="2424113"/>
            <a:ext cx="3119437" cy="23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958407" y="3351015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UIPanel</a:t>
            </a:r>
            <a:endParaRPr lang="en-US" sz="1600" dirty="0"/>
          </a:p>
        </p:txBody>
      </p:sp>
      <p:sp>
        <p:nvSpPr>
          <p:cNvPr id="77" name="Rounded Rectangle 76"/>
          <p:cNvSpPr/>
          <p:nvPr/>
        </p:nvSpPr>
        <p:spPr>
          <a:xfrm>
            <a:off x="958407" y="4023121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UILayout</a:t>
            </a:r>
            <a:endParaRPr lang="en-US" sz="1600" dirty="0"/>
          </a:p>
        </p:txBody>
      </p:sp>
      <p:sp>
        <p:nvSpPr>
          <p:cNvPr id="78" name="Rounded Rectangle 77"/>
          <p:cNvSpPr/>
          <p:nvPr/>
        </p:nvSpPr>
        <p:spPr>
          <a:xfrm>
            <a:off x="1950625" y="4780358"/>
            <a:ext cx="179755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HorizontalLayout</a:t>
            </a:r>
            <a:endParaRPr lang="en-US" sz="1600" dirty="0"/>
          </a:p>
        </p:txBody>
      </p:sp>
      <p:sp>
        <p:nvSpPr>
          <p:cNvPr id="82" name="Rounded Rectangle 81"/>
          <p:cNvSpPr/>
          <p:nvPr/>
        </p:nvSpPr>
        <p:spPr>
          <a:xfrm>
            <a:off x="4149466" y="3351015"/>
            <a:ext cx="1233867" cy="372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Checkbox</a:t>
            </a:r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5456963" y="3351015"/>
            <a:ext cx="1233867" cy="372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ScrollBar</a:t>
            </a:r>
            <a:endParaRPr lang="en-US" dirty="0"/>
          </a:p>
        </p:txBody>
      </p:sp>
      <p:cxnSp>
        <p:nvCxnSpPr>
          <p:cNvPr id="93" name="Straight Connector 92"/>
          <p:cNvCxnSpPr>
            <a:stCxn id="76" idx="0"/>
            <a:endCxn id="65" idx="2"/>
          </p:cNvCxnSpPr>
          <p:nvPr/>
        </p:nvCxnSpPr>
        <p:spPr>
          <a:xfrm flipV="1">
            <a:off x="1648970" y="3167063"/>
            <a:ext cx="0" cy="183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7" idx="0"/>
            <a:endCxn id="76" idx="2"/>
          </p:cNvCxnSpPr>
          <p:nvPr/>
        </p:nvCxnSpPr>
        <p:spPr>
          <a:xfrm flipV="1">
            <a:off x="1648970" y="3855840"/>
            <a:ext cx="0" cy="167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82" idx="0"/>
            <a:endCxn id="5" idx="2"/>
          </p:cNvCxnSpPr>
          <p:nvPr/>
        </p:nvCxnSpPr>
        <p:spPr>
          <a:xfrm flipV="1">
            <a:off x="4766400" y="3178970"/>
            <a:ext cx="2007" cy="172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8" idx="0"/>
            <a:endCxn id="5" idx="2"/>
          </p:cNvCxnSpPr>
          <p:nvPr/>
        </p:nvCxnSpPr>
        <p:spPr>
          <a:xfrm flipV="1">
            <a:off x="3472526" y="3178970"/>
            <a:ext cx="1295881" cy="172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6" idx="0"/>
            <a:endCxn id="5" idx="2"/>
          </p:cNvCxnSpPr>
          <p:nvPr/>
        </p:nvCxnSpPr>
        <p:spPr>
          <a:xfrm flipH="1" flipV="1">
            <a:off x="4768407" y="3178970"/>
            <a:ext cx="1305490" cy="172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50" idx="0"/>
            <a:endCxn id="55" idx="2"/>
          </p:cNvCxnSpPr>
          <p:nvPr/>
        </p:nvCxnSpPr>
        <p:spPr>
          <a:xfrm flipV="1">
            <a:off x="8258175" y="3155156"/>
            <a:ext cx="1" cy="226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53" idx="0"/>
            <a:endCxn id="50" idx="2"/>
          </p:cNvCxnSpPr>
          <p:nvPr/>
        </p:nvCxnSpPr>
        <p:spPr>
          <a:xfrm flipH="1" flipV="1">
            <a:off x="8258175" y="3886199"/>
            <a:ext cx="1" cy="26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1" idx="0"/>
            <a:endCxn id="50" idx="2"/>
          </p:cNvCxnSpPr>
          <p:nvPr/>
        </p:nvCxnSpPr>
        <p:spPr>
          <a:xfrm flipV="1">
            <a:off x="6762751" y="3886199"/>
            <a:ext cx="1495424" cy="26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4" idx="0"/>
            <a:endCxn id="50" idx="2"/>
          </p:cNvCxnSpPr>
          <p:nvPr/>
        </p:nvCxnSpPr>
        <p:spPr>
          <a:xfrm flipH="1" flipV="1">
            <a:off x="8258175" y="3886199"/>
            <a:ext cx="1495426" cy="26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9317539" y="3381374"/>
            <a:ext cx="1739842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DockableWindow</a:t>
            </a:r>
            <a:endParaRPr lang="en-US" sz="1400" dirty="0"/>
          </a:p>
        </p:txBody>
      </p:sp>
      <p:cxnSp>
        <p:nvCxnSpPr>
          <p:cNvPr id="124" name="Straight Connector 123"/>
          <p:cNvCxnSpPr>
            <a:stCxn id="122" idx="0"/>
            <a:endCxn id="55" idx="2"/>
          </p:cNvCxnSpPr>
          <p:nvPr/>
        </p:nvCxnSpPr>
        <p:spPr>
          <a:xfrm flipH="1" flipV="1">
            <a:off x="8258176" y="3155156"/>
            <a:ext cx="1929284" cy="226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180331" y="5489025"/>
            <a:ext cx="2754139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There are no limitations; the hierarchy can be as large as you want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950625" y="5343944"/>
            <a:ext cx="179755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VerticalLayout</a:t>
            </a:r>
            <a:endParaRPr lang="en-US" sz="1600" dirty="0"/>
          </a:p>
        </p:txBody>
      </p:sp>
      <p:sp>
        <p:nvSpPr>
          <p:cNvPr id="133" name="Rounded Rectangle 132"/>
          <p:cNvSpPr/>
          <p:nvPr/>
        </p:nvSpPr>
        <p:spPr>
          <a:xfrm>
            <a:off x="1950625" y="5907530"/>
            <a:ext cx="179755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GridLayout</a:t>
            </a:r>
            <a:endParaRPr lang="en-US" sz="1600" dirty="0"/>
          </a:p>
        </p:txBody>
      </p:sp>
      <p:cxnSp>
        <p:nvCxnSpPr>
          <p:cNvPr id="135" name="Elbow Connector 134"/>
          <p:cNvCxnSpPr>
            <a:stCxn id="77" idx="2"/>
            <a:endCxn id="78" idx="1"/>
          </p:cNvCxnSpPr>
          <p:nvPr/>
        </p:nvCxnSpPr>
        <p:spPr>
          <a:xfrm rot="16200000" flipH="1">
            <a:off x="1547385" y="4629530"/>
            <a:ext cx="504825" cy="301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77" idx="2"/>
            <a:endCxn id="132" idx="1"/>
          </p:cNvCxnSpPr>
          <p:nvPr/>
        </p:nvCxnSpPr>
        <p:spPr>
          <a:xfrm rot="16200000" flipH="1">
            <a:off x="1265592" y="4911323"/>
            <a:ext cx="1068411" cy="301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77" idx="2"/>
            <a:endCxn id="133" idx="1"/>
          </p:cNvCxnSpPr>
          <p:nvPr/>
        </p:nvCxnSpPr>
        <p:spPr>
          <a:xfrm rot="16200000" flipH="1">
            <a:off x="983799" y="5193116"/>
            <a:ext cx="1631997" cy="301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383333" y="5039912"/>
            <a:ext cx="3144219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smtClean="0"/>
              <a:t>Each class </a:t>
            </a:r>
            <a:r>
              <a:rPr lang="en-US" b="1" dirty="0" smtClean="0">
                <a:solidFill>
                  <a:schemeClr val="accent4"/>
                </a:solidFill>
              </a:rPr>
              <a:t>"IS A"</a:t>
            </a:r>
            <a:r>
              <a:rPr lang="en-US" dirty="0" smtClean="0"/>
              <a:t> class just above it in the hierarchy, all the way up to the first class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3994242" y="6159942"/>
            <a:ext cx="495449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smtClean="0"/>
              <a:t>Button </a:t>
            </a:r>
            <a:r>
              <a:rPr lang="en-US" b="1" dirty="0" smtClean="0">
                <a:solidFill>
                  <a:schemeClr val="accent4"/>
                </a:solidFill>
              </a:rPr>
              <a:t>IS A</a:t>
            </a:r>
            <a:r>
              <a:rPr lang="en-US" dirty="0" smtClean="0"/>
              <a:t> </a:t>
            </a:r>
            <a:r>
              <a:rPr lang="en-US" dirty="0" err="1" smtClean="0"/>
              <a:t>UIControl</a:t>
            </a:r>
            <a:r>
              <a:rPr lang="en-US" dirty="0" smtClean="0"/>
              <a:t>, which </a:t>
            </a:r>
            <a:r>
              <a:rPr lang="en-US" b="1" dirty="0" smtClean="0">
                <a:solidFill>
                  <a:schemeClr val="accent4"/>
                </a:solidFill>
              </a:rPr>
              <a:t>IS A</a:t>
            </a:r>
            <a:r>
              <a:rPr lang="en-US" dirty="0" smtClean="0"/>
              <a:t> </a:t>
            </a:r>
            <a:r>
              <a:rPr lang="en-US" dirty="0" err="1" smtClean="0"/>
              <a:t>UIBase</a:t>
            </a:r>
            <a:r>
              <a:rPr lang="en-US" dirty="0" smtClean="0"/>
              <a:t>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2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65" grpId="0" animBg="1"/>
      <p:bldP spid="76" grpId="0" animBg="1"/>
      <p:bldP spid="77" grpId="0" animBg="1"/>
      <p:bldP spid="78" grpId="0" animBg="1"/>
      <p:bldP spid="82" grpId="0" animBg="1"/>
      <p:bldP spid="86" grpId="0" animBg="1"/>
      <p:bldP spid="122" grpId="0" animBg="1"/>
      <p:bldP spid="127" grpId="0" animBg="1"/>
      <p:bldP spid="132" grpId="0" animBg="1"/>
      <p:bldP spid="133" grpId="0" animBg="1"/>
      <p:bldP spid="140" grpId="0" animBg="1"/>
      <p:bldP spid="1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3284"/>
            <a:ext cx="8596668" cy="661639"/>
          </a:xfrm>
        </p:spPr>
        <p:txBody>
          <a:bodyPr/>
          <a:lstStyle/>
          <a:p>
            <a:r>
              <a:rPr lang="en-US" dirty="0" smtClean="0"/>
              <a:t>Use inheritance when it makes sense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3" y="1110329"/>
            <a:ext cx="59044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 car IS A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vehicle—no problem!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 person is NOT a car…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77333" y="4856941"/>
            <a:ext cx="9526033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person… is a… car?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p.LoadCargo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Like, a backpack, or...?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p.Refuel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(2.74f);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Um, eating lunch? #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proteinshakebruh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1775" y="2772322"/>
            <a:ext cx="4465223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the “is a” relationship doesn’t make sense, probably shouldn’t derive from that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6581775" y="3814631"/>
            <a:ext cx="446522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is </a:t>
            </a:r>
            <a:r>
              <a:rPr lang="en-US" b="1" dirty="0">
                <a:solidFill>
                  <a:schemeClr val="accent4"/>
                </a:solidFill>
              </a:rPr>
              <a:t>private inheritance</a:t>
            </a:r>
            <a:r>
              <a:rPr lang="en-US" dirty="0" smtClean="0">
                <a:solidFill>
                  <a:schemeClr val="bg1"/>
                </a:solidFill>
              </a:rPr>
              <a:t> for that, or </a:t>
            </a:r>
            <a:r>
              <a:rPr lang="en-US" b="1" dirty="0">
                <a:solidFill>
                  <a:schemeClr val="accent4"/>
                </a:solidFill>
              </a:rPr>
              <a:t>containment</a:t>
            </a:r>
          </a:p>
        </p:txBody>
      </p:sp>
    </p:spTree>
    <p:extLst>
      <p:ext uri="{BB962C8B-B14F-4D97-AF65-F5344CB8AC3E}">
        <p14:creationId xmlns:p14="http://schemas.microsoft.com/office/powerpoint/2010/main" val="172912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5" y="2506759"/>
            <a:ext cx="83523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A person HAS A car.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void Foo()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"Make of car : "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GetMake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6420855" y="1229112"/>
            <a:ext cx="4465223" cy="3549477"/>
            <a:chOff x="6420855" y="714367"/>
            <a:chExt cx="4465223" cy="3549477"/>
          </a:xfrm>
        </p:grpSpPr>
        <p:sp>
          <p:nvSpPr>
            <p:cNvPr id="3" name="Up Arrow 2"/>
            <p:cNvSpPr/>
            <p:nvPr/>
          </p:nvSpPr>
          <p:spPr>
            <a:xfrm rot="10800000">
              <a:off x="6538585" y="3620021"/>
              <a:ext cx="300625" cy="6438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20855" y="714367"/>
              <a:ext cx="4465223" cy="25545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sz="2000" dirty="0" smtClean="0"/>
                <a:t>Use the CLASS NAME to access privately-inherited data.</a:t>
              </a:r>
            </a:p>
            <a:p>
              <a:pPr lvl="0"/>
              <a:endParaRPr lang="en-US" sz="2000" dirty="0" smtClean="0"/>
            </a:p>
            <a:p>
              <a:pPr lvl="0"/>
              <a:r>
                <a:rPr lang="en-US" sz="2000" dirty="0" smtClean="0"/>
                <a:t>Only </a:t>
              </a:r>
              <a:r>
                <a:rPr lang="en-US" sz="2000" b="1" dirty="0" smtClean="0">
                  <a:solidFill>
                    <a:schemeClr val="accent2"/>
                  </a:solidFill>
                </a:rPr>
                <a:t>public</a:t>
              </a:r>
              <a:r>
                <a:rPr lang="en-US" sz="2000" dirty="0" smtClean="0"/>
                <a:t> and </a:t>
              </a:r>
              <a:r>
                <a:rPr lang="en-US" sz="2000" b="1" dirty="0">
                  <a:solidFill>
                    <a:schemeClr val="accent2"/>
                  </a:solidFill>
                </a:rPr>
                <a:t>protected</a:t>
              </a:r>
              <a:r>
                <a:rPr lang="en-US" sz="2000" dirty="0" smtClean="0"/>
                <a:t> parts of that inherited object are accessible.</a:t>
              </a:r>
            </a:p>
            <a:p>
              <a:pPr lvl="0"/>
              <a:endParaRPr lang="en-US" sz="2000" dirty="0"/>
            </a:p>
            <a:p>
              <a:pPr lvl="0"/>
              <a:r>
                <a:rPr lang="en-US" sz="2000" dirty="0" smtClean="0"/>
                <a:t>Still can’t access private data - no one can access </a:t>
              </a:r>
              <a:r>
                <a:rPr lang="en-US" sz="2000" b="1" dirty="0" smtClean="0">
                  <a:solidFill>
                    <a:schemeClr val="accent2"/>
                  </a:solidFill>
                </a:rPr>
                <a:t>private</a:t>
              </a:r>
              <a:r>
                <a:rPr lang="en-US" sz="2000" dirty="0" smtClean="0"/>
                <a:t> data</a:t>
              </a:r>
              <a:endParaRPr lang="en-US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05611" y="3707087"/>
            <a:ext cx="3562828" cy="1015663"/>
            <a:chOff x="3305611" y="3192342"/>
            <a:chExt cx="3562828" cy="1015663"/>
          </a:xfrm>
        </p:grpSpPr>
        <p:sp>
          <p:nvSpPr>
            <p:cNvPr id="6" name="Up Arrow 5"/>
            <p:cNvSpPr/>
            <p:nvPr/>
          </p:nvSpPr>
          <p:spPr>
            <a:xfrm rot="18722846">
              <a:off x="5661989" y="2442618"/>
              <a:ext cx="282607" cy="213029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05611" y="3192342"/>
              <a:ext cx="2137711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>
                <a:defRPr sz="2000"/>
              </a:lvl1pPr>
            </a:lstStyle>
            <a:p>
              <a:r>
                <a:rPr lang="en-US" dirty="0"/>
                <a:t>Access the Car object that is being inherited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77334" y="1527717"/>
            <a:ext cx="460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Models a “Has-A” relationship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9274002" y="3846067"/>
            <a:ext cx="2633184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600" b="1" dirty="0" smtClean="0">
                <a:solidFill>
                  <a:schemeClr val="accent2"/>
                </a:solidFill>
              </a:rPr>
              <a:t>friend</a:t>
            </a:r>
            <a:r>
              <a:rPr lang="en-US" sz="1600" dirty="0" smtClean="0"/>
              <a:t> functions and classes are an exception we won’t worry about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71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Containment – Alternative to Private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992014"/>
            <a:ext cx="97568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The Person class CONTAINS a Car.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myCar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void Foo()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"Make of car : "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myCar.GetMake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32331" y="3107775"/>
            <a:ext cx="3659369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smtClean="0"/>
              <a:t>You are more likely to see </a:t>
            </a:r>
            <a:r>
              <a:rPr lang="en-US" b="1" dirty="0">
                <a:solidFill>
                  <a:schemeClr val="accent4"/>
                </a:solidFill>
              </a:rPr>
              <a:t>containment</a:t>
            </a:r>
            <a:r>
              <a:rPr lang="en-US" dirty="0" smtClean="0"/>
              <a:t>, especially in other languages (where private inheritance may not exist!)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4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9202646" cy="3868736"/>
          </a:xfrm>
        </p:spPr>
        <p:txBody>
          <a:bodyPr>
            <a:noAutofit/>
          </a:bodyPr>
          <a:lstStyle/>
          <a:p>
            <a:r>
              <a:rPr lang="en-US" sz="2400" dirty="0" smtClean="0"/>
              <a:t>Private data stays private</a:t>
            </a:r>
          </a:p>
          <a:p>
            <a:r>
              <a:rPr lang="en-US" sz="2400" dirty="0" smtClean="0"/>
              <a:t>Protected data stays protected (only the family can access)</a:t>
            </a:r>
          </a:p>
          <a:p>
            <a:r>
              <a:rPr lang="en-US" sz="2400" dirty="0" smtClean="0"/>
              <a:t>Public data BECOMES protected (so only the family can access)</a:t>
            </a:r>
          </a:p>
          <a:p>
            <a:pPr lvl="1"/>
            <a:r>
              <a:rPr lang="en-US" sz="2200" dirty="0" smtClean="0"/>
              <a:t>If B inherits A, only derived classes know about this inheritance</a:t>
            </a:r>
          </a:p>
          <a:p>
            <a:pPr lvl="1"/>
            <a:r>
              <a:rPr lang="en-US" sz="2200" dirty="0" smtClean="0"/>
              <a:t>Any code outside the “family” doesn’t know B derives from A.</a:t>
            </a:r>
          </a:p>
          <a:p>
            <a:r>
              <a:rPr lang="en-US" sz="2400" dirty="0" smtClean="0"/>
              <a:t>Your mileage may vary… but I have personally have NEVER used protected 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3083" y="5640776"/>
            <a:ext cx="563410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smtClean="0"/>
              <a:t>The… “quirks” of private/protected inheritance make them less common, and some other languages don’t support anything other than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1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One of three main pillars of object-oriented programming: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chemeClr val="accent2"/>
                </a:solidFill>
              </a:rPr>
              <a:t>Encapsulation</a:t>
            </a:r>
            <a:r>
              <a:rPr lang="en-US" sz="2400" dirty="0" smtClean="0"/>
              <a:t> – grouping data/functions together as objects – we’ve seen this already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Inheritance</a:t>
            </a:r>
            <a:r>
              <a:rPr lang="en-US" sz="2400" dirty="0" smtClean="0"/>
              <a:t> – Deriving new classes from existing classes</a:t>
            </a:r>
          </a:p>
          <a:p>
            <a:pPr lvl="1"/>
            <a:r>
              <a:rPr lang="en-US" sz="2000" dirty="0" smtClean="0"/>
              <a:t>Code reuse!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Polymorphism</a:t>
            </a:r>
            <a:r>
              <a:rPr lang="en-US" sz="2400" dirty="0" smtClean="0"/>
              <a:t> – The magic of pointers and virtual functions (we’ll get to this one later)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203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2463"/>
            <a:ext cx="8596668" cy="724143"/>
          </a:xfrm>
        </p:spPr>
        <p:txBody>
          <a:bodyPr/>
          <a:lstStyle/>
          <a:p>
            <a:r>
              <a:rPr lang="en-US" dirty="0" smtClean="0"/>
              <a:t>Inheritance and Object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0705"/>
            <a:ext cx="8596668" cy="1115877"/>
          </a:xfrm>
        </p:spPr>
        <p:txBody>
          <a:bodyPr/>
          <a:lstStyle/>
          <a:p>
            <a:r>
              <a:rPr lang="en-US" dirty="0" smtClean="0"/>
              <a:t>When you instantiate a derived class, it must be constructed (this isn’t new)</a:t>
            </a:r>
          </a:p>
          <a:p>
            <a:r>
              <a:rPr lang="en-US" dirty="0" smtClean="0"/>
              <a:t>The base class also must be constructed</a:t>
            </a:r>
          </a:p>
          <a:p>
            <a:r>
              <a:rPr lang="en-US" dirty="0" smtClean="0"/>
              <a:t>The base class constructor is executed </a:t>
            </a:r>
            <a:r>
              <a:rPr lang="en-US" b="1" dirty="0" smtClean="0"/>
              <a:t>first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3" y="2490682"/>
            <a:ext cx="64514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name_;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age_;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age);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Security Clearance Level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secLevel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VIP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*name,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age,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secLevel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85594" y="4614340"/>
            <a:ext cx="3826140" cy="1190078"/>
            <a:chOff x="4709832" y="3136513"/>
            <a:chExt cx="3826140" cy="1190078"/>
          </a:xfrm>
        </p:grpSpPr>
        <p:sp>
          <p:nvSpPr>
            <p:cNvPr id="6" name="Down Arrow 5"/>
            <p:cNvSpPr/>
            <p:nvPr/>
          </p:nvSpPr>
          <p:spPr>
            <a:xfrm rot="2888564">
              <a:off x="5156947" y="3509682"/>
              <a:ext cx="369794" cy="1264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41844" y="3136513"/>
              <a:ext cx="3194128" cy="7078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>
                <a:defRPr sz="2000"/>
              </a:lvl1pPr>
            </a:lstStyle>
            <a:p>
              <a:r>
                <a:rPr lang="en-US" dirty="0"/>
                <a:t>Takes in more information than it needs…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28824" y="5508321"/>
            <a:ext cx="3194128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defRPr sz="2000"/>
            </a:lvl1pPr>
          </a:lstStyle>
          <a:p>
            <a:r>
              <a:rPr lang="en-US" dirty="0" smtClean="0"/>
              <a:t>But what to do with that extra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3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296" y="539693"/>
            <a:ext cx="8839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name_;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age_;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Security Clearance Level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secLevel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VIP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secLevel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secLevel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secLevel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96384" y="2631144"/>
            <a:ext cx="4205568" cy="1287556"/>
            <a:chOff x="4709832" y="3039035"/>
            <a:chExt cx="4205568" cy="1287556"/>
          </a:xfrm>
        </p:grpSpPr>
        <p:sp>
          <p:nvSpPr>
            <p:cNvPr id="5" name="Down Arrow 4"/>
            <p:cNvSpPr/>
            <p:nvPr/>
          </p:nvSpPr>
          <p:spPr>
            <a:xfrm rot="2888564">
              <a:off x="5156947" y="3509682"/>
              <a:ext cx="369794" cy="1264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04112" y="3039035"/>
              <a:ext cx="2911288" cy="7078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>
                <a:defRPr sz="2000"/>
              </a:lvl1pPr>
            </a:lstStyle>
            <a:p>
              <a:r>
                <a:rPr lang="en-US" dirty="0"/>
                <a:t>This constructor covers both classes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28447" y="4352370"/>
            <a:ext cx="3415552" cy="1581941"/>
            <a:chOff x="5728447" y="5190570"/>
            <a:chExt cx="3415552" cy="1581941"/>
          </a:xfrm>
        </p:grpSpPr>
        <p:sp>
          <p:nvSpPr>
            <p:cNvPr id="7" name="Down Arrow 6"/>
            <p:cNvSpPr/>
            <p:nvPr/>
          </p:nvSpPr>
          <p:spPr>
            <a:xfrm rot="12630624">
              <a:off x="7636324" y="5447956"/>
              <a:ext cx="297214" cy="776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7803259" y="4107477"/>
              <a:ext cx="257648" cy="2423833"/>
            </a:xfrm>
            <a:prstGeom prst="rightBrace">
              <a:avLst>
                <a:gd name="adj1" fmla="val 35606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8447" y="6064625"/>
              <a:ext cx="1731309" cy="7078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>
                <a:defRPr sz="2000"/>
              </a:lvl1pPr>
            </a:lstStyle>
            <a:p>
              <a:r>
                <a:rPr lang="en-US" dirty="0"/>
                <a:t>What’s this nonsense?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69400" y="4718677"/>
            <a:ext cx="3659369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b="1" dirty="0" smtClean="0">
                <a:solidFill>
                  <a:schemeClr val="accent4"/>
                </a:solidFill>
              </a:rPr>
              <a:t>Constructor Initializer List</a:t>
            </a:r>
          </a:p>
          <a:p>
            <a:pPr algn="l"/>
            <a:r>
              <a:rPr lang="en-US" dirty="0" smtClean="0"/>
              <a:t>Call a base class constructor, or initialize class member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8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488"/>
          </a:xfrm>
        </p:spPr>
        <p:txBody>
          <a:bodyPr/>
          <a:lstStyle/>
          <a:p>
            <a:r>
              <a:rPr lang="en-US" dirty="0" smtClean="0"/>
              <a:t>Constructor Initializer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4670"/>
            <a:ext cx="10352616" cy="1631219"/>
          </a:xfrm>
        </p:spPr>
        <p:txBody>
          <a:bodyPr/>
          <a:lstStyle/>
          <a:p>
            <a:r>
              <a:rPr lang="en-US" dirty="0" smtClean="0"/>
              <a:t>Code separated from parameter list of a constructor by a colon</a:t>
            </a:r>
          </a:p>
          <a:p>
            <a:r>
              <a:rPr lang="en-US" dirty="0" smtClean="0"/>
              <a:t>An alternate way to initialize values – required for some things (like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/>
              <a:t> class variables)</a:t>
            </a:r>
          </a:p>
          <a:p>
            <a:r>
              <a:rPr lang="en-US" dirty="0" smtClean="0"/>
              <a:t>Style choice in some cases – could be an optimization (though in most cases, a minor one)</a:t>
            </a:r>
          </a:p>
          <a:p>
            <a:r>
              <a:rPr lang="en-US" dirty="0" smtClean="0"/>
              <a:t>A way to </a:t>
            </a:r>
            <a:r>
              <a:rPr lang="en-US" b="1" dirty="0" smtClean="0">
                <a:solidFill>
                  <a:schemeClr val="accent2"/>
                </a:solidFill>
              </a:rPr>
              <a:t>call the constructor of the base class</a:t>
            </a:r>
            <a:r>
              <a:rPr lang="en-US" dirty="0" smtClean="0"/>
              <a:t>, and pass data to it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4310" y="344459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7358" y="344459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/**** -OR- ****/</a:t>
            </a:r>
          </a:p>
          <a:p>
            <a:endParaRPr lang="en-US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y)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66216" y="4208273"/>
            <a:ext cx="3954643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smtClean="0"/>
              <a:t>Class member variable initialization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Personal preference on which method to use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9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488"/>
          </a:xfrm>
        </p:spPr>
        <p:txBody>
          <a:bodyPr/>
          <a:lstStyle/>
          <a:p>
            <a:r>
              <a:rPr lang="en-US" dirty="0" smtClean="0"/>
              <a:t>Constructor Initializer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4671"/>
            <a:ext cx="9666816" cy="69420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Required for initializing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 smtClean="0"/>
              <a:t> variables via constructors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944964" y="248735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ConstExample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ConstExample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4963" y="5016482"/>
            <a:ext cx="108307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ConstExample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ConstExample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parameter)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 = parameter;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Error: Can’t assign to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value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409097" y="2845515"/>
            <a:ext cx="8242490" cy="2114589"/>
            <a:chOff x="3409097" y="2845515"/>
            <a:chExt cx="8242490" cy="2114589"/>
          </a:xfrm>
        </p:grpSpPr>
        <p:sp>
          <p:nvSpPr>
            <p:cNvPr id="6" name="TextBox 5"/>
            <p:cNvSpPr txBox="1"/>
            <p:nvPr/>
          </p:nvSpPr>
          <p:spPr>
            <a:xfrm>
              <a:off x="7315478" y="2845515"/>
              <a:ext cx="4336109" cy="17543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/>
                  </a:solidFill>
                </a:defRPr>
              </a:lvl1pPr>
            </a:lstStyle>
            <a:p>
              <a:pPr algn="l"/>
              <a:r>
                <a:rPr lang="en-US" dirty="0" smtClean="0"/>
                <a:t>The variable “value” is created, THEN it is getting assigned a value in the constructor. It’s the equivalent of:</a:t>
              </a:r>
              <a:br>
                <a:rPr lang="en-US" dirty="0" smtClean="0"/>
              </a:br>
              <a:endParaRPr lang="en-US" dirty="0" smtClean="0"/>
            </a:p>
            <a:p>
              <a:pPr algn="l"/>
              <a:r>
                <a:rPr lang="en-US" dirty="0" err="1" smtClean="0"/>
                <a:t>const</a:t>
              </a:r>
              <a:r>
                <a:rPr lang="en-US" dirty="0" smtClean="0"/>
                <a:t> </a:t>
              </a:r>
              <a:r>
                <a:rPr lang="en-US" dirty="0" err="1" smtClean="0"/>
                <a:t>int</a:t>
              </a:r>
              <a:r>
                <a:rPr lang="en-US" dirty="0" smtClean="0"/>
                <a:t> value; // error</a:t>
              </a:r>
            </a:p>
            <a:p>
              <a:pPr algn="l"/>
              <a:r>
                <a:rPr lang="en-US" dirty="0" smtClean="0"/>
                <a:t>value = 5; // error</a:t>
              </a:r>
              <a:endParaRPr lang="en-US" dirty="0"/>
            </a:p>
          </p:txBody>
        </p:sp>
        <p:sp>
          <p:nvSpPr>
            <p:cNvPr id="7" name="Left Arrow 6"/>
            <p:cNvSpPr/>
            <p:nvPr/>
          </p:nvSpPr>
          <p:spPr>
            <a:xfrm>
              <a:off x="4241021" y="3309791"/>
              <a:ext cx="3000045" cy="33658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Arrow 8"/>
            <p:cNvSpPr/>
            <p:nvPr/>
          </p:nvSpPr>
          <p:spPr>
            <a:xfrm rot="20042152">
              <a:off x="3409097" y="4623515"/>
              <a:ext cx="3997217" cy="33658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591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488"/>
          </a:xfrm>
        </p:spPr>
        <p:txBody>
          <a:bodyPr/>
          <a:lstStyle/>
          <a:p>
            <a:r>
              <a:rPr lang="en-US" dirty="0" smtClean="0"/>
              <a:t>Constructor Initializer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4671"/>
            <a:ext cx="8596668" cy="14545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Can also be used to initialize constant values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374945" y="5410417"/>
            <a:ext cx="3252298" cy="1163129"/>
            <a:chOff x="6967973" y="2168776"/>
            <a:chExt cx="3252298" cy="1163129"/>
          </a:xfrm>
        </p:grpSpPr>
        <p:sp>
          <p:nvSpPr>
            <p:cNvPr id="10" name="Rectangle 9"/>
            <p:cNvSpPr/>
            <p:nvPr/>
          </p:nvSpPr>
          <p:spPr>
            <a:xfrm>
              <a:off x="6967973" y="2316242"/>
              <a:ext cx="2807039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sz="2000" dirty="0" smtClean="0"/>
                <a:t>Constructor initializer list to the rescue! Crisis averted! </a:t>
              </a:r>
              <a:endParaRPr lang="en-US" sz="2000" dirty="0"/>
            </a:p>
          </p:txBody>
        </p:sp>
        <p:sp>
          <p:nvSpPr>
            <p:cNvPr id="11" name="Left Arrow 10"/>
            <p:cNvSpPr/>
            <p:nvPr/>
          </p:nvSpPr>
          <p:spPr>
            <a:xfrm rot="5983766">
              <a:off x="9593481" y="2419779"/>
              <a:ext cx="877793" cy="37578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549798" y="5704626"/>
            <a:ext cx="3491166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 smtClean="0"/>
              <a:t>This doesn’t CHANGE a constant. It sets it at the time of construction.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743277" y="2555954"/>
            <a:ext cx="4336109" cy="14773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smtClean="0"/>
              <a:t>In this case, the variable “value” is being assigned a value AS it is created. The equivalent of:</a:t>
            </a:r>
            <a:br>
              <a:rPr lang="en-US" dirty="0" smtClean="0"/>
            </a:br>
            <a:endParaRPr lang="en-US" dirty="0" smtClean="0"/>
          </a:p>
          <a:p>
            <a:pPr algn="l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value = 5; // okay!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44964" y="248735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ConstExample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ConstExample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4964" y="5016482"/>
            <a:ext cx="10532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ConstExample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ConstExample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: value(parameter)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140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46168" cy="701488"/>
          </a:xfrm>
        </p:spPr>
        <p:txBody>
          <a:bodyPr/>
          <a:lstStyle/>
          <a:p>
            <a:r>
              <a:rPr lang="en-US" dirty="0" smtClean="0"/>
              <a:t>Constructor Initializer List and Inheritance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3388" y="1959307"/>
            <a:ext cx="8839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BaseClass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BaseClass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BaseClass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BaseClass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Call the Base class constructor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562928" y="2441850"/>
            <a:ext cx="7777215" cy="1583033"/>
            <a:chOff x="1303072" y="2890686"/>
            <a:chExt cx="7777215" cy="1583033"/>
          </a:xfrm>
        </p:grpSpPr>
        <p:sp>
          <p:nvSpPr>
            <p:cNvPr id="11" name="Rectangle 10"/>
            <p:cNvSpPr/>
            <p:nvPr/>
          </p:nvSpPr>
          <p:spPr>
            <a:xfrm>
              <a:off x="5029199" y="2890686"/>
              <a:ext cx="4051088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sz="2000" dirty="0" smtClean="0"/>
                <a:t>If the base class constructor needs anything passed to it, you can do that here</a:t>
              </a:r>
              <a:endParaRPr lang="en-US" sz="2000" dirty="0"/>
            </a:p>
          </p:txBody>
        </p:sp>
        <p:sp>
          <p:nvSpPr>
            <p:cNvPr id="12" name="Left Arrow 11"/>
            <p:cNvSpPr/>
            <p:nvPr/>
          </p:nvSpPr>
          <p:spPr>
            <a:xfrm rot="21285280">
              <a:off x="1303072" y="3061039"/>
              <a:ext cx="3449021" cy="32312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Arrow 12"/>
            <p:cNvSpPr/>
            <p:nvPr/>
          </p:nvSpPr>
          <p:spPr>
            <a:xfrm rot="20156558">
              <a:off x="1838365" y="4150590"/>
              <a:ext cx="3116441" cy="32312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101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46168" cy="701488"/>
          </a:xfrm>
        </p:spPr>
        <p:txBody>
          <a:bodyPr/>
          <a:lstStyle/>
          <a:p>
            <a:r>
              <a:rPr lang="en-US" dirty="0" smtClean="0"/>
              <a:t>Constructor Initializer List and Inheritance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3387" y="1959307"/>
            <a:ext cx="107003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BaseClass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BaseClass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BaseClass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BaseClass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(5)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Hard-coded default (if it’s sensible)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 }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BaseClass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“Forward” information to the base class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1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46168" cy="701488"/>
          </a:xfrm>
        </p:spPr>
        <p:txBody>
          <a:bodyPr/>
          <a:lstStyle/>
          <a:p>
            <a:r>
              <a:rPr lang="en-US" dirty="0" smtClean="0"/>
              <a:t>Constructor Initializer List and Inheritance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3388" y="1692607"/>
            <a:ext cx="8839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name_;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age_;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age)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Security Clearance Level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secLevel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VIP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secLevel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secLevel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secLevel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704190" y="2839303"/>
            <a:ext cx="6430410" cy="2281163"/>
            <a:chOff x="2511009" y="2716639"/>
            <a:chExt cx="6430410" cy="2281163"/>
          </a:xfrm>
        </p:grpSpPr>
        <p:sp>
          <p:nvSpPr>
            <p:cNvPr id="18" name="Left Arrow 17"/>
            <p:cNvSpPr/>
            <p:nvPr/>
          </p:nvSpPr>
          <p:spPr>
            <a:xfrm rot="19980432">
              <a:off x="2511009" y="4160551"/>
              <a:ext cx="2432382" cy="32312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 rot="14845390">
              <a:off x="6027309" y="4291484"/>
              <a:ext cx="1089506" cy="32312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29199" y="2716639"/>
              <a:ext cx="3912220" cy="1323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sz="2000" dirty="0" smtClean="0"/>
                <a:t>What does VIP do with name and age? Nothing! Pass the work off to the Person constructor. (VIP says: Not my job!)</a:t>
              </a:r>
              <a:endParaRPr lang="en-US" sz="20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4301611" y="5900335"/>
            <a:ext cx="2756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 each class manage itself, and only itself.</a:t>
            </a:r>
          </a:p>
        </p:txBody>
      </p:sp>
      <p:sp>
        <p:nvSpPr>
          <p:cNvPr id="9" name="Rectangle 8"/>
          <p:cNvSpPr/>
          <p:nvPr/>
        </p:nvSpPr>
        <p:spPr>
          <a:xfrm>
            <a:off x="7208576" y="5562224"/>
            <a:ext cx="3201294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VIP worries about itself. Person worries about itself (assuming whoever wrote the class did it correctly).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6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1737" y="1828800"/>
            <a:ext cx="7738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basic premise of inheritance is code reuse…</a:t>
            </a:r>
          </a:p>
          <a:p>
            <a:endParaRPr lang="en-US" sz="2400" dirty="0"/>
          </a:p>
          <a:p>
            <a:r>
              <a:rPr lang="en-US" sz="2400" dirty="0" smtClean="0"/>
              <a:t>Inheriting multiple classes is an extension of that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1737" y="3506158"/>
            <a:ext cx="92778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CanDoEverything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42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28908" y="1733957"/>
            <a:ext cx="6096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Vehicle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Vehicle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Airplane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Vehicle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8908" y="2958733"/>
            <a:ext cx="6096000" cy="5205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2800" dirty="0"/>
              <a:t>Now, how to make a flying car…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8908" y="3497207"/>
            <a:ext cx="6096000" cy="30559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FlyingCar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public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public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Airplane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};</a:t>
            </a:r>
          </a:p>
          <a:p>
            <a:pPr>
              <a:lnSpc>
                <a:spcPct val="107000"/>
              </a:lnSpc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Elsewhere…</a:t>
            </a:r>
          </a:p>
          <a:p>
            <a:pPr>
              <a:lnSpc>
                <a:spcPct val="107000"/>
              </a:lnSpc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FlyingCar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delorean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delorean.Bounce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delorean.DeployLandingGear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elorean.AddPassenger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delorean.ProbablyCrashIntoAHouse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79732" y="4180515"/>
            <a:ext cx="4955644" cy="1540962"/>
            <a:chOff x="4879732" y="4180515"/>
            <a:chExt cx="4955644" cy="1540962"/>
          </a:xfrm>
        </p:grpSpPr>
        <p:sp>
          <p:nvSpPr>
            <p:cNvPr id="3" name="TextBox 2"/>
            <p:cNvSpPr txBox="1"/>
            <p:nvPr/>
          </p:nvSpPr>
          <p:spPr>
            <a:xfrm>
              <a:off x="6378497" y="4705814"/>
              <a:ext cx="3456879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>
                <a:defRPr sz="2000"/>
              </a:lvl1pPr>
            </a:lstStyle>
            <a:p>
              <a:r>
                <a:rPr lang="en-US" dirty="0"/>
                <a:t>There is an issue, however</a:t>
              </a:r>
              <a:r>
                <a:rPr lang="en-US" dirty="0" smtClean="0"/>
                <a:t>…</a:t>
              </a:r>
            </a:p>
            <a:p>
              <a:r>
                <a:rPr lang="en-US" dirty="0" smtClean="0"/>
                <a:t>Because both Car and Airplane are Vehicles…</a:t>
              </a:r>
              <a:endParaRPr lang="en-US" dirty="0"/>
            </a:p>
          </p:txBody>
        </p:sp>
        <p:sp>
          <p:nvSpPr>
            <p:cNvPr id="4" name="Left Arrow 3"/>
            <p:cNvSpPr/>
            <p:nvPr/>
          </p:nvSpPr>
          <p:spPr>
            <a:xfrm rot="2109249">
              <a:off x="4879732" y="4180515"/>
              <a:ext cx="1650380" cy="18957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7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59145"/>
            <a:ext cx="8838141" cy="3880773"/>
          </a:xfrm>
        </p:spPr>
        <p:txBody>
          <a:bodyPr>
            <a:noAutofit/>
          </a:bodyPr>
          <a:lstStyle/>
          <a:p>
            <a:r>
              <a:rPr lang="en-US" sz="2400" dirty="0"/>
              <a:t>What if you wanted to create a class for a Car and an </a:t>
            </a:r>
            <a:r>
              <a:rPr lang="en-US" sz="2400" dirty="0" smtClean="0"/>
              <a:t>Airplane?</a:t>
            </a:r>
            <a:endParaRPr lang="en-US" sz="2400" dirty="0"/>
          </a:p>
          <a:p>
            <a:r>
              <a:rPr lang="en-US" sz="2400" dirty="0"/>
              <a:t>Things you might do with each of those:</a:t>
            </a:r>
          </a:p>
          <a:p>
            <a:pPr lvl="1">
              <a:buNone/>
            </a:pPr>
            <a:r>
              <a:rPr lang="en-US" sz="2000" dirty="0"/>
              <a:t>Refuel()</a:t>
            </a:r>
          </a:p>
          <a:p>
            <a:pPr lvl="1">
              <a:buNone/>
            </a:pPr>
            <a:r>
              <a:rPr lang="en-US" sz="2000" dirty="0" err="1"/>
              <a:t>AddPassenger</a:t>
            </a:r>
            <a:r>
              <a:rPr lang="en-US" sz="2000" dirty="0"/>
              <a:t>()</a:t>
            </a:r>
          </a:p>
          <a:p>
            <a:pPr lvl="1">
              <a:buNone/>
            </a:pPr>
            <a:r>
              <a:rPr lang="en-US" sz="2000" dirty="0" err="1"/>
              <a:t>LoadCargo</a:t>
            </a:r>
            <a:r>
              <a:rPr lang="en-US" sz="2000" dirty="0"/>
              <a:t>()</a:t>
            </a:r>
          </a:p>
          <a:p>
            <a:r>
              <a:rPr lang="en-US" sz="2400" dirty="0"/>
              <a:t>An Airplane may do something else like deploy landing gear (which a Car doesn’t have)</a:t>
            </a:r>
          </a:p>
          <a:p>
            <a:r>
              <a:rPr lang="en-US" sz="2400" dirty="0"/>
              <a:t>A Car may do something an Airplane doesn’t, </a:t>
            </a:r>
            <a:r>
              <a:rPr lang="en-US" sz="2400" dirty="0" smtClean="0"/>
              <a:t>like bounce on some sweet hydraulics (which an Airplane SHOULDN’T have)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960" y="2963393"/>
            <a:ext cx="4762500" cy="2676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03421" y="5684796"/>
            <a:ext cx="3111578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You really don’t want your airplanes doing this…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3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Diamond Problem</a:t>
            </a:r>
            <a:endParaRPr lang="en-US" dirty="0"/>
          </a:p>
        </p:txBody>
      </p:sp>
      <p:grpSp>
        <p:nvGrpSpPr>
          <p:cNvPr id="4" name="Canvas 56"/>
          <p:cNvGrpSpPr/>
          <p:nvPr/>
        </p:nvGrpSpPr>
        <p:grpSpPr>
          <a:xfrm>
            <a:off x="311399" y="1774283"/>
            <a:ext cx="9328537" cy="4191620"/>
            <a:chOff x="0" y="0"/>
            <a:chExt cx="5937250" cy="219837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937250" cy="2198370"/>
            </a:xfrm>
            <a:prstGeom prst="rect">
              <a:avLst/>
            </a:prstGeom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93645" y="53809"/>
              <a:ext cx="850789" cy="3617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Vehicle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493645" y="1716239"/>
              <a:ext cx="850789" cy="3617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FlyingCar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81175" y="885024"/>
              <a:ext cx="850789" cy="3617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Car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06115" y="885024"/>
              <a:ext cx="850789" cy="3617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Airplane</a:t>
              </a:r>
            </a:p>
          </p:txBody>
        </p: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 flipH="1">
              <a:off x="2206570" y="415594"/>
              <a:ext cx="712470" cy="469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2"/>
              <a:endCxn id="9" idx="0"/>
            </p:cNvCxnSpPr>
            <p:nvPr/>
          </p:nvCxnSpPr>
          <p:spPr>
            <a:xfrm>
              <a:off x="2919040" y="415594"/>
              <a:ext cx="712470" cy="469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2"/>
              <a:endCxn id="7" idx="0"/>
            </p:cNvCxnSpPr>
            <p:nvPr/>
          </p:nvCxnSpPr>
          <p:spPr>
            <a:xfrm>
              <a:off x="2206570" y="1246809"/>
              <a:ext cx="712470" cy="469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2"/>
              <a:endCxn id="7" idx="0"/>
            </p:cNvCxnSpPr>
            <p:nvPr/>
          </p:nvCxnSpPr>
          <p:spPr>
            <a:xfrm flipH="1">
              <a:off x="2919040" y="1246809"/>
              <a:ext cx="712470" cy="469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65"/>
          <p:cNvSpPr txBox="1"/>
          <p:nvPr/>
        </p:nvSpPr>
        <p:spPr>
          <a:xfrm>
            <a:off x="1430823" y="4367395"/>
            <a:ext cx="2425420" cy="1358463"/>
          </a:xfrm>
          <a:prstGeom prst="rect">
            <a:avLst/>
          </a:prstGeom>
          <a:solidFill>
            <a:schemeClr val="lt1"/>
          </a:solidFill>
          <a:ln w="28575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want </a:t>
            </a:r>
            <a:r>
              <a:rPr lang="en-US" sz="20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FlyingCar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inherit both driving and flying functionality…</a:t>
            </a:r>
          </a:p>
        </p:txBody>
      </p:sp>
      <p:sp>
        <p:nvSpPr>
          <p:cNvPr id="18" name="Text Box 66"/>
          <p:cNvSpPr txBox="1"/>
          <p:nvPr/>
        </p:nvSpPr>
        <p:spPr>
          <a:xfrm>
            <a:off x="6841375" y="4367395"/>
            <a:ext cx="2425420" cy="1358463"/>
          </a:xfrm>
          <a:prstGeom prst="rect">
            <a:avLst/>
          </a:prstGeom>
          <a:solidFill>
            <a:schemeClr val="lt1"/>
          </a:solidFill>
          <a:ln w="28575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…but you unfortunately inherit </a:t>
            </a: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Vehicle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functionality twice!</a:t>
            </a:r>
          </a:p>
        </p:txBody>
      </p:sp>
    </p:spTree>
    <p:extLst>
      <p:ext uri="{BB962C8B-B14F-4D97-AF65-F5344CB8AC3E}">
        <p14:creationId xmlns:p14="http://schemas.microsoft.com/office/powerpoint/2010/main" val="10125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- Virtual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3" y="1930400"/>
            <a:ext cx="8778901" cy="4322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Vehicle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Vehicle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Airplane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Vehicle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FlyingCar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Airplane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 inheritance, the “in-between” classes would add the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keyword to the inheritance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Vehicle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Airplane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Vehicle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5803" y="5076825"/>
            <a:ext cx="5356398" cy="147732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That’s all you need to do to solve the diamond problem on a basic level.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more explanation on this, check out: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  <a:hlinkClick r:id="rId3"/>
              </a:rPr>
              <a:t>https://isocpp.org/wiki/faq/multiple-inheritance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2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9725"/>
            <a:ext cx="8596668" cy="44316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Inheritance is a way to </a:t>
            </a:r>
            <a:r>
              <a:rPr lang="en-US" sz="2400" b="1" dirty="0" smtClean="0">
                <a:solidFill>
                  <a:schemeClr val="accent2"/>
                </a:solidFill>
              </a:rPr>
              <a:t>reuse code</a:t>
            </a:r>
            <a:r>
              <a:rPr lang="en-US" sz="2400" dirty="0"/>
              <a:t> – a n</a:t>
            </a:r>
            <a:r>
              <a:rPr lang="en-US" sz="2400" dirty="0" smtClean="0"/>
              <a:t>ew class can derive from an existing class to “inherit” the variables and functions of another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Base class</a:t>
            </a:r>
            <a:r>
              <a:rPr lang="en-US" sz="2400" dirty="0" smtClean="0"/>
              <a:t> – class that is “giving” its data to another (sometimes call the </a:t>
            </a:r>
            <a:r>
              <a:rPr lang="en-US" sz="2400" b="1" dirty="0" smtClean="0">
                <a:solidFill>
                  <a:schemeClr val="accent2"/>
                </a:solidFill>
              </a:rPr>
              <a:t>parent</a:t>
            </a:r>
            <a:r>
              <a:rPr lang="en-US" sz="2400" dirty="0" smtClean="0"/>
              <a:t> class)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Derived class</a:t>
            </a:r>
            <a:r>
              <a:rPr lang="en-US" sz="2400" dirty="0" smtClean="0"/>
              <a:t> – class that is getting the data (sometimes called the </a:t>
            </a:r>
            <a:r>
              <a:rPr lang="en-US" sz="2400" b="1" dirty="0" smtClean="0">
                <a:solidFill>
                  <a:schemeClr val="accent2"/>
                </a:solidFill>
              </a:rPr>
              <a:t>child</a:t>
            </a:r>
            <a:r>
              <a:rPr lang="en-US" sz="2400" dirty="0" smtClean="0"/>
              <a:t> class)</a:t>
            </a:r>
          </a:p>
          <a:p>
            <a:r>
              <a:rPr lang="en-US" sz="2400" dirty="0" smtClean="0"/>
              <a:t>Often (but not always) inheritance models a “</a:t>
            </a:r>
            <a:r>
              <a:rPr lang="en-US" sz="2400" b="1" dirty="0" smtClean="0">
                <a:solidFill>
                  <a:schemeClr val="accent2"/>
                </a:solidFill>
              </a:rPr>
              <a:t>Is A</a:t>
            </a:r>
            <a:r>
              <a:rPr lang="en-US" sz="2400" dirty="0" smtClean="0"/>
              <a:t>” relationship—the derived class IS A base class</a:t>
            </a:r>
          </a:p>
          <a:p>
            <a:r>
              <a:rPr lang="en-US" sz="2400" dirty="0" smtClean="0"/>
              <a:t>The exact implementation in any given programming language may differ, but the overall concept is the same</a:t>
            </a:r>
          </a:p>
        </p:txBody>
      </p:sp>
    </p:spTree>
    <p:extLst>
      <p:ext uri="{BB962C8B-B14F-4D97-AF65-F5344CB8AC3E}">
        <p14:creationId xmlns:p14="http://schemas.microsoft.com/office/powerpoint/2010/main" val="9322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7987" y="948690"/>
            <a:ext cx="556599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gallonsOfFuel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numPassengers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cargoBoxes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bounceHeight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0375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Refuel(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gallons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gallonsOfFuel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gallons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AddPassenger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numPassengers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LoadCargo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cargoBoxes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Bounce()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Bounce up and down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28896" y="948690"/>
            <a:ext cx="443027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Airplane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gallonsOfFuel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numPassengers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cargoBoxes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isLandingGearOut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0375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Refuel(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gallons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gallonsOfFuel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gallons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AddPassenger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numPassengers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LoadCargo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cargoBoxes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DeployLandingGear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Very important function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91374" y="137839"/>
            <a:ext cx="4844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Duplicate Code == Bad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20224" y="1520117"/>
            <a:ext cx="9580816" cy="3656629"/>
            <a:chOff x="-547476" y="1834624"/>
            <a:chExt cx="9580816" cy="3656629"/>
          </a:xfrm>
        </p:grpSpPr>
        <p:sp>
          <p:nvSpPr>
            <p:cNvPr id="9" name="Left-Right Arrow 8"/>
            <p:cNvSpPr/>
            <p:nvPr/>
          </p:nvSpPr>
          <p:spPr>
            <a:xfrm>
              <a:off x="3810000" y="3615861"/>
              <a:ext cx="1600200" cy="3048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Duplicated</a:t>
              </a:r>
              <a:endParaRPr lang="en-US" dirty="0"/>
            </a:p>
          </p:txBody>
        </p:sp>
        <p:sp>
          <p:nvSpPr>
            <p:cNvPr id="10" name="Left-Right Arrow 9"/>
            <p:cNvSpPr/>
            <p:nvPr/>
          </p:nvSpPr>
          <p:spPr>
            <a:xfrm>
              <a:off x="3124200" y="4424453"/>
              <a:ext cx="2286000" cy="3048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Duplicated</a:t>
              </a:r>
              <a:endParaRPr lang="en-US" dirty="0"/>
            </a:p>
          </p:txBody>
        </p:sp>
        <p:sp>
          <p:nvSpPr>
            <p:cNvPr id="11" name="Left-Right Arrow 10"/>
            <p:cNvSpPr/>
            <p:nvPr/>
          </p:nvSpPr>
          <p:spPr>
            <a:xfrm>
              <a:off x="2819400" y="5186453"/>
              <a:ext cx="2590800" cy="3048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Duplicated</a:t>
              </a:r>
              <a:endParaRPr lang="en-US" dirty="0"/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2819400" y="2133600"/>
              <a:ext cx="2590800" cy="3048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Duplicated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547476" y="1834624"/>
              <a:ext cx="3290676" cy="850334"/>
            </a:xfrm>
            <a:prstGeom prst="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42664" y="1834624"/>
              <a:ext cx="3290676" cy="850334"/>
            </a:xfrm>
            <a:prstGeom prst="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2880" y="3662181"/>
            <a:ext cx="4149640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if you want to change these functions? (Maybe give them a real implementation beyond this basic example?)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2880" y="4966953"/>
            <a:ext cx="414964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Duplicate code means you have to update multiple locations with any fixes/improvements you make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2880" y="5985290"/>
            <a:ext cx="414964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It’s practically guaranteed you will forget to update something, someday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1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279" y="1680831"/>
            <a:ext cx="556599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gallonsOfFuel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numPassengers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cargoBoxes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Refuel(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gallons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gallonsOfFuel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gallons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AddPassenger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numPassengers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LoadCargo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cargoBoxes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8896" y="1496165"/>
            <a:ext cx="4870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bounceHeight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0375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Bounce()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Bounce up and down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28896" y="4081488"/>
            <a:ext cx="44302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Airplane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isLandingGearOut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0375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DeployLandingGear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Very important function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013"/>
          </a:xfrm>
        </p:spPr>
        <p:txBody>
          <a:bodyPr/>
          <a:lstStyle/>
          <a:p>
            <a:r>
              <a:rPr lang="en-US" dirty="0" smtClean="0"/>
              <a:t>Inheritance to the rescue!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018986"/>
            <a:ext cx="325696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Shared data/functions go into a separate, “generic” class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145149" y="457231"/>
            <a:ext cx="3454723" cy="4175920"/>
            <a:chOff x="8145149" y="457231"/>
            <a:chExt cx="3454723" cy="4175920"/>
          </a:xfrm>
        </p:grpSpPr>
        <p:grpSp>
          <p:nvGrpSpPr>
            <p:cNvPr id="17" name="Group 16"/>
            <p:cNvGrpSpPr/>
            <p:nvPr/>
          </p:nvGrpSpPr>
          <p:grpSpPr>
            <a:xfrm>
              <a:off x="8145149" y="1273761"/>
              <a:ext cx="2740288" cy="3359390"/>
              <a:chOff x="8145149" y="1273761"/>
              <a:chExt cx="2740288" cy="335939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8145149" y="1273761"/>
                <a:ext cx="2129232" cy="774067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743950" y="3859084"/>
                <a:ext cx="2141487" cy="774067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9444723" y="457231"/>
              <a:ext cx="2155149" cy="6463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Reuse the data from another class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86275" y="2047828"/>
            <a:ext cx="2239829" cy="4396579"/>
            <a:chOff x="4486275" y="2047828"/>
            <a:chExt cx="2239829" cy="4396579"/>
          </a:xfrm>
        </p:grpSpPr>
        <p:sp>
          <p:nvSpPr>
            <p:cNvPr id="3" name="Left Brace 2"/>
            <p:cNvSpPr/>
            <p:nvPr/>
          </p:nvSpPr>
          <p:spPr>
            <a:xfrm>
              <a:off x="6421305" y="2047828"/>
              <a:ext cx="304799" cy="1811256"/>
            </a:xfrm>
            <a:prstGeom prst="leftBrace">
              <a:avLst>
                <a:gd name="adj1" fmla="val 43468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/>
            <p:cNvSpPr/>
            <p:nvPr/>
          </p:nvSpPr>
          <p:spPr>
            <a:xfrm>
              <a:off x="6421305" y="4633151"/>
              <a:ext cx="304799" cy="1811256"/>
            </a:xfrm>
            <a:prstGeom prst="leftBrace">
              <a:avLst>
                <a:gd name="adj1" fmla="val 43468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86275" y="3481323"/>
              <a:ext cx="1932238" cy="12003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Car/Airplane can focus on their own unique functionality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Elbow Connector 11"/>
            <p:cNvCxnSpPr>
              <a:stCxn id="20" idx="0"/>
              <a:endCxn id="3" idx="1"/>
            </p:cNvCxnSpPr>
            <p:nvPr/>
          </p:nvCxnSpPr>
          <p:spPr>
            <a:xfrm rot="5400000" flipH="1" flipV="1">
              <a:off x="5672916" y="2732935"/>
              <a:ext cx="527867" cy="968911"/>
            </a:xfrm>
            <a:prstGeom prst="bentConnector2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20" idx="2"/>
              <a:endCxn id="19" idx="1"/>
            </p:cNvCxnSpPr>
            <p:nvPr/>
          </p:nvCxnSpPr>
          <p:spPr>
            <a:xfrm rot="16200000" flipH="1">
              <a:off x="5508286" y="4625759"/>
              <a:ext cx="857127" cy="968911"/>
            </a:xfrm>
            <a:prstGeom prst="bentConnector2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044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“Inheriting” Actually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4544"/>
            <a:ext cx="8596668" cy="3040425"/>
          </a:xfrm>
        </p:spPr>
        <p:txBody>
          <a:bodyPr>
            <a:normAutofit/>
          </a:bodyPr>
          <a:lstStyle/>
          <a:p>
            <a:r>
              <a:rPr lang="en-US" sz="2800" dirty="0"/>
              <a:t>A class which </a:t>
            </a:r>
            <a:r>
              <a:rPr lang="en-US" sz="2800" b="1" dirty="0" smtClean="0">
                <a:solidFill>
                  <a:schemeClr val="accent2"/>
                </a:solidFill>
              </a:rPr>
              <a:t>derives</a:t>
            </a:r>
            <a:r>
              <a:rPr lang="en-US" sz="2800" dirty="0" smtClean="0"/>
              <a:t> from another </a:t>
            </a:r>
            <a:r>
              <a:rPr lang="en-US" sz="2800" dirty="0"/>
              <a:t>class </a:t>
            </a:r>
            <a:r>
              <a:rPr lang="en-US" sz="2800" dirty="0" smtClean="0"/>
              <a:t>gets all </a:t>
            </a:r>
            <a:r>
              <a:rPr lang="en-US" sz="2800" dirty="0"/>
              <a:t>of that data</a:t>
            </a:r>
          </a:p>
          <a:p>
            <a:pPr lvl="1"/>
            <a:r>
              <a:rPr lang="en-US" sz="2400" dirty="0"/>
              <a:t>All </a:t>
            </a:r>
            <a:r>
              <a:rPr lang="en-US" sz="2400" dirty="0" smtClean="0"/>
              <a:t>public member variables </a:t>
            </a:r>
            <a:r>
              <a:rPr lang="en-US" sz="2400" dirty="0"/>
              <a:t>and </a:t>
            </a:r>
            <a:r>
              <a:rPr lang="en-US" sz="2400" dirty="0" smtClean="0"/>
              <a:t>functions</a:t>
            </a:r>
          </a:p>
          <a:p>
            <a:pPr lvl="1"/>
            <a:r>
              <a:rPr lang="en-US" sz="2400" dirty="0" smtClean="0"/>
              <a:t>All protected member variables and functions</a:t>
            </a:r>
            <a:endParaRPr lang="en-US" sz="2400" dirty="0"/>
          </a:p>
          <a:p>
            <a:pPr lvl="1"/>
            <a:r>
              <a:rPr lang="en-US" sz="2400" dirty="0" smtClean="0"/>
              <a:t>Private data stays private—technically the derived class HAS them… it just can’t access them</a:t>
            </a:r>
          </a:p>
          <a:p>
            <a:pPr lvl="2"/>
            <a:r>
              <a:rPr lang="en-US" sz="2200" dirty="0" smtClean="0"/>
              <a:t>You need public accessibility in the base class for that</a:t>
            </a:r>
          </a:p>
          <a:p>
            <a:r>
              <a:rPr lang="en-US" sz="2800" dirty="0" smtClean="0"/>
              <a:t>Very commonly, a derived class </a:t>
            </a:r>
            <a:r>
              <a:rPr lang="en-US" sz="2800" dirty="0"/>
              <a:t>has an </a:t>
            </a:r>
            <a:r>
              <a:rPr lang="en-US" sz="2800" b="1" dirty="0">
                <a:solidFill>
                  <a:schemeClr val="accent2"/>
                </a:solidFill>
              </a:rPr>
              <a:t>“Is-A”</a:t>
            </a:r>
            <a:r>
              <a:rPr lang="en-US" sz="2800" dirty="0"/>
              <a:t> relationship with the base </a:t>
            </a:r>
            <a:r>
              <a:rPr lang="en-US" sz="2800" dirty="0" smtClean="0"/>
              <a:t>class</a:t>
            </a:r>
            <a:endParaRPr lang="en-US" sz="2800" dirty="0"/>
          </a:p>
          <a:p>
            <a:pPr lvl="1"/>
            <a:r>
              <a:rPr lang="en-US" sz="2600" dirty="0" smtClean="0"/>
              <a:t>Some exceptions apply, more on this later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4500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39489"/>
          </a:xfrm>
        </p:spPr>
        <p:txBody>
          <a:bodyPr>
            <a:normAutofit/>
          </a:bodyPr>
          <a:lstStyle/>
          <a:p>
            <a:r>
              <a:rPr lang="en-US" sz="2400" dirty="0"/>
              <a:t>Two classes are required for inheritance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chemeClr val="accent2"/>
                </a:solidFill>
              </a:rPr>
              <a:t>BASE</a:t>
            </a:r>
            <a:r>
              <a:rPr lang="en-US" sz="2400" dirty="0"/>
              <a:t> class – the </a:t>
            </a:r>
            <a:r>
              <a:rPr lang="en-US" sz="2400" dirty="0" smtClean="0"/>
              <a:t>original class, with member variables and/or functions to pass on</a:t>
            </a: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dirty="0">
                <a:solidFill>
                  <a:schemeClr val="accent2"/>
                </a:solidFill>
              </a:rPr>
              <a:t>DERIVED</a:t>
            </a:r>
            <a:r>
              <a:rPr lang="en-US" sz="2400" dirty="0"/>
              <a:t> class – the class which is inheriting the members and </a:t>
            </a:r>
            <a:r>
              <a:rPr lang="en-US" sz="2400" dirty="0" smtClean="0"/>
              <a:t>functions</a:t>
            </a:r>
          </a:p>
          <a:p>
            <a:endParaRPr lang="en-US" sz="2400" dirty="0"/>
          </a:p>
          <a:p>
            <a:r>
              <a:rPr lang="en-US" sz="2400" dirty="0" smtClean="0"/>
              <a:t>These are sometimes referred to as </a:t>
            </a:r>
            <a:r>
              <a:rPr lang="en-US" sz="2400" b="1" dirty="0">
                <a:solidFill>
                  <a:schemeClr val="accent2"/>
                </a:solidFill>
              </a:rPr>
              <a:t>PARENT</a:t>
            </a:r>
            <a:r>
              <a:rPr lang="en-US" sz="2400" dirty="0" smtClean="0"/>
              <a:t> (base) class and </a:t>
            </a:r>
            <a:r>
              <a:rPr lang="en-US" sz="2400" b="1" dirty="0">
                <a:solidFill>
                  <a:schemeClr val="accent2"/>
                </a:solidFill>
              </a:rPr>
              <a:t>CHILD</a:t>
            </a:r>
            <a:r>
              <a:rPr lang="en-US" sz="2400" dirty="0" smtClean="0"/>
              <a:t> (derived)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300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Syntax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153812"/>
            <a:ext cx="88627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DerivedClass</a:t>
            </a: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BaseClass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5795082" y="2545176"/>
            <a:ext cx="2731552" cy="2816536"/>
            <a:chOff x="5795082" y="2545176"/>
            <a:chExt cx="2731552" cy="2816536"/>
          </a:xfrm>
        </p:grpSpPr>
        <p:sp>
          <p:nvSpPr>
            <p:cNvPr id="5" name="Up Arrow 4"/>
            <p:cNvSpPr/>
            <p:nvPr/>
          </p:nvSpPr>
          <p:spPr>
            <a:xfrm rot="19433551">
              <a:off x="6074645" y="2545176"/>
              <a:ext cx="337804" cy="162495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082" y="4099828"/>
              <a:ext cx="2731552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There is also </a:t>
              </a:r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protected</a:t>
              </a:r>
              <a:r>
                <a:rPr lang="en-US" dirty="0" smtClean="0"/>
                <a:t> and </a:t>
              </a:r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dirty="0" smtClean="0"/>
                <a:t> inheritance, more on those later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22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en-US" dirty="0" err="1" smtClean="0"/>
              <a:t>Accesibility</a:t>
            </a:r>
            <a:r>
              <a:rPr lang="en-US" dirty="0" smtClean="0"/>
              <a:t>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4814"/>
            <a:ext cx="8596668" cy="462121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Public</a:t>
            </a:r>
          </a:p>
          <a:p>
            <a:pPr lvl="1"/>
            <a:r>
              <a:rPr lang="en-US" sz="2000" dirty="0" smtClean="0"/>
              <a:t>Anyone can access this. Open to the world!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Private</a:t>
            </a:r>
          </a:p>
          <a:p>
            <a:pPr lvl="1"/>
            <a:r>
              <a:rPr lang="en-US" sz="2000" b="1" u="sng" dirty="0"/>
              <a:t>Only</a:t>
            </a:r>
            <a:r>
              <a:rPr lang="en-US" sz="2000" dirty="0"/>
              <a:t> the base class can access this. Hands off, this is mine!</a:t>
            </a:r>
          </a:p>
          <a:p>
            <a:pPr lvl="1"/>
            <a:r>
              <a:rPr lang="en-US" sz="2000" dirty="0"/>
              <a:t>The “get your own” keyword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Protected</a:t>
            </a:r>
          </a:p>
          <a:p>
            <a:pPr lvl="1"/>
            <a:r>
              <a:rPr lang="en-US" sz="2000" dirty="0" smtClean="0"/>
              <a:t>A base class AND any classes derived from it can access.</a:t>
            </a:r>
          </a:p>
          <a:p>
            <a:pPr lvl="1"/>
            <a:r>
              <a:rPr lang="en-US" sz="2000" dirty="0" smtClean="0"/>
              <a:t>The “keep it in the family” keyword.</a:t>
            </a:r>
          </a:p>
          <a:p>
            <a:endParaRPr lang="en-US" sz="2200" dirty="0" smtClean="0"/>
          </a:p>
          <a:p>
            <a:r>
              <a:rPr lang="en-US" sz="2200" dirty="0" smtClean="0"/>
              <a:t>Applicable to data/functions in a class, and to indicate the type of inheritance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8458200" y="4114800"/>
            <a:ext cx="308610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If you aren’t using inheritance at all, you don’t need to use protected</a:t>
            </a:r>
          </a:p>
        </p:txBody>
      </p:sp>
    </p:spTree>
    <p:extLst>
      <p:ext uri="{BB962C8B-B14F-4D97-AF65-F5344CB8AC3E}">
        <p14:creationId xmlns:p14="http://schemas.microsoft.com/office/powerpoint/2010/main" val="174351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7577</TotalTime>
  <Words>1793</Words>
  <Application>Microsoft Office PowerPoint</Application>
  <PresentationFormat>Widescreen</PresentationFormat>
  <Paragraphs>582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Times New Roman</vt:lpstr>
      <vt:lpstr>Trebuchet MS</vt:lpstr>
      <vt:lpstr>Wingdings 3</vt:lpstr>
      <vt:lpstr>Facet</vt:lpstr>
      <vt:lpstr>Inheritance</vt:lpstr>
      <vt:lpstr>Inheritance – What is it?</vt:lpstr>
      <vt:lpstr>Inheritance Example</vt:lpstr>
      <vt:lpstr>PowerPoint Presentation</vt:lpstr>
      <vt:lpstr>Inheritance to the rescue!</vt:lpstr>
      <vt:lpstr>What does “Inheriting” Actually Mean?</vt:lpstr>
      <vt:lpstr>Inheritance Requirements</vt:lpstr>
      <vt:lpstr>Inheritance Syntax</vt:lpstr>
      <vt:lpstr>Accesibility keywords</vt:lpstr>
      <vt:lpstr>Inheriting Functionality</vt:lpstr>
      <vt:lpstr>PowerPoint Presentation</vt:lpstr>
      <vt:lpstr>When to Use Inheritance?</vt:lpstr>
      <vt:lpstr>Game Example – Heroes and Enemies</vt:lpstr>
      <vt:lpstr>Game Example – Heroes and Enemies</vt:lpstr>
      <vt:lpstr>Inheritance Hierarchies – They can get complex, real fast</vt:lpstr>
      <vt:lpstr>Use inheritance when it makes sense</vt:lpstr>
      <vt:lpstr>Private Inheritance</vt:lpstr>
      <vt:lpstr>Containment – Alternative to Private Inheritance</vt:lpstr>
      <vt:lpstr>Protected Inheritance</vt:lpstr>
      <vt:lpstr>Inheritance and Object Creation</vt:lpstr>
      <vt:lpstr>PowerPoint Presentation</vt:lpstr>
      <vt:lpstr>Constructor Initializer List</vt:lpstr>
      <vt:lpstr>Constructor Initializer List</vt:lpstr>
      <vt:lpstr>Constructor Initializer List</vt:lpstr>
      <vt:lpstr>Constructor Initializer List and Inheritance</vt:lpstr>
      <vt:lpstr>Constructor Initializer List and Inheritance</vt:lpstr>
      <vt:lpstr>Constructor Initializer List and Inheritance</vt:lpstr>
      <vt:lpstr>Multiple Inheritance</vt:lpstr>
      <vt:lpstr>Multiple Inheritance</vt:lpstr>
      <vt:lpstr>The Diamond Problem</vt:lpstr>
      <vt:lpstr>Solution - Virtual Inheritance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Fox</dc:creator>
  <cp:lastModifiedBy>Fox</cp:lastModifiedBy>
  <cp:revision>220</cp:revision>
  <dcterms:created xsi:type="dcterms:W3CDTF">2018-06-22T18:47:27Z</dcterms:created>
  <dcterms:modified xsi:type="dcterms:W3CDTF">2020-07-08T20:37:00Z</dcterms:modified>
</cp:coreProperties>
</file>