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4"/>
  </p:notesMasterIdLst>
  <p:sldIdLst>
    <p:sldId id="256" r:id="rId2"/>
    <p:sldId id="262" r:id="rId3"/>
    <p:sldId id="264" r:id="rId4"/>
    <p:sldId id="265" r:id="rId5"/>
    <p:sldId id="266" r:id="rId6"/>
    <p:sldId id="257" r:id="rId7"/>
    <p:sldId id="258" r:id="rId8"/>
    <p:sldId id="268" r:id="rId9"/>
    <p:sldId id="261" r:id="rId10"/>
    <p:sldId id="269" r:id="rId11"/>
    <p:sldId id="270" r:id="rId12"/>
    <p:sldId id="271" r:id="rId13"/>
    <p:sldId id="272" r:id="rId14"/>
    <p:sldId id="273" r:id="rId15"/>
    <p:sldId id="274" r:id="rId16"/>
    <p:sldId id="280" r:id="rId17"/>
    <p:sldId id="275" r:id="rId18"/>
    <p:sldId id="277" r:id="rId19"/>
    <p:sldId id="278" r:id="rId20"/>
    <p:sldId id="276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CA344-DDFC-4EB8-A6E7-A892AFD8F6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E987-85E8-4CDB-AF39-E6E432BD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0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4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5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60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07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7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2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3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6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0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03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5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6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6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2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3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5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31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4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9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DA57E-66B4-4271-87B3-0CC7A189D2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7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 smtClean="0"/>
              <a:t>What about non-vectors?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438186"/>
            <a:ext cx="9685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"Wonder Woman"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72);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45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class&lt;template type(s)&gt;::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iterator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Seems familiar…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What does *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give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you here?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Depends on the class you’re iterating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through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use pair&lt;key, value&gt;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457742"/>
            <a:ext cx="98477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"Wonder Woman"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72);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45);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*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is a pair&lt;string,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pairs have two elements: first (key), and second (value)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"Key: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second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457742"/>
            <a:ext cx="984779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pair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&lt;“Batman”, 50&gt;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-&gt;first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“Batman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).first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“Batman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-&gt;second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50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()-&gt;first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“Batman”</a:t>
            </a: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+ 1)-&gt;first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Won’t compile. operator+ not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defined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		// Not all iterators have all operators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487" y="4093845"/>
            <a:ext cx="2238375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58250" y="3042791"/>
            <a:ext cx="277177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List of overloaded operators in </a:t>
            </a:r>
            <a:r>
              <a:rPr lang="en-US" dirty="0" err="1" smtClean="0"/>
              <a:t>unordered_map</a:t>
            </a:r>
            <a:r>
              <a:rPr lang="en-US" dirty="0" smtClean="0"/>
              <a:t>::iterator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 smtClean="0"/>
              <a:t>Ordering isn’t guaranteed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457742"/>
            <a:ext cx="98477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"Wonder Woman"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72);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45);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PROBABLY pair&lt;"Batman",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50&gt;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-&gt;first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PROBABLY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"Batman"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).first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PROBABLY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"Batman"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-&gt;second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PROBABLY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50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()-&gt;first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PROBABLY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"Batman"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6226" y="5348586"/>
            <a:ext cx="321945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What’s </a:t>
            </a:r>
            <a:r>
              <a:rPr lang="en-US" dirty="0"/>
              <a:t>with all the probably?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7059" y="5404188"/>
            <a:ext cx="1347842" cy="246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</a:t>
            </a:r>
            <a:r>
              <a:rPr lang="en-US" sz="1000" dirty="0" err="1" smtClean="0"/>
              <a:t>commitmentissues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50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6350" y="4228921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nature of this data structure (</a:t>
            </a:r>
            <a:r>
              <a:rPr lang="en-US" b="1" dirty="0" err="1" smtClean="0">
                <a:solidFill>
                  <a:srgbClr val="EF9011"/>
                </a:solidFill>
              </a:rPr>
              <a:t>unordered</a:t>
            </a:r>
            <a:r>
              <a:rPr lang="en-US" dirty="0" err="1" smtClean="0"/>
              <a:t>_map</a:t>
            </a:r>
            <a:r>
              <a:rPr lang="en-US" dirty="0" smtClean="0"/>
              <a:t>) does not guarantee a single order to the data</a:t>
            </a:r>
          </a:p>
          <a:p>
            <a:r>
              <a:rPr lang="en-US" dirty="0" smtClean="0"/>
              <a:t>(It’s even in the name…)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875" y="402431"/>
            <a:ext cx="95345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Thanos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 Lord"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83);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"Nova"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Nightcrawler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72);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"Colossus"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"Key: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second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86351" y="5562421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begin() is the first element, HOWEVER THEY ARE STORED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4228921"/>
            <a:ext cx="2676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7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3875" y="402431"/>
            <a:ext cx="95345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Thanos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 Lord"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83);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"Nova"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Nightcrawler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72);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"Colossus"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"Key: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second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4324" y="4271962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F9011"/>
                </a:solidFill>
              </a:rPr>
              <a:t>map</a:t>
            </a:r>
            <a:r>
              <a:rPr lang="en-US" dirty="0" smtClean="0"/>
              <a:t>&lt;key, value&gt;, on the other hand, does order its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6" y="4233683"/>
            <a:ext cx="2676525" cy="2085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4324" y="4953504"/>
            <a:ext cx="411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is sorted by the KEY, in ascending order (smallest values first)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24324" y="5635046"/>
            <a:ext cx="4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strings, alphabetically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303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begin() at the beginning</a:t>
            </a:r>
          </a:p>
          <a:p>
            <a:r>
              <a:rPr lang="en-US" sz="2400" dirty="0" smtClean="0"/>
              <a:t>Keep going until you reach the end()</a:t>
            </a:r>
          </a:p>
          <a:p>
            <a:r>
              <a:rPr lang="en-US" sz="2400" dirty="0" smtClean="0"/>
              <a:t>Increment your iterator with ++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19149" y="4506914"/>
            <a:ext cx="82010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DATA_TYPE_HERE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someSTLObject.begin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someSTLObject.end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67520" y="2310409"/>
            <a:ext cx="3136016" cy="923330"/>
          </a:xfrm>
          <a:prstGeom prst="rect">
            <a:avLst/>
          </a:prstGeom>
          <a:solidFill>
            <a:srgbClr val="EF901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Works with vector, map, </a:t>
            </a:r>
            <a:r>
              <a:rPr lang="en-US" sz="1800" dirty="0" err="1"/>
              <a:t>unordered_map</a:t>
            </a:r>
            <a:r>
              <a:rPr lang="en-US" sz="1800" dirty="0"/>
              <a:t>, </a:t>
            </a:r>
            <a:r>
              <a:rPr lang="en-US" sz="1800" dirty="0" err="1"/>
              <a:t>multimap</a:t>
            </a:r>
            <a:r>
              <a:rPr lang="en-US" sz="1800" dirty="0"/>
              <a:t>, list, set, etc…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19640" y="3438169"/>
            <a:ext cx="3136016" cy="923330"/>
          </a:xfrm>
          <a:prstGeom prst="rect">
            <a:avLst/>
          </a:prstGeom>
          <a:solidFill>
            <a:srgbClr val="EF901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The interface is the same; it’s just the data type that changes.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05720" y="4565929"/>
            <a:ext cx="3534160" cy="646331"/>
          </a:xfrm>
          <a:prstGeom prst="rect">
            <a:avLst/>
          </a:prstGeom>
          <a:solidFill>
            <a:srgbClr val="EF901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Standards can make it much easier to write (and read!) code</a:t>
            </a:r>
          </a:p>
        </p:txBody>
      </p:sp>
    </p:spTree>
    <p:extLst>
      <p:ext uri="{BB962C8B-B14F-4D97-AF65-F5344CB8AC3E}">
        <p14:creationId xmlns:p14="http://schemas.microsoft.com/office/powerpoint/2010/main" val="46227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75"/>
          </a:xfrm>
        </p:spPr>
        <p:txBody>
          <a:bodyPr/>
          <a:lstStyle/>
          <a:p>
            <a:r>
              <a:rPr lang="en-US" dirty="0" smtClean="0"/>
              <a:t>Auto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27990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Syntax for objects in C++ can sometimes be… unwieldy</a:t>
            </a:r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 smtClean="0"/>
              <a:t> keyword allows the</a:t>
            </a:r>
            <a:r>
              <a:rPr lang="en-US" sz="2400" baseline="0" dirty="0" smtClean="0"/>
              <a:t> compiler to determine the appropriate type for a variable</a:t>
            </a:r>
          </a:p>
          <a:p>
            <a:r>
              <a:rPr lang="en-US" sz="2400" baseline="0" dirty="0" smtClean="0"/>
              <a:t>Based on what’s on the </a:t>
            </a:r>
            <a:r>
              <a:rPr lang="en-US" sz="2400" b="1" baseline="0" dirty="0" smtClean="0"/>
              <a:t>RIGHT SIDE</a:t>
            </a:r>
            <a:r>
              <a:rPr lang="en-US" sz="2400" baseline="0" dirty="0" smtClean="0"/>
              <a:t> of the assignment operator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someVariable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52033" y="5704907"/>
            <a:ext cx="3441598" cy="996631"/>
            <a:chOff x="3468029" y="5820937"/>
            <a:chExt cx="3441598" cy="996631"/>
          </a:xfrm>
        </p:grpSpPr>
        <p:sp>
          <p:nvSpPr>
            <p:cNvPr id="4" name="Left Arrow 3"/>
            <p:cNvSpPr/>
            <p:nvPr/>
          </p:nvSpPr>
          <p:spPr>
            <a:xfrm>
              <a:off x="3468029" y="5820937"/>
              <a:ext cx="1962615" cy="2899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31529" y="6171237"/>
              <a:ext cx="3178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bit difficult to infer something from nothing…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7334" y="4724096"/>
            <a:ext cx="6096000" cy="1328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Requires initialization of the variable</a:t>
            </a:r>
          </a:p>
          <a:p>
            <a:pPr lvl="0">
              <a:spcBef>
                <a:spcPts val="1000"/>
              </a:spcBef>
              <a:buClr>
                <a:srgbClr val="3494BA"/>
              </a:buClr>
              <a:buSzPct val="80000"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wontWork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57857" y="3476371"/>
            <a:ext cx="4699751" cy="2154436"/>
            <a:chOff x="5957857" y="3476371"/>
            <a:chExt cx="4699751" cy="2154436"/>
          </a:xfrm>
        </p:grpSpPr>
        <p:sp>
          <p:nvSpPr>
            <p:cNvPr id="7" name="TextBox 6"/>
            <p:cNvSpPr txBox="1"/>
            <p:nvPr/>
          </p:nvSpPr>
          <p:spPr>
            <a:xfrm>
              <a:off x="6939048" y="3476371"/>
              <a:ext cx="3718560" cy="21544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Is </a:t>
              </a:r>
              <a:r>
                <a:rPr lang="en-US" dirty="0" err="1">
                  <a:solidFill>
                    <a:schemeClr val="tx1"/>
                  </a:solidFill>
                </a:rPr>
                <a:t>someValue</a:t>
              </a:r>
              <a:r>
                <a:rPr lang="en-US" dirty="0">
                  <a:solidFill>
                    <a:schemeClr val="tx1"/>
                  </a:solidFill>
                </a:rPr>
                <a:t> an </a:t>
              </a:r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?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auto</a:t>
              </a:r>
              <a:r>
                <a:rPr lang="en-US" dirty="0">
                  <a:solidFill>
                    <a:schemeClr val="tx1"/>
                  </a:solidFill>
                </a:rPr>
                <a:t> becomes </a:t>
              </a:r>
              <a:r>
                <a:rPr lang="en-US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/>
              </a:r>
              <a:br>
                <a:rPr lang="en-US" dirty="0"/>
              </a:br>
              <a:r>
                <a:rPr lang="en-US" dirty="0">
                  <a:solidFill>
                    <a:schemeClr val="tx1"/>
                  </a:solidFill>
                </a:rPr>
                <a:t>Is </a:t>
              </a:r>
              <a:r>
                <a:rPr lang="en-US" dirty="0" err="1">
                  <a:solidFill>
                    <a:schemeClr val="tx1"/>
                  </a:solidFill>
                </a:rPr>
                <a:t>someValue</a:t>
              </a:r>
              <a:r>
                <a:rPr lang="en-US" dirty="0">
                  <a:solidFill>
                    <a:schemeClr val="tx1"/>
                  </a:solidFill>
                </a:rPr>
                <a:t> a </a:t>
              </a:r>
              <a:r>
                <a:rPr lang="en-US" sz="20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  <a:p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auto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becomes </a:t>
              </a:r>
              <a:r>
                <a:rPr lang="en-US" sz="20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The compiler determines this</a:t>
              </a:r>
            </a:p>
          </p:txBody>
        </p:sp>
        <p:sp>
          <p:nvSpPr>
            <p:cNvPr id="12" name="Left Arrow 11"/>
            <p:cNvSpPr/>
            <p:nvPr/>
          </p:nvSpPr>
          <p:spPr>
            <a:xfrm rot="10800000">
              <a:off x="5957857" y="3933006"/>
              <a:ext cx="898334" cy="2899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916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for standard C++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690688"/>
            <a:ext cx="1057424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TextureFile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textures;</a:t>
            </a: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So much nicer!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textures.begin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Repeating yourself with the data type…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NestedClass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somePtr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NestedClass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One and done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somePtr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NestedClass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77333" y="2275957"/>
            <a:ext cx="1011449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Ew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, gross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TextureFile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textures.begin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5195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for libraries where you don’t know (or remember) the return details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2133" y="5309834"/>
            <a:ext cx="968586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uto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someRectangle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projectiles[i]-&gt;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GetSprite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getGlobalBounds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someRectangle.left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100 &amp;&amp;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someRectangle.top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&gt; 50)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something important with this object…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333" y="2501384"/>
            <a:ext cx="8896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??????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someRectangle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projectiles[i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GetSprite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getGlobalBounds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27360" y="3071523"/>
            <a:ext cx="7124752" cy="877652"/>
            <a:chOff x="1327360" y="3071523"/>
            <a:chExt cx="7124752" cy="877652"/>
          </a:xfrm>
        </p:grpSpPr>
        <p:sp>
          <p:nvSpPr>
            <p:cNvPr id="10" name="TextBox 9"/>
            <p:cNvSpPr txBox="1"/>
            <p:nvPr/>
          </p:nvSpPr>
          <p:spPr>
            <a:xfrm>
              <a:off x="2753955" y="3302844"/>
              <a:ext cx="5428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Does </a:t>
              </a:r>
              <a:r>
                <a:rPr lang="en-US" dirty="0" err="1" smtClean="0"/>
                <a:t>getGlobalBounds</a:t>
              </a:r>
              <a:r>
                <a:rPr lang="en-US" dirty="0" smtClean="0"/>
                <a:t>() return </a:t>
              </a:r>
              <a:r>
                <a:rPr lang="en-US" dirty="0" smtClean="0"/>
                <a:t>sf::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Rectangle</a:t>
              </a:r>
              <a:r>
                <a:rPr lang="en-US" dirty="0" smtClean="0">
                  <a:latin typeface="Consolas" panose="020B0609020204030204" pitchFamily="49" charset="0"/>
                </a:rPr>
                <a:t>&lt;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dirty="0" smtClean="0">
                  <a:latin typeface="Consolas" panose="020B0609020204030204" pitchFamily="49" charset="0"/>
                </a:rPr>
                <a:t>&gt; or </a:t>
              </a:r>
              <a:r>
                <a:rPr lang="en-US" dirty="0" smtClean="0">
                  <a:latin typeface="Consolas" panose="020B0609020204030204" pitchFamily="49" charset="0"/>
                </a:rPr>
                <a:t>sf::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Rectangle</a:t>
              </a:r>
              <a:r>
                <a:rPr lang="en-US" dirty="0" smtClean="0">
                  <a:latin typeface="Consolas" panose="020B0609020204030204" pitchFamily="49" charset="0"/>
                </a:rPr>
                <a:t>&lt;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latin typeface="Consolas" panose="020B0609020204030204" pitchFamily="49" charset="0"/>
                </a:rPr>
                <a:t>&gt;?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Left Arrow 12"/>
            <p:cNvSpPr/>
            <p:nvPr/>
          </p:nvSpPr>
          <p:spPr>
            <a:xfrm rot="1228717">
              <a:off x="1327360" y="3073666"/>
              <a:ext cx="1344279" cy="2899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Arrow 13"/>
            <p:cNvSpPr/>
            <p:nvPr/>
          </p:nvSpPr>
          <p:spPr>
            <a:xfrm rot="9439792">
              <a:off x="7061889" y="3071523"/>
              <a:ext cx="1390223" cy="2899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26661" y="4262000"/>
            <a:ext cx="3898014" cy="923330"/>
          </a:xfrm>
          <a:prstGeom prst="rect">
            <a:avLst/>
          </a:prstGeom>
          <a:solidFill>
            <a:srgbClr val="EF901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You know it’s one of the two, you know it’s got left/top/width/height member variables, etc…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58150" y="5906337"/>
            <a:ext cx="3048570" cy="837363"/>
            <a:chOff x="8058150" y="5925387"/>
            <a:chExt cx="3048570" cy="837363"/>
          </a:xfrm>
        </p:grpSpPr>
        <p:sp>
          <p:nvSpPr>
            <p:cNvPr id="11" name="TextBox 10"/>
            <p:cNvSpPr txBox="1"/>
            <p:nvPr/>
          </p:nvSpPr>
          <p:spPr>
            <a:xfrm>
              <a:off x="8378652" y="6020902"/>
              <a:ext cx="2728068" cy="64633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smtClean="0"/>
                <a:t>THIS is the part you should care more about</a:t>
              </a:r>
              <a:endParaRPr lang="en-US" dirty="0"/>
            </a:p>
          </p:txBody>
        </p:sp>
        <p:sp>
          <p:nvSpPr>
            <p:cNvPr id="4" name="Right Brace 3"/>
            <p:cNvSpPr/>
            <p:nvPr/>
          </p:nvSpPr>
          <p:spPr>
            <a:xfrm>
              <a:off x="8058150" y="5925387"/>
              <a:ext cx="247650" cy="837363"/>
            </a:xfrm>
            <a:prstGeom prst="rightBrace">
              <a:avLst>
                <a:gd name="adj1" fmla="val 32576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3852" y="4381304"/>
            <a:ext cx="2051223" cy="92333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The data type, while important… is less </a:t>
            </a:r>
            <a:r>
              <a:rPr lang="en-US" dirty="0" err="1" smtClean="0"/>
              <a:t>imporant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17266" y="3958441"/>
            <a:ext cx="4084134" cy="646331"/>
          </a:xfrm>
          <a:prstGeom prst="rect">
            <a:avLst/>
          </a:prstGeom>
          <a:solidFill>
            <a:srgbClr val="EF901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Choose the wrong one, it’s a compiler error that costs you a few seconds…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7059720" y="4719774"/>
            <a:ext cx="4685240" cy="646331"/>
          </a:xfrm>
          <a:prstGeom prst="rect">
            <a:avLst/>
          </a:prstGeom>
          <a:solidFill>
            <a:srgbClr val="EF901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But a few seconds, multiplied by this same situation dozens, hundreds of times…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430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through contiguous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2475637"/>
            <a:ext cx="9877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NumberOThings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things[i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 things[i]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690688"/>
            <a:ext cx="5876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know how this goes…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8" y="5129213"/>
            <a:ext cx="66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about non-contiguous containers?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7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not so good for primitive types…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1690688"/>
            <a:ext cx="107813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val1 = 5;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val2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'5'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val3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"5"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val4 = 5.0f;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val5 = 5.0;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val6 = 500000000000000000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Do you really NEED the auto keyword…?</a:t>
            </a:r>
          </a:p>
          <a:p>
            <a:r>
              <a:rPr lang="en-US" sz="3200" dirty="0" smtClean="0"/>
              <a:t>Forgot </a:t>
            </a:r>
            <a:r>
              <a:rPr lang="en-US" sz="3200" dirty="0"/>
              <a:t>how to type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27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Auto keyword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341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Great for complex types, or to dodge ambiguity</a:t>
            </a:r>
          </a:p>
          <a:p>
            <a:pPr lvl="1"/>
            <a:r>
              <a:rPr lang="en-US" sz="2000" dirty="0" smtClean="0"/>
              <a:t>STL classes</a:t>
            </a:r>
          </a:p>
          <a:p>
            <a:pPr lvl="1"/>
            <a:r>
              <a:rPr lang="en-US" sz="2000" dirty="0" smtClean="0"/>
              <a:t>Templates</a:t>
            </a:r>
          </a:p>
          <a:p>
            <a:pPr lvl="1"/>
            <a:r>
              <a:rPr lang="en-US" sz="2000" dirty="0" smtClean="0"/>
              <a:t>Does this function return a pointer, or a </a:t>
            </a:r>
            <a:r>
              <a:rPr lang="en-US" sz="2000" dirty="0" err="1" smtClean="0"/>
              <a:t>const</a:t>
            </a:r>
            <a:r>
              <a:rPr lang="en-US" sz="2000" dirty="0" smtClean="0"/>
              <a:t> pointer?</a:t>
            </a:r>
            <a:br>
              <a:rPr lang="en-US" sz="2000" dirty="0" smtClean="0"/>
            </a:br>
            <a:r>
              <a:rPr lang="en-US" sz="2000" dirty="0" smtClean="0"/>
              <a:t>(Don’t know, don’t care! #auto4life)</a:t>
            </a:r>
          </a:p>
          <a:p>
            <a:r>
              <a:rPr lang="en-US" sz="2400" dirty="0" smtClean="0"/>
              <a:t>Maybe not for basic data types (some may disagree)</a:t>
            </a:r>
          </a:p>
          <a:p>
            <a:pPr lvl="1"/>
            <a:r>
              <a:rPr lang="en-US" sz="2000" dirty="0" smtClean="0"/>
              <a:t>Some languages encourage this for all types</a:t>
            </a:r>
          </a:p>
          <a:p>
            <a:pPr lvl="1"/>
            <a:r>
              <a:rPr lang="en-US" sz="2000" dirty="0" smtClean="0"/>
              <a:t>Some languages don’t even have types</a:t>
            </a:r>
          </a:p>
          <a:p>
            <a:pPr lvl="0">
              <a:buClr>
                <a:srgbClr val="3494BA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Personal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preference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98920" y="4414520"/>
            <a:ext cx="4582160" cy="646331"/>
          </a:xfrm>
          <a:prstGeom prst="rect">
            <a:avLst/>
          </a:prstGeom>
          <a:solidFill>
            <a:srgbClr val="EF901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Languages may call it something else</a:t>
            </a:r>
          </a:p>
          <a:p>
            <a:r>
              <a:rPr lang="en-US" dirty="0"/>
              <a:t>(C# uses 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keyword instead of auto)</a:t>
            </a:r>
          </a:p>
        </p:txBody>
      </p:sp>
    </p:spTree>
    <p:extLst>
      <p:ext uri="{BB962C8B-B14F-4D97-AF65-F5344CB8AC3E}">
        <p14:creationId xmlns:p14="http://schemas.microsoft.com/office/powerpoint/2010/main" val="28055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4309"/>
            <a:ext cx="8596668" cy="4692331"/>
          </a:xfrm>
        </p:spPr>
        <p:txBody>
          <a:bodyPr>
            <a:noAutofit/>
          </a:bodyPr>
          <a:lstStyle/>
          <a:p>
            <a:r>
              <a:rPr lang="en-US" sz="2000" dirty="0" smtClean="0"/>
              <a:t>Iterators provide a </a:t>
            </a:r>
            <a:r>
              <a:rPr lang="en-US" sz="2000" b="1" dirty="0">
                <a:solidFill>
                  <a:srgbClr val="EF9011"/>
                </a:solidFill>
              </a:rPr>
              <a:t>standard interface</a:t>
            </a:r>
            <a:r>
              <a:rPr lang="en-US" sz="2000" dirty="0" smtClean="0"/>
              <a:t> for accessing elements of a container</a:t>
            </a:r>
          </a:p>
          <a:p>
            <a:pPr lvl="1"/>
            <a:r>
              <a:rPr lang="en-US" sz="1800" dirty="0" smtClean="0"/>
              <a:t>They begin at the </a:t>
            </a:r>
            <a:r>
              <a:rPr lang="en-US" sz="1800" b="1" dirty="0">
                <a:solidFill>
                  <a:srgbClr val="EF9011"/>
                </a:solidFill>
              </a:rPr>
              <a:t>begin()</a:t>
            </a:r>
            <a:r>
              <a:rPr lang="en-US" sz="1800" dirty="0" smtClean="0"/>
              <a:t>-</a:t>
            </a:r>
            <a:r>
              <a:rPr lang="en-US" sz="1800" dirty="0" err="1" smtClean="0"/>
              <a:t>ing</a:t>
            </a:r>
            <a:endParaRPr lang="en-US" sz="1800" dirty="0" smtClean="0"/>
          </a:p>
          <a:p>
            <a:pPr lvl="1"/>
            <a:r>
              <a:rPr lang="en-US" sz="1800" dirty="0" smtClean="0"/>
              <a:t>They move forward one piece of data at a time with operator++</a:t>
            </a:r>
          </a:p>
          <a:p>
            <a:pPr lvl="1"/>
            <a:r>
              <a:rPr lang="en-US" sz="1800" dirty="0" smtClean="0"/>
              <a:t>Keep moving forward until you have reached the </a:t>
            </a:r>
            <a:r>
              <a:rPr lang="en-US" sz="1800" b="1" dirty="0">
                <a:solidFill>
                  <a:srgbClr val="EF9011"/>
                </a:solidFill>
              </a:rPr>
              <a:t>end()</a:t>
            </a:r>
            <a:endParaRPr lang="en-US" sz="2000" b="1" dirty="0">
              <a:solidFill>
                <a:srgbClr val="EF9011"/>
              </a:solidFill>
            </a:endParaRPr>
          </a:p>
          <a:p>
            <a:r>
              <a:rPr lang="en-US" sz="2000" dirty="0" smtClean="0"/>
              <a:t>They are defined in their respective classes</a:t>
            </a:r>
          </a:p>
          <a:p>
            <a:pPr lvl="1"/>
            <a:r>
              <a:rPr lang="en-US" sz="1800" dirty="0" smtClean="0"/>
              <a:t>vector&lt;T&gt;::iterator is not internally the same as map&lt;TK,TV&gt;::iterator</a:t>
            </a:r>
          </a:p>
          <a:p>
            <a:r>
              <a:rPr lang="en-US" sz="2000" dirty="0" smtClean="0"/>
              <a:t>The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 smtClean="0"/>
              <a:t> keyword can be useful to clean up some syntax</a:t>
            </a:r>
          </a:p>
          <a:p>
            <a:pPr lvl="1"/>
            <a:r>
              <a:rPr lang="en-US" sz="1800" dirty="0" smtClean="0"/>
              <a:t>The compiler determines the data type of a variable based on what is being assigned to it</a:t>
            </a:r>
          </a:p>
          <a:p>
            <a:pPr lvl="1"/>
            <a:r>
              <a:rPr lang="en-US" sz="1800" dirty="0" smtClean="0"/>
              <a:t>Only a compile-time feature, has no effect at runtime</a:t>
            </a:r>
          </a:p>
          <a:p>
            <a:pPr lvl="1"/>
            <a:r>
              <a:rPr lang="en-US" sz="1800" dirty="0" smtClean="0"/>
              <a:t>You MUST assign something to a variable in order to use 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/>
          <a:lstStyle/>
          <a:p>
            <a:r>
              <a:rPr lang="en-US" dirty="0" smtClean="0"/>
              <a:t>Non-contiguous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699736"/>
            <a:ext cx="102764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</a:p>
          <a:p>
            <a:endParaRPr lang="en-US" sz="28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otherData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list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249424"/>
            <a:ext cx="3677920" cy="400110"/>
          </a:xfrm>
          <a:prstGeom prst="rect">
            <a:avLst/>
          </a:prstGeom>
          <a:solidFill>
            <a:srgbClr val="EF901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data[0]: key might not exist!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500228"/>
            <a:ext cx="4653280" cy="400110"/>
          </a:xfrm>
          <a:prstGeom prst="rect">
            <a:avLst/>
          </a:prstGeom>
          <a:solidFill>
            <a:srgbClr val="EF901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otherData</a:t>
            </a:r>
            <a:r>
              <a:rPr lang="en-US" dirty="0"/>
              <a:t>[0]: error, 0 isn’t a string!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751032"/>
            <a:ext cx="6695440" cy="400110"/>
          </a:xfrm>
          <a:prstGeom prst="rect">
            <a:avLst/>
          </a:prstGeom>
          <a:solidFill>
            <a:srgbClr val="EF901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list[0]: </a:t>
            </a:r>
            <a:r>
              <a:rPr lang="en-US" dirty="0" err="1"/>
              <a:t>LinkedList</a:t>
            </a:r>
            <a:r>
              <a:rPr lang="en-US" dirty="0"/>
              <a:t> might not have operator[] overloaded!</a:t>
            </a:r>
          </a:p>
        </p:txBody>
      </p:sp>
    </p:spTree>
    <p:extLst>
      <p:ext uri="{BB962C8B-B14F-4D97-AF65-F5344CB8AC3E}">
        <p14:creationId xmlns:p14="http://schemas.microsoft.com/office/powerpoint/2010/main" val="39429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 smtClean="0"/>
              <a:t>Iterating with iterators – formal alternative to “normal”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6451"/>
            <a:ext cx="8596668" cy="43078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FillWithSuperImportantData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(data);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data.size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data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Just creating it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381760" y="3479800"/>
            <a:ext cx="8930640" cy="2082800"/>
            <a:chOff x="1381760" y="3479800"/>
            <a:chExt cx="8930640" cy="2082800"/>
          </a:xfrm>
        </p:grpSpPr>
        <p:sp>
          <p:nvSpPr>
            <p:cNvPr id="4" name="TextBox 3"/>
            <p:cNvSpPr txBox="1"/>
            <p:nvPr/>
          </p:nvSpPr>
          <p:spPr>
            <a:xfrm>
              <a:off x="8829040" y="3479800"/>
              <a:ext cx="1483360" cy="369332"/>
            </a:xfrm>
            <a:prstGeom prst="rect">
              <a:avLst/>
            </a:prstGeom>
            <a:solidFill>
              <a:srgbClr val="EF901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Initialization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81760" y="5095240"/>
              <a:ext cx="2870200" cy="467360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4" idx="1"/>
              <a:endCxn id="7" idx="0"/>
            </p:cNvCxnSpPr>
            <p:nvPr/>
          </p:nvCxnSpPr>
          <p:spPr>
            <a:xfrm flipH="1">
              <a:off x="2816860" y="3664466"/>
              <a:ext cx="6012180" cy="1430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38320" y="4045691"/>
            <a:ext cx="5974080" cy="1516909"/>
            <a:chOff x="4338320" y="4045691"/>
            <a:chExt cx="5974080" cy="1516909"/>
          </a:xfrm>
        </p:grpSpPr>
        <p:sp>
          <p:nvSpPr>
            <p:cNvPr id="5" name="TextBox 4"/>
            <p:cNvSpPr txBox="1"/>
            <p:nvPr/>
          </p:nvSpPr>
          <p:spPr>
            <a:xfrm>
              <a:off x="9051521" y="4045691"/>
              <a:ext cx="1260879" cy="369332"/>
            </a:xfrm>
            <a:prstGeom prst="rect">
              <a:avLst/>
            </a:prstGeom>
            <a:solidFill>
              <a:srgbClr val="EF901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Condition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38320" y="5095240"/>
              <a:ext cx="2712720" cy="467360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5" idx="1"/>
              <a:endCxn id="8" idx="0"/>
            </p:cNvCxnSpPr>
            <p:nvPr/>
          </p:nvCxnSpPr>
          <p:spPr>
            <a:xfrm flipH="1">
              <a:off x="5694680" y="4230357"/>
              <a:ext cx="3356841" cy="864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137400" y="4611582"/>
            <a:ext cx="3154680" cy="951018"/>
            <a:chOff x="7137400" y="4611582"/>
            <a:chExt cx="3154680" cy="951018"/>
          </a:xfrm>
        </p:grpSpPr>
        <p:sp>
          <p:nvSpPr>
            <p:cNvPr id="6" name="TextBox 5"/>
            <p:cNvSpPr txBox="1"/>
            <p:nvPr/>
          </p:nvSpPr>
          <p:spPr>
            <a:xfrm>
              <a:off x="9346161" y="4611582"/>
              <a:ext cx="945919" cy="369332"/>
            </a:xfrm>
            <a:prstGeom prst="rect">
              <a:avLst/>
            </a:prstGeom>
            <a:solidFill>
              <a:srgbClr val="EF901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Update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137400" y="5095240"/>
              <a:ext cx="1097280" cy="467360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6" idx="1"/>
              <a:endCxn id="9" idx="0"/>
            </p:cNvCxnSpPr>
            <p:nvPr/>
          </p:nvCxnSpPr>
          <p:spPr>
            <a:xfrm flipH="1">
              <a:off x="7686040" y="4796248"/>
              <a:ext cx="1660121" cy="29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8458200" y="2752344"/>
            <a:ext cx="2357120" cy="646331"/>
          </a:xfrm>
          <a:prstGeom prst="rect">
            <a:avLst/>
          </a:prstGeom>
          <a:solidFill>
            <a:srgbClr val="EF901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Still have the same sections of our loop: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00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en-US" dirty="0" smtClean="0"/>
              <a:t>Iterator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95450"/>
            <a:ext cx="9333441" cy="13811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Declaration: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Just a variable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6288" y="2762250"/>
            <a:ext cx="4043362" cy="693182"/>
            <a:chOff x="776288" y="2762250"/>
            <a:chExt cx="4043362" cy="693182"/>
          </a:xfrm>
        </p:grpSpPr>
        <p:sp>
          <p:nvSpPr>
            <p:cNvPr id="4" name="Right Brace 3"/>
            <p:cNvSpPr/>
            <p:nvPr/>
          </p:nvSpPr>
          <p:spPr>
            <a:xfrm rot="5400000">
              <a:off x="2669381" y="869157"/>
              <a:ext cx="257175" cy="4043362"/>
            </a:xfrm>
            <a:prstGeom prst="rightBrace">
              <a:avLst>
                <a:gd name="adj1" fmla="val 71666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0575" y="3086100"/>
              <a:ext cx="402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Type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90575" y="4248151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the Scope-Resolution Operator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575" y="3632538"/>
            <a:ext cx="420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Iterators are defined in their respective classes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575" y="4617483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STL classes are </a:t>
            </a:r>
            <a:r>
              <a:rPr lang="en-US" u="sng" dirty="0" smtClean="0"/>
              <a:t>templates</a:t>
            </a:r>
            <a:r>
              <a:rPr lang="en-US" dirty="0" smtClean="0"/>
              <a:t>, so you need to create an iterator of the right </a:t>
            </a:r>
            <a:r>
              <a:rPr lang="en-US" b="1" dirty="0" smtClean="0">
                <a:solidFill>
                  <a:srgbClr val="EF9011"/>
                </a:solidFill>
              </a:rPr>
              <a:t>specialization</a:t>
            </a:r>
            <a:endParaRPr lang="en-US" dirty="0">
              <a:solidFill>
                <a:srgbClr val="EF9011"/>
              </a:solidFill>
            </a:endParaRPr>
          </a:p>
          <a:p>
            <a:r>
              <a:rPr lang="en-US" dirty="0" smtClean="0"/>
              <a:t>(integer, in this case)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86325" y="2762252"/>
            <a:ext cx="1152525" cy="693180"/>
            <a:chOff x="4886325" y="2762252"/>
            <a:chExt cx="1152525" cy="693180"/>
          </a:xfrm>
        </p:grpSpPr>
        <p:sp>
          <p:nvSpPr>
            <p:cNvPr id="10" name="TextBox 9"/>
            <p:cNvSpPr txBox="1"/>
            <p:nvPr/>
          </p:nvSpPr>
          <p:spPr>
            <a:xfrm>
              <a:off x="4886325" y="3086100"/>
              <a:ext cx="1152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Name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5360548" y="2426851"/>
              <a:ext cx="257175" cy="927978"/>
            </a:xfrm>
            <a:prstGeom prst="rightBrace">
              <a:avLst>
                <a:gd name="adj1" fmla="val 71666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90574" y="5540813"/>
            <a:ext cx="880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data1;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Need a vector&lt;string&gt;::iterator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data2;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Need a vector&lt;double&gt;::iterator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data3;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Need a vector&lt;Object&gt;::iterator</a:t>
            </a:r>
          </a:p>
        </p:txBody>
      </p:sp>
    </p:spTree>
    <p:extLst>
      <p:ext uri="{BB962C8B-B14F-4D97-AF65-F5344CB8AC3E}">
        <p14:creationId xmlns:p14="http://schemas.microsoft.com/office/powerpoint/2010/main" val="13314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begin() at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14291" cy="451103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Set the iterator to the first element of some container 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someVector.begin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Basically the same thing… in this case</a:t>
            </a: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firstIndex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begin() </a:t>
            </a:r>
            <a:r>
              <a:rPr lang="en-US" sz="2000" dirty="0"/>
              <a:t>is an </a:t>
            </a:r>
            <a:r>
              <a:rPr lang="en-US" sz="2000" b="1" dirty="0">
                <a:solidFill>
                  <a:srgbClr val="EF9011"/>
                </a:solidFill>
              </a:rPr>
              <a:t>abstraction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The </a:t>
            </a:r>
            <a:r>
              <a:rPr lang="en-US" sz="2000" dirty="0"/>
              <a:t>outside world doesn’t need to know or care how or where the first element is </a:t>
            </a:r>
            <a:r>
              <a:rPr lang="en-US" sz="2000" dirty="0" smtClean="0"/>
              <a:t>stored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Trust the function works, and should the class ever change </a:t>
            </a:r>
            <a:r>
              <a:rPr lang="en-US" sz="2000" b="1" dirty="0">
                <a:solidFill>
                  <a:srgbClr val="EF9011"/>
                </a:solidFill>
              </a:rPr>
              <a:t>internally</a:t>
            </a:r>
            <a:r>
              <a:rPr lang="en-US" sz="2000" dirty="0" smtClean="0"/>
              <a:t>, your code won’t have 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/>
          <a:lstStyle/>
          <a:p>
            <a:r>
              <a:rPr lang="en-US" dirty="0" smtClean="0"/>
              <a:t>end()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1651"/>
            <a:ext cx="9114366" cy="4269712"/>
          </a:xfrm>
        </p:spPr>
        <p:txBody>
          <a:bodyPr/>
          <a:lstStyle/>
          <a:p>
            <a:r>
              <a:rPr lang="en-US" sz="2000" dirty="0" smtClean="0"/>
              <a:t>An iterator that is ONE PAST THE LAST element</a:t>
            </a:r>
          </a:p>
          <a:p>
            <a:endParaRPr lang="en-US" sz="2000" dirty="0"/>
          </a:p>
          <a:p>
            <a:r>
              <a:rPr lang="en-US" sz="2000" dirty="0" smtClean="0"/>
              <a:t>Take an array with 10 elements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 smtClean="0"/>
              <a:t>Valid indices? 0 thru 9, or 0 thru (</a:t>
            </a:r>
            <a:r>
              <a:rPr lang="en-US" sz="2000" dirty="0" err="1" smtClean="0"/>
              <a:t>sizeOfArray</a:t>
            </a:r>
            <a:r>
              <a:rPr lang="en-US" sz="2000" dirty="0" smtClean="0"/>
              <a:t> – 1)</a:t>
            </a:r>
          </a:p>
          <a:p>
            <a:r>
              <a:rPr lang="en-US" sz="2000" dirty="0" smtClean="0"/>
              <a:t>10 would be ONE PAST THE LAST element</a:t>
            </a:r>
          </a:p>
          <a:p>
            <a:endParaRPr lang="en-US" sz="2000" dirty="0"/>
          </a:p>
          <a:p>
            <a:r>
              <a:rPr lang="en-US" sz="2000" dirty="0" smtClean="0"/>
              <a:t>You wouldn’t USE index 10, but… it can be helpful as a marker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As long as you aren’t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10…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As long as we aren’t out of range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3375" y="6041363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(AKA while we are IN range)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1475"/>
            <a:ext cx="8596668" cy="838200"/>
          </a:xfrm>
        </p:spPr>
        <p:txBody>
          <a:bodyPr/>
          <a:lstStyle/>
          <a:p>
            <a:r>
              <a:rPr lang="en-US" dirty="0" smtClean="0"/>
              <a:t>Accessing the iterator’s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09675"/>
            <a:ext cx="9371541" cy="1228724"/>
          </a:xfrm>
        </p:spPr>
        <p:txBody>
          <a:bodyPr/>
          <a:lstStyle/>
          <a:p>
            <a:r>
              <a:rPr lang="en-US" dirty="0" smtClean="0"/>
              <a:t>Iterators are LIKE pointers—but actually class objects</a:t>
            </a:r>
          </a:p>
          <a:p>
            <a:r>
              <a:rPr lang="en-US" dirty="0" smtClean="0"/>
              <a:t>You must dereference them in order to access whatever they’re “pointing” to</a:t>
            </a:r>
          </a:p>
          <a:p>
            <a:r>
              <a:rPr lang="en-US" dirty="0" smtClean="0"/>
              <a:t>Dereferencing returns a REFERENCE to the data element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8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*= 10;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Change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to 50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)++;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This would do...?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8025" y="4642006"/>
            <a:ext cx="3905250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342900" indent="-342900">
              <a:buAutoNum type="arabicPeriod"/>
            </a:pPr>
            <a:r>
              <a:rPr lang="en-US" dirty="0" smtClean="0"/>
              <a:t>Dereference </a:t>
            </a:r>
            <a:r>
              <a:rPr lang="en-US" dirty="0"/>
              <a:t>the </a:t>
            </a:r>
            <a:r>
              <a:rPr lang="en-US" dirty="0" smtClean="0"/>
              <a:t>iterator</a:t>
            </a:r>
          </a:p>
          <a:p>
            <a:pPr marL="342900" indent="-342900">
              <a:buAutoNum type="arabicPeriod"/>
            </a:pPr>
            <a:r>
              <a:rPr lang="en-US" dirty="0" smtClean="0"/>
              <a:t>Increment </a:t>
            </a:r>
            <a:r>
              <a:rPr lang="en-US" dirty="0"/>
              <a:t>WHAT IT REFERENCES</a:t>
            </a:r>
          </a:p>
          <a:p>
            <a:endParaRPr lang="en-US" dirty="0"/>
          </a:p>
          <a:p>
            <a:r>
              <a:rPr lang="en-US" dirty="0"/>
              <a:t>Not to be confused with incrementing the iterator itself…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4407" y="6073169"/>
            <a:ext cx="308610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smtClean="0"/>
              <a:t>So… change the 50 to a 51 in a not-so-clear way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9406" y="6196280"/>
            <a:ext cx="4187233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400" dirty="0" smtClean="0"/>
              <a:t>Not recommended that you write your code like this… but you COULD, if you really wanted to.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91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 smtClean="0"/>
              <a:t>Iterator Arithmetic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733" y="1135111"/>
            <a:ext cx="2670784" cy="24653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3" y="4491424"/>
            <a:ext cx="92858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move the iterator forward one element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move the iterator backward one element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One past the current location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– 2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Two elements before the current location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+ 3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Fourth element in the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list (3 past the first)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– 1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Last element in the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	// etc…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333" y="145601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(15);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(25);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(35);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Print 35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4977" y="3664296"/>
            <a:ext cx="24860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Not all iterators will overload all of these operators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6925" y="1775163"/>
            <a:ext cx="24860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List of overloaded operators in vector::iterator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3605</TotalTime>
  <Words>2018</Words>
  <Application>Microsoft Office PowerPoint</Application>
  <PresentationFormat>Widescreen</PresentationFormat>
  <Paragraphs>315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Iterators</vt:lpstr>
      <vt:lpstr>Iteration through contiguous containers</vt:lpstr>
      <vt:lpstr>Non-contiguous data</vt:lpstr>
      <vt:lpstr>Iterating with iterators – formal alternative to “normal” loops</vt:lpstr>
      <vt:lpstr>Iterator breakdown</vt:lpstr>
      <vt:lpstr>begin() at the beginning</vt:lpstr>
      <vt:lpstr>end()</vt:lpstr>
      <vt:lpstr>Accessing the iterator’s contents</vt:lpstr>
      <vt:lpstr>Iterator Arithmetic</vt:lpstr>
      <vt:lpstr>What about non-vectors?</vt:lpstr>
      <vt:lpstr>maps use pair&lt;key, value&gt;</vt:lpstr>
      <vt:lpstr>Breakdown</vt:lpstr>
      <vt:lpstr>Ordering isn’t guaranteed</vt:lpstr>
      <vt:lpstr>PowerPoint Presentation</vt:lpstr>
      <vt:lpstr>PowerPoint Presentation</vt:lpstr>
      <vt:lpstr>iterator recap</vt:lpstr>
      <vt:lpstr>Auto keyword</vt:lpstr>
      <vt:lpstr>Great for standard C++ classes</vt:lpstr>
      <vt:lpstr>Good for libraries where you don’t know (or remember) the return details</vt:lpstr>
      <vt:lpstr>Maybe not so good for primitive types…</vt:lpstr>
      <vt:lpstr>Auto keyword usage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</dc:title>
  <dc:creator>Fox</dc:creator>
  <cp:lastModifiedBy>joshuafox@ufl.edu</cp:lastModifiedBy>
  <cp:revision>132</cp:revision>
  <dcterms:created xsi:type="dcterms:W3CDTF">2018-07-19T18:31:19Z</dcterms:created>
  <dcterms:modified xsi:type="dcterms:W3CDTF">2020-11-13T22:02:53Z</dcterms:modified>
</cp:coreProperties>
</file>