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3"/>
  </p:notesMasterIdLst>
  <p:sldIdLst>
    <p:sldId id="256" r:id="rId2"/>
    <p:sldId id="257" r:id="rId3"/>
    <p:sldId id="258" r:id="rId4"/>
    <p:sldId id="263" r:id="rId5"/>
    <p:sldId id="277" r:id="rId6"/>
    <p:sldId id="278" r:id="rId7"/>
    <p:sldId id="259" r:id="rId8"/>
    <p:sldId id="265" r:id="rId9"/>
    <p:sldId id="271" r:id="rId10"/>
    <p:sldId id="269" r:id="rId11"/>
    <p:sldId id="273" r:id="rId12"/>
    <p:sldId id="274" r:id="rId13"/>
    <p:sldId id="275" r:id="rId14"/>
    <p:sldId id="264" r:id="rId15"/>
    <p:sldId id="280" r:id="rId16"/>
    <p:sldId id="279" r:id="rId17"/>
    <p:sldId id="260" r:id="rId18"/>
    <p:sldId id="262" r:id="rId19"/>
    <p:sldId id="267" r:id="rId20"/>
    <p:sldId id="268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5" autoAdjust="0"/>
    <p:restoredTop sz="86393" autoAdjust="0"/>
  </p:normalViewPr>
  <p:slideViewPr>
    <p:cSldViewPr snapToGrid="0">
      <p:cViewPr varScale="1">
        <p:scale>
          <a:sx n="77" d="100"/>
          <a:sy n="77" d="100"/>
        </p:scale>
        <p:origin x="45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E7BEC-174F-498A-B2C0-02FEE58E3DF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38D51-AB9D-46E3-B217-0F60E08D0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8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38D51-AB9D-46E3-B217-0F60E08D02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7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38D51-AB9D-46E3-B217-0F60E08D02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22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38D51-AB9D-46E3-B217-0F60E08D02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66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38D51-AB9D-46E3-B217-0F60E08D02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68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38D51-AB9D-46E3-B217-0F60E08D02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53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38D51-AB9D-46E3-B217-0F60E08D02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15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38D51-AB9D-46E3-B217-0F60E08D02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25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38D51-AB9D-46E3-B217-0F60E08D02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64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38D51-AB9D-46E3-B217-0F60E08D02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38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38D51-AB9D-46E3-B217-0F60E08D02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68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38D51-AB9D-46E3-B217-0F60E08D02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76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38D51-AB9D-46E3-B217-0F60E08D02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73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38D51-AB9D-46E3-B217-0F60E08D02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61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38D51-AB9D-46E3-B217-0F60E08D02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89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38D51-AB9D-46E3-B217-0F60E08D02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00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38D51-AB9D-46E3-B217-0F60E08D02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06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38D51-AB9D-46E3-B217-0F60E08D02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77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38D51-AB9D-46E3-B217-0F60E08D02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2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38D51-AB9D-46E3-B217-0F60E08D02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07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38D51-AB9D-46E3-B217-0F60E08D02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6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8328-DA83-456E-8FBE-51B5F91CD86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6351-DD4D-41AA-A16E-BD4DEDC5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8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8328-DA83-456E-8FBE-51B5F91CD86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6351-DD4D-41AA-A16E-BD4DEDC5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3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8328-DA83-456E-8FBE-51B5F91CD86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6351-DD4D-41AA-A16E-BD4DEDC5D5A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1932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8328-DA83-456E-8FBE-51B5F91CD86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6351-DD4D-41AA-A16E-BD4DEDC5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84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8328-DA83-456E-8FBE-51B5F91CD86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6351-DD4D-41AA-A16E-BD4DEDC5D5A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4034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8328-DA83-456E-8FBE-51B5F91CD86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6351-DD4D-41AA-A16E-BD4DEDC5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8328-DA83-456E-8FBE-51B5F91CD86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6351-DD4D-41AA-A16E-BD4DEDC5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74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8328-DA83-456E-8FBE-51B5F91CD86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6351-DD4D-41AA-A16E-BD4DEDC5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8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8328-DA83-456E-8FBE-51B5F91CD86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6351-DD4D-41AA-A16E-BD4DEDC5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1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8328-DA83-456E-8FBE-51B5F91CD86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6351-DD4D-41AA-A16E-BD4DEDC5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9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8328-DA83-456E-8FBE-51B5F91CD86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6351-DD4D-41AA-A16E-BD4DEDC5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7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8328-DA83-456E-8FBE-51B5F91CD86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6351-DD4D-41AA-A16E-BD4DEDC5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8328-DA83-456E-8FBE-51B5F91CD86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6351-DD4D-41AA-A16E-BD4DEDC5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8328-DA83-456E-8FBE-51B5F91CD86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6351-DD4D-41AA-A16E-BD4DEDC5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3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8328-DA83-456E-8FBE-51B5F91CD86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6351-DD4D-41AA-A16E-BD4DEDC5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1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8328-DA83-456E-8FBE-51B5F91CD86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6351-DD4D-41AA-A16E-BD4DEDC5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9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8328-DA83-456E-8FBE-51B5F91CD86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F46351-DD4D-41AA-A16E-BD4DEDC5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1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External Libraries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1639"/>
          </a:xfrm>
        </p:spPr>
        <p:txBody>
          <a:bodyPr/>
          <a:lstStyle/>
          <a:p>
            <a:r>
              <a:rPr lang="en-US" dirty="0" smtClean="0"/>
              <a:t>Installation – Developer Mode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7334" y="1776761"/>
            <a:ext cx="88681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Figure out which version to download (Which operating system? 32 or 64-bit version? Which compiler, GCC or MSVC? Pre-compiled libraries or the source code? Etc…)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Download and extract .zip file to some location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Run some installer through a command-line interface using a Python command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Realize you don’t have Python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Install Python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Run original installation command again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Realize you didn’t install the </a:t>
            </a:r>
            <a:r>
              <a:rPr lang="en-US" sz="2400" dirty="0" smtClean="0">
                <a:solidFill>
                  <a:srgbClr val="FFC000"/>
                </a:solidFill>
              </a:rPr>
              <a:t>correct version</a:t>
            </a:r>
            <a:r>
              <a:rPr lang="en-US" sz="2400" dirty="0" smtClean="0"/>
              <a:t> of Python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You downloaded the newest version? Well there’s your mistake right there! That’ll teach you!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(LOL, silly developer)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77334" y="1115122"/>
            <a:ext cx="8596668" cy="6616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(aka why developers get paid the Big Bucks)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166303" y="5038752"/>
            <a:ext cx="2754351" cy="1323439"/>
            <a:chOff x="9166303" y="5038752"/>
            <a:chExt cx="2754351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9879981" y="5038752"/>
              <a:ext cx="2040673" cy="132343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ysClr val="windowText" lastClr="000000"/>
                  </a:solidFill>
                </a:defRPr>
              </a:lvl1pPr>
            </a:lstStyle>
            <a:p>
              <a:r>
                <a:rPr lang="en-US" dirty="0" smtClean="0"/>
                <a:t>Life lesson:</a:t>
              </a:r>
            </a:p>
            <a:p>
              <a:r>
                <a:rPr lang="en-US" dirty="0" smtClean="0"/>
                <a:t>New </a:t>
              </a:r>
              <a:r>
                <a:rPr lang="en-US" dirty="0"/>
                <a:t>!= Better</a:t>
              </a:r>
              <a:br>
                <a:rPr lang="en-US" dirty="0"/>
              </a:br>
              <a:r>
                <a:rPr lang="en-US" dirty="0"/>
                <a:t>New != Best</a:t>
              </a:r>
            </a:p>
            <a:p>
              <a:r>
                <a:rPr lang="en-US" dirty="0"/>
                <a:t>New == </a:t>
              </a:r>
              <a:r>
                <a:rPr lang="en-US" dirty="0" smtClean="0"/>
                <a:t>New</a:t>
              </a:r>
            </a:p>
          </p:txBody>
        </p:sp>
        <p:sp>
          <p:nvSpPr>
            <p:cNvPr id="10" name="Left Arrow 9"/>
            <p:cNvSpPr/>
            <p:nvPr/>
          </p:nvSpPr>
          <p:spPr>
            <a:xfrm>
              <a:off x="9166303" y="5510583"/>
              <a:ext cx="613317" cy="37977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279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1639"/>
          </a:xfrm>
        </p:spPr>
        <p:txBody>
          <a:bodyPr/>
          <a:lstStyle/>
          <a:p>
            <a:r>
              <a:rPr lang="en-US" dirty="0" smtClean="0"/>
              <a:t>Installation – Developer Mode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7334" y="1776761"/>
            <a:ext cx="88681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sz="2400" dirty="0" smtClean="0"/>
              <a:t>Go back to the documentation and read which version of Python you need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400" dirty="0" smtClean="0"/>
              <a:t>Install that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400" dirty="0" smtClean="0"/>
              <a:t>Realize you can’t have the old version AND the new version installed without some issues </a:t>
            </a:r>
            <a:r>
              <a:rPr lang="en-US" sz="1100" dirty="0" smtClean="0"/>
              <a:t>(you can overcome this, but still… one more thing…)</a:t>
            </a:r>
            <a:endParaRPr lang="en-US" sz="2400" dirty="0" smtClean="0"/>
          </a:p>
          <a:p>
            <a:pPr marL="457200" indent="-457200">
              <a:buFont typeface="+mj-lt"/>
              <a:buAutoNum type="arabicPeriod" startAt="8"/>
            </a:pPr>
            <a:r>
              <a:rPr lang="en-US" sz="2400" dirty="0" smtClean="0"/>
              <a:t>Uninstall the new one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400" dirty="0" smtClean="0"/>
              <a:t>Go back to step &lt;whatever&gt; and resume setup of the original tool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400" dirty="0" smtClean="0"/>
              <a:t>Success! Maybe, hopefully…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77334" y="1115122"/>
            <a:ext cx="8596668" cy="6616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(aka why developers get paid the Big Bucks)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4264" y="5272482"/>
            <a:ext cx="7649736" cy="138499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Replace </a:t>
            </a:r>
            <a:r>
              <a:rPr lang="en-US" sz="2800" b="1" dirty="0" smtClean="0">
                <a:solidFill>
                  <a:schemeClr val="accent3"/>
                </a:solidFill>
              </a:rPr>
              <a:t>Python</a:t>
            </a:r>
            <a:r>
              <a:rPr lang="en-US" sz="2800" dirty="0" smtClean="0"/>
              <a:t> with any other </a:t>
            </a:r>
            <a:r>
              <a:rPr lang="en-US" sz="2800" b="1" dirty="0" smtClean="0">
                <a:solidFill>
                  <a:schemeClr val="accent3"/>
                </a:solidFill>
              </a:rPr>
              <a:t>dependency</a:t>
            </a:r>
            <a:r>
              <a:rPr lang="en-US" sz="2800" dirty="0" smtClean="0"/>
              <a:t> (or any NUMBER of dependencies) and the rest of this still applies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8479834" y="3284757"/>
            <a:ext cx="3712166" cy="1944244"/>
            <a:chOff x="8479834" y="3284757"/>
            <a:chExt cx="3712166" cy="1944244"/>
          </a:xfrm>
        </p:grpSpPr>
        <p:sp>
          <p:nvSpPr>
            <p:cNvPr id="9" name="Left Arrow 8"/>
            <p:cNvSpPr/>
            <p:nvPr/>
          </p:nvSpPr>
          <p:spPr>
            <a:xfrm rot="19749450">
              <a:off x="8479834" y="4849223"/>
              <a:ext cx="1041934" cy="37977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389327" y="3284757"/>
              <a:ext cx="2802673" cy="16312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ysClr val="windowText" lastClr="000000"/>
                  </a:solidFill>
                </a:defRPr>
              </a:lvl1pPr>
            </a:lstStyle>
            <a:p>
              <a:r>
                <a:rPr lang="en-US" dirty="0" smtClean="0"/>
                <a:t>Dependency: Just something your current program or library needs to function properly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274002" y="5035725"/>
            <a:ext cx="2832410" cy="1631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A library you are trying to use may itself depend on another library, which depends on…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346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907"/>
          </a:xfrm>
        </p:spPr>
        <p:txBody>
          <a:bodyPr/>
          <a:lstStyle/>
          <a:p>
            <a:r>
              <a:rPr lang="en-US" dirty="0" smtClean="0"/>
              <a:t>Building 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8507"/>
            <a:ext cx="8596668" cy="5140713"/>
          </a:xfrm>
        </p:spPr>
        <p:txBody>
          <a:bodyPr>
            <a:noAutofit/>
          </a:bodyPr>
          <a:lstStyle/>
          <a:p>
            <a:r>
              <a:rPr lang="en-US" sz="2400" dirty="0" smtClean="0"/>
              <a:t>This is where it can get really ugly…</a:t>
            </a:r>
          </a:p>
          <a:p>
            <a:r>
              <a:rPr lang="en-US" sz="2400" dirty="0" smtClean="0"/>
              <a:t>Every library is different, and you have to sort it out yourself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Easy Mode:</a:t>
            </a:r>
          </a:p>
          <a:p>
            <a:r>
              <a:rPr lang="en-US" sz="2400" dirty="0" smtClean="0"/>
              <a:t>Installation included a tool to create a project for an IDE, or a group of files with the necessary settings</a:t>
            </a:r>
          </a:p>
          <a:p>
            <a:r>
              <a:rPr lang="en-US" sz="2400" dirty="0" smtClean="0"/>
              <a:t>This could be a </a:t>
            </a:r>
            <a:r>
              <a:rPr lang="en-US" sz="2400" b="1" dirty="0" err="1" smtClean="0">
                <a:solidFill>
                  <a:schemeClr val="accent3"/>
                </a:solidFill>
              </a:rPr>
              <a:t>makefile</a:t>
            </a:r>
            <a:r>
              <a:rPr lang="en-US" sz="2400" dirty="0" smtClean="0"/>
              <a:t>, or some program you run, and assuming Part 1 was done correctly, it “just works”</a:t>
            </a:r>
          </a:p>
          <a:p>
            <a:r>
              <a:rPr lang="en-US" sz="2400" dirty="0" smtClean="0"/>
              <a:t>Ideally, the developers of this thing worked diligently to ensure this was the case</a:t>
            </a:r>
          </a:p>
          <a:p>
            <a:r>
              <a:rPr lang="en-US" sz="2400" dirty="0" smtClean="0"/>
              <a:t>Open up that project, and start writing your own code!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665149" y="1125532"/>
            <a:ext cx="4140182" cy="2982750"/>
            <a:chOff x="7665149" y="1281649"/>
            <a:chExt cx="4140182" cy="2982750"/>
          </a:xfrm>
        </p:grpSpPr>
        <p:sp>
          <p:nvSpPr>
            <p:cNvPr id="5" name="TextBox 4"/>
            <p:cNvSpPr txBox="1"/>
            <p:nvPr/>
          </p:nvSpPr>
          <p:spPr>
            <a:xfrm>
              <a:off x="8928315" y="1281649"/>
              <a:ext cx="2877016" cy="224676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ysClr val="windowText" lastClr="000000"/>
                  </a:solidFill>
                </a:rPr>
                <a:t>There could be dozens</a:t>
              </a:r>
              <a:r>
                <a:rPr lang="en-US" sz="200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2000" dirty="0" smtClean="0">
                  <a:solidFill>
                    <a:sysClr val="windowText" lastClr="000000"/>
                  </a:solidFill>
                </a:rPr>
                <a:t>of settings…</a:t>
              </a:r>
            </a:p>
            <a:p>
              <a:endParaRPr lang="en-US" sz="2000" dirty="0">
                <a:solidFill>
                  <a:sysClr val="windowText" lastClr="000000"/>
                </a:solidFill>
              </a:endParaRPr>
            </a:p>
            <a:p>
              <a:r>
                <a:rPr lang="en-US" sz="2000" dirty="0" smtClean="0">
                  <a:solidFill>
                    <a:sysClr val="windowText" lastClr="000000"/>
                  </a:solidFill>
                </a:rPr>
                <a:t>Not something you want to manage yourself, if you can avoid it</a:t>
              </a:r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Bent-Up Arrow 5"/>
            <p:cNvSpPr/>
            <p:nvPr/>
          </p:nvSpPr>
          <p:spPr>
            <a:xfrm rot="16200000" flipH="1">
              <a:off x="8312946" y="2880622"/>
              <a:ext cx="735980" cy="203157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026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2887"/>
            <a:ext cx="8596668" cy="851210"/>
          </a:xfrm>
        </p:spPr>
        <p:txBody>
          <a:bodyPr/>
          <a:lstStyle/>
          <a:p>
            <a:r>
              <a:rPr lang="en-US" dirty="0"/>
              <a:t>Building a </a:t>
            </a:r>
            <a:r>
              <a:rPr lang="en-US" dirty="0" smtClean="0"/>
              <a:t>project – Developer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99760"/>
            <a:ext cx="9381066" cy="162405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Figure out what files you need to link to (libraries, header)</a:t>
            </a:r>
          </a:p>
          <a:p>
            <a:r>
              <a:rPr lang="en-US" sz="2400" dirty="0" smtClean="0"/>
              <a:t>Set your project to reference those files</a:t>
            </a:r>
          </a:p>
          <a:p>
            <a:r>
              <a:rPr lang="en-US" sz="2400" dirty="0" smtClean="0"/>
              <a:t>Set your project to reference WHERE THOSE FILES LIVE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701051" y="2795613"/>
            <a:ext cx="5285680" cy="1798030"/>
            <a:chOff x="5731725" y="2740453"/>
            <a:chExt cx="5285680" cy="1798030"/>
          </a:xfrm>
        </p:grpSpPr>
        <p:sp>
          <p:nvSpPr>
            <p:cNvPr id="5" name="Rounded Rectangle 4"/>
            <p:cNvSpPr/>
            <p:nvPr/>
          </p:nvSpPr>
          <p:spPr>
            <a:xfrm>
              <a:off x="5820937" y="2740453"/>
              <a:ext cx="3891775" cy="6272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Project 1</a:t>
              </a:r>
              <a:br>
                <a:rPr lang="en-US" dirty="0" smtClean="0"/>
              </a:br>
              <a:r>
                <a:rPr lang="en-US" dirty="0" smtClean="0"/>
                <a:t>Location: C:/Code/Projects/Proj1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31725" y="3338154"/>
              <a:ext cx="5285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library_path</a:t>
              </a:r>
              <a:r>
                <a:rPr lang="en-US" dirty="0" smtClean="0"/>
                <a:t> = C:/APIs/SomeLibrary/lib</a:t>
              </a:r>
            </a:p>
            <a:p>
              <a:r>
                <a:rPr lang="en-US" dirty="0" err="1" smtClean="0"/>
                <a:t>include_path</a:t>
              </a:r>
              <a:r>
                <a:rPr lang="en-US" dirty="0" smtClean="0"/>
                <a:t> = </a:t>
              </a:r>
              <a:r>
                <a:rPr lang="en-US" dirty="0"/>
                <a:t>C:/</a:t>
              </a:r>
              <a:r>
                <a:rPr lang="en-US" dirty="0" smtClean="0"/>
                <a:t>APIs/SomeLibrary/include</a:t>
              </a:r>
            </a:p>
            <a:p>
              <a:r>
                <a:rPr lang="en-US" dirty="0" err="1" smtClean="0"/>
                <a:t>source_path</a:t>
              </a:r>
              <a:r>
                <a:rPr lang="en-US" dirty="0" smtClean="0"/>
                <a:t> = C:/APIs/SomeLibrary/src</a:t>
              </a:r>
            </a:p>
            <a:p>
              <a:r>
                <a:rPr lang="en-US" dirty="0" smtClean="0"/>
                <a:t>libraries = graphics.lib, math.lib, network.lib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385718" y="3137067"/>
            <a:ext cx="2553629" cy="2430966"/>
            <a:chOff x="677334" y="3144644"/>
            <a:chExt cx="2553629" cy="2430966"/>
          </a:xfrm>
        </p:grpSpPr>
        <p:sp>
          <p:nvSpPr>
            <p:cNvPr id="8" name="Rounded Rectangle 7"/>
            <p:cNvSpPr/>
            <p:nvPr/>
          </p:nvSpPr>
          <p:spPr>
            <a:xfrm>
              <a:off x="677334" y="3144644"/>
              <a:ext cx="2553629" cy="5575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C:/APIs/SomeLibrary</a:t>
              </a:r>
              <a:endParaRPr lang="en-US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334" y="3702205"/>
              <a:ext cx="2539505" cy="1873405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77334" y="4839117"/>
            <a:ext cx="5285680" cy="1798030"/>
            <a:chOff x="5731725" y="2740453"/>
            <a:chExt cx="5285680" cy="1798030"/>
          </a:xfrm>
        </p:grpSpPr>
        <p:sp>
          <p:nvSpPr>
            <p:cNvPr id="11" name="Rounded Rectangle 10"/>
            <p:cNvSpPr/>
            <p:nvPr/>
          </p:nvSpPr>
          <p:spPr>
            <a:xfrm>
              <a:off x="5820937" y="2740453"/>
              <a:ext cx="3891775" cy="6272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Project 2</a:t>
              </a:r>
              <a:br>
                <a:rPr lang="en-US" dirty="0" smtClean="0"/>
              </a:br>
              <a:r>
                <a:rPr lang="en-US" dirty="0" smtClean="0"/>
                <a:t>Location: E:/Dev/Code/Proj/Proj2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31725" y="3338154"/>
              <a:ext cx="5285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library_path</a:t>
              </a:r>
              <a:r>
                <a:rPr lang="en-US" dirty="0" smtClean="0"/>
                <a:t> = $(API_PATH)</a:t>
              </a:r>
              <a:r>
                <a:rPr lang="en-US" dirty="0" err="1" smtClean="0"/>
                <a:t>SomeLibrary</a:t>
              </a:r>
              <a:r>
                <a:rPr lang="en-US" dirty="0" smtClean="0"/>
                <a:t>/lib</a:t>
              </a:r>
            </a:p>
            <a:p>
              <a:r>
                <a:rPr lang="en-US" dirty="0" err="1" smtClean="0"/>
                <a:t>include_path</a:t>
              </a:r>
              <a:r>
                <a:rPr lang="en-US" dirty="0" smtClean="0"/>
                <a:t> = </a:t>
              </a:r>
              <a:r>
                <a:rPr lang="en-US" dirty="0"/>
                <a:t>$(API_PATH)</a:t>
              </a:r>
              <a:r>
                <a:rPr lang="en-US" dirty="0" err="1" smtClean="0"/>
                <a:t>SomeLibrary</a:t>
              </a:r>
              <a:r>
                <a:rPr lang="en-US" dirty="0" smtClean="0"/>
                <a:t>/include</a:t>
              </a:r>
            </a:p>
            <a:p>
              <a:r>
                <a:rPr lang="en-US" dirty="0" err="1" smtClean="0"/>
                <a:t>source_path</a:t>
              </a:r>
              <a:r>
                <a:rPr lang="en-US" dirty="0" smtClean="0"/>
                <a:t> = </a:t>
              </a:r>
              <a:r>
                <a:rPr lang="en-US" dirty="0"/>
                <a:t>$(API_PATH)</a:t>
              </a:r>
              <a:r>
                <a:rPr lang="en-US" dirty="0" err="1" smtClean="0"/>
                <a:t>SomeLibrary</a:t>
              </a:r>
              <a:r>
                <a:rPr lang="en-US" dirty="0" smtClean="0"/>
                <a:t>/</a:t>
              </a:r>
              <a:r>
                <a:rPr lang="en-US" dirty="0" err="1" smtClean="0"/>
                <a:t>src</a:t>
              </a:r>
              <a:endParaRPr lang="en-US" dirty="0" smtClean="0"/>
            </a:p>
            <a:p>
              <a:r>
                <a:rPr lang="en-US" dirty="0" smtClean="0"/>
                <a:t>libraries = audio.lib, graphics.lib, database.lib</a:t>
              </a:r>
              <a:endParaRPr lang="en-US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438" y="4768802"/>
            <a:ext cx="7152695" cy="186834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4918438" y="1752941"/>
            <a:ext cx="2877016" cy="2250350"/>
            <a:chOff x="4918438" y="1752941"/>
            <a:chExt cx="2877016" cy="2250350"/>
          </a:xfrm>
        </p:grpSpPr>
        <p:sp>
          <p:nvSpPr>
            <p:cNvPr id="13" name="TextBox 12"/>
            <p:cNvSpPr txBox="1"/>
            <p:nvPr/>
          </p:nvSpPr>
          <p:spPr>
            <a:xfrm>
              <a:off x="4918438" y="1752941"/>
              <a:ext cx="2877016" cy="132343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ysClr val="windowText" lastClr="000000"/>
                  </a:solidFill>
                </a:rPr>
                <a:t>These paths can be hard-coded, or based on some environment variable</a:t>
              </a:r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Bent-Up Arrow 14"/>
            <p:cNvSpPr/>
            <p:nvPr/>
          </p:nvSpPr>
          <p:spPr>
            <a:xfrm rot="16200000" flipH="1">
              <a:off x="5303960" y="3202319"/>
              <a:ext cx="952983" cy="648961"/>
            </a:xfrm>
            <a:prstGeom prst="bentUp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795454" y="4383045"/>
            <a:ext cx="3629535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ysClr val="windowText" lastClr="000000"/>
                </a:solidFill>
              </a:rPr>
              <a:t>The creation and usage of PATH variables depends on the OS and the program (IDE) that references them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595" y="1883590"/>
            <a:ext cx="8987883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Not all libraries will work* with all IDEs/compilers</a:t>
            </a:r>
          </a:p>
          <a:p>
            <a:pPr lvl="1"/>
            <a:r>
              <a:rPr lang="en-US" sz="2400" dirty="0" smtClean="0"/>
              <a:t>They may not work </a:t>
            </a:r>
            <a:r>
              <a:rPr lang="en-US" sz="2400" b="1" u="sng" dirty="0" smtClean="0"/>
              <a:t>EASILY</a:t>
            </a:r>
          </a:p>
          <a:p>
            <a:r>
              <a:rPr lang="en-US" sz="2800" dirty="0" smtClean="0"/>
              <a:t>There is often a path of least resistance</a:t>
            </a:r>
          </a:p>
          <a:p>
            <a:pPr lvl="1"/>
            <a:r>
              <a:rPr lang="en-US" sz="2600" dirty="0" smtClean="0"/>
              <a:t>“For best results, use </a:t>
            </a:r>
            <a:r>
              <a:rPr lang="en-US" sz="2600" dirty="0" smtClean="0">
                <a:solidFill>
                  <a:srgbClr val="00B0F0"/>
                </a:solidFill>
              </a:rPr>
              <a:t>&lt;IDE&gt;</a:t>
            </a:r>
            <a:r>
              <a:rPr lang="en-US" sz="2600" dirty="0" smtClean="0"/>
              <a:t> on </a:t>
            </a:r>
            <a:r>
              <a:rPr lang="en-US" sz="2600" dirty="0" smtClean="0">
                <a:solidFill>
                  <a:srgbClr val="00B0F0"/>
                </a:solidFill>
              </a:rPr>
              <a:t>&lt;Operating System&gt;</a:t>
            </a:r>
            <a:r>
              <a:rPr lang="en-US" sz="2600" dirty="0" smtClean="0"/>
              <a:t>”</a:t>
            </a:r>
          </a:p>
          <a:p>
            <a:pPr lvl="1"/>
            <a:endParaRPr lang="en-US" sz="2600" dirty="0" smtClean="0"/>
          </a:p>
          <a:p>
            <a:r>
              <a:rPr lang="en-US" sz="2800" dirty="0" smtClean="0"/>
              <a:t>What if you don’t want to use that path?</a:t>
            </a:r>
          </a:p>
          <a:p>
            <a:pPr lvl="1"/>
            <a:r>
              <a:rPr lang="en-US" sz="2600" dirty="0" smtClean="0"/>
              <a:t>(i.e. you’re of the “Notepad or bust!” mindset)?</a:t>
            </a:r>
          </a:p>
          <a:p>
            <a:pPr lvl="1"/>
            <a:r>
              <a:rPr lang="en-US" sz="2600" dirty="0" smtClean="0"/>
              <a:t>Well… good luck! Hopefully you’ll figure it out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8664498" y="2223598"/>
            <a:ext cx="3289610" cy="3785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It depends on what the developer used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compiler, what options, what </a:t>
            </a:r>
            <a:r>
              <a:rPr lang="en-US" b="1" u="sng" dirty="0"/>
              <a:t>dependencies</a:t>
            </a:r>
            <a:r>
              <a:rPr lang="en-US" dirty="0"/>
              <a:t> there may be… they may have a ready-made solution for </a:t>
            </a:r>
            <a:r>
              <a:rPr lang="en-US" dirty="0" smtClean="0"/>
              <a:t>you</a:t>
            </a:r>
          </a:p>
          <a:p>
            <a:endParaRPr lang="en-US" dirty="0"/>
          </a:p>
          <a:p>
            <a:r>
              <a:rPr lang="en-US" dirty="0" smtClean="0"/>
              <a:t>That is typically the RECOMMENDED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284" y="1"/>
            <a:ext cx="7798290" cy="68579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2166" y="1984917"/>
            <a:ext cx="320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you’re lucky, the developers have a variety of downloads to match your preferred toolchain</a:t>
            </a:r>
          </a:p>
          <a:p>
            <a:endParaRPr lang="en-US" sz="2400" dirty="0"/>
          </a:p>
          <a:p>
            <a:r>
              <a:rPr lang="en-US" sz="2400" dirty="0" smtClean="0"/>
              <a:t>Or at the very least, SOME toolchain…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084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 smtClean="0"/>
              <a:t>API – Application Programming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3113"/>
            <a:ext cx="8596668" cy="45582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structure of the code you have access to is its </a:t>
            </a:r>
            <a:r>
              <a:rPr lang="en-US" sz="2400" b="1" u="sng" dirty="0" smtClean="0"/>
              <a:t>API</a:t>
            </a:r>
          </a:p>
          <a:p>
            <a:r>
              <a:rPr lang="en-US" sz="2400" dirty="0"/>
              <a:t>What </a:t>
            </a:r>
            <a:r>
              <a:rPr lang="en-US" sz="2400" b="1" dirty="0">
                <a:solidFill>
                  <a:schemeClr val="accent3"/>
                </a:solidFill>
              </a:rPr>
              <a:t>header </a:t>
            </a:r>
            <a:r>
              <a:rPr lang="en-US" sz="2400" b="1" dirty="0" smtClean="0">
                <a:solidFill>
                  <a:schemeClr val="accent3"/>
                </a:solidFill>
              </a:rPr>
              <a:t>files</a:t>
            </a:r>
            <a:r>
              <a:rPr lang="en-US" sz="2400" dirty="0"/>
              <a:t> </a:t>
            </a:r>
            <a:r>
              <a:rPr lang="en-US" sz="2400" dirty="0" smtClean="0"/>
              <a:t>do you need to #include?</a:t>
            </a:r>
          </a:p>
          <a:p>
            <a:pPr lvl="1"/>
            <a:r>
              <a:rPr lang="en-US" sz="2200" dirty="0" smtClean="0"/>
              <a:t>These define what is in those libraries you referenced</a:t>
            </a:r>
          </a:p>
          <a:p>
            <a:pPr lvl="1"/>
            <a:r>
              <a:rPr lang="en-US" sz="2200" dirty="0" smtClean="0"/>
              <a:t>(Surprise! Header files aren’t just for irritating students!)</a:t>
            </a:r>
          </a:p>
          <a:p>
            <a:r>
              <a:rPr lang="en-US" sz="2400" dirty="0"/>
              <a:t>What </a:t>
            </a:r>
            <a:r>
              <a:rPr lang="en-US" sz="2400" b="1" dirty="0" smtClean="0">
                <a:solidFill>
                  <a:schemeClr val="accent3"/>
                </a:solidFill>
              </a:rPr>
              <a:t>namespaces</a:t>
            </a:r>
            <a:r>
              <a:rPr lang="en-US" sz="2400" dirty="0" smtClean="0"/>
              <a:t> are in those headers?</a:t>
            </a:r>
            <a:endParaRPr lang="en-US" sz="2400" dirty="0"/>
          </a:p>
          <a:p>
            <a:r>
              <a:rPr lang="en-US" sz="2400" dirty="0" smtClean="0"/>
              <a:t>What </a:t>
            </a:r>
            <a:r>
              <a:rPr lang="en-US" sz="2400" b="1" dirty="0" smtClean="0">
                <a:solidFill>
                  <a:schemeClr val="accent3"/>
                </a:solidFill>
              </a:rPr>
              <a:t>classes/functions</a:t>
            </a:r>
            <a:r>
              <a:rPr lang="en-US" sz="2400" dirty="0" smtClean="0"/>
              <a:t> are in those namespaces? That’s what the library can DO</a:t>
            </a:r>
          </a:p>
          <a:p>
            <a:endParaRPr lang="en-US" sz="2400" dirty="0"/>
          </a:p>
          <a:p>
            <a:r>
              <a:rPr lang="en-US" sz="2400" dirty="0" smtClean="0"/>
              <a:t>Not all APIs are created equally… some are easy to use and understand, have good documentation</a:t>
            </a:r>
          </a:p>
          <a:p>
            <a:r>
              <a:rPr lang="en-US" sz="2400" dirty="0" smtClean="0"/>
              <a:t>Others? Not so much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51180" y="1264593"/>
            <a:ext cx="3679904" cy="3785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Just like C++ has the </a:t>
            </a:r>
            <a:r>
              <a:rPr lang="en-US" dirty="0" err="1" smtClean="0"/>
              <a:t>std</a:t>
            </a:r>
            <a:r>
              <a:rPr lang="en-US" dirty="0" smtClean="0"/>
              <a:t> library – you can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#include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&lt;vector&gt;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&lt;string&gt;</a:t>
            </a:r>
            <a:r>
              <a:rPr lang="en-US" dirty="0" smtClean="0"/>
              <a:t> in whatever file you want to access that functionality</a:t>
            </a:r>
          </a:p>
          <a:p>
            <a:endParaRPr lang="en-US" dirty="0"/>
          </a:p>
          <a:p>
            <a:r>
              <a:rPr lang="en-US" dirty="0" smtClean="0"/>
              <a:t>You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#include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the relevant header to let the </a:t>
            </a:r>
            <a:r>
              <a:rPr lang="en-US" b="1" u="sng" dirty="0" smtClean="0"/>
              <a:t>compiler</a:t>
            </a:r>
            <a:r>
              <a:rPr lang="en-US" dirty="0" smtClean="0"/>
              <a:t> know about a function…</a:t>
            </a:r>
          </a:p>
          <a:p>
            <a:endParaRPr lang="en-US" dirty="0"/>
          </a:p>
          <a:p>
            <a:r>
              <a:rPr lang="en-US" dirty="0" smtClean="0"/>
              <a:t>…while the .lib file contains the definition for the </a:t>
            </a:r>
            <a:r>
              <a:rPr lang="en-US" b="1" u="sng" dirty="0" smtClean="0"/>
              <a:t>linker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051180" y="5301335"/>
            <a:ext cx="3679904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The rules are still the same. Adding a library file or two into the mix doesn’t change the basics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07867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8546"/>
          </a:xfrm>
        </p:spPr>
        <p:txBody>
          <a:bodyPr/>
          <a:lstStyle/>
          <a:p>
            <a:pPr lvl="0"/>
            <a:r>
              <a:rPr lang="en-US" dirty="0" smtClean="0"/>
              <a:t>Linking with your 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38" y="3592189"/>
            <a:ext cx="11621437" cy="31769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898" y="1471962"/>
            <a:ext cx="9590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Your IDE will have settings to indicate libraries your project needs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Where those libraries can be found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And a ton of other settings you may or may not care about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Until your project is broken without one of those settings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779941" y="4270917"/>
            <a:ext cx="5213434" cy="2014652"/>
            <a:chOff x="6779941" y="4270917"/>
            <a:chExt cx="5213434" cy="2014652"/>
          </a:xfrm>
        </p:grpSpPr>
        <p:sp>
          <p:nvSpPr>
            <p:cNvPr id="6" name="TextBox 5"/>
            <p:cNvSpPr txBox="1"/>
            <p:nvPr/>
          </p:nvSpPr>
          <p:spPr>
            <a:xfrm>
              <a:off x="7354229" y="5362239"/>
              <a:ext cx="2888166" cy="923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ysClr val="windowText" lastClr="000000"/>
                  </a:solidFill>
                </a:defRPr>
              </a:lvl1pPr>
            </a:lstStyle>
            <a:p>
              <a:r>
                <a:rPr lang="en-US" sz="1800" dirty="0" smtClean="0"/>
                <a:t>Indicate these libraries should be used when the project is built</a:t>
              </a:r>
              <a:endParaRPr lang="en-US" sz="1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79941" y="4270917"/>
              <a:ext cx="5213434" cy="412594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6" idx="0"/>
              <a:endCxn id="7" idx="2"/>
            </p:cNvCxnSpPr>
            <p:nvPr/>
          </p:nvCxnSpPr>
          <p:spPr>
            <a:xfrm flipV="1">
              <a:off x="8798312" y="4683511"/>
              <a:ext cx="588346" cy="678728"/>
            </a:xfrm>
            <a:prstGeom prst="straightConnector1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</p:cxnSp>
      </p:grpSp>
    </p:spTree>
    <p:extLst>
      <p:ext uri="{BB962C8B-B14F-4D97-AF65-F5344CB8AC3E}">
        <p14:creationId xmlns:p14="http://schemas.microsoft.com/office/powerpoint/2010/main" val="137854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6575"/>
            <a:ext cx="8596668" cy="706244"/>
          </a:xfrm>
        </p:spPr>
        <p:txBody>
          <a:bodyPr/>
          <a:lstStyle/>
          <a:p>
            <a:r>
              <a:rPr lang="en-US" dirty="0" smtClean="0"/>
              <a:t>A necessary evil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182029"/>
            <a:ext cx="9682149" cy="4839629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The initial set up of</a:t>
            </a:r>
            <a:r>
              <a:rPr lang="en-US" sz="2400" baseline="0" dirty="0" smtClean="0"/>
              <a:t> a project, or a tool chain, is nearly always a pain</a:t>
            </a:r>
          </a:p>
          <a:p>
            <a:pPr lvl="0"/>
            <a:r>
              <a:rPr lang="en-US" sz="2400" baseline="0" dirty="0" smtClean="0"/>
              <a:t>THIS IS UNAVOIDABLE</a:t>
            </a:r>
          </a:p>
          <a:p>
            <a:pPr lvl="0"/>
            <a:r>
              <a:rPr lang="en-US" sz="2400" dirty="0" smtClean="0"/>
              <a:t>You CANNOT run away from this</a:t>
            </a:r>
            <a:endParaRPr lang="en-US" sz="2400" baseline="0" dirty="0" smtClean="0"/>
          </a:p>
          <a:p>
            <a:pPr lvl="0"/>
            <a:r>
              <a:rPr lang="en-US" sz="2400" baseline="0" dirty="0" smtClean="0"/>
              <a:t>Sometimes you get to use tools that “just work” and it’s a wonderful, glorious thing!</a:t>
            </a:r>
          </a:p>
          <a:p>
            <a:pPr lvl="0"/>
            <a:r>
              <a:rPr lang="en-US" sz="2400" baseline="0" dirty="0" smtClean="0"/>
              <a:t>For all those other times… you have to live with it, and just deal</a:t>
            </a:r>
          </a:p>
          <a:p>
            <a:pPr lvl="0"/>
            <a:r>
              <a:rPr lang="en-US" sz="2400" baseline="0" dirty="0" smtClean="0"/>
              <a:t>Download yet another update, another driver, install another version of another library that the initial library depends on</a:t>
            </a:r>
          </a:p>
          <a:p>
            <a:pPr lvl="0"/>
            <a:r>
              <a:rPr lang="en-US" sz="2400" baseline="0" dirty="0" smtClean="0"/>
              <a:t>You will get more comfortable navigating</a:t>
            </a:r>
            <a:r>
              <a:rPr lang="en-US" sz="2400" dirty="0" smtClean="0"/>
              <a:t> this space as you do it more frequently</a:t>
            </a:r>
          </a:p>
          <a:p>
            <a:pPr lvl="0"/>
            <a:r>
              <a:rPr lang="en-US" sz="2400" dirty="0" smtClean="0"/>
              <a:t>Every new tool has a new set of quirks to sort out</a:t>
            </a:r>
          </a:p>
        </p:txBody>
      </p:sp>
    </p:spTree>
    <p:extLst>
      <p:ext uri="{BB962C8B-B14F-4D97-AF65-F5344CB8AC3E}">
        <p14:creationId xmlns:p14="http://schemas.microsoft.com/office/powerpoint/2010/main" val="177503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966"/>
          </a:xfrm>
        </p:spPr>
        <p:txBody>
          <a:bodyPr/>
          <a:lstStyle/>
          <a:p>
            <a:r>
              <a:rPr lang="en-US" dirty="0" smtClean="0"/>
              <a:t>How do you KNOW you’re doing it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Everything compiles?</a:t>
            </a:r>
          </a:p>
          <a:p>
            <a:r>
              <a:rPr lang="en-US" sz="2400" dirty="0" smtClean="0"/>
              <a:t>Your project actually runs?</a:t>
            </a:r>
          </a:p>
          <a:p>
            <a:endParaRPr lang="en-US" sz="2400" dirty="0"/>
          </a:p>
          <a:p>
            <a:r>
              <a:rPr lang="en-US" sz="2400" dirty="0" smtClean="0"/>
              <a:t>Until you DO IT (and possibly fall flat on your face), you don’t know</a:t>
            </a:r>
          </a:p>
          <a:p>
            <a:r>
              <a:rPr lang="en-US" sz="2400" dirty="0" smtClean="0"/>
              <a:t>Read the documentation</a:t>
            </a:r>
          </a:p>
          <a:p>
            <a:r>
              <a:rPr lang="en-US" sz="2400" dirty="0" smtClean="0"/>
              <a:t>Read it. Carefully. No, really.</a:t>
            </a:r>
          </a:p>
        </p:txBody>
      </p:sp>
    </p:spTree>
    <p:extLst>
      <p:ext uri="{BB962C8B-B14F-4D97-AF65-F5344CB8AC3E}">
        <p14:creationId xmlns:p14="http://schemas.microsoft.com/office/powerpoint/2010/main" val="325575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1190"/>
            <a:ext cx="8596668" cy="2373971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A set of functions, or classes, that are wrapped up</a:t>
            </a:r>
            <a:r>
              <a:rPr lang="en-US" sz="2400" baseline="0" dirty="0" smtClean="0"/>
              <a:t> into a single file</a:t>
            </a:r>
          </a:p>
          <a:p>
            <a:pPr lvl="0"/>
            <a:r>
              <a:rPr lang="en-US" sz="2400" baseline="0" dirty="0" smtClean="0"/>
              <a:t>Remember compiling code into TRANSLATION UNITS?</a:t>
            </a:r>
          </a:p>
          <a:p>
            <a:pPr lvl="0"/>
            <a:r>
              <a:rPr lang="en-US" sz="2400" baseline="0" dirty="0" smtClean="0"/>
              <a:t>A library is just a bunch of those bundled together</a:t>
            </a:r>
          </a:p>
          <a:p>
            <a:pPr lvl="1"/>
            <a:r>
              <a:rPr lang="en-US" sz="2200" dirty="0" smtClean="0"/>
              <a:t>May also be called an </a:t>
            </a:r>
            <a:r>
              <a:rPr lang="en-US" sz="2200" b="1" u="sng" dirty="0" smtClean="0"/>
              <a:t>archive</a:t>
            </a:r>
            <a:endParaRPr lang="en-US" sz="2200" b="1" u="sng" baseline="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677334" y="4527395"/>
            <a:ext cx="234464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vector3.cpp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77334" y="4990170"/>
            <a:ext cx="234464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matrix.cpp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334" y="5447370"/>
            <a:ext cx="234464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quaternion.cpp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6077413" y="4532970"/>
            <a:ext cx="301083" cy="1371600"/>
          </a:xfrm>
          <a:prstGeom prst="rightBrace">
            <a:avLst>
              <a:gd name="adj1" fmla="val 49074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524242" y="4755995"/>
            <a:ext cx="234464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math.lib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223482" y="4527395"/>
            <a:ext cx="2853931" cy="1377175"/>
            <a:chOff x="3223482" y="4527395"/>
            <a:chExt cx="2853931" cy="1377175"/>
          </a:xfrm>
        </p:grpSpPr>
        <p:sp>
          <p:nvSpPr>
            <p:cNvPr id="9" name="Rounded Rectangle 8"/>
            <p:cNvSpPr/>
            <p:nvPr/>
          </p:nvSpPr>
          <p:spPr>
            <a:xfrm>
              <a:off x="3732767" y="4527395"/>
              <a:ext cx="2344646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vector3.obj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732767" y="4990170"/>
              <a:ext cx="2344646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matrix.obj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732767" y="5447370"/>
              <a:ext cx="2344646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quaternion.obj</a:t>
              </a:r>
              <a:endParaRPr lang="en-US" dirty="0"/>
            </a:p>
          </p:txBody>
        </p:sp>
        <p:sp>
          <p:nvSpPr>
            <p:cNvPr id="12" name="Left Arrow 11"/>
            <p:cNvSpPr/>
            <p:nvPr/>
          </p:nvSpPr>
          <p:spPr>
            <a:xfrm flipH="1">
              <a:off x="3223482" y="5084956"/>
              <a:ext cx="335316" cy="36241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6524242" y="5358161"/>
            <a:ext cx="234464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math.a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274002" y="3478722"/>
            <a:ext cx="2877016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ysClr val="windowText" lastClr="000000"/>
                </a:solidFill>
              </a:rPr>
              <a:t>.lib == MSVC file</a:t>
            </a:r>
          </a:p>
          <a:p>
            <a:r>
              <a:rPr lang="en-US" sz="2000" dirty="0" smtClean="0">
                <a:solidFill>
                  <a:sysClr val="windowText" lastClr="000000"/>
                </a:solidFill>
              </a:rPr>
              <a:t>.a == GCC file</a:t>
            </a:r>
          </a:p>
          <a:p>
            <a:endParaRPr lang="en-US" sz="2000" dirty="0">
              <a:solidFill>
                <a:sysClr val="windowText" lastClr="000000"/>
              </a:solidFill>
            </a:endParaRPr>
          </a:p>
          <a:p>
            <a:r>
              <a:rPr lang="en-US" sz="2000" dirty="0" smtClean="0">
                <a:solidFill>
                  <a:sysClr val="windowText" lastClr="000000"/>
                </a:solidFill>
              </a:rPr>
              <a:t>Both serve the same purpose for their respective compilers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77334" y="6197289"/>
            <a:ext cx="8596668" cy="496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(OR – multiple .lib files packaged together as one library)</a:t>
            </a:r>
            <a:endParaRPr lang="en-US" sz="22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370616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5" grpId="0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907"/>
          </a:xfrm>
        </p:spPr>
        <p:txBody>
          <a:bodyPr/>
          <a:lstStyle/>
          <a:p>
            <a:r>
              <a:rPr lang="en-US" dirty="0" smtClean="0"/>
              <a:t>What about command-line compiling?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3836"/>
            <a:ext cx="8596668" cy="4123352"/>
          </a:xfrm>
        </p:spPr>
        <p:txBody>
          <a:bodyPr>
            <a:noAutofit/>
          </a:bodyPr>
          <a:lstStyle/>
          <a:p>
            <a:r>
              <a:rPr lang="en-US" sz="2800" dirty="0" smtClean="0"/>
              <a:t>Can you link to libraries and build projects from the command line?</a:t>
            </a:r>
          </a:p>
          <a:p>
            <a:r>
              <a:rPr lang="en-US" sz="2800" dirty="0" smtClean="0"/>
              <a:t>Of course! However…</a:t>
            </a:r>
          </a:p>
          <a:p>
            <a:pPr lvl="1"/>
            <a:r>
              <a:rPr lang="en-US" sz="2400" dirty="0" smtClean="0"/>
              <a:t>It may be a lot more difficult</a:t>
            </a:r>
          </a:p>
          <a:p>
            <a:pPr lvl="1"/>
            <a:r>
              <a:rPr lang="en-US" sz="2400" dirty="0" smtClean="0"/>
              <a:t>Depending on the library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All of your IDE options can be replicated in a </a:t>
            </a:r>
            <a:r>
              <a:rPr lang="en-US" sz="2400" dirty="0" err="1" smtClean="0"/>
              <a:t>makefile</a:t>
            </a:r>
            <a:endParaRPr lang="en-US" sz="2400" dirty="0" smtClean="0"/>
          </a:p>
          <a:p>
            <a:pPr lvl="1"/>
            <a:r>
              <a:rPr lang="en-US" sz="2400" dirty="0" smtClean="0"/>
              <a:t>(Behind the scenes, your IDE is using some sort of “make” process anyway)</a:t>
            </a:r>
          </a:p>
          <a:p>
            <a:pPr lvl="1"/>
            <a:r>
              <a:rPr lang="en-US" sz="2400" dirty="0" smtClean="0"/>
              <a:t>There may be a LOT of settings, though…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6868" y="2163338"/>
            <a:ext cx="3289610" cy="40934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Depending on the complexity of what you’re working with, IDEs may be the preferred path</a:t>
            </a:r>
          </a:p>
          <a:p>
            <a:endParaRPr lang="en-US" dirty="0"/>
          </a:p>
          <a:p>
            <a:r>
              <a:rPr lang="en-US" dirty="0" smtClean="0"/>
              <a:t>The alternative may be a lot of headache and frustration…</a:t>
            </a:r>
          </a:p>
          <a:p>
            <a:endParaRPr lang="en-US" dirty="0"/>
          </a:p>
          <a:p>
            <a:r>
              <a:rPr lang="en-US" dirty="0" smtClean="0"/>
              <a:t>Far more than the headache of downloading a compiler (which isn’t all that bad, really)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Libraries are just code written by someone else and made available to you</a:t>
            </a:r>
          </a:p>
          <a:p>
            <a:r>
              <a:rPr lang="en-US" sz="2400" dirty="0" smtClean="0"/>
              <a:t>Linking to them can be simple, or a complex multi-step process that can take a long time to complete</a:t>
            </a:r>
          </a:p>
          <a:p>
            <a:r>
              <a:rPr lang="en-US" sz="2400" dirty="0" smtClean="0"/>
              <a:t>This process is unavoidable, and while you may get better at it over time, every library has its own set of steps</a:t>
            </a:r>
          </a:p>
          <a:p>
            <a:r>
              <a:rPr lang="en-US" sz="2400" dirty="0" smtClean="0"/>
              <a:t>Once you have everything connected, the next step is actually learning how to use it (which is its own </a:t>
            </a:r>
            <a:r>
              <a:rPr lang="en-US" sz="2400" smtClean="0"/>
              <a:t>thing entirely)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675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204"/>
            <a:ext cx="8596668" cy="4329420"/>
          </a:xfrm>
        </p:spPr>
        <p:txBody>
          <a:bodyPr>
            <a:noAutofit/>
          </a:bodyPr>
          <a:lstStyle/>
          <a:p>
            <a:r>
              <a:rPr lang="en-US" sz="2800" dirty="0" smtClean="0"/>
              <a:t>C++ has a lot of functionality, but it’s typically limited to core computational processes</a:t>
            </a:r>
          </a:p>
          <a:p>
            <a:r>
              <a:rPr lang="en-US" sz="2800" dirty="0" smtClean="0"/>
              <a:t>F</a:t>
            </a:r>
            <a:r>
              <a:rPr lang="en-US" sz="2800" baseline="0" dirty="0" smtClean="0"/>
              <a:t>ile I/O, basic data types and arithmetic, etc…</a:t>
            </a:r>
          </a:p>
          <a:p>
            <a:r>
              <a:rPr lang="en-US" sz="2800" baseline="0" dirty="0" smtClean="0"/>
              <a:t>The Standard Library contains a lot of useful functionality…</a:t>
            </a:r>
          </a:p>
          <a:p>
            <a:pPr lvl="1"/>
            <a:r>
              <a:rPr lang="en-US" sz="2400" dirty="0" smtClean="0"/>
              <a:t>But it’s still “core” stuff</a:t>
            </a:r>
          </a:p>
          <a:p>
            <a:pPr lvl="1"/>
            <a:r>
              <a:rPr lang="en-US" sz="2400" dirty="0" smtClean="0"/>
              <a:t>Data</a:t>
            </a:r>
            <a:r>
              <a:rPr lang="en-US" sz="2400" baseline="0" dirty="0" smtClean="0"/>
              <a:t> structures – vectors, maps,</a:t>
            </a:r>
            <a:r>
              <a:rPr lang="en-US" sz="2400" dirty="0" smtClean="0"/>
              <a:t> </a:t>
            </a:r>
            <a:r>
              <a:rPr lang="en-US" sz="2400" dirty="0" err="1" smtClean="0"/>
              <a:t>etc</a:t>
            </a:r>
            <a:endParaRPr lang="en-US" sz="2400" baseline="0" dirty="0" smtClean="0"/>
          </a:p>
          <a:p>
            <a:pPr lvl="1"/>
            <a:r>
              <a:rPr lang="en-US" sz="2400" baseline="0" dirty="0" smtClean="0"/>
              <a:t>Iterators over containers</a:t>
            </a:r>
          </a:p>
          <a:p>
            <a:pPr lvl="1"/>
            <a:r>
              <a:rPr lang="en-US" sz="2400" dirty="0" err="1" smtClean="0"/>
              <a:t>Etc</a:t>
            </a:r>
            <a:endParaRPr lang="en-US" sz="24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07733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966"/>
          </a:xfrm>
        </p:spPr>
        <p:txBody>
          <a:bodyPr/>
          <a:lstStyle/>
          <a:p>
            <a:r>
              <a:rPr lang="en-US" dirty="0" smtClean="0"/>
              <a:t>Beyond core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62616"/>
            <a:ext cx="8596668" cy="2553629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The “good stuff”</a:t>
            </a:r>
          </a:p>
          <a:p>
            <a:pPr lvl="0"/>
            <a:r>
              <a:rPr lang="en-US" sz="2400" dirty="0" smtClean="0"/>
              <a:t>Want </a:t>
            </a:r>
            <a:r>
              <a:rPr lang="en-US" sz="2400" dirty="0"/>
              <a:t>to load a web page? Out of luck</a:t>
            </a:r>
          </a:p>
          <a:p>
            <a:pPr lvl="0"/>
            <a:r>
              <a:rPr lang="en-US" sz="2400" dirty="0"/>
              <a:t>Draw something to screen beyond a console </a:t>
            </a:r>
            <a:r>
              <a:rPr lang="en-US" sz="2400" dirty="0" smtClean="0"/>
              <a:t>application? No dice</a:t>
            </a:r>
          </a:p>
          <a:p>
            <a:pPr lvl="0"/>
            <a:r>
              <a:rPr lang="en-US" sz="2400" dirty="0" smtClean="0"/>
              <a:t>3D graphics? Audio?</a:t>
            </a:r>
            <a:endParaRPr lang="en-US" sz="2400" dirty="0"/>
          </a:p>
          <a:p>
            <a:pPr lvl="0"/>
            <a:r>
              <a:rPr lang="en-US" sz="2400" dirty="0"/>
              <a:t>C++ can’t do that by itself… but you can bet someone wrote a library to do </a:t>
            </a:r>
            <a:r>
              <a:rPr lang="en-US" sz="2400" dirty="0" smtClean="0"/>
              <a:t>that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365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0849"/>
          </a:xfrm>
        </p:spPr>
        <p:txBody>
          <a:bodyPr/>
          <a:lstStyle/>
          <a:p>
            <a:r>
              <a:rPr lang="en-US" dirty="0" smtClean="0"/>
              <a:t>Don’t reinvent the wheel…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419752" y="2207942"/>
            <a:ext cx="1862254" cy="1037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Graphics Library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3910727" y="1572322"/>
            <a:ext cx="1862254" cy="1037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Sound Library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1624727" y="2497873"/>
            <a:ext cx="1862254" cy="1037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Math Library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1011409" y="4103648"/>
            <a:ext cx="1862254" cy="1037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Database Library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6999614" y="4070195"/>
            <a:ext cx="1862254" cy="1037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Network Library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873663" y="4070195"/>
            <a:ext cx="2102005" cy="4348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367668" y="3245006"/>
            <a:ext cx="1608001" cy="825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4"/>
          </p:cNvCxnSpPr>
          <p:nvPr/>
        </p:nvCxnSpPr>
        <p:spPr>
          <a:xfrm flipH="1" flipV="1">
            <a:off x="4841854" y="2609386"/>
            <a:ext cx="133814" cy="14385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5" idx="3"/>
          </p:cNvCxnSpPr>
          <p:nvPr/>
        </p:nvCxnSpPr>
        <p:spPr>
          <a:xfrm flipV="1">
            <a:off x="4975668" y="3093131"/>
            <a:ext cx="1716805" cy="977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75668" y="4070195"/>
            <a:ext cx="2102005" cy="323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044541" y="3746810"/>
            <a:ext cx="1862254" cy="646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Your code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8540912" y="1697423"/>
            <a:ext cx="3412274" cy="1631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Someone else wrote this functionality</a:t>
            </a:r>
          </a:p>
          <a:p>
            <a:endParaRPr lang="en-US" dirty="0"/>
          </a:p>
          <a:p>
            <a:r>
              <a:rPr lang="en-US" dirty="0" smtClean="0"/>
              <a:t>Hooray, free code, right? RIGHT?!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540912" y="4025591"/>
            <a:ext cx="3412274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Using an external library just </a:t>
            </a:r>
            <a:r>
              <a:rPr lang="en-US" dirty="0" smtClean="0"/>
              <a:t>gives </a:t>
            </a:r>
            <a:r>
              <a:rPr lang="en-US" dirty="0"/>
              <a:t>you </a:t>
            </a:r>
            <a:r>
              <a:rPr lang="en-US" dirty="0" smtClean="0"/>
              <a:t>access to a </a:t>
            </a:r>
            <a:r>
              <a:rPr lang="en-US" dirty="0"/>
              <a:t>tool – you still have to USE it</a:t>
            </a:r>
          </a:p>
        </p:txBody>
      </p:sp>
    </p:spTree>
    <p:extLst>
      <p:ext uri="{BB962C8B-B14F-4D97-AF65-F5344CB8AC3E}">
        <p14:creationId xmlns:p14="http://schemas.microsoft.com/office/powerpoint/2010/main" val="190940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479" y="390293"/>
            <a:ext cx="9244360" cy="747132"/>
          </a:xfrm>
        </p:spPr>
        <p:txBody>
          <a:bodyPr/>
          <a:lstStyle/>
          <a:p>
            <a:r>
              <a:rPr lang="en-US" dirty="0" smtClean="0"/>
              <a:t>External code is more code for you to learn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6479" y="1475678"/>
            <a:ext cx="10147609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glGenBuffers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renderInfo.vertexBuffer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glGenBuffers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(1,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renderInfo.indexBuffer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glGenVertexArrays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renderInfo.vertexArrayObject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Bind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vert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/index settings.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glBindVertexArray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renderInfo.vertexArrayObject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/*================== VERTEX / INDEX BUFFER ==================*/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glBindBuffer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GL_ARRAY_BUFFER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renderInfo.vertexBuffer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glBufferData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GL_ARRAY_BUFFER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vertSize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vertexElementSize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vertData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GL_STATIC_DRAW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glBindBuffer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GL_ELEMENT_ARRAY_BUFFER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renderInfo.indexBuffer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glBufferData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GL_ELEMENT_ARRAY_BUFFER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indexSize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indexData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GL_STATIC_DRAW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Data indices – 0 is position, 1 is color, 2 is </a:t>
            </a:r>
            <a:r>
              <a:rPr lang="en-US" sz="1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tex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coords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glVertexAttribPointer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(0, 3,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GL_FLOAT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GL_FALSE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8 *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GLfloat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*)0);</a:t>
            </a:r>
          </a:p>
          <a:p>
            <a:r>
              <a:rPr lang="en-US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glEnableVertexAttribArray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glVertexAttribPointer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3,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GL_FLOAT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GL_FALSE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8 *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GLfloat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*)(3 *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r>
              <a:rPr lang="en-US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glEnableVertexAttribArray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glVertexAttribPointer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2,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GL_FLOAT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GL_FALSE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8 *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GLfloat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GLvoid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*)(6 *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GLfloat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r>
              <a:rPr lang="en-US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glEnableVertexAttribArray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4951" y="1226636"/>
            <a:ext cx="3412274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ysClr val="windowText" lastClr="000000"/>
                </a:solidFill>
              </a:defRPr>
            </a:lvl1pPr>
          </a:lstStyle>
          <a:p>
            <a:r>
              <a:rPr lang="en-US" b="1" dirty="0" err="1" smtClean="0">
                <a:solidFill>
                  <a:schemeClr val="accent5"/>
                </a:solidFill>
              </a:rPr>
              <a:t>gl</a:t>
            </a:r>
            <a:r>
              <a:rPr lang="en-US" b="1" dirty="0" smtClean="0">
                <a:solidFill>
                  <a:schemeClr val="accent5"/>
                </a:solidFill>
              </a:rPr>
              <a:t>&lt;something&gt;</a:t>
            </a:r>
            <a:r>
              <a:rPr lang="en-US" dirty="0" smtClean="0"/>
              <a:t> -- these are all part of the OpenGL graphics library, which is written in C++</a:t>
            </a:r>
          </a:p>
          <a:p>
            <a:endParaRPr lang="en-US" dirty="0" smtClean="0"/>
          </a:p>
          <a:p>
            <a:r>
              <a:rPr lang="en-US" dirty="0" smtClean="0"/>
              <a:t>New functions, new data types, new values to learn… every library has its own learning curve</a:t>
            </a:r>
          </a:p>
        </p:txBody>
      </p:sp>
      <p:sp>
        <p:nvSpPr>
          <p:cNvPr id="3" name="Rectangle 2"/>
          <p:cNvSpPr/>
          <p:nvPr/>
        </p:nvSpPr>
        <p:spPr>
          <a:xfrm>
            <a:off x="6828263" y="4306592"/>
            <a:ext cx="4501376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Someone else wrote that code for you (and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others) </a:t>
            </a:r>
            <a:r>
              <a:rPr lang="en-US" sz="2000" dirty="0">
                <a:solidFill>
                  <a:sysClr val="windowText" lastClr="000000"/>
                </a:solidFill>
              </a:rPr>
              <a:t>to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use, but you have to learn HOW to use it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04156" y="5539889"/>
            <a:ext cx="5705707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ysClr val="windowText" lastClr="000000"/>
                </a:solidFill>
              </a:rPr>
              <a:t>Learning how to use someone else’s library can take a considerable amount of time, depending on the size/complexity of the library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19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0059"/>
          </a:xfrm>
        </p:spPr>
        <p:txBody>
          <a:bodyPr/>
          <a:lstStyle/>
          <a:p>
            <a:r>
              <a:rPr lang="en-US" dirty="0" smtClean="0"/>
              <a:t>Importing</a:t>
            </a:r>
            <a:r>
              <a:rPr lang="en-US" baseline="0" dirty="0" smtClean="0"/>
              <a:t> a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9659"/>
            <a:ext cx="9604090" cy="4797772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Problems:</a:t>
            </a:r>
          </a:p>
          <a:p>
            <a:pPr lvl="1"/>
            <a:r>
              <a:rPr lang="en-US" sz="2800" dirty="0" smtClean="0"/>
              <a:t>C++ has to be built for each target platform… want a library to work on Windows? Need a build for Windows.</a:t>
            </a:r>
            <a:endParaRPr lang="en-US" sz="2800" baseline="0" dirty="0" smtClean="0"/>
          </a:p>
          <a:p>
            <a:pPr lvl="1"/>
            <a:r>
              <a:rPr lang="en-US" sz="2800" baseline="0" dirty="0" smtClean="0"/>
              <a:t>Want that library to work on </a:t>
            </a:r>
            <a:r>
              <a:rPr lang="en-US" sz="2800" baseline="0" dirty="0" err="1" smtClean="0"/>
              <a:t>MacOS</a:t>
            </a:r>
            <a:r>
              <a:rPr lang="en-US" sz="2800" baseline="0" dirty="0" smtClean="0"/>
              <a:t>? Need a build for </a:t>
            </a:r>
            <a:r>
              <a:rPr lang="en-US" sz="2800" baseline="0" dirty="0" err="1" smtClean="0"/>
              <a:t>MacOS</a:t>
            </a:r>
            <a:r>
              <a:rPr lang="en-US" sz="2800" baseline="0" dirty="0" smtClean="0"/>
              <a:t>.</a:t>
            </a:r>
          </a:p>
          <a:p>
            <a:pPr lvl="1"/>
            <a:r>
              <a:rPr lang="en-US" sz="2800" dirty="0" smtClean="0"/>
              <a:t>Etc…</a:t>
            </a:r>
            <a:endParaRPr lang="en-US" sz="2800" baseline="0" dirty="0" smtClean="0"/>
          </a:p>
          <a:p>
            <a:pPr lvl="1"/>
            <a:r>
              <a:rPr lang="en-US" sz="2800" baseline="0" dirty="0" smtClean="0"/>
              <a:t>Sometimes the developer</a:t>
            </a:r>
            <a:r>
              <a:rPr lang="en-US" sz="2800" dirty="0" smtClean="0"/>
              <a:t> may provide these versions</a:t>
            </a:r>
          </a:p>
          <a:p>
            <a:pPr lvl="1"/>
            <a:r>
              <a:rPr lang="en-US" sz="2800" dirty="0" smtClean="0"/>
              <a:t>Other times </a:t>
            </a:r>
            <a:r>
              <a:rPr lang="en-US" sz="2800" b="1" dirty="0" smtClean="0">
                <a:solidFill>
                  <a:srgbClr val="FFC000"/>
                </a:solidFill>
              </a:rPr>
              <a:t>YOU</a:t>
            </a:r>
            <a:r>
              <a:rPr lang="en-US" sz="2800" dirty="0" smtClean="0"/>
              <a:t> may have to download source code and build the library yourself</a:t>
            </a:r>
          </a:p>
        </p:txBody>
      </p:sp>
    </p:spTree>
    <p:extLst>
      <p:ext uri="{BB962C8B-B14F-4D97-AF65-F5344CB8AC3E}">
        <p14:creationId xmlns:p14="http://schemas.microsoft.com/office/powerpoint/2010/main" val="414428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4663"/>
          </a:xfrm>
        </p:spPr>
        <p:txBody>
          <a:bodyPr/>
          <a:lstStyle/>
          <a:p>
            <a:r>
              <a:rPr lang="en-US" dirty="0" smtClean="0"/>
              <a:t>Steps to take with external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4624"/>
            <a:ext cx="8596668" cy="4067597"/>
          </a:xfrm>
        </p:spPr>
        <p:txBody>
          <a:bodyPr>
            <a:noAutofit/>
          </a:bodyPr>
          <a:lstStyle/>
          <a:p>
            <a:r>
              <a:rPr lang="en-US" sz="2800" dirty="0" smtClean="0"/>
              <a:t>1. Install the thing</a:t>
            </a:r>
          </a:p>
          <a:p>
            <a:r>
              <a:rPr lang="en-US" sz="2800" dirty="0" smtClean="0"/>
              <a:t>2. Build </a:t>
            </a:r>
            <a:r>
              <a:rPr lang="en-US" sz="2800" dirty="0"/>
              <a:t>a project with it</a:t>
            </a:r>
          </a:p>
          <a:p>
            <a:r>
              <a:rPr lang="en-US" sz="2800" dirty="0"/>
              <a:t>3</a:t>
            </a:r>
            <a:r>
              <a:rPr lang="en-US" sz="2800" dirty="0" smtClean="0"/>
              <a:t>. Write code to utilize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873" y="3401125"/>
            <a:ext cx="546502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ysClr val="windowText" lastClr="000000"/>
                </a:solidFill>
              </a:defRPr>
            </a:lvl1pPr>
          </a:lstStyle>
          <a:p>
            <a:r>
              <a:rPr lang="en-US" sz="2400" dirty="0" smtClean="0"/>
              <a:t>Steps 1 and 2 can be some of the most difficult, time-consuming, frustrating parts of a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9887" y="4831224"/>
            <a:ext cx="546502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ysClr val="windowText" lastClr="000000"/>
                </a:solidFill>
              </a:defRPr>
            </a:lvl1pPr>
          </a:lstStyle>
          <a:p>
            <a:r>
              <a:rPr lang="en-US" sz="2400" dirty="0" smtClean="0"/>
              <a:t>It can be a lot of work to prepare to do the REAL </a:t>
            </a:r>
            <a:r>
              <a:rPr lang="en-US" sz="2400" dirty="0" smtClean="0"/>
              <a:t>work (i.e. </a:t>
            </a:r>
            <a:r>
              <a:rPr lang="en-US" sz="2400" dirty="0"/>
              <a:t>s</a:t>
            </a:r>
            <a:r>
              <a:rPr lang="en-US" sz="2400" dirty="0" smtClean="0"/>
              <a:t>tep 3)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6192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1639"/>
          </a:xfrm>
        </p:spPr>
        <p:txBody>
          <a:bodyPr/>
          <a:lstStyle/>
          <a:p>
            <a:r>
              <a:rPr lang="en-US" dirty="0" smtClean="0"/>
              <a:t>Installation – Easy / Preferred Mode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7990" y="1951464"/>
            <a:ext cx="42597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you want to encounter: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 smtClean="0"/>
              <a:t>Download this executable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Run, wait a little bit, then it’s done automagically (maybe you have to click “Next” a few times)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96107" y="1951464"/>
            <a:ext cx="53414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What’s more likely (easy version):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 smtClean="0"/>
              <a:t>Download this .zip file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Extract to some folder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Edit an environment variable to mark the location of that folder (or be sure to reference that folder when you build a project)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7990" y="5007843"/>
            <a:ext cx="5084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Linux version: install the right </a:t>
            </a:r>
            <a:r>
              <a:rPr lang="en-US" sz="2400" b="1" u="sng" dirty="0" smtClean="0"/>
              <a:t>package</a:t>
            </a:r>
            <a:r>
              <a:rPr lang="en-US" sz="2400" dirty="0" smtClean="0"/>
              <a:t>, often easy as:</a:t>
            </a:r>
          </a:p>
          <a:p>
            <a:r>
              <a:rPr lang="en-US" sz="24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apt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install </a:t>
            </a:r>
            <a:r>
              <a:rPr lang="en-US" sz="24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packageName</a:t>
            </a:r>
            <a:r>
              <a:rPr lang="en-US" sz="24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5682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914</TotalTime>
  <Words>1912</Words>
  <Application>Microsoft Office PowerPoint</Application>
  <PresentationFormat>Widescreen</PresentationFormat>
  <Paragraphs>245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Trebuchet MS</vt:lpstr>
      <vt:lpstr>Wingdings 3</vt:lpstr>
      <vt:lpstr>Facet</vt:lpstr>
      <vt:lpstr>External Libraries</vt:lpstr>
      <vt:lpstr>What Are they?</vt:lpstr>
      <vt:lpstr>Why use them?</vt:lpstr>
      <vt:lpstr>Beyond core functionality</vt:lpstr>
      <vt:lpstr>Don’t reinvent the wheel…</vt:lpstr>
      <vt:lpstr>External code is more code for you to learn</vt:lpstr>
      <vt:lpstr>Importing a library</vt:lpstr>
      <vt:lpstr>Steps to take with external libraries</vt:lpstr>
      <vt:lpstr>Installation – Easy / Preferred Mode</vt:lpstr>
      <vt:lpstr>Installation – Developer Mode</vt:lpstr>
      <vt:lpstr>Installation – Developer Mode</vt:lpstr>
      <vt:lpstr>Building a project</vt:lpstr>
      <vt:lpstr>Building a project – Developer Edition</vt:lpstr>
      <vt:lpstr>Complexity</vt:lpstr>
      <vt:lpstr>PowerPoint Presentation</vt:lpstr>
      <vt:lpstr>API – Application Programming Interface</vt:lpstr>
      <vt:lpstr>Linking with your IDE</vt:lpstr>
      <vt:lpstr>A necessary evil</vt:lpstr>
      <vt:lpstr>How do you KNOW you’re doing it right?</vt:lpstr>
      <vt:lpstr>What about command-line compiling?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Libraries</dc:title>
  <dc:creator>Fox</dc:creator>
  <cp:lastModifiedBy>Fox</cp:lastModifiedBy>
  <cp:revision>101</cp:revision>
  <dcterms:created xsi:type="dcterms:W3CDTF">2018-11-05T23:30:04Z</dcterms:created>
  <dcterms:modified xsi:type="dcterms:W3CDTF">2019-11-13T20:00:12Z</dcterms:modified>
</cp:coreProperties>
</file>