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24"/>
  </p:notesMasterIdLst>
  <p:sldIdLst>
    <p:sldId id="256" r:id="rId2"/>
    <p:sldId id="257" r:id="rId3"/>
    <p:sldId id="259" r:id="rId4"/>
    <p:sldId id="273" r:id="rId5"/>
    <p:sldId id="260" r:id="rId6"/>
    <p:sldId id="258" r:id="rId7"/>
    <p:sldId id="261" r:id="rId8"/>
    <p:sldId id="263" r:id="rId9"/>
    <p:sldId id="264" r:id="rId10"/>
    <p:sldId id="265" r:id="rId11"/>
    <p:sldId id="274" r:id="rId12"/>
    <p:sldId id="271" r:id="rId13"/>
    <p:sldId id="267" r:id="rId14"/>
    <p:sldId id="275" r:id="rId15"/>
    <p:sldId id="268" r:id="rId16"/>
    <p:sldId id="276" r:id="rId17"/>
    <p:sldId id="282" r:id="rId18"/>
    <p:sldId id="283" r:id="rId19"/>
    <p:sldId id="284" r:id="rId20"/>
    <p:sldId id="285" r:id="rId21"/>
    <p:sldId id="28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674B-4300-4486-8A2B-57CD7DC884A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E9755-C8C8-4ACE-AEF3-C5F3244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3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2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8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0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0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9755-C8C8-4ACE-AEF3-C5F3244DC4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1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33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9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44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52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89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5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4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9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2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ors_in_C_and_C++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language/operator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077"/>
          </a:xfrm>
        </p:spPr>
        <p:txBody>
          <a:bodyPr/>
          <a:lstStyle/>
          <a:p>
            <a:r>
              <a:rPr lang="en-US" dirty="0" smtClean="0"/>
              <a:t>Assignment equals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558" y="1425677"/>
            <a:ext cx="97334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x = y = z = 0;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operator+=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x += value;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Change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“this”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y += value;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z += value;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764594" y="1425677"/>
            <a:ext cx="3087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Elsewhere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70580" y="3695699"/>
            <a:ext cx="3581343" cy="2447925"/>
            <a:chOff x="6270580" y="3695699"/>
            <a:chExt cx="3581343" cy="2447925"/>
          </a:xfrm>
        </p:grpSpPr>
        <p:sp>
          <p:nvSpPr>
            <p:cNvPr id="7" name="TextBox 6"/>
            <p:cNvSpPr txBox="1"/>
            <p:nvPr/>
          </p:nvSpPr>
          <p:spPr>
            <a:xfrm>
              <a:off x="6607278" y="3903998"/>
              <a:ext cx="3244645" cy="147732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sz="3600" dirty="0"/>
                <a:t>+=, -=, *=, /= </a:t>
              </a:r>
            </a:p>
            <a:p>
              <a:r>
                <a:rPr lang="en-US" dirty="0"/>
                <a:t>It is expected these operators WILL change the invoking object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270580" y="3695699"/>
              <a:ext cx="233409" cy="2447925"/>
            </a:xfrm>
            <a:prstGeom prst="rightBrace">
              <a:avLst>
                <a:gd name="adj1" fmla="val 3386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39175" y="2432599"/>
            <a:ext cx="2943225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Anyone reading this would expect </a:t>
            </a:r>
            <a:r>
              <a:rPr lang="en-US" dirty="0" err="1"/>
              <a:t>obj</a:t>
            </a:r>
            <a:r>
              <a:rPr lang="en-US" dirty="0"/>
              <a:t> to change on this line…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04991" y="5497293"/>
            <a:ext cx="3530222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Any unusual behaviors should NOT be </a:t>
            </a:r>
            <a:r>
              <a:rPr lang="en-US" dirty="0" smtClean="0">
                <a:solidFill>
                  <a:schemeClr val="bg1"/>
                </a:solidFill>
              </a:rPr>
              <a:t>operators; it makes your code harder to understand.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04800"/>
            <a:ext cx="8800041" cy="816077"/>
          </a:xfrm>
        </p:spPr>
        <p:txBody>
          <a:bodyPr/>
          <a:lstStyle/>
          <a:p>
            <a:r>
              <a:rPr lang="en-US" dirty="0" smtClean="0"/>
              <a:t>What if assignment DIDN’T equal change?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558" y="1213091"/>
            <a:ext cx="97334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x = y = z = 0;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operator+=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newVec.x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-&gt;x + value;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newVec.y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value;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newVec.z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&gt;z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value;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764594" y="1425677"/>
            <a:ext cx="3087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Elsewhere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70580" y="3511741"/>
            <a:ext cx="3581343" cy="2660459"/>
            <a:chOff x="6270580" y="3695699"/>
            <a:chExt cx="3581343" cy="2660459"/>
          </a:xfrm>
        </p:grpSpPr>
        <p:sp>
          <p:nvSpPr>
            <p:cNvPr id="7" name="TextBox 6"/>
            <p:cNvSpPr txBox="1"/>
            <p:nvPr/>
          </p:nvSpPr>
          <p:spPr>
            <a:xfrm>
              <a:off x="6607278" y="4717050"/>
              <a:ext cx="3244645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This does NOT change the invoking object.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270580" y="3695699"/>
              <a:ext cx="233409" cy="2660459"/>
            </a:xfrm>
            <a:prstGeom prst="rightBrace">
              <a:avLst>
                <a:gd name="adj1" fmla="val 3386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76421" y="2626006"/>
            <a:ext cx="4496674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line now does something other than what is expected… unpredictability is bad in programming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7197" y="2905118"/>
            <a:ext cx="649755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What if this didn’t work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x = 10;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x += 5;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Nope, won’t change x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</a:p>
          <a:p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 x += 5;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Changes x!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3269" y="2626006"/>
            <a:ext cx="3338698" cy="304698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Be cautious when customizing operators. Just because you CAN do something…</a:t>
            </a:r>
          </a:p>
          <a:p>
            <a:endParaRPr lang="en-US" sz="2400" dirty="0"/>
          </a:p>
          <a:p>
            <a:r>
              <a:rPr lang="en-US" sz="2400" dirty="0" smtClean="0"/>
              <a:t>Doesn’t mean you SHOULD, or that it’s a good idea!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7525" y="4653487"/>
            <a:ext cx="1939517" cy="37696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It RETURNS x + 5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51783" y="5665303"/>
            <a:ext cx="3540100" cy="36933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The syntax for this is… not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 smtClean="0"/>
              <a:t>Overloading an operator multiple times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558" y="1425677"/>
            <a:ext cx="97334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Operator overloading… overloading?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operator+=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operator+=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16478" y="4876497"/>
            <a:ext cx="4432197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Nothing wrong with this. Just be sure each operator does what it advertises (change the object, in this case).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8427" y="5952227"/>
            <a:ext cx="5556147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might even implement some behind-the-scenes, private function that both of these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587"/>
          </a:xfrm>
        </p:spPr>
        <p:txBody>
          <a:bodyPr/>
          <a:lstStyle/>
          <a:p>
            <a:r>
              <a:rPr lang="en-US" dirty="0" smtClean="0"/>
              <a:t>Alternatives to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169"/>
            <a:ext cx="8596668" cy="1386347"/>
          </a:xfrm>
        </p:spPr>
        <p:txBody>
          <a:bodyPr/>
          <a:lstStyle/>
          <a:p>
            <a:r>
              <a:rPr lang="en-US" dirty="0" smtClean="0"/>
              <a:t>Use clearly-defined function names to indicate behaviors</a:t>
            </a:r>
          </a:p>
          <a:p>
            <a:r>
              <a:rPr lang="en-US" dirty="0" smtClean="0"/>
              <a:t>No one should have to guess what an operator really does behind the scenes</a:t>
            </a:r>
          </a:p>
          <a:p>
            <a:r>
              <a:rPr lang="en-US" dirty="0" smtClean="0"/>
              <a:t>You CAN create this odd behavior, but you shouldn’t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2974477"/>
            <a:ext cx="83683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balance;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otherAccount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/*Combine the two account balances*/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 better choice, behavior is more apparent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MergeWithAccount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otherAccount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Combine the two account balances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77333" y="1754577"/>
            <a:ext cx="1061993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 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Uhh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, what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 Adding two bank accounts?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Clarity about WHAT is happening (the HOW is unimportant)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a.MergeWithAccount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77333" y="3933977"/>
            <a:ext cx="10619931" cy="830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Side note: In </a:t>
            </a:r>
            <a:r>
              <a:rPr lang="en-US" sz="2400" dirty="0">
                <a:solidFill>
                  <a:schemeClr val="bg1"/>
                </a:solidFill>
              </a:rPr>
              <a:t>the grand scheme of things, some other class would probably be a better idea to manage the merging of two </a:t>
            </a:r>
            <a:r>
              <a:rPr lang="en-US" sz="2400" dirty="0" err="1">
                <a:solidFill>
                  <a:schemeClr val="bg1"/>
                </a:solidFill>
              </a:rPr>
              <a:t>BankAccounts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7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625" y="162342"/>
            <a:ext cx="90868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x,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playableArea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[12][14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GetSpace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Get a particular grid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space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Get a particular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row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Perhaps a better choice?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2212" y="162342"/>
            <a:ext cx="5095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playableArea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playableArea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625" y="3578662"/>
            <a:ext cx="11410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space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gameGrid.GetSpace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(8, 6);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a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space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row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gameGrid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Step 1: get the row (an array, i.e. a pointer)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space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Step 2: Get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space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from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row (it’s an array, use it like one)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gameGrid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Steps 1 and 2 combined, thanks operator[]!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thirdSpace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gameGrid.GetRow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(6)[8];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Not the greatest...</a:t>
            </a:r>
          </a:p>
          <a:p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ewStop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gameGrid.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Yuck, don’t do this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GridSpace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pleaseno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gameGrid.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)[8];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Even worse! (Yes, this works)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755"/>
          </a:xfrm>
        </p:spPr>
        <p:txBody>
          <a:bodyPr/>
          <a:lstStyle/>
          <a:p>
            <a:r>
              <a:rPr lang="en-US" dirty="0" smtClean="0"/>
              <a:t>Other things you can do with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164"/>
            <a:ext cx="8596668" cy="848082"/>
          </a:xfrm>
        </p:spPr>
        <p:txBody>
          <a:bodyPr>
            <a:noAutofit/>
          </a:bodyPr>
          <a:lstStyle/>
          <a:p>
            <a:r>
              <a:rPr lang="en-US" sz="2400" dirty="0" smtClean="0"/>
              <a:t>Make them private, so no one can use them</a:t>
            </a:r>
          </a:p>
          <a:p>
            <a:pPr lvl="1"/>
            <a:r>
              <a:rPr lang="en-US" sz="2000" dirty="0" smtClean="0"/>
              <a:t>This also applies to things like constructors, copy constructors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77334" y="2485055"/>
            <a:ext cx="105303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Private operator, cannot be used outside of this class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a, b;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Compiler error, cannot access private function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43745" y="5809962"/>
            <a:ext cx="5711483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Why do this? Maybe you never intend for an object to be copied (behind the scenes it accesses some resources that shouldn’t be copied?)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1550"/>
          </a:xfrm>
        </p:spPr>
        <p:txBody>
          <a:bodyPr/>
          <a:lstStyle/>
          <a:p>
            <a:r>
              <a:rPr lang="en-US" dirty="0" smtClean="0"/>
              <a:t>No limit to the number of overloaded 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930390"/>
            <a:ext cx="63751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Matrix4x4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data[4][4];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operator-=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Matrix4x4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etc...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5553759"/>
            <a:ext cx="736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my experience math-related objects win the prize for the most operators (and actually USING them)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1116" y="2453088"/>
            <a:ext cx="3069021" cy="175432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rhs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Right Hand Side</a:t>
            </a:r>
          </a:p>
          <a:p>
            <a:endParaRPr lang="en-US" dirty="0"/>
          </a:p>
          <a:p>
            <a:r>
              <a:rPr lang="en-US" dirty="0"/>
              <a:t>With overloaded operators, what’s on the right side of the operator gets passed to the function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1116" y="4292398"/>
            <a:ext cx="306902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Matrix4x4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a, 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+= 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 ==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rhs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+=(b);</a:t>
            </a:r>
          </a:p>
        </p:txBody>
      </p:sp>
    </p:spTree>
    <p:extLst>
      <p:ext uri="{BB962C8B-B14F-4D97-AF65-F5344CB8AC3E}">
        <p14:creationId xmlns:p14="http://schemas.microsoft.com/office/powerpoint/2010/main" val="12850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6908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this </a:t>
            </a:r>
            <a:r>
              <a:rPr lang="en-US" sz="2400" b="1" dirty="0" smtClean="0">
                <a:solidFill>
                  <a:srgbClr val="00B0F0"/>
                </a:solidFill>
              </a:rPr>
              <a:t>equal</a:t>
            </a:r>
            <a:r>
              <a:rPr lang="en-US" sz="2400" dirty="0" smtClean="0"/>
              <a:t> to that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Is this </a:t>
            </a:r>
            <a:r>
              <a:rPr lang="en-US" sz="2400" b="1" dirty="0">
                <a:solidFill>
                  <a:srgbClr val="00B0F0"/>
                </a:solidFill>
              </a:rPr>
              <a:t>not equal</a:t>
            </a:r>
            <a:r>
              <a:rPr lang="en-US" sz="2400" dirty="0" smtClean="0"/>
              <a:t> to that?</a:t>
            </a:r>
          </a:p>
          <a:p>
            <a:r>
              <a:rPr lang="en-US" sz="2400" dirty="0" smtClean="0"/>
              <a:t>Is this object </a:t>
            </a:r>
            <a:r>
              <a:rPr lang="en-US" sz="2400" b="1" dirty="0">
                <a:solidFill>
                  <a:srgbClr val="00B0F0"/>
                </a:solidFill>
              </a:rPr>
              <a:t>greater than</a:t>
            </a:r>
            <a:r>
              <a:rPr lang="en-US" sz="2400" dirty="0" smtClean="0"/>
              <a:t>, or </a:t>
            </a:r>
            <a:r>
              <a:rPr lang="en-US" sz="2400" b="1" dirty="0" smtClean="0">
                <a:solidFill>
                  <a:srgbClr val="00B0F0"/>
                </a:solidFill>
              </a:rPr>
              <a:t>less than</a:t>
            </a:r>
            <a:r>
              <a:rPr lang="en-US" sz="2400" dirty="0" smtClean="0"/>
              <a:t> that?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latin typeface="Consolas" panose="020B0609020204030204" pitchFamily="49" charset="0"/>
              </a:rPr>
              <a:t> operator==(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400" dirty="0" smtClean="0"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latin typeface="Consolas" panose="020B0609020204030204" pitchFamily="49" charset="0"/>
              </a:rPr>
              <a:t>thingToCompare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operator!=(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400" dirty="0"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latin typeface="Consolas" panose="020B0609020204030204" pitchFamily="49" charset="0"/>
              </a:rPr>
              <a:t>thingToCompare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operator&gt;(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400" dirty="0"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latin typeface="Consolas" panose="020B0609020204030204" pitchFamily="49" charset="0"/>
              </a:rPr>
              <a:t>thingToCompare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400" dirty="0">
                <a:latin typeface="Consolas" panose="020B0609020204030204" pitchFamily="49" charset="0"/>
              </a:rPr>
              <a:t>&amp; </a:t>
            </a:r>
            <a:r>
              <a:rPr lang="en-US" sz="2400" dirty="0" err="1" smtClean="0">
                <a:latin typeface="Consolas" panose="020B0609020204030204" pitchFamily="49" charset="0"/>
              </a:rPr>
              <a:t>thingToCompare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570" y="2578693"/>
            <a:ext cx="3334726" cy="193899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Exactly HOW you implement these will depend on the class and its member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4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76" y="288053"/>
            <a:ext cx="8596668" cy="611275"/>
          </a:xfrm>
        </p:spPr>
        <p:txBody>
          <a:bodyPr/>
          <a:lstStyle/>
          <a:p>
            <a:r>
              <a:rPr lang="en-US" dirty="0" smtClean="0"/>
              <a:t>Example: operator==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343" y="1270000"/>
            <a:ext cx="5572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343" y="3578324"/>
            <a:ext cx="702472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 &amp;&amp;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951" y="4206346"/>
            <a:ext cx="3580911" cy="830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Or… maybe just return the result of this check?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12952" y="5246350"/>
            <a:ext cx="2063612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if (true)</a:t>
            </a:r>
          </a:p>
          <a:p>
            <a:r>
              <a:rPr lang="en-US" dirty="0"/>
              <a:t>	</a:t>
            </a:r>
            <a:r>
              <a:rPr lang="en-US" dirty="0" smtClean="0"/>
              <a:t>return true;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return false;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53251" y="5457365"/>
            <a:ext cx="2063612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 need to write this kind of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2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76" y="288053"/>
            <a:ext cx="8596668" cy="611275"/>
          </a:xfrm>
        </p:spPr>
        <p:txBody>
          <a:bodyPr/>
          <a:lstStyle/>
          <a:p>
            <a:r>
              <a:rPr lang="en-US" dirty="0" smtClean="0"/>
              <a:t>Example: operator==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343" y="1270000"/>
            <a:ext cx="5572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343" y="3578324"/>
            <a:ext cx="789391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 &amp;&amp;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9896" y="5231276"/>
            <a:ext cx="3580911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If everything is the same, return true. Otherwise, return false!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98173" y="5528184"/>
            <a:ext cx="3202250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/>
              <a:t>That’s a big if statement, though…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97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Overloading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1228725"/>
          </a:xfrm>
        </p:spPr>
        <p:txBody>
          <a:bodyPr>
            <a:noAutofit/>
          </a:bodyPr>
          <a:lstStyle/>
          <a:p>
            <a:r>
              <a:rPr lang="en-US" sz="2400" dirty="0" smtClean="0"/>
              <a:t>Function overloading is what allows you to create multiple versions of a function, each with different </a:t>
            </a:r>
            <a:r>
              <a:rPr lang="en-US" sz="2400" b="1" dirty="0" smtClean="0"/>
              <a:t>signatures </a:t>
            </a:r>
            <a:r>
              <a:rPr lang="en-US" sz="2400" dirty="0" smtClean="0"/>
              <a:t>(different parameter lists)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77333" y="3477764"/>
            <a:ext cx="10177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thingToPrint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thingToPrint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etc…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5276851"/>
            <a:ext cx="8596668" cy="66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Overloading an </a:t>
            </a:r>
            <a:r>
              <a:rPr lang="en-US" sz="2400" b="1" dirty="0" smtClean="0">
                <a:solidFill>
                  <a:srgbClr val="00B0F0"/>
                </a:solidFill>
              </a:rPr>
              <a:t>operator</a:t>
            </a:r>
            <a:r>
              <a:rPr lang="en-US" sz="2400" dirty="0" smtClean="0"/>
              <a:t> is the </a:t>
            </a:r>
            <a:r>
              <a:rPr lang="en-US" sz="2400" dirty="0" smtClean="0"/>
              <a:t>similar </a:t>
            </a:r>
            <a:r>
              <a:rPr lang="en-US" sz="2400" dirty="0" smtClean="0"/>
              <a:t>concept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660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76" y="288053"/>
            <a:ext cx="8596668" cy="611275"/>
          </a:xfrm>
        </p:spPr>
        <p:txBody>
          <a:bodyPr/>
          <a:lstStyle/>
          <a:p>
            <a:r>
              <a:rPr lang="en-US" dirty="0" smtClean="0"/>
              <a:t>Example: operator==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343" y="1270000"/>
            <a:ext cx="5572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343" y="3578324"/>
            <a:ext cx="9004253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Check if anything is NOT equal… if so, stop checking!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Made it here? No inequalities anywhere? Must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be the same!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1078" y="854502"/>
            <a:ext cx="4453269" cy="13234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/>
              <a:t>This is just one example. If a class had LOTS of member variables, you might only care about a subset of them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48961" y="2610167"/>
            <a:ext cx="4453269" cy="13234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/>
              <a:t>Maybe JUST the name is enough to be considered equal. Maybe in your program you only care about heroes with the same number of </a:t>
            </a:r>
            <a:r>
              <a:rPr lang="en-US" sz="2000" dirty="0" err="1" smtClean="0"/>
              <a:t>hitpoints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500170" y="4423995"/>
            <a:ext cx="4453269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/>
              <a:t>You can customize your operators to work any way that you want.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48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76" y="288053"/>
            <a:ext cx="8596668" cy="611275"/>
          </a:xfrm>
        </p:spPr>
        <p:txBody>
          <a:bodyPr/>
          <a:lstStyle/>
          <a:p>
            <a:r>
              <a:rPr lang="en-US" dirty="0" smtClean="0"/>
              <a:t>Example: operator==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343" y="1270000"/>
            <a:ext cx="5572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maximumHitpoints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343" y="3578324"/>
            <a:ext cx="90042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otherHero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.hitpoints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509" y="5038924"/>
            <a:ext cx="4453269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/>
              <a:t>Not inherently wrong. But might not be right in all programs.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7597" y="5038924"/>
            <a:ext cx="4453269" cy="163121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/>
              <a:t>The same goes for the other operators:</a:t>
            </a:r>
          </a:p>
          <a:p>
            <a:r>
              <a:rPr lang="en-US" sz="2000" dirty="0" smtClean="0"/>
              <a:t>operator!=</a:t>
            </a:r>
          </a:p>
          <a:p>
            <a:r>
              <a:rPr lang="en-US" sz="2000" dirty="0" smtClean="0"/>
              <a:t>operator&gt;</a:t>
            </a:r>
          </a:p>
          <a:p>
            <a:r>
              <a:rPr lang="en-US" sz="2000" dirty="0" smtClean="0"/>
              <a:t>operator&lt;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48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5071"/>
            <a:ext cx="9123891" cy="4650115"/>
          </a:xfrm>
        </p:spPr>
        <p:txBody>
          <a:bodyPr>
            <a:normAutofit/>
          </a:bodyPr>
          <a:lstStyle/>
          <a:p>
            <a:r>
              <a:rPr lang="en-US" sz="2400" dirty="0"/>
              <a:t>Just another tool in your </a:t>
            </a:r>
            <a:r>
              <a:rPr lang="en-US" sz="2400" dirty="0" err="1" smtClean="0"/>
              <a:t>toolbelt</a:t>
            </a:r>
            <a:endParaRPr lang="en-US" sz="2400" dirty="0" smtClean="0"/>
          </a:p>
          <a:p>
            <a:r>
              <a:rPr lang="en-US" sz="2400" dirty="0" smtClean="0"/>
              <a:t>You won’t overload operators all the time (nor should you!)</a:t>
            </a:r>
          </a:p>
          <a:p>
            <a:pPr lvl="1"/>
            <a:r>
              <a:rPr lang="en-US" sz="2200" dirty="0" smtClean="0"/>
              <a:t>Not all languages support overloading operators</a:t>
            </a:r>
            <a:endParaRPr lang="en-US" sz="2400" dirty="0" smtClean="0"/>
          </a:p>
          <a:p>
            <a:r>
              <a:rPr lang="en-US" sz="2400" dirty="0" smtClean="0"/>
              <a:t>In some cases you </a:t>
            </a:r>
            <a:r>
              <a:rPr lang="en-US" sz="2400" b="1" u="sng" dirty="0" smtClean="0"/>
              <a:t>must</a:t>
            </a:r>
            <a:r>
              <a:rPr lang="en-US" sz="2400" dirty="0" smtClean="0"/>
              <a:t>, for correct functionality</a:t>
            </a:r>
          </a:p>
          <a:p>
            <a:pPr lvl="1"/>
            <a:r>
              <a:rPr lang="en-US" sz="2200" dirty="0" smtClean="0"/>
              <a:t>Assignment operators, when part of the “Big Three”</a:t>
            </a:r>
          </a:p>
          <a:p>
            <a:r>
              <a:rPr lang="en-US" sz="2400" dirty="0" smtClean="0"/>
              <a:t>If it make logical sense…</a:t>
            </a:r>
          </a:p>
          <a:p>
            <a:pPr lvl="1"/>
            <a:r>
              <a:rPr lang="en-US" sz="2200" dirty="0" smtClean="0"/>
              <a:t>AND it maintains or improves the readability of your code</a:t>
            </a:r>
          </a:p>
          <a:p>
            <a:pPr lvl="1"/>
            <a:r>
              <a:rPr lang="en-US" sz="2200" dirty="0" smtClean="0"/>
              <a:t>Vehicle </a:t>
            </a:r>
            <a:r>
              <a:rPr lang="en-US" sz="2200" dirty="0"/>
              <a:t>+ </a:t>
            </a:r>
            <a:r>
              <a:rPr lang="en-US" sz="2200" dirty="0" err="1"/>
              <a:t>BankAccount</a:t>
            </a:r>
            <a:r>
              <a:rPr lang="en-US" sz="2200" dirty="0"/>
              <a:t> != </a:t>
            </a:r>
            <a:r>
              <a:rPr lang="en-US" sz="2200" dirty="0" err="1"/>
              <a:t>GoodIdea</a:t>
            </a:r>
            <a:endParaRPr lang="en-US" sz="2200" dirty="0"/>
          </a:p>
          <a:p>
            <a:r>
              <a:rPr lang="en-US" sz="2400" dirty="0" smtClean="0"/>
              <a:t>Don’t do it “just because”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0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/>
          <a:lstStyle/>
          <a:p>
            <a:r>
              <a:rPr lang="en-US" dirty="0" smtClean="0"/>
              <a:t>What are operators?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5230"/>
            <a:ext cx="8596668" cy="10763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Things you’ve already used before: </a:t>
            </a:r>
            <a:r>
              <a:rPr lang="en-US" sz="2800" b="1" dirty="0" smtClean="0">
                <a:latin typeface="Consolas" panose="020B0609020204030204" pitchFamily="49" charset="0"/>
              </a:rPr>
              <a:t>+ - / * += &lt; !=</a:t>
            </a:r>
            <a:r>
              <a:rPr lang="en-US" sz="2000" dirty="0" smtClean="0"/>
              <a:t> etc…</a:t>
            </a:r>
          </a:p>
          <a:p>
            <a:r>
              <a:rPr lang="en-US" sz="2000" dirty="0" smtClean="0"/>
              <a:t>What are they, REALLY?</a:t>
            </a:r>
          </a:p>
          <a:p>
            <a:r>
              <a:rPr lang="en-US" sz="2000" dirty="0" smtClean="0"/>
              <a:t>Functions with </a:t>
            </a:r>
            <a:r>
              <a:rPr 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 smtClean="0"/>
              <a:t> in the name: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3067050"/>
            <a:ext cx="10492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Function name: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operator*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 name: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operator&lt;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Function name: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operator[]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Function name: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operator= 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333" y="4857750"/>
            <a:ext cx="10492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These functions are used to customize the way you work with classes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94431" y="3029578"/>
            <a:ext cx="3848518" cy="1416818"/>
            <a:chOff x="8194431" y="3029578"/>
            <a:chExt cx="3848518" cy="1416818"/>
          </a:xfrm>
        </p:grpSpPr>
        <p:sp>
          <p:nvSpPr>
            <p:cNvPr id="4" name="Rectangle 3"/>
            <p:cNvSpPr/>
            <p:nvPr/>
          </p:nvSpPr>
          <p:spPr>
            <a:xfrm>
              <a:off x="8194431" y="3029578"/>
              <a:ext cx="1582615" cy="141681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77046" y="3029578"/>
              <a:ext cx="2265903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 unusual name, but still just a name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621689" y="5371178"/>
            <a:ext cx="553757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You can also overload operators as regular, non-class functions, but we won’t cover that.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961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572161"/>
            <a:ext cx="94302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someDirection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 0, 0);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someDirection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What’s happening here?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476" y="4178121"/>
            <a:ext cx="7452840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P.S. Don’t ever write code like this. If you do, your instructor will cry.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386" y="4626333"/>
            <a:ext cx="3551869" cy="24622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/>
              <a:t>And your coworkers. Basically anyone who sees your code.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677332" y="3699131"/>
            <a:ext cx="98954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someDirection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Just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 function with an odd name…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475" y="2297015"/>
            <a:ext cx="8090911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assigning “</a:t>
            </a:r>
            <a:r>
              <a:rPr lang="en-US" dirty="0" err="1"/>
              <a:t>someDirection</a:t>
            </a:r>
            <a:r>
              <a:rPr lang="en-US" dirty="0"/>
              <a:t>” to x by using the copy assignment operator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66850" y="2745227"/>
            <a:ext cx="8524875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Whether you created it as part of the Big Three, or it’s implicitly created for you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333" y="3395073"/>
            <a:ext cx="595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really happening </a:t>
            </a:r>
            <a:r>
              <a:rPr lang="en-US" smtClean="0"/>
              <a:t>is just a </a:t>
            </a:r>
            <a:r>
              <a:rPr lang="en-US" dirty="0" smtClean="0"/>
              <a:t>function call: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333" y="5089128"/>
            <a:ext cx="828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Operators can be overloaded as a shortcut and an (arguably) cleaner-looking alternative to the previous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Operators are shorthand for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434" y="1473964"/>
            <a:ext cx="50948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direction(2, 4, 2);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up(0, 1, 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direction.Add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(up);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Double the length of the vector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direction.Scale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(2.0f);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Add multiple vectors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b, 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assume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initialization */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a.Add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b.Add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(c));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Ew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429250" y="2702659"/>
            <a:ext cx="509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direction + up;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Double the length of the vector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direction *= 2.0f;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Much nicer!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+ b + c;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47725" y="5483959"/>
            <a:ext cx="5667375" cy="1313854"/>
            <a:chOff x="847725" y="5191126"/>
            <a:chExt cx="4410075" cy="1313854"/>
          </a:xfrm>
        </p:grpSpPr>
        <p:sp>
          <p:nvSpPr>
            <p:cNvPr id="4" name="TextBox 3"/>
            <p:cNvSpPr txBox="1"/>
            <p:nvPr/>
          </p:nvSpPr>
          <p:spPr>
            <a:xfrm>
              <a:off x="847725" y="5581650"/>
              <a:ext cx="4410075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Using the return of a function as a parameter to another function isn’t inherently bad. </a:t>
              </a:r>
              <a:r>
                <a:rPr lang="en-US" dirty="0"/>
                <a:t>It </a:t>
              </a:r>
              <a:r>
                <a:rPr lang="en-US" b="1" u="sng" dirty="0" smtClean="0"/>
                <a:t>might</a:t>
              </a:r>
              <a:r>
                <a:rPr lang="en-US" dirty="0" smtClean="0"/>
                <a:t> </a:t>
              </a:r>
              <a:r>
                <a:rPr lang="en-US" dirty="0"/>
                <a:t>make your code a bit harder to read</a:t>
              </a:r>
              <a:r>
                <a:rPr lang="en-US" dirty="0"/>
                <a:t>. </a:t>
              </a:r>
              <a:r>
                <a:rPr lang="en-US" dirty="0"/>
                <a:t>(A subjective thing)</a:t>
              </a:r>
              <a:endParaRPr lang="en-US" dirty="0"/>
            </a:p>
          </p:txBody>
        </p:sp>
        <p:sp>
          <p:nvSpPr>
            <p:cNvPr id="3" name="Up Arrow 2"/>
            <p:cNvSpPr/>
            <p:nvPr/>
          </p:nvSpPr>
          <p:spPr>
            <a:xfrm>
              <a:off x="2209800" y="5191126"/>
              <a:ext cx="266700" cy="3637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9652" y="2247900"/>
            <a:ext cx="2293746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Traditional Function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00675" y="2247900"/>
            <a:ext cx="3617721" cy="3124200"/>
            <a:chOff x="5400675" y="2247900"/>
            <a:chExt cx="3617721" cy="31242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400675" y="2247900"/>
              <a:ext cx="0" cy="312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78804" y="2247900"/>
              <a:ext cx="2339592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algn="ctr"/>
              <a:r>
                <a:rPr lang="en-US" dirty="0"/>
                <a:t>Operator Equivalent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37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375"/>
          </a:xfrm>
        </p:spPr>
        <p:txBody>
          <a:bodyPr/>
          <a:lstStyle/>
          <a:p>
            <a:r>
              <a:rPr lang="en-US" dirty="0" smtClean="0"/>
              <a:t>What operators can you overload?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628775"/>
            <a:ext cx="35147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Arithmetic operators</a:t>
            </a:r>
          </a:p>
          <a:p>
            <a:endParaRPr lang="en-US" dirty="0"/>
          </a:p>
          <a:p>
            <a:r>
              <a:rPr lang="en-US" sz="3200" b="1" dirty="0" smtClean="0">
                <a:latin typeface="Consolas" panose="020B0609020204030204" pitchFamily="49" charset="0"/>
              </a:rPr>
              <a:t>+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-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*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8305" y="1628775"/>
            <a:ext cx="35147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Relational operators</a:t>
            </a:r>
          </a:p>
          <a:p>
            <a:endParaRPr lang="en-US" dirty="0"/>
          </a:p>
          <a:p>
            <a:r>
              <a:rPr lang="en-US" sz="3200" b="1" dirty="0" smtClean="0">
                <a:latin typeface="Consolas" panose="020B0609020204030204" pitchFamily="49" charset="0"/>
              </a:rPr>
              <a:t>&lt; </a:t>
            </a:r>
            <a:r>
              <a:rPr lang="en-US" sz="2000" dirty="0" smtClean="0">
                <a:latin typeface="Consolas" panose="020B0609020204030204" pitchFamily="49" charset="0"/>
              </a:rPr>
              <a:t>and</a:t>
            </a:r>
            <a:r>
              <a:rPr lang="en-US" sz="3200" b="1" dirty="0" smtClean="0">
                <a:latin typeface="Consolas" panose="020B0609020204030204" pitchFamily="49" charset="0"/>
              </a:rPr>
              <a:t> &lt;=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</a:rPr>
              <a:t>and</a:t>
            </a:r>
            <a:r>
              <a:rPr lang="en-US" sz="3200" b="1" dirty="0" smtClean="0">
                <a:latin typeface="Consolas" panose="020B0609020204030204" pitchFamily="49" charset="0"/>
              </a:rPr>
              <a:t> &gt;=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==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!=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3030" y="1628775"/>
            <a:ext cx="4387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and compound</a:t>
            </a:r>
          </a:p>
          <a:p>
            <a:r>
              <a:rPr lang="en-US" dirty="0" smtClean="0"/>
              <a:t>operators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+=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-=</a:t>
            </a:r>
            <a:br>
              <a:rPr lang="en-US" sz="3200" b="1" dirty="0" smtClean="0">
                <a:latin typeface="Consolas" panose="020B0609020204030204" pitchFamily="49" charset="0"/>
              </a:rPr>
            </a:br>
            <a:r>
              <a:rPr lang="en-US" sz="3200" b="1" dirty="0" smtClean="0">
                <a:latin typeface="Consolas" panose="020B0609020204030204" pitchFamily="49" charset="0"/>
              </a:rPr>
              <a:t>*=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/=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334" y="4906297"/>
            <a:ext cx="6164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many, many more…</a:t>
            </a:r>
          </a:p>
          <a:p>
            <a:r>
              <a:rPr lang="en-US" dirty="0">
                <a:hlinkClick r:id="rId3"/>
              </a:rPr>
              <a:t>https://en.wikipedia.org/wiki/Operators_in_C_and_C</a:t>
            </a:r>
            <a:r>
              <a:rPr lang="en-US" dirty="0" smtClean="0">
                <a:hlinkClick r:id="rId3"/>
              </a:rPr>
              <a:t>++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en.cppreference.com/w/cpp/language/operators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496300" y="3076575"/>
            <a:ext cx="2819400" cy="16927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Want to treat a class like an array? There’s also the </a:t>
            </a:r>
            <a:r>
              <a:rPr lang="en-US" b="1" dirty="0"/>
              <a:t>subscript </a:t>
            </a:r>
            <a:r>
              <a:rPr lang="en-US" b="1" dirty="0" smtClean="0"/>
              <a:t>operator</a:t>
            </a:r>
            <a:r>
              <a:rPr lang="en-US" dirty="0" smtClean="0"/>
              <a:t> (the brackets operator):</a:t>
            </a:r>
            <a:endParaRPr lang="en-US" dirty="0"/>
          </a:p>
          <a:p>
            <a:r>
              <a:rPr lang="en-US" sz="3200" b="1" dirty="0" smtClean="0"/>
              <a:t>[ 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093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operators should match expectations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3" y="1823561"/>
            <a:ext cx="95906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Assignment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a, b = 2, c = 5;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b + 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combine b and c into a new integer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You should be able to catch the results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someThing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otherThingA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otherThingB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Examples: The + operator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should NOT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change things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 = b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c;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Don't change b or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= 5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+ 12;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5 stays 5, 12 stays 12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thingA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thingB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Result: a value == sum of A and B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7773" y="6017497"/>
            <a:ext cx="6096001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code, applied to primitive types, should have no effect (and your compiler may even ignore it in the end)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89596" y="6017497"/>
            <a:ext cx="3175279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 a class, the same behavior should be followed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 smtClean="0"/>
              <a:t>Bad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559" y="1525369"/>
            <a:ext cx="518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x = y = z = 0;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x += value;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y += value;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z += 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54159" y="1525369"/>
            <a:ext cx="4332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Elsewhere...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obj2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25;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210425" y="1433421"/>
            <a:ext cx="3725334" cy="1631604"/>
            <a:chOff x="7210425" y="1433421"/>
            <a:chExt cx="3725334" cy="1631604"/>
          </a:xfrm>
        </p:grpSpPr>
        <p:sp>
          <p:nvSpPr>
            <p:cNvPr id="6" name="TextBox 5"/>
            <p:cNvSpPr txBox="1"/>
            <p:nvPr/>
          </p:nvSpPr>
          <p:spPr>
            <a:xfrm>
              <a:off x="8773584" y="1433421"/>
              <a:ext cx="2162175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Absent </a:t>
              </a:r>
              <a:r>
                <a:rPr lang="en-US" dirty="0"/>
                <a:t>any other info... this implies NO CHANGE to </a:t>
              </a:r>
              <a:r>
                <a:rPr lang="en-US" b="1" dirty="0" err="1">
                  <a:solidFill>
                    <a:srgbClr val="FFC000"/>
                  </a:solidFill>
                </a:rPr>
                <a:t>obj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210425" y="1895086"/>
              <a:ext cx="1563159" cy="5997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 rot="16200000">
              <a:off x="9023949" y="2249649"/>
              <a:ext cx="155437" cy="1475316"/>
            </a:xfrm>
            <a:prstGeom prst="rightBrace">
              <a:avLst>
                <a:gd name="adj1" fmla="val 3386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01667" y="2356751"/>
              <a:ext cx="0" cy="5528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681135" y="3385706"/>
            <a:ext cx="4158190" cy="1883226"/>
            <a:chOff x="5681135" y="3464362"/>
            <a:chExt cx="4158190" cy="1883226"/>
          </a:xfrm>
        </p:grpSpPr>
        <p:sp>
          <p:nvSpPr>
            <p:cNvPr id="16" name="Right Brace 15"/>
            <p:cNvSpPr/>
            <p:nvPr/>
          </p:nvSpPr>
          <p:spPr>
            <a:xfrm rot="5400000">
              <a:off x="7575371" y="1751100"/>
              <a:ext cx="369718" cy="3796242"/>
            </a:xfrm>
            <a:prstGeom prst="rightBrace">
              <a:avLst>
                <a:gd name="adj1" fmla="val 3386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81135" y="4393481"/>
              <a:ext cx="4158190" cy="954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will not compile; the + operator returns </a:t>
              </a:r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/>
                <a:t>, which won’t work with a copy constructor </a:t>
              </a:r>
              <a:r>
                <a:rPr lang="en-US" dirty="0" smtClean="0"/>
                <a:t>(or any function)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endCxn id="16" idx="1"/>
            </p:cNvCxnSpPr>
            <p:nvPr/>
          </p:nvCxnSpPr>
          <p:spPr>
            <a:xfrm flipV="1">
              <a:off x="7760230" y="3834080"/>
              <a:ext cx="0" cy="5594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441655" y="4933950"/>
            <a:ext cx="4570389" cy="1333545"/>
            <a:chOff x="3441655" y="4933950"/>
            <a:chExt cx="4570389" cy="1333545"/>
          </a:xfrm>
        </p:grpSpPr>
        <p:sp>
          <p:nvSpPr>
            <p:cNvPr id="30" name="TextBox 29"/>
            <p:cNvSpPr txBox="1"/>
            <p:nvPr/>
          </p:nvSpPr>
          <p:spPr>
            <a:xfrm>
              <a:off x="3712174" y="5344165"/>
              <a:ext cx="4299870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Modifying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dirty="0"/>
                <a:t> </a:t>
              </a:r>
              <a:r>
                <a:rPr lang="en-US" dirty="0" smtClean="0"/>
                <a:t>is atypical behavior for this type of operator; don’t surprise other people using your </a:t>
              </a:r>
              <a:r>
                <a:rPr lang="en-US" dirty="0" smtClean="0"/>
                <a:t>code!</a:t>
              </a:r>
              <a:endParaRPr lang="en-US" dirty="0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3441655" y="4933950"/>
              <a:ext cx="233409" cy="1053790"/>
            </a:xfrm>
            <a:prstGeom prst="rightBrace">
              <a:avLst>
                <a:gd name="adj1" fmla="val 3386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18645" y="3665792"/>
            <a:ext cx="3908036" cy="1879283"/>
            <a:chOff x="7918645" y="3665792"/>
            <a:chExt cx="3908036" cy="1879283"/>
          </a:xfrm>
        </p:grpSpPr>
        <p:sp>
          <p:nvSpPr>
            <p:cNvPr id="7" name="Rectangle 6"/>
            <p:cNvSpPr/>
            <p:nvPr/>
          </p:nvSpPr>
          <p:spPr>
            <a:xfrm>
              <a:off x="7918645" y="3665792"/>
              <a:ext cx="390803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Vector3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obj2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error</a:t>
              </a:r>
            </a:p>
          </p:txBody>
        </p:sp>
        <p:sp>
          <p:nvSpPr>
            <p:cNvPr id="10" name="Up Arrow 9"/>
            <p:cNvSpPr/>
            <p:nvPr/>
          </p:nvSpPr>
          <p:spPr>
            <a:xfrm flipH="1">
              <a:off x="10039978" y="4038681"/>
              <a:ext cx="264606" cy="1506394"/>
            </a:xfrm>
            <a:prstGeom prst="upArrow">
              <a:avLst>
                <a:gd name="adj1" fmla="val 50000"/>
                <a:gd name="adj2" fmla="val 8797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764321" y="5460845"/>
            <a:ext cx="2062360" cy="6771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 can’t assign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/>
              <a:t> to anything!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16120" y="3385706"/>
            <a:ext cx="7173287" cy="1195400"/>
            <a:chOff x="1016120" y="3385706"/>
            <a:chExt cx="7173287" cy="1195400"/>
          </a:xfrm>
        </p:grpSpPr>
        <p:sp>
          <p:nvSpPr>
            <p:cNvPr id="3" name="Rounded Rectangle 2"/>
            <p:cNvSpPr/>
            <p:nvPr/>
          </p:nvSpPr>
          <p:spPr>
            <a:xfrm>
              <a:off x="1016120" y="4048544"/>
              <a:ext cx="898091" cy="53256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3" idx="3"/>
            </p:cNvCxnSpPr>
            <p:nvPr/>
          </p:nvCxnSpPr>
          <p:spPr>
            <a:xfrm flipV="1">
              <a:off x="1914211" y="3385706"/>
              <a:ext cx="6275196" cy="92911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3967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4752"/>
            <a:ext cx="8596668" cy="733425"/>
          </a:xfrm>
        </p:spPr>
        <p:txBody>
          <a:bodyPr/>
          <a:lstStyle/>
          <a:p>
            <a:r>
              <a:rPr lang="en-US" dirty="0" smtClean="0"/>
              <a:t>Good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558" y="1048177"/>
            <a:ext cx="56186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x = y = z = 0;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newVec.x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x + value;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newVec.y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value;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newVec.z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z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value;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newVec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54159" y="1048177"/>
            <a:ext cx="4332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Elsewhere...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obj2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25;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210425" y="1233228"/>
            <a:ext cx="4429125" cy="1379755"/>
            <a:chOff x="7210425" y="1710420"/>
            <a:chExt cx="4429125" cy="1379755"/>
          </a:xfrm>
        </p:grpSpPr>
        <p:sp>
          <p:nvSpPr>
            <p:cNvPr id="6" name="TextBox 5"/>
            <p:cNvSpPr txBox="1"/>
            <p:nvPr/>
          </p:nvSpPr>
          <p:spPr>
            <a:xfrm>
              <a:off x="8785599" y="1710420"/>
              <a:ext cx="2853951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This will not change the invoking object </a:t>
              </a:r>
              <a:r>
                <a:rPr lang="en-US" dirty="0" smtClean="0"/>
                <a:t>(</a:t>
              </a:r>
              <a:r>
                <a:rPr lang="en-US" b="1" dirty="0" err="1" smtClean="0">
                  <a:solidFill>
                    <a:srgbClr val="FFC000"/>
                  </a:solidFill>
                </a:rPr>
                <a:t>obj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210425" y="1895086"/>
              <a:ext cx="1563159" cy="5997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 rot="16200000">
              <a:off x="8925120" y="2356945"/>
              <a:ext cx="180587" cy="1285873"/>
            </a:xfrm>
            <a:prstGeom prst="rightBrace">
              <a:avLst>
                <a:gd name="adj1" fmla="val 3386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015942" y="2356751"/>
              <a:ext cx="0" cy="5528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2109" y="2908514"/>
            <a:ext cx="5002585" cy="2252671"/>
            <a:chOff x="5862109" y="3464362"/>
            <a:chExt cx="5002585" cy="2252671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7575371" y="1751100"/>
              <a:ext cx="369718" cy="3796242"/>
            </a:xfrm>
            <a:prstGeom prst="rightBrace">
              <a:avLst>
                <a:gd name="adj1" fmla="val 3386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06504" y="4516704"/>
              <a:ext cx="4158190" cy="120032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This works as expected, creating a new object (in the operator) and then copying it into another via the copy constructor.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endCxn id="17" idx="1"/>
            </p:cNvCxnSpPr>
            <p:nvPr/>
          </p:nvCxnSpPr>
          <p:spPr>
            <a:xfrm flipV="1">
              <a:off x="7760230" y="3834080"/>
              <a:ext cx="0" cy="6555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72863" y="4076699"/>
            <a:ext cx="6409412" cy="1929161"/>
            <a:chOff x="4172863" y="4076699"/>
            <a:chExt cx="6409412" cy="1929161"/>
          </a:xfrm>
        </p:grpSpPr>
        <p:sp>
          <p:nvSpPr>
            <p:cNvPr id="18" name="TextBox 17"/>
            <p:cNvSpPr txBox="1"/>
            <p:nvPr/>
          </p:nvSpPr>
          <p:spPr>
            <a:xfrm>
              <a:off x="5433483" y="5359529"/>
              <a:ext cx="5148792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Why create a new object and return it by value? Isn’t that slower than passing by reference?</a:t>
              </a:r>
              <a:endParaRPr lang="en-US" dirty="0"/>
            </a:p>
          </p:txBody>
        </p:sp>
        <p:sp>
          <p:nvSpPr>
            <p:cNvPr id="12" name="Bent-Up Arrow 11"/>
            <p:cNvSpPr/>
            <p:nvPr/>
          </p:nvSpPr>
          <p:spPr>
            <a:xfrm rot="16200000">
              <a:off x="4669455" y="3580107"/>
              <a:ext cx="1282829" cy="2276014"/>
            </a:xfrm>
            <a:prstGeom prst="bentUpArrow">
              <a:avLst>
                <a:gd name="adj1" fmla="val 9067"/>
                <a:gd name="adj2" fmla="val 11518"/>
                <a:gd name="adj3" fmla="val 151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24802" y="6110997"/>
            <a:ext cx="4932893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Yes it is, but that’s how it ought to </a:t>
            </a:r>
            <a:r>
              <a:rPr lang="en-US" dirty="0" smtClean="0"/>
              <a:t>be:</a:t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something new from two other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</p:bld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3229</TotalTime>
  <Words>2555</Words>
  <Application>Microsoft Office PowerPoint</Application>
  <PresentationFormat>Widescreen</PresentationFormat>
  <Paragraphs>412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 3</vt:lpstr>
      <vt:lpstr>Facet</vt:lpstr>
      <vt:lpstr>Operator Overloading</vt:lpstr>
      <vt:lpstr>Overloading functions</vt:lpstr>
      <vt:lpstr>What are operators?</vt:lpstr>
      <vt:lpstr>Example</vt:lpstr>
      <vt:lpstr>Operators are shorthand for functions</vt:lpstr>
      <vt:lpstr>What operators can you overload?</vt:lpstr>
      <vt:lpstr>Overloaded operators should match expectations</vt:lpstr>
      <vt:lpstr>Bad Example</vt:lpstr>
      <vt:lpstr>Good Example</vt:lpstr>
      <vt:lpstr>Assignment equals change</vt:lpstr>
      <vt:lpstr>What if assignment DIDN’T equal change?</vt:lpstr>
      <vt:lpstr>Overloading an operator multiple times</vt:lpstr>
      <vt:lpstr>Alternatives to operators</vt:lpstr>
      <vt:lpstr>PowerPoint Presentation</vt:lpstr>
      <vt:lpstr>Other things you can do with operators</vt:lpstr>
      <vt:lpstr>No limit to the number of overloaded operators</vt:lpstr>
      <vt:lpstr>Relational Operators</vt:lpstr>
      <vt:lpstr>Example: operator==</vt:lpstr>
      <vt:lpstr>Example: operator==</vt:lpstr>
      <vt:lpstr>Example: operator==</vt:lpstr>
      <vt:lpstr>Example: operator==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Fox</dc:creator>
  <cp:lastModifiedBy>joshuafox@ufl.edu</cp:lastModifiedBy>
  <cp:revision>196</cp:revision>
  <dcterms:created xsi:type="dcterms:W3CDTF">2018-09-18T17:23:50Z</dcterms:created>
  <dcterms:modified xsi:type="dcterms:W3CDTF">2020-09-30T21:04:13Z</dcterms:modified>
</cp:coreProperties>
</file>