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7"/>
  </p:notesMasterIdLst>
  <p:sldIdLst>
    <p:sldId id="256" r:id="rId2"/>
    <p:sldId id="345" r:id="rId3"/>
    <p:sldId id="330" r:id="rId4"/>
    <p:sldId id="324" r:id="rId5"/>
    <p:sldId id="305" r:id="rId6"/>
    <p:sldId id="328" r:id="rId7"/>
    <p:sldId id="326" r:id="rId8"/>
    <p:sldId id="260" r:id="rId9"/>
    <p:sldId id="275" r:id="rId10"/>
    <p:sldId id="331" r:id="rId11"/>
    <p:sldId id="332" r:id="rId12"/>
    <p:sldId id="346" r:id="rId13"/>
    <p:sldId id="347" r:id="rId14"/>
    <p:sldId id="348" r:id="rId15"/>
    <p:sldId id="349" r:id="rId16"/>
    <p:sldId id="337" r:id="rId17"/>
    <p:sldId id="289" r:id="rId18"/>
    <p:sldId id="307" r:id="rId19"/>
    <p:sldId id="308" r:id="rId20"/>
    <p:sldId id="285" r:id="rId21"/>
    <p:sldId id="309" r:id="rId22"/>
    <p:sldId id="310" r:id="rId23"/>
    <p:sldId id="339" r:id="rId24"/>
    <p:sldId id="284" r:id="rId25"/>
    <p:sldId id="287" r:id="rId26"/>
    <p:sldId id="341" r:id="rId27"/>
    <p:sldId id="343" r:id="rId28"/>
    <p:sldId id="290" r:id="rId29"/>
    <p:sldId id="291" r:id="rId30"/>
    <p:sldId id="311" r:id="rId31"/>
    <p:sldId id="313" r:id="rId32"/>
    <p:sldId id="344" r:id="rId33"/>
    <p:sldId id="350" r:id="rId34"/>
    <p:sldId id="264" r:id="rId35"/>
    <p:sldId id="27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4A2CE8-CAA5-4E5F-8CBD-494300CDD0CF}">
          <p14:sldIdLst>
            <p14:sldId id="256"/>
            <p14:sldId id="345"/>
            <p14:sldId id="330"/>
            <p14:sldId id="324"/>
            <p14:sldId id="305"/>
            <p14:sldId id="328"/>
            <p14:sldId id="326"/>
            <p14:sldId id="260"/>
            <p14:sldId id="275"/>
            <p14:sldId id="331"/>
            <p14:sldId id="332"/>
            <p14:sldId id="346"/>
            <p14:sldId id="347"/>
            <p14:sldId id="348"/>
            <p14:sldId id="349"/>
            <p14:sldId id="337"/>
            <p14:sldId id="289"/>
            <p14:sldId id="307"/>
            <p14:sldId id="308"/>
            <p14:sldId id="285"/>
            <p14:sldId id="309"/>
            <p14:sldId id="310"/>
            <p14:sldId id="339"/>
            <p14:sldId id="284"/>
            <p14:sldId id="287"/>
            <p14:sldId id="341"/>
            <p14:sldId id="343"/>
            <p14:sldId id="290"/>
            <p14:sldId id="291"/>
            <p14:sldId id="311"/>
            <p14:sldId id="313"/>
            <p14:sldId id="344"/>
            <p14:sldId id="350"/>
            <p14:sldId id="264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A4A"/>
    <a:srgbClr val="2274A5"/>
    <a:srgbClr val="41EAD4"/>
    <a:srgbClr val="A6431F"/>
    <a:srgbClr val="3A7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865" autoAdjust="0"/>
  </p:normalViewPr>
  <p:slideViewPr>
    <p:cSldViewPr snapToGrid="0">
      <p:cViewPr varScale="1">
        <p:scale>
          <a:sx n="89" d="100"/>
          <a:sy n="89" d="100"/>
        </p:scale>
        <p:origin x="72" y="87"/>
      </p:cViewPr>
      <p:guideLst/>
    </p:cSldViewPr>
  </p:slideViewPr>
  <p:outlineViewPr>
    <p:cViewPr>
      <p:scale>
        <a:sx n="33" d="100"/>
        <a:sy n="33" d="100"/>
      </p:scale>
      <p:origin x="0" y="-135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A7C7A-F3BD-440A-9BB9-A4388E14329C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37023-6876-4049-8135-A4A2BEFE2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0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36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72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7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60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4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74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9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30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17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4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5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1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88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61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50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6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19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11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2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34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B80F5-EE65-4736-8FA1-6CB47B0850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44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09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98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951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817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16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0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48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3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8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37023-6876-4049-8135-A4A2BEFE29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B1B7-1BBC-4193-B47E-B8298E3A7F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7CA7-28DB-47D6-8DF4-679BF08D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8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B1B7-1BBC-4193-B47E-B8298E3A7F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7CA7-28DB-47D6-8DF4-679BF08D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B1B7-1BBC-4193-B47E-B8298E3A7F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7CA7-28DB-47D6-8DF4-679BF08D90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726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B1B7-1BBC-4193-B47E-B8298E3A7F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7CA7-28DB-47D6-8DF4-679BF08D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65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B1B7-1BBC-4193-B47E-B8298E3A7F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7CA7-28DB-47D6-8DF4-679BF08D90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7884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B1B7-1BBC-4193-B47E-B8298E3A7F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7CA7-28DB-47D6-8DF4-679BF08D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9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B1B7-1BBC-4193-B47E-B8298E3A7F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7CA7-28DB-47D6-8DF4-679BF08D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1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B1B7-1BBC-4193-B47E-B8298E3A7F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7CA7-28DB-47D6-8DF4-679BF08D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5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B1B7-1BBC-4193-B47E-B8298E3A7F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7CA7-28DB-47D6-8DF4-679BF08D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1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B1B7-1BBC-4193-B47E-B8298E3A7F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7CA7-28DB-47D6-8DF4-679BF08D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8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B1B7-1BBC-4193-B47E-B8298E3A7F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7CA7-28DB-47D6-8DF4-679BF08D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8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B1B7-1BBC-4193-B47E-B8298E3A7F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7CA7-28DB-47D6-8DF4-679BF08D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4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B1B7-1BBC-4193-B47E-B8298E3A7F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7CA7-28DB-47D6-8DF4-679BF08D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4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B1B7-1BBC-4193-B47E-B8298E3A7F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7CA7-28DB-47D6-8DF4-679BF08D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6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B1B7-1BBC-4193-B47E-B8298E3A7F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7CA7-28DB-47D6-8DF4-679BF08D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2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7CA7-28DB-47D6-8DF4-679BF08D906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B1B7-1BBC-4193-B47E-B8298E3A7F83}" type="datetimeFigureOut">
              <a:rPr lang="en-US" smtClean="0"/>
              <a:t>1/25/2021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1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B1B7-1BBC-4193-B47E-B8298E3A7F8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FE7CA7-28DB-47D6-8DF4-679BF08D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Pointers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8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477487" y="1360592"/>
            <a:ext cx="2350546" cy="1153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 smtClean="0"/>
              <a:t>Viewing the address of something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0700"/>
            <a:ext cx="8596668" cy="542925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C++, we can use the </a:t>
            </a:r>
            <a:r>
              <a:rPr lang="en-US" sz="2400" b="1" dirty="0" smtClean="0">
                <a:solidFill>
                  <a:srgbClr val="00B0F0"/>
                </a:solidFill>
              </a:rPr>
              <a:t>ampersand</a:t>
            </a:r>
            <a:r>
              <a:rPr lang="en-US" sz="2400" dirty="0" smtClean="0"/>
              <a:t> (</a:t>
            </a:r>
            <a:r>
              <a:rPr lang="en-US" sz="2400" dirty="0" smtClean="0">
                <a:latin typeface="Consolas" panose="020B0609020204030204" pitchFamily="49" charset="0"/>
              </a:rPr>
              <a:t>&amp;</a:t>
            </a:r>
            <a:r>
              <a:rPr lang="en-US" sz="2400" dirty="0" smtClean="0"/>
              <a:t>) to get the </a:t>
            </a:r>
            <a:r>
              <a:rPr lang="en-US" sz="2400" dirty="0"/>
              <a:t>address of a </a:t>
            </a:r>
            <a:r>
              <a:rPr lang="en-US" sz="2400" dirty="0" smtClean="0"/>
              <a:t>variable</a:t>
            </a:r>
          </a:p>
          <a:p>
            <a:r>
              <a:rPr lang="en-US" sz="2400" dirty="0" smtClean="0"/>
              <a:t>Put an ampersand in front of a variable to indicate you want to use the </a:t>
            </a:r>
            <a:r>
              <a:rPr lang="en-US" sz="2400" b="1" dirty="0">
                <a:solidFill>
                  <a:srgbClr val="00B0F0"/>
                </a:solidFill>
              </a:rPr>
              <a:t>address</a:t>
            </a:r>
            <a:r>
              <a:rPr lang="en-US" sz="2400" dirty="0" smtClean="0"/>
              <a:t>, not the 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3775112"/>
            <a:ext cx="75317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25;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Print the value of a variable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"The value of x: 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2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Print the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ADDRESS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of a variable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"The address of x: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&amp;x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9535805" y="1429528"/>
            <a:ext cx="2234757" cy="1015663"/>
            <a:chOff x="4044027" y="3570299"/>
            <a:chExt cx="2234757" cy="1015663"/>
          </a:xfrm>
          <a:solidFill>
            <a:schemeClr val="bg1"/>
          </a:solidFill>
        </p:grpSpPr>
        <p:sp>
          <p:nvSpPr>
            <p:cNvPr id="5" name="TextBox 4"/>
            <p:cNvSpPr txBox="1"/>
            <p:nvPr/>
          </p:nvSpPr>
          <p:spPr>
            <a:xfrm>
              <a:off x="4044027" y="3570299"/>
              <a:ext cx="586932" cy="1015663"/>
            </a:xfrm>
            <a:prstGeom prst="rect">
              <a:avLst/>
            </a:prstGeom>
            <a:grp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000" dirty="0" smtClean="0">
                  <a:latin typeface="Consolas" panose="020B0609020204030204" pitchFamily="49" charset="0"/>
                </a:rPr>
                <a:t>&amp;</a:t>
              </a:r>
              <a:endParaRPr lang="en-US" sz="6000" dirty="0">
                <a:latin typeface="Consolas" panose="020B06090202040302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94963" y="3893464"/>
              <a:ext cx="1483821" cy="369332"/>
            </a:xfrm>
            <a:prstGeom prst="rect">
              <a:avLst/>
            </a:prstGeom>
            <a:grp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am-per-sand</a:t>
              </a:r>
              <a:endParaRPr lang="en-US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307" y="4406191"/>
            <a:ext cx="3295650" cy="866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09109" y="5529438"/>
            <a:ext cx="3898623" cy="923330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latin typeface="Consolas" panose="020B0609020204030204" pitchFamily="49" charset="0"/>
              </a:rPr>
              <a:t>00EFFA1C</a:t>
            </a:r>
            <a:r>
              <a:rPr lang="en-US" dirty="0" smtClean="0"/>
              <a:t> may not mean anything right now, but a memory address makes many other things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for all variables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2534" y="1597700"/>
            <a:ext cx="37041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Create some things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x 	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25;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pi	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3.14f;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"Spider-Man"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1024;</a:t>
            </a:r>
          </a:p>
          <a:p>
            <a:endParaRPr lang="en-US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numbers;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5; i++)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numbers.push_back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52924" y="1597700"/>
            <a:ext cx="6410325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Print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VALUES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i++)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52923" y="3935194"/>
            <a:ext cx="6410326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Print ADDRESSES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&amp;x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&amp;pi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&amp;numbers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 = 0; i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i++)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&amp;numbers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452" y="1048613"/>
            <a:ext cx="3019425" cy="4572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7334" y="4583832"/>
            <a:ext cx="3095625" cy="923330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So… what good is a memory address?</a:t>
            </a:r>
          </a:p>
          <a:p>
            <a:r>
              <a:rPr lang="en-US" dirty="0"/>
              <a:t>What can we DO with it?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029700" y="3952191"/>
            <a:ext cx="3019425" cy="646331"/>
            <a:chOff x="9029700" y="3952191"/>
            <a:chExt cx="3019425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9029700" y="4133850"/>
              <a:ext cx="962025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229850" y="3952191"/>
              <a:ext cx="1819275" cy="646331"/>
            </a:xfrm>
            <a:prstGeom prst="rect">
              <a:avLst/>
            </a:prstGeom>
            <a:solidFill>
              <a:srgbClr val="2274A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>
                  <a:solidFill>
                    <a:schemeClr val="bg1"/>
                  </a:solidFill>
                </a:rPr>
                <a:t>Address of the vector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969202" y="4315510"/>
            <a:ext cx="3079923" cy="1743343"/>
            <a:chOff x="8969202" y="4315510"/>
            <a:chExt cx="3079923" cy="1743343"/>
          </a:xfrm>
        </p:grpSpPr>
        <p:sp>
          <p:nvSpPr>
            <p:cNvPr id="15" name="TextBox 14"/>
            <p:cNvSpPr txBox="1"/>
            <p:nvPr/>
          </p:nvSpPr>
          <p:spPr>
            <a:xfrm>
              <a:off x="10229850" y="4858524"/>
              <a:ext cx="1819275" cy="1200329"/>
            </a:xfrm>
            <a:prstGeom prst="rect">
              <a:avLst/>
            </a:prstGeom>
            <a:solidFill>
              <a:srgbClr val="2274A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Addresses of the elements stored IN the vector</a:t>
              </a:r>
            </a:p>
          </p:txBody>
        </p:sp>
        <p:sp>
          <p:nvSpPr>
            <p:cNvPr id="16" name="Right Brace 15"/>
            <p:cNvSpPr/>
            <p:nvPr/>
          </p:nvSpPr>
          <p:spPr>
            <a:xfrm>
              <a:off x="8969202" y="4315510"/>
              <a:ext cx="304800" cy="1219375"/>
            </a:xfrm>
            <a:prstGeom prst="rightBrace">
              <a:avLst>
                <a:gd name="adj1" fmla="val 36458"/>
                <a:gd name="adj2" fmla="val 50000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9344026" y="4934722"/>
              <a:ext cx="64769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8277225" y="6228455"/>
            <a:ext cx="3754523" cy="369332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EVERYTHING stored has an address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7334" y="5620613"/>
            <a:ext cx="3095625" cy="923330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Lots of things! We’re getting there, one step at a time…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1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9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725"/>
          </a:xfrm>
        </p:spPr>
        <p:txBody>
          <a:bodyPr/>
          <a:lstStyle/>
          <a:p>
            <a:r>
              <a:rPr lang="en-US" dirty="0" smtClean="0"/>
              <a:t>Pointers are just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926"/>
            <a:ext cx="8596668" cy="895350"/>
          </a:xfrm>
        </p:spPr>
        <p:txBody>
          <a:bodyPr>
            <a:normAutofit/>
          </a:bodyPr>
          <a:lstStyle/>
          <a:p>
            <a:r>
              <a:rPr lang="en-US" sz="2000" dirty="0"/>
              <a:t>In C++, we use the </a:t>
            </a:r>
            <a:r>
              <a:rPr lang="en-US" sz="2000" b="1" dirty="0" smtClean="0">
                <a:solidFill>
                  <a:srgbClr val="00B0F0"/>
                </a:solidFill>
              </a:rPr>
              <a:t>asterisk</a:t>
            </a:r>
            <a:r>
              <a:rPr lang="en-US" sz="2000" dirty="0" smtClean="0"/>
              <a:t> </a:t>
            </a:r>
            <a:r>
              <a:rPr lang="en-US" sz="2000" dirty="0"/>
              <a:t>to </a:t>
            </a:r>
            <a:r>
              <a:rPr lang="en-US" sz="2000" dirty="0" smtClean="0"/>
              <a:t>create a pointer variable</a:t>
            </a:r>
          </a:p>
          <a:p>
            <a:pPr lvl="1"/>
            <a:r>
              <a:rPr lang="en-US" sz="1800" dirty="0" smtClean="0"/>
              <a:t>We also use this to access the </a:t>
            </a:r>
            <a:r>
              <a:rPr lang="en-US" sz="1800" dirty="0" err="1" smtClean="0"/>
              <a:t>pointee</a:t>
            </a:r>
            <a:r>
              <a:rPr lang="en-US" sz="1800" dirty="0" smtClean="0"/>
              <a:t> (more on this later)</a:t>
            </a:r>
          </a:p>
          <a:p>
            <a:r>
              <a:rPr lang="en-US" sz="2000" dirty="0" smtClean="0"/>
              <a:t>Just add an asterisk to the data type when declaring the variable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77334" y="3206214"/>
            <a:ext cx="9628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pointer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Integer pointer (pointer TO an integer)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7334" y="3949908"/>
            <a:ext cx="30194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VALUE TYPE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pi;</a:t>
            </a:r>
          </a:p>
          <a:p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object;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6759" y="3949908"/>
            <a:ext cx="4191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POINTER TYPE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pointerOne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pointerTwo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pointerThree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049108" y="3765242"/>
            <a:ext cx="5732283" cy="646331"/>
            <a:chOff x="6049108" y="3765242"/>
            <a:chExt cx="573228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902530" y="3765242"/>
              <a:ext cx="3878861" cy="369332"/>
            </a:xfrm>
            <a:prstGeom prst="rect">
              <a:avLst/>
            </a:prstGeom>
            <a:solidFill>
              <a:srgbClr val="2274A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Pointer to an integer (</a:t>
              </a:r>
              <a:r>
                <a:rPr lang="en-US" dirty="0" err="1"/>
                <a:t>int</a:t>
              </a:r>
              <a:r>
                <a:rPr lang="en-US" dirty="0"/>
                <a:t> pointer)</a:t>
              </a:r>
            </a:p>
          </p:txBody>
        </p:sp>
        <p:cxnSp>
          <p:nvCxnSpPr>
            <p:cNvPr id="16" name="Straight Connector 15"/>
            <p:cNvCxnSpPr>
              <a:endCxn id="12" idx="1"/>
            </p:cNvCxnSpPr>
            <p:nvPr/>
          </p:nvCxnSpPr>
          <p:spPr>
            <a:xfrm flipV="1">
              <a:off x="6049108" y="3949908"/>
              <a:ext cx="1853422" cy="4616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601767" y="4621987"/>
            <a:ext cx="5179624" cy="369332"/>
            <a:chOff x="6601767" y="4621987"/>
            <a:chExt cx="517962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7902530" y="4621987"/>
              <a:ext cx="3878861" cy="369332"/>
            </a:xfrm>
            <a:prstGeom prst="rect">
              <a:avLst/>
            </a:prstGeom>
            <a:solidFill>
              <a:srgbClr val="2274A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Pointer to a float (float pointer)</a:t>
              </a:r>
            </a:p>
          </p:txBody>
        </p:sp>
        <p:cxnSp>
          <p:nvCxnSpPr>
            <p:cNvPr id="18" name="Straight Connector 17"/>
            <p:cNvCxnSpPr>
              <a:endCxn id="13" idx="1"/>
            </p:cNvCxnSpPr>
            <p:nvPr/>
          </p:nvCxnSpPr>
          <p:spPr>
            <a:xfrm>
              <a:off x="6601767" y="4780905"/>
              <a:ext cx="1300763" cy="257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049108" y="5242570"/>
            <a:ext cx="5732283" cy="830997"/>
            <a:chOff x="6049108" y="5242570"/>
            <a:chExt cx="5732283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7902530" y="5427236"/>
              <a:ext cx="3878861" cy="646331"/>
            </a:xfrm>
            <a:prstGeom prst="rect">
              <a:avLst/>
            </a:prstGeom>
            <a:solidFill>
              <a:srgbClr val="2274A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Pointer to an instance of </a:t>
              </a:r>
              <a:r>
                <a:rPr lang="en-US" dirty="0" err="1"/>
                <a:t>SomeClass</a:t>
              </a:r>
              <a:endParaRPr lang="en-US" dirty="0"/>
            </a:p>
            <a:p>
              <a:r>
                <a:rPr lang="en-US" dirty="0"/>
                <a:t>(</a:t>
              </a:r>
              <a:r>
                <a:rPr lang="en-US" dirty="0" err="1"/>
                <a:t>SomeClass</a:t>
              </a:r>
              <a:r>
                <a:rPr lang="en-US" dirty="0"/>
                <a:t> </a:t>
              </a:r>
              <a:r>
                <a:rPr lang="en-US" dirty="0" smtClean="0"/>
                <a:t>pointer)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endCxn id="14" idx="1"/>
            </p:cNvCxnSpPr>
            <p:nvPr/>
          </p:nvCxnSpPr>
          <p:spPr>
            <a:xfrm>
              <a:off x="6049108" y="5242570"/>
              <a:ext cx="1853422" cy="5078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74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Style Note – Which is correct?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78537" y="5925562"/>
            <a:ext cx="2052506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No. Never. Pick what you like, as long as it isn’t this.</a:t>
            </a:r>
            <a:endParaRPr lang="en-US" sz="1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079986" y="4185166"/>
            <a:ext cx="4400550" cy="1701195"/>
            <a:chOff x="7073727" y="4492675"/>
            <a:chExt cx="4400550" cy="1701195"/>
          </a:xfrm>
        </p:grpSpPr>
        <p:sp>
          <p:nvSpPr>
            <p:cNvPr id="8" name="TextBox 7"/>
            <p:cNvSpPr txBox="1"/>
            <p:nvPr/>
          </p:nvSpPr>
          <p:spPr>
            <a:xfrm>
              <a:off x="7073727" y="5178207"/>
              <a:ext cx="4400550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0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* </a:t>
              </a:r>
              <a:r>
                <a:rPr lang="en-US" sz="20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intPointer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0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float 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* </a:t>
              </a:r>
              <a:r>
                <a:rPr lang="en-US" sz="20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floatPointer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000" dirty="0" err="1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SomeClass</a:t>
              </a:r>
              <a:r>
                <a:rPr lang="en-US" sz="2000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* </a:t>
              </a:r>
              <a:r>
                <a:rPr lang="en-US" sz="20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someClassPointer</a:t>
              </a:r>
              <a:r>
                <a:rPr lang="en-US" sz="20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sz="2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19248" y="4492675"/>
              <a:ext cx="2499428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What about this? Best of both worlds?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91647" y="1487314"/>
            <a:ext cx="21936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 ptr2;</a:t>
            </a:r>
          </a:p>
          <a:p>
            <a:endParaRPr lang="en-US" sz="28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Or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sz="2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*ptr1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334" y="4439543"/>
            <a:ext cx="5186680" cy="1938992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/>
              <a:t>In the end, syntactically, it doesn’t matter</a:t>
            </a:r>
          </a:p>
          <a:p>
            <a:endParaRPr lang="en-US" sz="2400" dirty="0"/>
          </a:p>
          <a:p>
            <a:r>
              <a:rPr lang="en-US" sz="2400" dirty="0"/>
              <a:t>Pick what you like, and stick with it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Consistency</a:t>
            </a:r>
            <a:r>
              <a:rPr lang="en-US" sz="2400" dirty="0"/>
              <a:t> is more important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85308" y="1477171"/>
            <a:ext cx="3994678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Some argue this is more explicit, as the type is clearly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pointer-to-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8329" y="2959217"/>
            <a:ext cx="3653583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Some argue this is better—you’re dealing with integers, but ptr1 is a pointer to that type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55723" y="5925562"/>
            <a:ext cx="2052506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Both “sides” team up to oppose this monstrosity.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7" grpId="0" animBg="1"/>
      <p:bldP spid="16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pointer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9610"/>
            <a:ext cx="9264108" cy="83572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pointers point to addresses, and the ampersand can get the address of a variable…</a:t>
            </a:r>
            <a:endParaRPr lang="en-US" sz="28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488019" y="3960219"/>
            <a:ext cx="4954770" cy="1202336"/>
            <a:chOff x="2488019" y="5088992"/>
            <a:chExt cx="4954770" cy="1202336"/>
          </a:xfrm>
        </p:grpSpPr>
        <p:sp>
          <p:nvSpPr>
            <p:cNvPr id="14" name="Bent-Up Arrow 13"/>
            <p:cNvSpPr/>
            <p:nvPr/>
          </p:nvSpPr>
          <p:spPr>
            <a:xfrm flipH="1">
              <a:off x="2488019" y="5088992"/>
              <a:ext cx="2275366" cy="804070"/>
            </a:xfrm>
            <a:prstGeom prst="bentUpArrow">
              <a:avLst>
                <a:gd name="adj1" fmla="val 18298"/>
                <a:gd name="adj2" fmla="val 23906"/>
                <a:gd name="adj3" fmla="val 337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63385" y="5644997"/>
              <a:ext cx="2679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The ADDRESS OF the variable x.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75552" y="3494072"/>
            <a:ext cx="9588805" cy="990290"/>
            <a:chOff x="675552" y="4622845"/>
            <a:chExt cx="9588805" cy="990290"/>
          </a:xfrm>
        </p:grpSpPr>
        <p:sp>
          <p:nvSpPr>
            <p:cNvPr id="4" name="TextBox 3"/>
            <p:cNvSpPr txBox="1"/>
            <p:nvPr/>
          </p:nvSpPr>
          <p:spPr>
            <a:xfrm>
              <a:off x="3725334" y="4659028"/>
              <a:ext cx="65390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nsolas" panose="020B0609020204030204" pitchFamily="49" charset="0"/>
                </a:rPr>
                <a:t>An </a:t>
              </a:r>
              <a:r>
                <a:rPr lang="en-US" sz="2800" dirty="0">
                  <a:latin typeface="Consolas" panose="020B0609020204030204" pitchFamily="49" charset="0"/>
                </a:rPr>
                <a:t>integer pointer, specifically pointing to the address of x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115340" y="4944140"/>
              <a:ext cx="5635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75552" y="4622845"/>
              <a:ext cx="25506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8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* y 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&amp;x;</a:t>
              </a:r>
              <a:endParaRPr lang="en-US" sz="2800" dirty="0">
                <a:solidFill>
                  <a:prstClr val="black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5552" y="2752240"/>
            <a:ext cx="5206142" cy="544667"/>
            <a:chOff x="675552" y="3365425"/>
            <a:chExt cx="5206142" cy="544667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2041451" y="3673327"/>
              <a:ext cx="16374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675552" y="3386872"/>
              <a:ext cx="13676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x;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25334" y="3365425"/>
              <a:ext cx="21563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An integer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5552" y="3117721"/>
            <a:ext cx="7769344" cy="533953"/>
            <a:chOff x="675552" y="4246494"/>
            <a:chExt cx="7769344" cy="533953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211572" y="4518837"/>
              <a:ext cx="146729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75552" y="4246494"/>
              <a:ext cx="15648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8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* y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25334" y="4257227"/>
              <a:ext cx="471956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A pointer to an integer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57145" y="5319313"/>
            <a:ext cx="4423646" cy="646331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FORMAL DESCRIPTION:</a:t>
            </a:r>
          </a:p>
          <a:p>
            <a:r>
              <a:rPr lang="en-US" dirty="0" smtClean="0"/>
              <a:t>The </a:t>
            </a:r>
            <a:r>
              <a:rPr lang="en-US" dirty="0"/>
              <a:t>variable y points to the </a:t>
            </a:r>
            <a:r>
              <a:rPr lang="en-US" b="1" dirty="0">
                <a:solidFill>
                  <a:srgbClr val="FFC000"/>
                </a:solidFill>
              </a:rPr>
              <a:t>address of 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7145" y="6063346"/>
            <a:ext cx="3595307" cy="369332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y is the </a:t>
            </a:r>
            <a:r>
              <a:rPr lang="en-US" b="1" dirty="0">
                <a:solidFill>
                  <a:srgbClr val="FFC000"/>
                </a:solidFill>
              </a:rPr>
              <a:t>pointer</a:t>
            </a:r>
            <a:r>
              <a:rPr lang="en-US" dirty="0" smtClean="0"/>
              <a:t>, x is the </a:t>
            </a:r>
            <a:r>
              <a:rPr lang="en-US" b="1" dirty="0" err="1">
                <a:solidFill>
                  <a:srgbClr val="FFC000"/>
                </a:solidFill>
              </a:rPr>
              <a:t>pointee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51876" y="5319313"/>
            <a:ext cx="4757132" cy="1200329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INFORMAL DESCRIPTION:</a:t>
            </a:r>
          </a:p>
          <a:p>
            <a:r>
              <a:rPr lang="en-US" dirty="0" smtClean="0"/>
              <a:t>y points to x</a:t>
            </a:r>
          </a:p>
          <a:p>
            <a:r>
              <a:rPr lang="en-US" dirty="0" smtClean="0"/>
              <a:t>This is fine for “every day” use. HOWEVER… technically, this is not exactly correct.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6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4464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/>
              <a:t>Pointer are </a:t>
            </a:r>
            <a:r>
              <a:rPr lang="en-US" sz="2800" dirty="0" smtClean="0"/>
              <a:t>just variables– they can be declared, initialized, and reassigned</a:t>
            </a:r>
            <a:endParaRPr lang="en-US" sz="2800" dirty="0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77861" y="1818944"/>
          <a:ext cx="8151066" cy="1554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69018">
                  <a:extLst>
                    <a:ext uri="{9D8B030D-6E8A-4147-A177-3AD203B41FA5}">
                      <a16:colId xmlns:a16="http://schemas.microsoft.com/office/drawing/2014/main" val="3366638786"/>
                    </a:ext>
                  </a:extLst>
                </a:gridCol>
                <a:gridCol w="4582048">
                  <a:extLst>
                    <a:ext uri="{9D8B030D-6E8A-4147-A177-3AD203B41FA5}">
                      <a16:colId xmlns:a16="http://schemas.microsoft.com/office/drawing/2014/main" val="3121332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 x;</a:t>
                      </a:r>
                    </a:p>
                    <a:p>
                      <a:r>
                        <a:rPr lang="en-US" sz="1800" b="0" dirty="0" err="1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SomeClass</a:t>
                      </a:r>
                      <a:r>
                        <a:rPr lang="en-US" b="0" dirty="0" smtClean="0">
                          <a:latin typeface="Consolas" panose="020B0609020204030204" pitchFamily="49" charset="0"/>
                        </a:rPr>
                        <a:t> object, object2;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Declare uninitialized variables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78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* pointer;</a:t>
                      </a:r>
                    </a:p>
                    <a:p>
                      <a:r>
                        <a:rPr lang="en-US" sz="1800" dirty="0" err="1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SomeClass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* ptr1;</a:t>
                      </a:r>
                      <a:br>
                        <a:rPr lang="en-US" dirty="0" smtClean="0">
                          <a:latin typeface="Consolas" panose="020B0609020204030204" pitchFamily="49" charset="0"/>
                        </a:rPr>
                      </a:br>
                      <a:r>
                        <a:rPr lang="en-US" sz="1800" dirty="0" err="1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SomeClass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* ptr2;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Declare uninitialized pointer</a:t>
                      </a:r>
                      <a:r>
                        <a:rPr lang="en-US" baseline="0" dirty="0" smtClean="0"/>
                        <a:t> variables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70954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023420" y="2050056"/>
            <a:ext cx="2893925" cy="3416320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 rules of programming haven't suddenly changed</a:t>
            </a:r>
          </a:p>
          <a:p>
            <a:endParaRPr lang="en-US" dirty="0"/>
          </a:p>
          <a:p>
            <a:r>
              <a:rPr lang="en-US" dirty="0"/>
              <a:t>Variables can be assigned and reassigned</a:t>
            </a:r>
          </a:p>
          <a:p>
            <a:endParaRPr lang="en-US" dirty="0"/>
          </a:p>
          <a:p>
            <a:r>
              <a:rPr lang="en-US" dirty="0"/>
              <a:t>(Remember to initialize your variables)</a:t>
            </a:r>
          </a:p>
          <a:p>
            <a:endParaRPr lang="en-US" dirty="0"/>
          </a:p>
          <a:p>
            <a:r>
              <a:rPr lang="en-US" dirty="0"/>
              <a:t>Pointers follow the same rules (though they do have a few of their own)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77863" y="3758216"/>
          <a:ext cx="8151066" cy="1010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69018">
                  <a:extLst>
                    <a:ext uri="{9D8B030D-6E8A-4147-A177-3AD203B41FA5}">
                      <a16:colId xmlns:a16="http://schemas.microsoft.com/office/drawing/2014/main" val="2883394465"/>
                    </a:ext>
                  </a:extLst>
                </a:gridCol>
                <a:gridCol w="4582048">
                  <a:extLst>
                    <a:ext uri="{9D8B030D-6E8A-4147-A177-3AD203B41FA5}">
                      <a16:colId xmlns:a16="http://schemas.microsoft.com/office/drawing/2014/main" val="2611867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 x = 5;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Declare </a:t>
                      </a:r>
                      <a:r>
                        <a:rPr lang="en-US" b="1" dirty="0" smtClean="0"/>
                        <a:t>and</a:t>
                      </a:r>
                      <a:r>
                        <a:rPr lang="en-US" dirty="0" smtClean="0"/>
                        <a:t> initialize a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51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* pointer = &amp;x;</a:t>
                      </a:r>
                      <a:br>
                        <a:rPr lang="en-US" dirty="0" smtClean="0">
                          <a:latin typeface="Consolas" panose="020B0609020204030204" pitchFamily="49" charset="0"/>
                        </a:rPr>
                      </a:br>
                      <a:r>
                        <a:rPr lang="en-US" sz="1800" dirty="0" err="1" smtClean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SomeClass</a:t>
                      </a:r>
                      <a:r>
                        <a:rPr lang="en-US" dirty="0" smtClean="0">
                          <a:latin typeface="Consolas" panose="020B0609020204030204" pitchFamily="49" charset="0"/>
                        </a:rPr>
                        <a:t>* ptr1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 = &amp;object;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Declare </a:t>
                      </a:r>
                      <a:r>
                        <a:rPr lang="en-US" b="1" dirty="0" smtClean="0"/>
                        <a:t>and</a:t>
                      </a:r>
                      <a:r>
                        <a:rPr lang="en-US" dirty="0" smtClean="0"/>
                        <a:t> initialize a pointer to the address of another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45656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77863" y="5153928"/>
          <a:ext cx="8151066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69018">
                  <a:extLst>
                    <a:ext uri="{9D8B030D-6E8A-4147-A177-3AD203B41FA5}">
                      <a16:colId xmlns:a16="http://schemas.microsoft.com/office/drawing/2014/main" val="1104541750"/>
                    </a:ext>
                  </a:extLst>
                </a:gridCol>
                <a:gridCol w="4582048">
                  <a:extLst>
                    <a:ext uri="{9D8B030D-6E8A-4147-A177-3AD203B41FA5}">
                      <a16:colId xmlns:a16="http://schemas.microsoft.com/office/drawing/2014/main" val="139391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x = 10;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 a new value to a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31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ptr1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</a:rPr>
                        <a:t> = &amp;object2;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 a new value to a pointer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</a:rPr>
                        <a:t>ptr2 = ptr1;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 one pointer's value to another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45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38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284"/>
          </a:xfrm>
        </p:spPr>
        <p:txBody>
          <a:bodyPr/>
          <a:lstStyle/>
          <a:p>
            <a:r>
              <a:rPr lang="en-US" dirty="0" smtClean="0"/>
              <a:t>Pointers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421"/>
            <a:ext cx="8596668" cy="1297703"/>
          </a:xfrm>
        </p:spPr>
        <p:txBody>
          <a:bodyPr/>
          <a:lstStyle/>
          <a:p>
            <a:r>
              <a:rPr lang="en-US" dirty="0" smtClean="0"/>
              <a:t>Pointers are variables...</a:t>
            </a:r>
          </a:p>
          <a:p>
            <a:r>
              <a:rPr lang="en-US" dirty="0" smtClean="0"/>
              <a:t>...and all variables reside in memory</a:t>
            </a:r>
          </a:p>
          <a:p>
            <a:r>
              <a:rPr lang="en-US" dirty="0" smtClean="0"/>
              <a:t>Therefore, pointers reside in memory...? Right? Right!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7334" y="5774140"/>
            <a:ext cx="2813644" cy="297385"/>
            <a:chOff x="677334" y="3361982"/>
            <a:chExt cx="2813644" cy="297385"/>
          </a:xfrm>
        </p:grpSpPr>
        <p:sp>
          <p:nvSpPr>
            <p:cNvPr id="5" name="Rectangle 4"/>
            <p:cNvSpPr/>
            <p:nvPr/>
          </p:nvSpPr>
          <p:spPr>
            <a:xfrm>
              <a:off x="677334" y="3361982"/>
              <a:ext cx="1400372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onsolas" panose="020B0609020204030204" pitchFamily="49" charset="0"/>
                </a:rPr>
                <a:t>5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82005" y="3361982"/>
              <a:ext cx="1408973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 smtClean="0">
                  <a:latin typeface="Consolas" panose="020B0609020204030204" pitchFamily="49" charset="0"/>
                </a:rPr>
                <a:t>12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486677" y="5774140"/>
            <a:ext cx="1400373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</a:rPr>
              <a:t>??????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34025" y="5772400"/>
            <a:ext cx="4881816" cy="297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latin typeface="Consolas" panose="020B0609020204030204" pitchFamily="49" charset="0"/>
              </a:rPr>
              <a:t>Other Memory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932" y="2883924"/>
            <a:ext cx="8709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 = 5, y = 12;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ptr1;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ptr2;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77334" y="5468665"/>
            <a:ext cx="2813644" cy="297385"/>
            <a:chOff x="677334" y="3361982"/>
            <a:chExt cx="2813644" cy="297385"/>
          </a:xfrm>
          <a:solidFill>
            <a:schemeClr val="bg1"/>
          </a:solidFill>
        </p:grpSpPr>
        <p:sp>
          <p:nvSpPr>
            <p:cNvPr id="26" name="Rectangle 25"/>
            <p:cNvSpPr/>
            <p:nvPr/>
          </p:nvSpPr>
          <p:spPr>
            <a:xfrm>
              <a:off x="677334" y="3361982"/>
              <a:ext cx="1400372" cy="2973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x</a:t>
              </a:r>
              <a:endPara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082005" y="3361982"/>
              <a:ext cx="1408973" cy="2973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 smtClea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y</a:t>
              </a:r>
              <a:endParaRPr lang="en-US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3486677" y="5468665"/>
            <a:ext cx="1400373" cy="297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ptr1</a:t>
            </a:r>
            <a:endParaRPr lang="en-US" sz="2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5933" y="3846175"/>
            <a:ext cx="8238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ptr1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= &amp;x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Assign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a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(i.e.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an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address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) to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pointer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78076" y="5774140"/>
            <a:ext cx="1400373" cy="297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</a:rPr>
              <a:t>&amp;x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Curved Up Arrow 7"/>
          <p:cNvSpPr/>
          <p:nvPr/>
        </p:nvSpPr>
        <p:spPr>
          <a:xfrm flipH="1">
            <a:off x="581024" y="6079310"/>
            <a:ext cx="3597236" cy="664390"/>
          </a:xfrm>
          <a:prstGeom prst="curvedUpArrow">
            <a:avLst>
              <a:gd name="adj1" fmla="val 0"/>
              <a:gd name="adj2" fmla="val 29820"/>
              <a:gd name="adj3" fmla="val 20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95650" y="5774140"/>
            <a:ext cx="1400373" cy="297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</a:rPr>
              <a:t>??????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95650" y="5468665"/>
            <a:ext cx="1400373" cy="297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ptr2</a:t>
            </a:r>
            <a:endParaRPr lang="en-US" sz="2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5933" y="4234960"/>
            <a:ext cx="7515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ptr2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&amp;y; 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Ditto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886125" y="5774140"/>
            <a:ext cx="1400373" cy="297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</a:rPr>
              <a:t>&amp;y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6" name="Curved Up Arrow 35"/>
          <p:cNvSpPr/>
          <p:nvPr/>
        </p:nvSpPr>
        <p:spPr>
          <a:xfrm flipH="1">
            <a:off x="1989075" y="6079310"/>
            <a:ext cx="3597236" cy="664390"/>
          </a:xfrm>
          <a:prstGeom prst="curvedUpArrow">
            <a:avLst>
              <a:gd name="adj1" fmla="val 0"/>
              <a:gd name="adj2" fmla="val 29820"/>
              <a:gd name="adj3" fmla="val 20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5932" y="4623744"/>
            <a:ext cx="8953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ptr1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ptr2; 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Ditto</a:t>
            </a:r>
            <a:r>
              <a:rPr lang="es-E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(</a:t>
            </a:r>
            <a:r>
              <a:rPr lang="es-E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es-E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es-E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just</a:t>
            </a:r>
            <a:r>
              <a:rPr lang="es-E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comes </a:t>
            </a:r>
            <a:r>
              <a:rPr lang="es-E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from</a:t>
            </a:r>
            <a:r>
              <a:rPr lang="es-E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an</a:t>
            </a:r>
            <a:r>
              <a:rPr lang="es-E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existing</a:t>
            </a:r>
            <a:r>
              <a:rPr lang="es-E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pointer)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Curved Up Arrow 37"/>
          <p:cNvSpPr/>
          <p:nvPr/>
        </p:nvSpPr>
        <p:spPr>
          <a:xfrm flipH="1">
            <a:off x="1989074" y="6087095"/>
            <a:ext cx="2189183" cy="468161"/>
          </a:xfrm>
          <a:prstGeom prst="curvedUpArrow">
            <a:avLst>
              <a:gd name="adj1" fmla="val 0"/>
              <a:gd name="adj2" fmla="val 49458"/>
              <a:gd name="adj3" fmla="val 28742"/>
            </a:avLst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5932" y="4995261"/>
            <a:ext cx="8953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ptr2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E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nullptr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Set a pointer to </a:t>
            </a:r>
            <a:r>
              <a:rPr lang="es-E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r>
              <a:rPr lang="es-E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(</a:t>
            </a:r>
            <a:r>
              <a:rPr lang="es-E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doesn’t</a:t>
            </a:r>
            <a:r>
              <a:rPr lang="es-E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es-E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to </a:t>
            </a:r>
            <a:r>
              <a:rPr lang="es-E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anything</a:t>
            </a:r>
            <a:r>
              <a:rPr lang="es-E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886125" y="5774140"/>
            <a:ext cx="1400373" cy="2973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Consolas" panose="020B0609020204030204" pitchFamily="49" charset="0"/>
              </a:rPr>
              <a:t>nullptr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82130" y="5774534"/>
            <a:ext cx="1400373" cy="2973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</a:rPr>
              <a:t>&amp;y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8" grpId="0" animBg="1"/>
      <p:bldP spid="8" grpId="1" animBg="1"/>
      <p:bldP spid="34" grpId="0"/>
      <p:bldP spid="35" grpId="0" animBg="1"/>
      <p:bldP spid="36" grpId="0" animBg="1"/>
      <p:bldP spid="36" grpId="1" animBg="1"/>
      <p:bldP spid="37" grpId="0"/>
      <p:bldP spid="38" grpId="0" animBg="1"/>
      <p:bldP spid="39" grpId="0"/>
      <p:bldP spid="40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 of a pointer?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65300"/>
            <a:ext cx="9914978" cy="3880773"/>
          </a:xfrm>
        </p:spPr>
        <p:txBody>
          <a:bodyPr/>
          <a:lstStyle/>
          <a:p>
            <a:r>
              <a:rPr lang="en-US" sz="2400" dirty="0" smtClean="0"/>
              <a:t>No default value, just “uninitialized”</a:t>
            </a:r>
          </a:p>
          <a:p>
            <a:pPr lvl="1"/>
            <a:r>
              <a:rPr lang="en-US" sz="2200" dirty="0" smtClean="0"/>
              <a:t>This could be any random value, which means any random memory address… not a good idea!</a:t>
            </a:r>
          </a:p>
          <a:p>
            <a:r>
              <a:rPr lang="en-US" sz="2400" dirty="0" smtClean="0"/>
              <a:t>Good practice to initialize pointers to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200" dirty="0"/>
              <a:t>, or </a:t>
            </a:r>
            <a:r>
              <a:rPr lang="en-US" sz="2400" b="1" dirty="0">
                <a:solidFill>
                  <a:srgbClr val="00B0F0"/>
                </a:solidFill>
              </a:rPr>
              <a:t>null pointer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bad;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Points to… who knows what?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good =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Points to nothing, explicitly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Or, in the ancient tongue (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i.e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 older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NULL is just 0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foo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You </a:t>
            </a:r>
            <a:r>
              <a:rPr lang="en-US" sz="2400" dirty="0"/>
              <a:t>should use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dirty="0" smtClean="0"/>
              <a:t> </a:t>
            </a:r>
            <a:r>
              <a:rPr lang="en-US" sz="2400" dirty="0"/>
              <a:t>over NULL or 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81532" y="5801553"/>
            <a:ext cx="3945288" cy="646331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Why? </a:t>
            </a:r>
            <a:r>
              <a:rPr lang="en-US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chemeClr val="bg1"/>
                </a:solidFill>
              </a:rPr>
              <a:t> is a real keyword, it’s more “official” than NULL nowadays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51760" y="6447884"/>
            <a:ext cx="3945288" cy="307777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Will NULL still work? Of course, because C++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5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489"/>
          </a:xfrm>
        </p:spPr>
        <p:txBody>
          <a:bodyPr/>
          <a:lstStyle/>
          <a:p>
            <a:r>
              <a:rPr lang="en-US" dirty="0" smtClean="0"/>
              <a:t>Pointers provide </a:t>
            </a:r>
            <a:r>
              <a:rPr lang="en-US" b="1" dirty="0" smtClean="0">
                <a:solidFill>
                  <a:srgbClr val="00B0F0"/>
                </a:solidFill>
              </a:rPr>
              <a:t>indirect</a:t>
            </a:r>
            <a:r>
              <a:rPr lang="en-US" dirty="0" smtClean="0"/>
              <a:t>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0133"/>
            <a:ext cx="8596668" cy="13659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pointer is NOT the thing</a:t>
            </a:r>
          </a:p>
          <a:p>
            <a:r>
              <a:rPr lang="en-US" sz="2000" dirty="0"/>
              <a:t>A pointer is something all on its own (it’s just a variable in </a:t>
            </a:r>
            <a:r>
              <a:rPr lang="en-US" sz="2000" dirty="0" smtClean="0"/>
              <a:t>memory)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pointer is the location where the thing can be found in </a:t>
            </a:r>
            <a:r>
              <a:rPr lang="en-US" sz="2000" dirty="0" smtClean="0"/>
              <a:t>memory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03112" y="3439958"/>
            <a:ext cx="387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Say you write down a house address on a piece of paper: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03111" y="4538133"/>
            <a:ext cx="3206045" cy="167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sweet party tonight at: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123 Main Street</a:t>
            </a:r>
          </a:p>
          <a:p>
            <a:pPr algn="ctr"/>
            <a:r>
              <a:rPr lang="en-US" dirty="0" smtClean="0"/>
              <a:t>Gainesville, FL 32611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5570" y="4460043"/>
            <a:ext cx="4819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is not a house</a:t>
            </a:r>
          </a:p>
          <a:p>
            <a:r>
              <a:rPr lang="en-US" sz="2000" dirty="0" smtClean="0"/>
              <a:t>This is an </a:t>
            </a:r>
            <a:r>
              <a:rPr lang="en-US" sz="2000" b="1" dirty="0">
                <a:solidFill>
                  <a:srgbClr val="00B0F0"/>
                </a:solidFill>
              </a:rPr>
              <a:t>address</a:t>
            </a:r>
            <a:r>
              <a:rPr lang="en-US" sz="2000" dirty="0" smtClean="0"/>
              <a:t> where a house can be found</a:t>
            </a:r>
          </a:p>
          <a:p>
            <a:r>
              <a:rPr lang="en-US" sz="2000" dirty="0" smtClean="0"/>
              <a:t>If you go to that address, the house will be THERE</a:t>
            </a:r>
          </a:p>
          <a:p>
            <a:r>
              <a:rPr lang="en-US" sz="2000" dirty="0" smtClean="0"/>
              <a:t>HERE is where we store the </a:t>
            </a:r>
            <a:r>
              <a:rPr lang="en-US" sz="2000" b="1" dirty="0">
                <a:solidFill>
                  <a:srgbClr val="00B0F0"/>
                </a:solidFill>
              </a:rPr>
              <a:t>address of the house</a:t>
            </a:r>
            <a:r>
              <a:rPr lang="en-US" sz="2000" dirty="0" smtClean="0"/>
              <a:t>, not the house itself</a:t>
            </a:r>
            <a:endParaRPr lang="en-US" sz="2000" dirty="0"/>
          </a:p>
        </p:txBody>
      </p:sp>
      <p:sp>
        <p:nvSpPr>
          <p:cNvPr id="6" name="Regular Pentagon 5"/>
          <p:cNvSpPr/>
          <p:nvPr/>
        </p:nvSpPr>
        <p:spPr>
          <a:xfrm>
            <a:off x="9197705" y="2552282"/>
            <a:ext cx="1543984" cy="151557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 Main St</a:t>
            </a:r>
            <a:endParaRPr lang="en-US" dirty="0"/>
          </a:p>
        </p:txBody>
      </p:sp>
      <p:cxnSp>
        <p:nvCxnSpPr>
          <p:cNvPr id="10" name="Elbow Connector 9"/>
          <p:cNvCxnSpPr>
            <a:stCxn id="5" idx="0"/>
            <a:endCxn id="6" idx="3"/>
          </p:cNvCxnSpPr>
          <p:nvPr/>
        </p:nvCxnSpPr>
        <p:spPr>
          <a:xfrm rot="5400000" flipH="1" flipV="1">
            <a:off x="6002777" y="571214"/>
            <a:ext cx="470276" cy="74635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Arrow 12"/>
          <p:cNvSpPr/>
          <p:nvPr/>
        </p:nvSpPr>
        <p:spPr>
          <a:xfrm>
            <a:off x="4199589" y="4568277"/>
            <a:ext cx="352312" cy="1760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4199589" y="4857569"/>
            <a:ext cx="352312" cy="1760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4199589" y="6053705"/>
            <a:ext cx="352312" cy="1760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5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pointers to one thing</a:t>
            </a:r>
            <a:endParaRPr lang="en-US" dirty="0"/>
          </a:p>
        </p:txBody>
      </p:sp>
      <p:sp>
        <p:nvSpPr>
          <p:cNvPr id="5" name="Regular Pentagon 4"/>
          <p:cNvSpPr/>
          <p:nvPr/>
        </p:nvSpPr>
        <p:spPr>
          <a:xfrm>
            <a:off x="982134" y="1930400"/>
            <a:ext cx="1365956" cy="1300910"/>
          </a:xfrm>
          <a:prstGeom prst="pentagon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house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779" y="5057426"/>
            <a:ext cx="1862666" cy="91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123 Main Street</a:t>
            </a:r>
          </a:p>
          <a:p>
            <a:pPr algn="ctr"/>
            <a:r>
              <a:rPr lang="en-US" sz="1200" dirty="0" smtClean="0"/>
              <a:t>Gainesville, FL 32611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4" idx="0"/>
            <a:endCxn id="5" idx="3"/>
          </p:cNvCxnSpPr>
          <p:nvPr/>
        </p:nvCxnSpPr>
        <p:spPr>
          <a:xfrm flipV="1">
            <a:off x="1665112" y="3231310"/>
            <a:ext cx="0" cy="18261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087215" y="2810933"/>
            <a:ext cx="4735688" cy="3160889"/>
            <a:chOff x="2087215" y="2810933"/>
            <a:chExt cx="4735688" cy="3160889"/>
          </a:xfrm>
        </p:grpSpPr>
        <p:sp>
          <p:nvSpPr>
            <p:cNvPr id="6" name="Rectangle 5"/>
            <p:cNvSpPr/>
            <p:nvPr/>
          </p:nvSpPr>
          <p:spPr>
            <a:xfrm>
              <a:off x="2847008" y="5057426"/>
              <a:ext cx="1862666" cy="914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123 Main Street</a:t>
              </a:r>
            </a:p>
            <a:p>
              <a:pPr algn="ctr"/>
              <a:r>
                <a:rPr lang="en-US" sz="1200" dirty="0" smtClean="0"/>
                <a:t>Gainesville, FL 32611</a:t>
              </a:r>
              <a:endParaRPr lang="en-US" sz="1200" dirty="0"/>
            </a:p>
          </p:txBody>
        </p:sp>
        <p:cxnSp>
          <p:nvCxnSpPr>
            <p:cNvPr id="14" name="Straight Arrow Connector 13"/>
            <p:cNvCxnSpPr>
              <a:stCxn id="6" idx="0"/>
              <a:endCxn id="5" idx="4"/>
            </p:cNvCxnSpPr>
            <p:nvPr/>
          </p:nvCxnSpPr>
          <p:spPr>
            <a:xfrm flipH="1" flipV="1">
              <a:off x="2087215" y="3231307"/>
              <a:ext cx="1691126" cy="18261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4960237" y="5057426"/>
              <a:ext cx="1862666" cy="914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123 Main Street</a:t>
              </a:r>
            </a:p>
            <a:p>
              <a:pPr algn="ctr"/>
              <a:r>
                <a:rPr lang="en-US" sz="1200" dirty="0" smtClean="0"/>
                <a:t>Gainesville, FL 32611</a:t>
              </a:r>
              <a:endParaRPr lang="en-US" sz="1200" dirty="0"/>
            </a:p>
          </p:txBody>
        </p:sp>
        <p:cxnSp>
          <p:nvCxnSpPr>
            <p:cNvPr id="18" name="Straight Arrow Connector 17"/>
            <p:cNvCxnSpPr>
              <a:stCxn id="7" idx="0"/>
            </p:cNvCxnSpPr>
            <p:nvPr/>
          </p:nvCxnSpPr>
          <p:spPr>
            <a:xfrm flipH="1" flipV="1">
              <a:off x="2217652" y="2810933"/>
              <a:ext cx="3673918" cy="224649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790222" y="1490133"/>
            <a:ext cx="37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problem!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453171" y="1462587"/>
            <a:ext cx="8561210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House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theHouse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Store a copy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of the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address of 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theHouse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 in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partyAddress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House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partyAddress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theHouse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Copy the value in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partyAddress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(i.e. the address of 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theHouse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")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House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partyAddress2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partyAddress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0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802"/>
          </a:xfrm>
        </p:spPr>
        <p:txBody>
          <a:bodyPr/>
          <a:lstStyle/>
          <a:p>
            <a:r>
              <a:rPr lang="en-US" dirty="0" smtClean="0"/>
              <a:t>First, memory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77333" y="1411112"/>
            <a:ext cx="8274755" cy="514567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of the variables we use (and more!) reside somewhere in </a:t>
            </a:r>
            <a:r>
              <a:rPr lang="en-US" sz="2400" b="1" dirty="0">
                <a:solidFill>
                  <a:srgbClr val="00B0F0"/>
                </a:solidFill>
              </a:rPr>
              <a:t>memory</a:t>
            </a:r>
          </a:p>
          <a:p>
            <a:r>
              <a:rPr lang="en-US" sz="2400" dirty="0" smtClean="0"/>
              <a:t>Exactly where is called it’s memory </a:t>
            </a:r>
            <a:r>
              <a:rPr lang="en-US" sz="2400" b="1" dirty="0" smtClean="0">
                <a:solidFill>
                  <a:srgbClr val="00B0F0"/>
                </a:solidFill>
              </a:rPr>
              <a:t>address</a:t>
            </a:r>
          </a:p>
          <a:p>
            <a:r>
              <a:rPr lang="en-US" sz="2400" dirty="0"/>
              <a:t>Addresses are numeric values, typically represented in hexadecimal format:</a:t>
            </a:r>
          </a:p>
          <a:p>
            <a:pPr lvl="1">
              <a:buClr>
                <a:srgbClr val="D34817"/>
              </a:buClr>
            </a:pP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0x00000000</a:t>
            </a:r>
          </a:p>
          <a:p>
            <a:pPr lvl="1">
              <a:buClr>
                <a:srgbClr val="D34817"/>
              </a:buClr>
            </a:pPr>
            <a:r>
              <a:rPr 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0x1C33f198</a:t>
            </a:r>
          </a:p>
          <a:p>
            <a:pPr lvl="1">
              <a:buClr>
                <a:srgbClr val="D34817"/>
              </a:buClr>
            </a:pPr>
            <a:r>
              <a:rPr 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</a:rPr>
              <a:t>0x00002fa1</a:t>
            </a:r>
            <a:endParaRPr lang="en-US" sz="2400" b="1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</a:endParaRPr>
          </a:p>
          <a:p>
            <a:pPr>
              <a:buClr>
                <a:srgbClr val="D34817"/>
              </a:buClr>
            </a:pPr>
            <a:r>
              <a:rPr lang="en-US" sz="2400" dirty="0"/>
              <a:t>Memory can often feel very abstract, even if you’ve been at this for a while</a:t>
            </a:r>
          </a:p>
          <a:p>
            <a:pPr>
              <a:buClr>
                <a:srgbClr val="D34817"/>
              </a:buClr>
            </a:pPr>
            <a:r>
              <a:rPr lang="en-US" sz="2400" dirty="0"/>
              <a:t>Visual representation is almost a </a:t>
            </a:r>
            <a:r>
              <a:rPr lang="en-US" sz="2400" dirty="0" smtClean="0"/>
              <a:t>necessity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340249" y="3662979"/>
            <a:ext cx="4873215" cy="1436146"/>
            <a:chOff x="3340249" y="3662979"/>
            <a:chExt cx="4873215" cy="1436146"/>
          </a:xfrm>
        </p:grpSpPr>
        <p:sp>
          <p:nvSpPr>
            <p:cNvPr id="7" name="TextBox 6"/>
            <p:cNvSpPr txBox="1"/>
            <p:nvPr/>
          </p:nvSpPr>
          <p:spPr>
            <a:xfrm>
              <a:off x="3840480" y="3829724"/>
              <a:ext cx="4372984" cy="1015663"/>
            </a:xfrm>
            <a:prstGeom prst="rect">
              <a:avLst/>
            </a:prstGeom>
            <a:solidFill>
              <a:srgbClr val="2274A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Side note: Hexadecimal is generally used to represent addresses because it converts from </a:t>
              </a:r>
              <a:r>
                <a:rPr lang="en-US" sz="2000" b="1" dirty="0" smtClean="0">
                  <a:solidFill>
                    <a:srgbClr val="FFC000"/>
                  </a:solidFill>
                </a:rPr>
                <a:t>binary</a:t>
              </a:r>
              <a:r>
                <a:rPr lang="en-US" sz="2000" dirty="0" smtClean="0">
                  <a:solidFill>
                    <a:schemeClr val="bg1"/>
                  </a:solidFill>
                </a:rPr>
                <a:t> very easily</a:t>
              </a:r>
            </a:p>
          </p:txBody>
        </p:sp>
        <p:sp>
          <p:nvSpPr>
            <p:cNvPr id="3" name="Right Brace 2"/>
            <p:cNvSpPr/>
            <p:nvPr/>
          </p:nvSpPr>
          <p:spPr>
            <a:xfrm>
              <a:off x="3340249" y="3662979"/>
              <a:ext cx="295836" cy="1436146"/>
            </a:xfrm>
            <a:prstGeom prst="rightBrace">
              <a:avLst>
                <a:gd name="adj1" fmla="val 62878"/>
                <a:gd name="adj2" fmla="val 50000"/>
              </a:avLst>
            </a:prstGeom>
            <a:ln w="38100">
              <a:solidFill>
                <a:srgbClr val="2274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667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pointers to the same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666134" cy="38807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myValue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50;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ptrA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,*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ptrB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,*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ptrA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myValue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ptrB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myValue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ptrC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ptrB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Same thing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ptrA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70;	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Changes everything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1667" y="4696916"/>
            <a:ext cx="1692910" cy="5959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50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1667" y="4100975"/>
            <a:ext cx="1692910" cy="5959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myValue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1667" y="3505035"/>
            <a:ext cx="1692910" cy="5959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myValue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1667" y="2909094"/>
            <a:ext cx="1692910" cy="5959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nsolas" panose="020B0609020204030204" pitchFamily="49" charset="0"/>
              </a:rPr>
              <a:t>myValue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942520" y="2909094"/>
            <a:ext cx="1181510" cy="2383762"/>
            <a:chOff x="8548576" y="4416938"/>
            <a:chExt cx="2041451" cy="1624424"/>
          </a:xfrm>
        </p:grpSpPr>
        <p:sp>
          <p:nvSpPr>
            <p:cNvPr id="17" name="Rectangle 16"/>
            <p:cNvSpPr/>
            <p:nvPr/>
          </p:nvSpPr>
          <p:spPr>
            <a:xfrm>
              <a:off x="8548576" y="5635256"/>
              <a:ext cx="2041451" cy="4061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nsolas" panose="020B0609020204030204" pitchFamily="49" charset="0"/>
                </a:rPr>
                <a:t>myValue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48576" y="5229150"/>
              <a:ext cx="2041451" cy="4061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nsolas" panose="020B0609020204030204" pitchFamily="49" charset="0"/>
                </a:rPr>
                <a:t>ptrA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548576" y="4823044"/>
              <a:ext cx="2041451" cy="4061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nsolas" panose="020B0609020204030204" pitchFamily="49" charset="0"/>
                </a:rPr>
                <a:t>ptrB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548576" y="4416938"/>
              <a:ext cx="2041451" cy="4061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nsolas" panose="020B0609020204030204" pitchFamily="49" charset="0"/>
                </a:rPr>
                <a:t>ptrC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" name="Curved Right Arrow 26"/>
          <p:cNvSpPr/>
          <p:nvPr/>
        </p:nvSpPr>
        <p:spPr>
          <a:xfrm>
            <a:off x="7343468" y="4398945"/>
            <a:ext cx="492727" cy="7583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>
            <a:off x="7325833" y="3718202"/>
            <a:ext cx="492727" cy="14327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>
            <a:off x="7325833" y="3207064"/>
            <a:ext cx="492727" cy="19390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850065" y="4696913"/>
            <a:ext cx="9002145" cy="2025192"/>
            <a:chOff x="1850065" y="4696913"/>
            <a:chExt cx="9002145" cy="2025192"/>
          </a:xfrm>
        </p:grpSpPr>
        <p:sp>
          <p:nvSpPr>
            <p:cNvPr id="30" name="Rectangle 29"/>
            <p:cNvSpPr/>
            <p:nvPr/>
          </p:nvSpPr>
          <p:spPr>
            <a:xfrm>
              <a:off x="9159300" y="4696913"/>
              <a:ext cx="1692910" cy="59594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70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1" name="Curved Up Arrow 30"/>
            <p:cNvSpPr/>
            <p:nvPr/>
          </p:nvSpPr>
          <p:spPr>
            <a:xfrm>
              <a:off x="1850065" y="5486400"/>
              <a:ext cx="8016949" cy="123570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42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0533"/>
          </a:xfrm>
        </p:spPr>
        <p:txBody>
          <a:bodyPr/>
          <a:lstStyle/>
          <a:p>
            <a:r>
              <a:rPr lang="en-US" dirty="0" smtClean="0"/>
              <a:t>Changing a </a:t>
            </a:r>
            <a:r>
              <a:rPr lang="en-US" dirty="0" err="1" smtClean="0"/>
              <a:t>pointee</a:t>
            </a:r>
            <a:endParaRPr lang="en-US" dirty="0"/>
          </a:p>
        </p:txBody>
      </p:sp>
      <p:sp>
        <p:nvSpPr>
          <p:cNvPr id="5" name="Regular Pentagon 4"/>
          <p:cNvSpPr/>
          <p:nvPr/>
        </p:nvSpPr>
        <p:spPr>
          <a:xfrm>
            <a:off x="982134" y="1930400"/>
            <a:ext cx="1365956" cy="1300910"/>
          </a:xfrm>
          <a:prstGeom prst="pentagon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house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779" y="5057426"/>
            <a:ext cx="1862666" cy="91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123 Main Street</a:t>
            </a:r>
          </a:p>
          <a:p>
            <a:pPr algn="ctr"/>
            <a:r>
              <a:rPr lang="en-US" sz="1200" dirty="0" smtClean="0"/>
              <a:t>Gainesville, FL 32611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4" idx="0"/>
            <a:endCxn id="5" idx="3"/>
          </p:cNvCxnSpPr>
          <p:nvPr/>
        </p:nvCxnSpPr>
        <p:spPr>
          <a:xfrm flipV="1">
            <a:off x="1665112" y="3231310"/>
            <a:ext cx="0" cy="18261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087215" y="2810933"/>
            <a:ext cx="4735688" cy="3160889"/>
            <a:chOff x="2087215" y="2810933"/>
            <a:chExt cx="4735688" cy="3160889"/>
          </a:xfrm>
        </p:grpSpPr>
        <p:sp>
          <p:nvSpPr>
            <p:cNvPr id="6" name="Rectangle 5"/>
            <p:cNvSpPr/>
            <p:nvPr/>
          </p:nvSpPr>
          <p:spPr>
            <a:xfrm>
              <a:off x="2847008" y="5057426"/>
              <a:ext cx="1862666" cy="914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123 Main Street</a:t>
              </a:r>
            </a:p>
            <a:p>
              <a:pPr algn="ctr"/>
              <a:r>
                <a:rPr lang="en-US" sz="1200" dirty="0" smtClean="0"/>
                <a:t>Gainesville, FL 32611</a:t>
              </a:r>
              <a:endParaRPr lang="en-US" sz="1200" dirty="0"/>
            </a:p>
          </p:txBody>
        </p:sp>
        <p:cxnSp>
          <p:nvCxnSpPr>
            <p:cNvPr id="14" name="Straight Arrow Connector 13"/>
            <p:cNvCxnSpPr>
              <a:stCxn id="6" idx="0"/>
              <a:endCxn id="5" idx="4"/>
            </p:cNvCxnSpPr>
            <p:nvPr/>
          </p:nvCxnSpPr>
          <p:spPr>
            <a:xfrm flipH="1" flipV="1">
              <a:off x="2087215" y="3231307"/>
              <a:ext cx="1691126" cy="18261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4960237" y="5057426"/>
              <a:ext cx="1862666" cy="914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123 Main Street</a:t>
              </a:r>
            </a:p>
            <a:p>
              <a:pPr algn="ctr"/>
              <a:r>
                <a:rPr lang="en-US" sz="1200" dirty="0" smtClean="0"/>
                <a:t>Gainesville, FL 32611</a:t>
              </a:r>
              <a:endParaRPr lang="en-US" sz="1200" dirty="0"/>
            </a:p>
          </p:txBody>
        </p:sp>
        <p:cxnSp>
          <p:nvCxnSpPr>
            <p:cNvPr id="18" name="Straight Arrow Connector 17"/>
            <p:cNvCxnSpPr>
              <a:stCxn id="7" idx="0"/>
            </p:cNvCxnSpPr>
            <p:nvPr/>
          </p:nvCxnSpPr>
          <p:spPr>
            <a:xfrm flipH="1" flipV="1">
              <a:off x="2217652" y="2810933"/>
              <a:ext cx="3673918" cy="224649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596445" y="1490133"/>
            <a:ext cx="3725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you change the </a:t>
            </a:r>
            <a:r>
              <a:rPr lang="en-US" b="1" dirty="0" err="1">
                <a:solidFill>
                  <a:srgbClr val="00B0F0"/>
                </a:solidFill>
              </a:rPr>
              <a:t>pointee</a:t>
            </a:r>
            <a:r>
              <a:rPr lang="en-US" dirty="0" smtClean="0"/>
              <a:t>? Will all pointers be affected?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7568" y="2178396"/>
            <a:ext cx="609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pointers aren’t affected… they are not the thing!</a:t>
            </a:r>
            <a:endParaRPr lang="en-US" dirty="0"/>
          </a:p>
        </p:txBody>
      </p:sp>
      <p:sp>
        <p:nvSpPr>
          <p:cNvPr id="15" name="Purple House"/>
          <p:cNvSpPr/>
          <p:nvPr/>
        </p:nvSpPr>
        <p:spPr>
          <a:xfrm>
            <a:off x="982134" y="1930400"/>
            <a:ext cx="1365956" cy="1300910"/>
          </a:xfrm>
          <a:prstGeom prst="pentagon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house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06485" y="2575856"/>
            <a:ext cx="425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Repaint a house? Everyone visiting that address will see the updated color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22903" y="3489358"/>
            <a:ext cx="4726384" cy="1015663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The data being pointed to (the </a:t>
            </a:r>
            <a:r>
              <a:rPr lang="en-US" sz="2000" dirty="0" err="1" smtClean="0">
                <a:solidFill>
                  <a:schemeClr val="bg1"/>
                </a:solidFill>
              </a:rPr>
              <a:t>pointee</a:t>
            </a:r>
            <a:r>
              <a:rPr lang="en-US" sz="2000" dirty="0" smtClean="0">
                <a:solidFill>
                  <a:schemeClr val="bg1"/>
                </a:solidFill>
              </a:rPr>
              <a:t>) can be changed by something OTHER than the pointer (like the object itself)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25930" y="5054785"/>
            <a:ext cx="3806429" cy="1015663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This can be fine, desirable behavior… or this can be the source of bugs, frustration, </a:t>
            </a:r>
            <a:r>
              <a:rPr lang="en-US" sz="2000" dirty="0" err="1" smtClean="0">
                <a:solidFill>
                  <a:schemeClr val="bg1"/>
                </a:solidFill>
              </a:rPr>
              <a:t>etc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54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5" grpId="0" animBg="1"/>
      <p:bldP spid="16" grpId="0"/>
      <p:bldP spid="17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0533"/>
          </a:xfrm>
        </p:spPr>
        <p:txBody>
          <a:bodyPr/>
          <a:lstStyle/>
          <a:p>
            <a:r>
              <a:rPr lang="en-US" dirty="0" smtClean="0"/>
              <a:t>Changing a pointer</a:t>
            </a:r>
            <a:endParaRPr lang="en-US" dirty="0"/>
          </a:p>
        </p:txBody>
      </p:sp>
      <p:sp>
        <p:nvSpPr>
          <p:cNvPr id="5" name="Regular Pentagon 4"/>
          <p:cNvSpPr/>
          <p:nvPr/>
        </p:nvSpPr>
        <p:spPr>
          <a:xfrm>
            <a:off x="982134" y="1930400"/>
            <a:ext cx="1365956" cy="1300910"/>
          </a:xfrm>
          <a:prstGeom prst="pentagon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 Main 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3779" y="5057426"/>
            <a:ext cx="1862666" cy="91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123 Main Street</a:t>
            </a:r>
          </a:p>
          <a:p>
            <a:pPr algn="ctr"/>
            <a:r>
              <a:rPr lang="en-US" sz="1200" dirty="0" smtClean="0"/>
              <a:t>Gainesville, FL 32611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4" idx="0"/>
            <a:endCxn id="5" idx="3"/>
          </p:cNvCxnSpPr>
          <p:nvPr/>
        </p:nvCxnSpPr>
        <p:spPr>
          <a:xfrm flipV="1">
            <a:off x="1665112" y="3231310"/>
            <a:ext cx="0" cy="18261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gular Pentagon 16"/>
          <p:cNvSpPr/>
          <p:nvPr/>
        </p:nvSpPr>
        <p:spPr>
          <a:xfrm>
            <a:off x="3031068" y="1930400"/>
            <a:ext cx="1365956" cy="1300910"/>
          </a:xfrm>
          <a:prstGeom prst="pentagon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125 Main 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75200" y="156519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House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mainSt123;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House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otherHouse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House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address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&amp;mainSt123;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Change the pointer to another house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address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otherHouse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0"/>
            <a:endCxn id="17" idx="3"/>
          </p:cNvCxnSpPr>
          <p:nvPr/>
        </p:nvCxnSpPr>
        <p:spPr>
          <a:xfrm flipV="1">
            <a:off x="1665112" y="3231310"/>
            <a:ext cx="2048934" cy="18261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8488" y="3805701"/>
            <a:ext cx="486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about the original object?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278488" y="4476550"/>
            <a:ext cx="5317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Is it okay to remove a pointer from something?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78488" y="5496586"/>
            <a:ext cx="4865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Sometimes, yes! Other times… no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278487" y="6098691"/>
            <a:ext cx="523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It’s different with dynamic memory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307867" y="5541249"/>
            <a:ext cx="2534176" cy="646331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More on dynamic allocation later!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006" y="6098691"/>
            <a:ext cx="221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House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address;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7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2" grpId="0"/>
      <p:bldP spid="24" grpId="0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40799" cy="688622"/>
          </a:xfrm>
        </p:spPr>
        <p:txBody>
          <a:bodyPr/>
          <a:lstStyle/>
          <a:p>
            <a:r>
              <a:rPr lang="en-US" dirty="0" smtClean="0"/>
              <a:t>Dereferencing – get the value of a </a:t>
            </a:r>
            <a:r>
              <a:rPr lang="en-US" dirty="0" err="1" smtClean="0"/>
              <a:t>pointee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311"/>
            <a:ext cx="8596668" cy="191904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Pointers point to memory addresses</a:t>
            </a:r>
          </a:p>
          <a:p>
            <a:r>
              <a:rPr lang="en-US" sz="2000" dirty="0" smtClean="0"/>
              <a:t>To get the data AT that memory address, we must </a:t>
            </a:r>
            <a:r>
              <a:rPr lang="en-US" sz="2000" b="1" dirty="0">
                <a:solidFill>
                  <a:srgbClr val="00B0F0"/>
                </a:solidFill>
              </a:rPr>
              <a:t>dereference</a:t>
            </a:r>
            <a:r>
              <a:rPr lang="en-US" sz="2000" dirty="0" smtClean="0"/>
              <a:t> the pointer</a:t>
            </a:r>
          </a:p>
          <a:p>
            <a:r>
              <a:rPr lang="en-US" sz="2000" dirty="0" smtClean="0"/>
              <a:t>To do so, we use the </a:t>
            </a:r>
            <a:r>
              <a:rPr lang="en-US" sz="2000" b="1" dirty="0" smtClean="0">
                <a:solidFill>
                  <a:srgbClr val="00B0F0"/>
                </a:solidFill>
              </a:rPr>
              <a:t>asterisk</a:t>
            </a:r>
            <a:r>
              <a:rPr lang="en-US" sz="2000" dirty="0"/>
              <a:t> </a:t>
            </a:r>
            <a:r>
              <a:rPr lang="en-US" sz="2000" dirty="0" smtClean="0"/>
              <a:t>again—this time, on an already-existing pointer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77334" y="4030506"/>
            <a:ext cx="9330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10;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&amp;x;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Prints out the address of 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Ditto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is pointing to x)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Print out 10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Ditto--dereference a pointer to get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 value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243" y="3849442"/>
            <a:ext cx="3886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5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5970"/>
          </a:xfrm>
        </p:spPr>
        <p:txBody>
          <a:bodyPr/>
          <a:lstStyle/>
          <a:p>
            <a:r>
              <a:rPr lang="en-US" dirty="0" smtClean="0"/>
              <a:t>Dereferencing a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697411"/>
          </a:xfrm>
        </p:spPr>
        <p:txBody>
          <a:bodyPr/>
          <a:lstStyle/>
          <a:p>
            <a:r>
              <a:rPr lang="en-US" sz="2400" dirty="0" smtClean="0"/>
              <a:t>Access the </a:t>
            </a:r>
            <a:r>
              <a:rPr lang="en-US" sz="2400" b="1" dirty="0" err="1">
                <a:solidFill>
                  <a:srgbClr val="00B0F0"/>
                </a:solidFill>
              </a:rPr>
              <a:t>pointee</a:t>
            </a:r>
            <a:r>
              <a:rPr lang="en-US" sz="2400" dirty="0" smtClean="0"/>
              <a:t> (i.e. the thing it’s pointing to)</a:t>
            </a:r>
            <a:endParaRPr lang="en-US" sz="2400" b="1" u="sng" dirty="0" smtClean="0"/>
          </a:p>
          <a:p>
            <a:r>
              <a:rPr lang="en-US" sz="2400" dirty="0" smtClean="0"/>
              <a:t>What you do with it at that point is up to you</a:t>
            </a:r>
          </a:p>
          <a:p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6.28f;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&amp;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Modify the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pointee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 through the pointer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+= 3.1f;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Copy the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pointee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into another variable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foo = *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656678" y="1880301"/>
            <a:ext cx="10049768" cy="2336697"/>
            <a:chOff x="1656678" y="1880301"/>
            <a:chExt cx="10049768" cy="2336697"/>
          </a:xfrm>
        </p:grpSpPr>
        <p:sp>
          <p:nvSpPr>
            <p:cNvPr id="6" name="TextBox 5"/>
            <p:cNvSpPr txBox="1"/>
            <p:nvPr/>
          </p:nvSpPr>
          <p:spPr>
            <a:xfrm>
              <a:off x="7636589" y="1880301"/>
              <a:ext cx="4069857" cy="1200329"/>
            </a:xfrm>
            <a:prstGeom prst="rect">
              <a:avLst/>
            </a:prstGeom>
            <a:solidFill>
              <a:srgbClr val="2274A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sz="2400" dirty="0"/>
                <a:t>During declaration, the asterisk just indicates it is a pointer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656678" y="3093901"/>
              <a:ext cx="8159462" cy="1123097"/>
            </a:xfrm>
            <a:custGeom>
              <a:avLst/>
              <a:gdLst>
                <a:gd name="connsiteX0" fmla="*/ 7132320 w 7132320"/>
                <a:gd name="connsiteY0" fmla="*/ 0 h 995083"/>
                <a:gd name="connsiteX1" fmla="*/ 7132320 w 7132320"/>
                <a:gd name="connsiteY1" fmla="*/ 995083 h 995083"/>
                <a:gd name="connsiteX2" fmla="*/ 0 w 7132320"/>
                <a:gd name="connsiteY2" fmla="*/ 995083 h 995083"/>
                <a:gd name="connsiteX3" fmla="*/ 0 w 7132320"/>
                <a:gd name="connsiteY3" fmla="*/ 688490 h 99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2320" h="995083">
                  <a:moveTo>
                    <a:pt x="7132320" y="0"/>
                  </a:moveTo>
                  <a:lnTo>
                    <a:pt x="7132320" y="995083"/>
                  </a:lnTo>
                  <a:lnTo>
                    <a:pt x="0" y="995083"/>
                  </a:lnTo>
                  <a:lnTo>
                    <a:pt x="0" y="688490"/>
                  </a:lnTo>
                </a:path>
              </a:pathLst>
            </a:cu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60613" y="4668630"/>
            <a:ext cx="10671584" cy="1569660"/>
            <a:chOff x="860613" y="4668630"/>
            <a:chExt cx="9788761" cy="1569660"/>
          </a:xfrm>
        </p:grpSpPr>
        <p:grpSp>
          <p:nvGrpSpPr>
            <p:cNvPr id="14" name="Group 13"/>
            <p:cNvGrpSpPr/>
            <p:nvPr/>
          </p:nvGrpSpPr>
          <p:grpSpPr>
            <a:xfrm>
              <a:off x="2819351" y="4668630"/>
              <a:ext cx="7830023" cy="1569660"/>
              <a:chOff x="2819351" y="4668630"/>
              <a:chExt cx="7830023" cy="156966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29669" y="4668630"/>
                <a:ext cx="4519705" cy="1569660"/>
              </a:xfrm>
              <a:prstGeom prst="rect">
                <a:avLst/>
              </a:prstGeom>
              <a:solidFill>
                <a:srgbClr val="2274A5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chemeClr val="bg1"/>
                    </a:solidFill>
                  </a:defRPr>
                </a:lvl1pPr>
              </a:lstStyle>
              <a:p>
                <a:r>
                  <a:rPr lang="en-US" dirty="0"/>
                  <a:t>After declaration, the asterisk </a:t>
                </a:r>
                <a:r>
                  <a:rPr lang="en-US" b="1" dirty="0">
                    <a:solidFill>
                      <a:srgbClr val="FFC000"/>
                    </a:solidFill>
                  </a:rPr>
                  <a:t>dereferences</a:t>
                </a:r>
                <a:r>
                  <a:rPr lang="en-US" dirty="0"/>
                  <a:t> the pointer, accessing </a:t>
                </a:r>
                <a:r>
                  <a:rPr lang="en-US" dirty="0" smtClean="0"/>
                  <a:t>what is stored </a:t>
                </a:r>
                <a:r>
                  <a:rPr lang="en-US" dirty="0"/>
                  <a:t>at that </a:t>
                </a:r>
                <a:r>
                  <a:rPr lang="en-US" dirty="0" smtClean="0"/>
                  <a:t>address (the </a:t>
                </a:r>
                <a:r>
                  <a:rPr lang="en-US" b="1" dirty="0" err="1">
                    <a:solidFill>
                      <a:srgbClr val="FFC000"/>
                    </a:solidFill>
                  </a:rPr>
                  <a:t>pointee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>
                <a:off x="2819351" y="5380499"/>
                <a:ext cx="3307130" cy="451632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Freeform 19"/>
            <p:cNvSpPr/>
            <p:nvPr/>
          </p:nvSpPr>
          <p:spPr>
            <a:xfrm>
              <a:off x="860613" y="5020118"/>
              <a:ext cx="5265868" cy="360381"/>
            </a:xfrm>
            <a:custGeom>
              <a:avLst/>
              <a:gdLst>
                <a:gd name="connsiteX0" fmla="*/ 5265868 w 5265868"/>
                <a:gd name="connsiteY0" fmla="*/ 704626 h 704626"/>
                <a:gd name="connsiteX1" fmla="*/ 0 w 5265868"/>
                <a:gd name="connsiteY1" fmla="*/ 704626 h 704626"/>
                <a:gd name="connsiteX2" fmla="*/ 0 w 5265868"/>
                <a:gd name="connsiteY2" fmla="*/ 0 h 704626"/>
                <a:gd name="connsiteX0" fmla="*/ 5265868 w 5265868"/>
                <a:gd name="connsiteY0" fmla="*/ 360381 h 360381"/>
                <a:gd name="connsiteX1" fmla="*/ 0 w 5265868"/>
                <a:gd name="connsiteY1" fmla="*/ 360381 h 360381"/>
                <a:gd name="connsiteX2" fmla="*/ 0 w 5265868"/>
                <a:gd name="connsiteY2" fmla="*/ 0 h 36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65868" h="360381">
                  <a:moveTo>
                    <a:pt x="5265868" y="360381"/>
                  </a:moveTo>
                  <a:lnTo>
                    <a:pt x="0" y="360381"/>
                  </a:lnTo>
                  <a:lnTo>
                    <a:pt x="0" y="0"/>
                  </a:lnTo>
                </a:path>
              </a:pathLst>
            </a:cu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50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Dereferencing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6659131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derefExample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&amp;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*</a:t>
            </a:r>
            <a:r>
              <a:rPr lang="en-US" sz="2400" dirty="0" err="1" smtClean="0"/>
              <a:t>derefExample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What’s happening here? 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Take the original type declaration –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*</a:t>
            </a:r>
            <a:endParaRPr lang="en-US" sz="24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/>
              <a:t>When you dereference, take </a:t>
            </a:r>
            <a:r>
              <a:rPr lang="en-US" sz="2400" b="1" dirty="0" smtClean="0"/>
              <a:t>one</a:t>
            </a:r>
            <a:r>
              <a:rPr lang="en-US" sz="2400" dirty="0" smtClean="0"/>
              <a:t> asterisk off the original type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 smtClean="0"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--&gt;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float</a:t>
            </a:r>
            <a:r>
              <a:rPr lang="en-US" sz="2400" dirty="0" smtClean="0">
                <a:sym typeface="Wingdings" panose="05000000000000000000" pitchFamily="2" charset="2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Whatever is left is the data type you have to work with at that spot in your code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27471"/>
              </p:ext>
            </p:extLst>
          </p:nvPr>
        </p:nvGraphicFramePr>
        <p:xfrm>
          <a:off x="7296319" y="1592958"/>
          <a:ext cx="4429004" cy="137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14502">
                  <a:extLst>
                    <a:ext uri="{9D8B030D-6E8A-4147-A177-3AD203B41FA5}">
                      <a16:colId xmlns:a16="http://schemas.microsoft.com/office/drawing/2014/main" val="1806766709"/>
                    </a:ext>
                  </a:extLst>
                </a:gridCol>
                <a:gridCol w="2214502">
                  <a:extLst>
                    <a:ext uri="{9D8B030D-6E8A-4147-A177-3AD203B41FA5}">
                      <a16:colId xmlns:a16="http://schemas.microsoft.com/office/drawing/2014/main" val="3017402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You write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type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83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derefExample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float*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</a:t>
                      </a:r>
                      <a:r>
                        <a:rPr lang="en-US" sz="2400" dirty="0" err="1" smtClean="0"/>
                        <a:t>derefExample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float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6979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18619" y="3301585"/>
            <a:ext cx="4091206" cy="646331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z="1800" dirty="0" smtClean="0"/>
              <a:t>Anything you can do with a float, you can do with </a:t>
            </a:r>
            <a:r>
              <a:rPr lang="en-US" sz="1800" dirty="0" smtClean="0">
                <a:latin typeface="Consolas" panose="020B0609020204030204" pitchFamily="49" charset="0"/>
              </a:rPr>
              <a:t>*</a:t>
            </a:r>
            <a:r>
              <a:rPr lang="en-US" sz="1800" dirty="0" err="1" smtClean="0">
                <a:latin typeface="Consolas" panose="020B0609020204030204" pitchFamily="49" charset="0"/>
              </a:rPr>
              <a:t>derefExample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8619" y="4255315"/>
            <a:ext cx="4091206" cy="1477328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z="1800" dirty="0"/>
              <a:t>Pass it to a function</a:t>
            </a:r>
          </a:p>
          <a:p>
            <a:r>
              <a:rPr lang="en-US" sz="1800" dirty="0"/>
              <a:t>Copy it to </a:t>
            </a:r>
            <a:r>
              <a:rPr lang="en-US" sz="1800" dirty="0" smtClean="0"/>
              <a:t>another variable</a:t>
            </a:r>
          </a:p>
          <a:p>
            <a:r>
              <a:rPr lang="en-US" sz="1800" dirty="0" smtClean="0"/>
              <a:t>Modify it</a:t>
            </a:r>
            <a:endParaRPr lang="en-US" sz="1800" dirty="0"/>
          </a:p>
          <a:p>
            <a:r>
              <a:rPr lang="en-US" sz="1800" dirty="0" smtClean="0"/>
              <a:t>Print it using </a:t>
            </a:r>
            <a:r>
              <a:rPr lang="en-US" sz="1800" dirty="0" err="1" smtClean="0"/>
              <a:t>cout</a:t>
            </a:r>
            <a:endParaRPr lang="en-US" sz="1800" dirty="0" smtClean="0"/>
          </a:p>
          <a:p>
            <a:r>
              <a:rPr lang="en-US" sz="1800" dirty="0" smtClean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224393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284"/>
          </a:xfrm>
        </p:spPr>
        <p:txBody>
          <a:bodyPr/>
          <a:lstStyle/>
          <a:p>
            <a:r>
              <a:rPr lang="en-US" dirty="0"/>
              <a:t>Dereferencing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3421"/>
            <a:ext cx="8596668" cy="1297703"/>
          </a:xfrm>
        </p:spPr>
        <p:txBody>
          <a:bodyPr/>
          <a:lstStyle/>
          <a:p>
            <a:r>
              <a:rPr lang="en-US" dirty="0"/>
              <a:t>You can CHANGE the value of a </a:t>
            </a:r>
            <a:r>
              <a:rPr lang="en-US" dirty="0" err="1"/>
              <a:t>pointee</a:t>
            </a:r>
            <a:endParaRPr lang="en-US" dirty="0"/>
          </a:p>
          <a:p>
            <a:r>
              <a:rPr lang="en-US" dirty="0"/>
              <a:t>Simply dereference the pointer, and then assign a new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This is also true (and extremely useful!) in functions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77334" y="5552587"/>
            <a:ext cx="2813644" cy="297385"/>
            <a:chOff x="677334" y="3361982"/>
            <a:chExt cx="2813644" cy="297385"/>
          </a:xfrm>
        </p:grpSpPr>
        <p:sp>
          <p:nvSpPr>
            <p:cNvPr id="5" name="Rectangle 4"/>
            <p:cNvSpPr/>
            <p:nvPr/>
          </p:nvSpPr>
          <p:spPr>
            <a:xfrm>
              <a:off x="677334" y="3361982"/>
              <a:ext cx="1400372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onsolas" panose="020B0609020204030204" pitchFamily="49" charset="0"/>
                </a:rPr>
                <a:t>5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82005" y="3361982"/>
              <a:ext cx="1408973" cy="297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 smtClean="0">
                  <a:latin typeface="Consolas" panose="020B0609020204030204" pitchFamily="49" charset="0"/>
                </a:rPr>
                <a:t>12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486677" y="5552587"/>
            <a:ext cx="1400373" cy="297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</a:rPr>
              <a:t>&amp;x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91721" y="5552587"/>
            <a:ext cx="4124119" cy="297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latin typeface="Consolas" panose="020B0609020204030204" pitchFamily="49" charset="0"/>
              </a:rPr>
              <a:t>Other Memory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932" y="2883924"/>
            <a:ext cx="8709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x = 5, y = 12;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ptr1 = &amp;x;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ptr2 = &amp;x;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77334" y="5247112"/>
            <a:ext cx="2813644" cy="297385"/>
            <a:chOff x="677334" y="3361982"/>
            <a:chExt cx="2813644" cy="297385"/>
          </a:xfrm>
          <a:solidFill>
            <a:schemeClr val="bg1"/>
          </a:solidFill>
        </p:grpSpPr>
        <p:sp>
          <p:nvSpPr>
            <p:cNvPr id="26" name="Rectangle 25"/>
            <p:cNvSpPr/>
            <p:nvPr/>
          </p:nvSpPr>
          <p:spPr>
            <a:xfrm>
              <a:off x="677334" y="3361982"/>
              <a:ext cx="1400372" cy="2973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x</a:t>
              </a:r>
              <a:endPara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082005" y="3361982"/>
              <a:ext cx="1408973" cy="2973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 smtClean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y</a:t>
              </a:r>
              <a:endParaRPr lang="en-US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3486677" y="5247112"/>
            <a:ext cx="1400373" cy="297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ptr1</a:t>
            </a:r>
            <a:endParaRPr lang="en-US" sz="2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urved Up Arrow 7"/>
          <p:cNvSpPr/>
          <p:nvPr/>
        </p:nvSpPr>
        <p:spPr>
          <a:xfrm flipH="1">
            <a:off x="581024" y="5857757"/>
            <a:ext cx="3597236" cy="664390"/>
          </a:xfrm>
          <a:prstGeom prst="curvedUpArrow">
            <a:avLst>
              <a:gd name="adj1" fmla="val 0"/>
              <a:gd name="adj2" fmla="val 29820"/>
              <a:gd name="adj3" fmla="val 20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95650" y="5552587"/>
            <a:ext cx="1400373" cy="2973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</a:rPr>
              <a:t>&amp;x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95650" y="5247112"/>
            <a:ext cx="1400373" cy="297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ptr2</a:t>
            </a:r>
            <a:endParaRPr lang="en-US" sz="20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Curved Up Arrow 35"/>
          <p:cNvSpPr/>
          <p:nvPr/>
        </p:nvSpPr>
        <p:spPr>
          <a:xfrm flipH="1">
            <a:off x="581023" y="5857757"/>
            <a:ext cx="5005287" cy="454699"/>
          </a:xfrm>
          <a:prstGeom prst="curvedUpArrow">
            <a:avLst>
              <a:gd name="adj1" fmla="val 0"/>
              <a:gd name="adj2" fmla="val 29820"/>
              <a:gd name="adj3" fmla="val 20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5932" y="3840054"/>
            <a:ext cx="9000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*ptr1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Change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x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to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20 (indirectly, by way of a pointer)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7333" y="5552587"/>
            <a:ext cx="1400372" cy="2973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</a:rPr>
              <a:t>20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5932" y="4153314"/>
            <a:ext cx="9000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*ptr2;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Print the value of ptr2’s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pointee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(it’ll be 20)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5932" y="4466574"/>
            <a:ext cx="9000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ptr2 = 1024;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Change x to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1024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(indirectly, by way of a pointer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7333" y="5552587"/>
            <a:ext cx="1400372" cy="2973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nsolas" panose="020B0609020204030204" pitchFamily="49" charset="0"/>
              </a:rPr>
              <a:t>1024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932" y="4804039"/>
            <a:ext cx="9000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x;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Print the value of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x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pointee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(it’ll be 1024)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1" grpId="0" animBg="1"/>
      <p:bldP spid="42" grpId="0"/>
      <p:bldP spid="43" grpId="0"/>
      <p:bldP spid="44" grpId="0" animBg="1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5689"/>
          </a:xfrm>
        </p:spPr>
        <p:txBody>
          <a:bodyPr/>
          <a:lstStyle/>
          <a:p>
            <a:r>
              <a:rPr lang="en-US" dirty="0" smtClean="0"/>
              <a:t>Dereferencing null (or bad)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7205"/>
            <a:ext cx="8596668" cy="3391020"/>
          </a:xfrm>
        </p:spPr>
        <p:txBody>
          <a:bodyPr>
            <a:noAutofit/>
          </a:bodyPr>
          <a:lstStyle/>
          <a:p>
            <a:r>
              <a:rPr lang="en-US" sz="2400" dirty="0" smtClean="0"/>
              <a:t>Dereferencing a pointer that is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400" dirty="0" smtClean="0"/>
              <a:t> will probably throw an exception</a:t>
            </a:r>
          </a:p>
          <a:p>
            <a:pPr lvl="1"/>
            <a:r>
              <a:rPr lang="en-US" sz="2000" dirty="0" smtClean="0"/>
              <a:t>Causing your program to crash, if it’s not caught</a:t>
            </a:r>
          </a:p>
          <a:p>
            <a:r>
              <a:rPr lang="en-US" sz="2400" dirty="0" smtClean="0"/>
              <a:t>Dereferencing a pointer that isn’t </a:t>
            </a:r>
            <a:r>
              <a:rPr lang="en-US" sz="2400" dirty="0" err="1" smtClean="0"/>
              <a:t>nullptr</a:t>
            </a:r>
            <a:r>
              <a:rPr lang="en-US" sz="2400" dirty="0" smtClean="0"/>
              <a:t>, but also isn’t valid (i.e. doesn’t point to something usable…)</a:t>
            </a:r>
          </a:p>
          <a:p>
            <a:pPr lvl="1"/>
            <a:r>
              <a:rPr lang="en-US" sz="2000" dirty="0" smtClean="0"/>
              <a:t>MAY throw an exception</a:t>
            </a:r>
          </a:p>
          <a:p>
            <a:pPr lvl="1"/>
            <a:r>
              <a:rPr lang="en-US" sz="2000" dirty="0" smtClean="0"/>
              <a:t>May result in bogus values (based on whatever value was at that memory location)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947894" y="5037296"/>
            <a:ext cx="84272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pointerToNothing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pointerToNothing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What will happen here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? Unknown!</a:t>
            </a:r>
          </a:p>
          <a:p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nullPointer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nullPointer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Unknown… likely to thrown an exception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34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good is a null pointer?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4021"/>
            <a:ext cx="8711216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As far as using it, it’s no good at all</a:t>
            </a:r>
          </a:p>
          <a:p>
            <a:r>
              <a:rPr lang="en-US" sz="2800" dirty="0" smtClean="0"/>
              <a:t>Any attempt to dereference a null pointer will </a:t>
            </a:r>
            <a:r>
              <a:rPr lang="en-US" sz="2800" u="sng" dirty="0" smtClean="0"/>
              <a:t>probably</a:t>
            </a:r>
            <a:r>
              <a:rPr lang="en-US" sz="2800" dirty="0" smtClean="0"/>
              <a:t> throw an exception</a:t>
            </a:r>
          </a:p>
          <a:p>
            <a:r>
              <a:rPr lang="en-US" sz="2800" dirty="0" smtClean="0"/>
              <a:t>Officially it is </a:t>
            </a:r>
            <a:r>
              <a:rPr lang="en-US" sz="2800" b="1" dirty="0">
                <a:solidFill>
                  <a:srgbClr val="00B0F0"/>
                </a:solidFill>
              </a:rPr>
              <a:t>undefined behavior</a:t>
            </a:r>
            <a:endParaRPr lang="en-US" sz="2400" b="1" dirty="0">
              <a:solidFill>
                <a:srgbClr val="00B0F0"/>
              </a:solidFill>
            </a:endParaRPr>
          </a:p>
          <a:p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 &amp;x;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10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So far so good…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Stop using this, no problem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10.23f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Exception/crash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82594" y="3863820"/>
            <a:ext cx="4935449" cy="1156125"/>
            <a:chOff x="5382594" y="3863820"/>
            <a:chExt cx="4935449" cy="1156125"/>
          </a:xfrm>
        </p:grpSpPr>
        <p:sp>
          <p:nvSpPr>
            <p:cNvPr id="4" name="TextBox 3"/>
            <p:cNvSpPr txBox="1"/>
            <p:nvPr/>
          </p:nvSpPr>
          <p:spPr>
            <a:xfrm>
              <a:off x="6964326" y="4065838"/>
              <a:ext cx="3353717" cy="954107"/>
            </a:xfrm>
            <a:prstGeom prst="rect">
              <a:avLst/>
            </a:prstGeom>
            <a:solidFill>
              <a:srgbClr val="2274A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sz="2800" dirty="0"/>
                <a:t>You will hear this term a lot with C++</a:t>
              </a:r>
            </a:p>
          </p:txBody>
        </p:sp>
        <p:sp>
          <p:nvSpPr>
            <p:cNvPr id="5" name="Left Arrow 4"/>
            <p:cNvSpPr/>
            <p:nvPr/>
          </p:nvSpPr>
          <p:spPr>
            <a:xfrm rot="1468386">
              <a:off x="5382594" y="3863820"/>
              <a:ext cx="1584251" cy="40403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018852" y="5304472"/>
            <a:ext cx="3353717" cy="1384995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 dirty="0" smtClean="0"/>
              <a:t>You want to write code that is the opposite of this!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639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Nullptr</a:t>
            </a:r>
            <a:r>
              <a:rPr lang="en-US" dirty="0" smtClean="0"/>
              <a:t> can be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Do your 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Or</a:t>
            </a:r>
            <a:r>
              <a:rPr lang="en-US" sz="2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// Do your 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231759" y="2966485"/>
            <a:ext cx="1797902" cy="41271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578137" y="4996927"/>
            <a:ext cx="1398591" cy="10284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3880" y="4176416"/>
            <a:ext cx="3762130" cy="646331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(some compilers MAY initialize to </a:t>
            </a:r>
            <a:r>
              <a:rPr lang="en-US" dirty="0" err="1"/>
              <a:t>nullptr</a:t>
            </a:r>
            <a:r>
              <a:rPr lang="en-US" dirty="0"/>
              <a:t>… </a:t>
            </a:r>
            <a:r>
              <a:rPr lang="en-US" dirty="0" smtClean="0"/>
              <a:t>NEVER </a:t>
            </a:r>
            <a:r>
              <a:rPr lang="en-US" dirty="0"/>
              <a:t>count on this)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5485" y="1496087"/>
            <a:ext cx="3782374" cy="646331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UNINITIALIZED pointers will most likely fall into this case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6727" y="1522636"/>
            <a:ext cx="5679183" cy="44012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More of a style/semantic choice here.</a:t>
            </a:r>
          </a:p>
          <a:p>
            <a:endParaRPr lang="en-US" sz="2800" dirty="0"/>
          </a:p>
          <a:p>
            <a:r>
              <a:rPr lang="en-US" sz="2800" dirty="0" smtClean="0"/>
              <a:t>Glass not empty?</a:t>
            </a:r>
          </a:p>
          <a:p>
            <a:r>
              <a:rPr lang="en-US" sz="2800" dirty="0" smtClean="0"/>
              <a:t>(</a:t>
            </a:r>
            <a:r>
              <a:rPr lang="en-US" sz="2800" dirty="0" err="1" smtClean="0"/>
              <a:t>i.e</a:t>
            </a:r>
            <a:r>
              <a:rPr lang="en-US" sz="2800" dirty="0" smtClean="0"/>
              <a:t> it’s got something in it?)</a:t>
            </a:r>
          </a:p>
          <a:p>
            <a:r>
              <a:rPr lang="en-US" sz="2800" dirty="0" smtClean="0"/>
              <a:t>Operate on the water you do have</a:t>
            </a:r>
          </a:p>
          <a:p>
            <a:endParaRPr lang="en-US" sz="2800" dirty="0"/>
          </a:p>
          <a:p>
            <a:r>
              <a:rPr lang="en-US" sz="2800" dirty="0" smtClean="0"/>
              <a:t>Is the glass empty?</a:t>
            </a:r>
          </a:p>
          <a:p>
            <a:r>
              <a:rPr lang="en-US" sz="2800" dirty="0" smtClean="0"/>
              <a:t>(Respond to the lack of data/resources)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316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/ Hex representation </a:t>
            </a:r>
            <a:r>
              <a:rPr lang="en-US" dirty="0"/>
              <a:t>of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6300" y="1544420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 = 16;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number2 = 98734;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77334" y="2800352"/>
            <a:ext cx="11058525" cy="657224"/>
            <a:chOff x="847725" y="2481829"/>
            <a:chExt cx="8458200" cy="1347221"/>
          </a:xfrm>
        </p:grpSpPr>
        <p:sp>
          <p:nvSpPr>
            <p:cNvPr id="21" name="Rectangle 20"/>
            <p:cNvSpPr/>
            <p:nvPr/>
          </p:nvSpPr>
          <p:spPr>
            <a:xfrm>
              <a:off x="847725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00000000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00000000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62275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00000000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19550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00010000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76825" y="3219450"/>
              <a:ext cx="1057275" cy="6096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00000000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34100" y="3219450"/>
              <a:ext cx="1057275" cy="6096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10101110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91375" y="3219450"/>
              <a:ext cx="1057275" cy="6096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10000001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248650" y="3219450"/>
              <a:ext cx="1057275" cy="6096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 smtClean="0">
                  <a:latin typeface="Consolas" panose="020B0609020204030204" pitchFamily="49" charset="0"/>
                </a:rPr>
                <a:t>00000001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9" name="Left Brace 28"/>
            <p:cNvSpPr/>
            <p:nvPr/>
          </p:nvSpPr>
          <p:spPr>
            <a:xfrm rot="5400000">
              <a:off x="2593464" y="736090"/>
              <a:ext cx="737621" cy="4229100"/>
            </a:xfrm>
            <a:prstGeom prst="leftBrace">
              <a:avLst>
                <a:gd name="adj1" fmla="val 54365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Ins="640080" rtlCol="0" anchor="b" anchorCtr="0"/>
            <a:lstStyle/>
            <a:p>
              <a:pPr algn="ctr"/>
              <a:r>
                <a:rPr lang="en-US" dirty="0"/>
                <a:t>number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rot="5400000">
              <a:off x="6822565" y="736090"/>
              <a:ext cx="737620" cy="4229100"/>
            </a:xfrm>
            <a:prstGeom prst="leftBrace">
              <a:avLst>
                <a:gd name="adj1" fmla="val 54365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Ins="640080" rtlCol="0" anchor="b" anchorCtr="0"/>
            <a:lstStyle/>
            <a:p>
              <a:pPr algn="ctr"/>
              <a:r>
                <a:rPr lang="en-US" dirty="0"/>
                <a:t>number2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601633" y="1397169"/>
            <a:ext cx="6666441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Each byte </a:t>
            </a:r>
            <a:r>
              <a:rPr lang="en-US" dirty="0" smtClean="0"/>
              <a:t>is made </a:t>
            </a:r>
            <a:r>
              <a:rPr lang="en-US" dirty="0"/>
              <a:t>of 8 bits</a:t>
            </a:r>
          </a:p>
          <a:p>
            <a:r>
              <a:rPr lang="en-US" dirty="0"/>
              <a:t>Each data type made of some number of bytes</a:t>
            </a:r>
          </a:p>
          <a:p>
            <a:r>
              <a:rPr lang="en-US" dirty="0"/>
              <a:t>Integers are commonly 4 byte data types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77334" y="4005473"/>
            <a:ext cx="11058525" cy="1027946"/>
            <a:chOff x="677334" y="4005473"/>
            <a:chExt cx="11058525" cy="1027946"/>
          </a:xfrm>
        </p:grpSpPr>
        <p:grpSp>
          <p:nvGrpSpPr>
            <p:cNvPr id="32" name="Group 31"/>
            <p:cNvGrpSpPr/>
            <p:nvPr/>
          </p:nvGrpSpPr>
          <p:grpSpPr>
            <a:xfrm>
              <a:off x="677334" y="4736034"/>
              <a:ext cx="11058525" cy="297385"/>
              <a:chOff x="847725" y="3219450"/>
              <a:chExt cx="8458200" cy="6096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847725" y="3219450"/>
                <a:ext cx="1057275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Consolas" panose="020B0609020204030204" pitchFamily="49" charset="0"/>
                  </a:rPr>
                  <a:t>0 0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05000" y="3219450"/>
                <a:ext cx="1057275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 dirty="0">
                    <a:latin typeface="Consolas" panose="020B0609020204030204" pitchFamily="49" charset="0"/>
                  </a:rPr>
                  <a:t>0 0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962275" y="3219450"/>
                <a:ext cx="1057275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 dirty="0">
                    <a:latin typeface="Consolas" panose="020B0609020204030204" pitchFamily="49" charset="0"/>
                  </a:rPr>
                  <a:t>0 0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019550" y="3219450"/>
                <a:ext cx="1057275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 dirty="0">
                    <a:latin typeface="Consolas" panose="020B0609020204030204" pitchFamily="49" charset="0"/>
                  </a:rPr>
                  <a:t>1 0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076825" y="3219450"/>
                <a:ext cx="1057275" cy="6096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Consolas" panose="020B0609020204030204" pitchFamily="49" charset="0"/>
                  </a:rPr>
                  <a:t>0 0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134100" y="3219450"/>
                <a:ext cx="1057275" cy="6096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 dirty="0" smtClean="0">
                    <a:latin typeface="Consolas" panose="020B0609020204030204" pitchFamily="49" charset="0"/>
                  </a:rPr>
                  <a:t>A E</a:t>
                </a:r>
                <a:endParaRPr lang="en-US" sz="2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191375" y="3219450"/>
                <a:ext cx="1057275" cy="6096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 dirty="0">
                    <a:latin typeface="Consolas" panose="020B0609020204030204" pitchFamily="49" charset="0"/>
                  </a:rPr>
                  <a:t>8 1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248650" y="3219450"/>
                <a:ext cx="1057275" cy="6096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 dirty="0" smtClean="0">
                    <a:latin typeface="Consolas" panose="020B0609020204030204" pitchFamily="49" charset="0"/>
                  </a:rPr>
                  <a:t>0 1</a:t>
                </a: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604319" y="4005473"/>
              <a:ext cx="225815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pPr algn="ctr"/>
              <a:r>
                <a:rPr lang="en-US" dirty="0"/>
                <a:t>OR, as pairs of 4-bit values (still 8 bits)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810126" y="3116631"/>
            <a:ext cx="742950" cy="1619403"/>
            <a:chOff x="4810126" y="3116631"/>
            <a:chExt cx="742950" cy="1619403"/>
          </a:xfrm>
        </p:grpSpPr>
        <p:sp>
          <p:nvSpPr>
            <p:cNvPr id="47" name="Rectangle 46"/>
            <p:cNvSpPr/>
            <p:nvPr/>
          </p:nvSpPr>
          <p:spPr>
            <a:xfrm>
              <a:off x="4810126" y="3116631"/>
              <a:ext cx="742950" cy="3621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Elbow Connector 53"/>
            <p:cNvCxnSpPr>
              <a:stCxn id="47" idx="2"/>
            </p:cNvCxnSpPr>
            <p:nvPr/>
          </p:nvCxnSpPr>
          <p:spPr>
            <a:xfrm rot="16200000" flipH="1">
              <a:off x="4633913" y="4026422"/>
              <a:ext cx="1257300" cy="161924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243756" y="3138411"/>
            <a:ext cx="742950" cy="1597624"/>
            <a:chOff x="4810126" y="3116631"/>
            <a:chExt cx="742950" cy="1597624"/>
          </a:xfrm>
        </p:grpSpPr>
        <p:sp>
          <p:nvSpPr>
            <p:cNvPr id="58" name="Rectangle 57"/>
            <p:cNvSpPr/>
            <p:nvPr/>
          </p:nvSpPr>
          <p:spPr>
            <a:xfrm>
              <a:off x="4810126" y="3116631"/>
              <a:ext cx="742950" cy="36210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Elbow Connector 58"/>
            <p:cNvCxnSpPr>
              <a:stCxn id="58" idx="2"/>
            </p:cNvCxnSpPr>
            <p:nvPr/>
          </p:nvCxnSpPr>
          <p:spPr>
            <a:xfrm rot="5400000">
              <a:off x="4463300" y="3995953"/>
              <a:ext cx="1235520" cy="201083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72468" y="5117649"/>
            <a:ext cx="3478770" cy="1484829"/>
            <a:chOff x="372468" y="5117649"/>
            <a:chExt cx="3478770" cy="1484829"/>
          </a:xfrm>
        </p:grpSpPr>
        <p:sp>
          <p:nvSpPr>
            <p:cNvPr id="3" name="TextBox 2"/>
            <p:cNvSpPr txBox="1"/>
            <p:nvPr/>
          </p:nvSpPr>
          <p:spPr>
            <a:xfrm>
              <a:off x="372468" y="5956147"/>
              <a:ext cx="3478770" cy="646331"/>
            </a:xfrm>
            <a:prstGeom prst="rect">
              <a:avLst/>
            </a:prstGeom>
            <a:solidFill>
              <a:srgbClr val="2274A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/>
              </a:lvl1pPr>
            </a:lstStyle>
            <a:p>
              <a:r>
                <a:rPr lang="en-US" sz="1800" dirty="0">
                  <a:solidFill>
                    <a:schemeClr val="bg1"/>
                  </a:solidFill>
                </a:rPr>
                <a:t>The address of </a:t>
              </a:r>
              <a:r>
                <a:rPr lang="en-US" sz="1800" b="1" dirty="0">
                  <a:solidFill>
                    <a:srgbClr val="FFC000"/>
                  </a:solidFill>
                </a:rPr>
                <a:t>number</a:t>
              </a:r>
              <a:r>
                <a:rPr lang="en-US" sz="1800" dirty="0">
                  <a:solidFill>
                    <a:schemeClr val="bg1"/>
                  </a:solidFill>
                </a:rPr>
                <a:t> would be the location of its </a:t>
              </a:r>
              <a:r>
                <a:rPr lang="en-US" sz="1800" b="1" dirty="0">
                  <a:solidFill>
                    <a:srgbClr val="FFC000"/>
                  </a:solidFill>
                </a:rPr>
                <a:t>first byte</a:t>
              </a:r>
            </a:p>
          </p:txBody>
        </p:sp>
        <p:sp>
          <p:nvSpPr>
            <p:cNvPr id="41" name="Down Arrow 40"/>
            <p:cNvSpPr/>
            <p:nvPr/>
          </p:nvSpPr>
          <p:spPr>
            <a:xfrm flipV="1">
              <a:off x="587288" y="5117649"/>
              <a:ext cx="180089" cy="83849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10972" y="5117649"/>
            <a:ext cx="3504260" cy="1484829"/>
            <a:chOff x="-416199" y="5117649"/>
            <a:chExt cx="3504260" cy="1484829"/>
          </a:xfrm>
        </p:grpSpPr>
        <p:sp>
          <p:nvSpPr>
            <p:cNvPr id="43" name="TextBox 42"/>
            <p:cNvSpPr txBox="1"/>
            <p:nvPr/>
          </p:nvSpPr>
          <p:spPr>
            <a:xfrm>
              <a:off x="-416199" y="5956147"/>
              <a:ext cx="3504260" cy="646331"/>
            </a:xfrm>
            <a:prstGeom prst="rect">
              <a:avLst/>
            </a:prstGeom>
            <a:solidFill>
              <a:srgbClr val="2274A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The address of </a:t>
              </a:r>
              <a:r>
                <a:rPr lang="en-US" b="1" dirty="0">
                  <a:solidFill>
                    <a:srgbClr val="FFC000"/>
                  </a:solidFill>
                </a:rPr>
                <a:t>number2</a:t>
              </a:r>
              <a:r>
                <a:rPr lang="en-US" dirty="0"/>
                <a:t> would be the location of its </a:t>
              </a:r>
              <a:r>
                <a:rPr lang="en-US" b="1" dirty="0">
                  <a:solidFill>
                    <a:srgbClr val="FFC000"/>
                  </a:solidFill>
                </a:rPr>
                <a:t>first byte</a:t>
              </a:r>
            </a:p>
          </p:txBody>
        </p:sp>
        <p:sp>
          <p:nvSpPr>
            <p:cNvPr id="44" name="Down Arrow 43"/>
            <p:cNvSpPr/>
            <p:nvPr/>
          </p:nvSpPr>
          <p:spPr>
            <a:xfrm flipV="1">
              <a:off x="587288" y="5117649"/>
              <a:ext cx="180089" cy="83849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196255" y="5586815"/>
            <a:ext cx="2314575" cy="923330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true for primitive types or complex classes</a:t>
            </a:r>
          </a:p>
        </p:txBody>
      </p:sp>
    </p:spTree>
    <p:extLst>
      <p:ext uri="{BB962C8B-B14F-4D97-AF65-F5344CB8AC3E}">
        <p14:creationId xmlns:p14="http://schemas.microsoft.com/office/powerpoint/2010/main" val="106244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US" dirty="0" smtClean="0"/>
              <a:t>Passing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7557"/>
            <a:ext cx="8596668" cy="5531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pointer is just a new type of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9867" y="202071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vs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vs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vs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SomeObject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*;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4" y="3497617"/>
            <a:ext cx="8596668" cy="1503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How to pass that to a function?</a:t>
            </a:r>
          </a:p>
          <a:p>
            <a:pPr lvl="1"/>
            <a:r>
              <a:rPr lang="en-US" sz="2200" dirty="0" smtClean="0"/>
              <a:t>Kind of like everything else…</a:t>
            </a:r>
          </a:p>
          <a:p>
            <a:pPr lvl="1"/>
            <a:r>
              <a:rPr lang="en-US" sz="2200" dirty="0" smtClean="0"/>
              <a:t>First you have to write the function(s)</a:t>
            </a:r>
          </a:p>
        </p:txBody>
      </p:sp>
    </p:spTree>
    <p:extLst>
      <p:ext uri="{BB962C8B-B14F-4D97-AF65-F5344CB8AC3E}">
        <p14:creationId xmlns:p14="http://schemas.microsoft.com/office/powerpoint/2010/main" val="14417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489"/>
          </a:xfrm>
        </p:spPr>
        <p:txBody>
          <a:bodyPr/>
          <a:lstStyle/>
          <a:p>
            <a:r>
              <a:rPr lang="en-US" dirty="0" smtClean="0"/>
              <a:t>Calling the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1556" y="1620082"/>
            <a:ext cx="102164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someNumber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Pass 10 to the function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1556" y="4216399"/>
            <a:ext cx="7035766" cy="2423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Bar(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What does the function need?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/>
              <a:t>*</a:t>
            </a:r>
          </a:p>
          <a:p>
            <a:r>
              <a:rPr lang="en-US" sz="2400" dirty="0" smtClean="0"/>
              <a:t>What type of data is </a:t>
            </a:r>
            <a:r>
              <a:rPr lang="en-US" sz="2400" b="1" dirty="0" err="1" smtClean="0">
                <a:latin typeface="Consolas" panose="020B0609020204030204" pitchFamily="49" charset="0"/>
              </a:rPr>
              <a:t>someNumber</a:t>
            </a:r>
            <a:r>
              <a:rPr lang="en-US" sz="2400" dirty="0" smtClean="0"/>
              <a:t>? </a:t>
            </a:r>
            <a:r>
              <a:rPr lang="en-US" sz="2400" dirty="0" err="1" smtClean="0"/>
              <a:t>i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nt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/>
              <a:t>What type of data is </a:t>
            </a:r>
            <a:r>
              <a:rPr lang="en-US" sz="2400" b="1" dirty="0" smtClean="0">
                <a:latin typeface="Consolas" panose="020B0609020204030204" pitchFamily="49" charset="0"/>
              </a:rPr>
              <a:t>&amp;</a:t>
            </a:r>
            <a:r>
              <a:rPr lang="en-US" sz="2400" b="1" dirty="0" err="1" smtClean="0">
                <a:latin typeface="Consolas" panose="020B0609020204030204" pitchFamily="49" charset="0"/>
              </a:rPr>
              <a:t>someNumber</a:t>
            </a:r>
            <a:r>
              <a:rPr lang="en-US" sz="2400" dirty="0" smtClean="0"/>
              <a:t>?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/>
              <a:t>*</a:t>
            </a:r>
            <a:endParaRPr lang="en-US" sz="2200" dirty="0" smtClean="0"/>
          </a:p>
        </p:txBody>
      </p:sp>
      <p:sp>
        <p:nvSpPr>
          <p:cNvPr id="9" name="Up Arrow 8"/>
          <p:cNvSpPr/>
          <p:nvPr/>
        </p:nvSpPr>
        <p:spPr>
          <a:xfrm>
            <a:off x="2833567" y="4662312"/>
            <a:ext cx="259645" cy="6151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70793" y="696752"/>
            <a:ext cx="4378042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Assume these two functions: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Foo(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Bar(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487322" y="5333628"/>
            <a:ext cx="4214040" cy="646331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Matching data types to function parameters is the same as it has been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11664" y="3936831"/>
            <a:ext cx="3831515" cy="923330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Just like you can’t mix a string and a float, you can’t mix a pointer and a value (i.e. a non-pointer)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1556" y="2972227"/>
            <a:ext cx="86924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Bar(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someNumber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Pass the ADDRESS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1556" y="2970943"/>
            <a:ext cx="86924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Bar(           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Pass the ADDRESS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1556" y="2610215"/>
            <a:ext cx="86924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How to pass a "pointer to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someNumber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 to Bar()?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694420" y="5176655"/>
            <a:ext cx="3792902" cy="1509681"/>
            <a:chOff x="3694420" y="5176655"/>
            <a:chExt cx="3792902" cy="1509681"/>
          </a:xfrm>
        </p:grpSpPr>
        <p:sp>
          <p:nvSpPr>
            <p:cNvPr id="13" name="Rounded Rectangle 12"/>
            <p:cNvSpPr/>
            <p:nvPr/>
          </p:nvSpPr>
          <p:spPr>
            <a:xfrm>
              <a:off x="4970899" y="5176655"/>
              <a:ext cx="799894" cy="503227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694420" y="6183109"/>
              <a:ext cx="2816843" cy="503227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3" idx="3"/>
              <a:endCxn id="5" idx="1"/>
            </p:cNvCxnSpPr>
            <p:nvPr/>
          </p:nvCxnSpPr>
          <p:spPr>
            <a:xfrm>
              <a:off x="5770793" y="5428269"/>
              <a:ext cx="1716529" cy="228525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/>
            <p:cNvCxnSpPr>
              <a:stCxn id="5" idx="1"/>
              <a:endCxn id="14" idx="3"/>
            </p:cNvCxnSpPr>
            <p:nvPr/>
          </p:nvCxnSpPr>
          <p:spPr>
            <a:xfrm flipH="1">
              <a:off x="6511263" y="5656794"/>
              <a:ext cx="976059" cy="777929"/>
            </a:xfrm>
            <a:prstGeom prst="lin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06090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8" grpId="0" animBg="1"/>
      <p:bldP spid="10" grpId="0"/>
      <p:bldP spid="11" grpId="0"/>
      <p:bldP spid="11" grpId="1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But… WHY pointers?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393340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 far, this is the HOW of pointers</a:t>
            </a:r>
          </a:p>
          <a:p>
            <a:r>
              <a:rPr lang="en-US" sz="2400" dirty="0" smtClean="0"/>
              <a:t>But, WHY use them?</a:t>
            </a:r>
          </a:p>
          <a:p>
            <a:r>
              <a:rPr lang="en-US" sz="2400" dirty="0" smtClean="0"/>
              <a:t>Pointers are a way of sharing access to values (such as passing values to functions) without creating COPIES of everything</a:t>
            </a:r>
          </a:p>
          <a:p>
            <a:r>
              <a:rPr lang="en-US" sz="2400" dirty="0" smtClean="0"/>
              <a:t>For small data types, copying is trivial</a:t>
            </a:r>
          </a:p>
          <a:p>
            <a:r>
              <a:rPr lang="en-US" sz="2400" dirty="0" smtClean="0"/>
              <a:t>For large class objects, this can be quite costly in terms of time/performance of a program</a:t>
            </a:r>
          </a:p>
        </p:txBody>
      </p:sp>
    </p:spTree>
    <p:extLst>
      <p:ext uri="{BB962C8B-B14F-4D97-AF65-F5344CB8AC3E}">
        <p14:creationId xmlns:p14="http://schemas.microsoft.com/office/powerpoint/2010/main" val="246888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426"/>
          </a:xfrm>
        </p:spPr>
        <p:txBody>
          <a:bodyPr/>
          <a:lstStyle/>
          <a:p>
            <a:r>
              <a:rPr lang="en-US" dirty="0" smtClean="0"/>
              <a:t>Passing by pointer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262" y="1742739"/>
            <a:ext cx="6096000" cy="341632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Double_With_Pointer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originalNumber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Change the original variable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originalNumber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Double_With_Copy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copyOfOriginal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Change a copy, return a copy</a:t>
            </a:r>
          </a:p>
          <a:p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copyOfOriginal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*= 2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copyOfOriginal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13310" y="1509537"/>
            <a:ext cx="5165235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 = 25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Change the original via pointer!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Double_With_Pointer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(&amp;value);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Print 50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NOT changing the original…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Double_With_Copy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Print 50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Copy the result into the original </a:t>
            </a:r>
            <a:endParaRPr lang="en-US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value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Double_With_Copy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Print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100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1428" y="4975856"/>
            <a:ext cx="3831515" cy="646331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Creating a copy will NOT change the original value…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64412" y="5299022"/>
            <a:ext cx="3413183" cy="1335482"/>
            <a:chOff x="5423157" y="4811340"/>
            <a:chExt cx="3831515" cy="1335482"/>
          </a:xfrm>
        </p:grpSpPr>
        <p:sp>
          <p:nvSpPr>
            <p:cNvPr id="7" name="Rectangle 6"/>
            <p:cNvSpPr/>
            <p:nvPr/>
          </p:nvSpPr>
          <p:spPr>
            <a:xfrm>
              <a:off x="5423157" y="5223492"/>
              <a:ext cx="3831515" cy="923330"/>
            </a:xfrm>
            <a:prstGeom prst="rect">
              <a:avLst/>
            </a:prstGeom>
            <a:solidFill>
              <a:srgbClr val="2274A5"/>
            </a:solidFill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+mj-lt"/>
                </a:rPr>
                <a:t>Unless you then overwrite the original value, with the newly-modified copy</a:t>
              </a:r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550258" y="4811340"/>
              <a:ext cx="902126" cy="4121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9021694" y="5157176"/>
            <a:ext cx="2875646" cy="1477328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+mj-lt"/>
              </a:rPr>
              <a:t>Creating copies takes time (i.e. processing power!) and we should try to do it as little as possible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813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Superma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875" y="1420849"/>
            <a:ext cx="4877125" cy="543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77334" y="4866556"/>
            <a:ext cx="8486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“With great power, comes great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responsibility.”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00" y="6230576"/>
            <a:ext cx="3165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-Captain America</a:t>
            </a:r>
            <a:endParaRPr lang="en-US" sz="2800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249"/>
          </a:xfrm>
        </p:spPr>
        <p:txBody>
          <a:bodyPr/>
          <a:lstStyle/>
          <a:p>
            <a:pPr algn="ctr"/>
            <a:r>
              <a:rPr lang="en-US" dirty="0" smtClean="0"/>
              <a:t>Pointers are a double-edged sword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77334" y="1666512"/>
            <a:ext cx="6919220" cy="2388795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They are very </a:t>
            </a:r>
            <a:r>
              <a:rPr lang="en-US" sz="2400" b="1" dirty="0" smtClean="0">
                <a:solidFill>
                  <a:srgbClr val="00B0F0"/>
                </a:solidFill>
              </a:rPr>
              <a:t>powerful</a:t>
            </a:r>
          </a:p>
          <a:p>
            <a:r>
              <a:rPr lang="en-US" sz="2400" dirty="0" smtClean="0"/>
              <a:t>But potentially very </a:t>
            </a:r>
            <a:r>
              <a:rPr lang="en-US" sz="2400" b="1" dirty="0" smtClean="0">
                <a:solidFill>
                  <a:srgbClr val="00B0F0"/>
                </a:solidFill>
              </a:rPr>
              <a:t>dangerous</a:t>
            </a:r>
          </a:p>
          <a:p>
            <a:r>
              <a:rPr lang="en-US" sz="2400" dirty="0" smtClean="0"/>
              <a:t>It is very easy to accidentally reassign a pointer, try to use a null pointer,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r>
              <a:rPr lang="en-US" sz="2400" dirty="0" smtClean="0"/>
              <a:t>Wait until we get to dynamic allocation…</a:t>
            </a:r>
          </a:p>
          <a:p>
            <a:r>
              <a:rPr lang="en-US" sz="2400" dirty="0" smtClean="0"/>
              <a:t>We’ll look at a lot of examples and uses of pointers soon enough</a:t>
            </a:r>
          </a:p>
        </p:txBody>
      </p:sp>
    </p:spTree>
    <p:extLst>
      <p:ext uri="{BB962C8B-B14F-4D97-AF65-F5344CB8AC3E}">
        <p14:creationId xmlns:p14="http://schemas.microsoft.com/office/powerpoint/2010/main" val="166970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pointer mantra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934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Pointers point to </a:t>
            </a:r>
            <a:r>
              <a:rPr lang="en-US" sz="3200" b="1" dirty="0">
                <a:solidFill>
                  <a:srgbClr val="00B0F0"/>
                </a:solidFill>
              </a:rPr>
              <a:t>memory addresses</a:t>
            </a:r>
            <a:endParaRPr lang="en-US" sz="24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3200" dirty="0" smtClean="0"/>
              <a:t>Any pointer can point to any memory address</a:t>
            </a:r>
          </a:p>
          <a:p>
            <a:pPr marL="0" indent="0">
              <a:buClr>
                <a:srgbClr val="D34817"/>
              </a:buClr>
              <a:buNone/>
            </a:pP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Pointers provide </a:t>
            </a:r>
            <a:r>
              <a:rPr lang="en-US" sz="3200" b="1" dirty="0">
                <a:solidFill>
                  <a:srgbClr val="00B0F0"/>
                </a:solidFill>
              </a:rPr>
              <a:t>indirect access</a:t>
            </a:r>
            <a:r>
              <a:rPr lang="en-US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to variables</a:t>
            </a:r>
          </a:p>
          <a:p>
            <a:pPr marL="0" lvl="0" indent="0">
              <a:buClr>
                <a:srgbClr val="D34817"/>
              </a:buClr>
              <a:buNone/>
            </a:pP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You must </a:t>
            </a:r>
            <a:r>
              <a:rPr lang="en-US" sz="3200" b="1" dirty="0">
                <a:solidFill>
                  <a:srgbClr val="00B0F0"/>
                </a:solidFill>
              </a:rPr>
              <a:t>dereference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a pointer to get what it points to (i.e. its </a:t>
            </a:r>
            <a:r>
              <a:rPr lang="en-US" sz="3200" b="1" dirty="0" err="1">
                <a:solidFill>
                  <a:srgbClr val="00B0F0"/>
                </a:solidFill>
              </a:rPr>
              <a:t>pointee</a:t>
            </a: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0" lvl="0" indent="0">
              <a:buClr>
                <a:srgbClr val="D34817"/>
              </a:buClr>
              <a:buNone/>
            </a:pP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Pointers can be used to avoid creating unnecessary copies of data</a:t>
            </a:r>
          </a:p>
        </p:txBody>
      </p:sp>
    </p:spTree>
    <p:extLst>
      <p:ext uri="{BB962C8B-B14F-4D97-AF65-F5344CB8AC3E}">
        <p14:creationId xmlns:p14="http://schemas.microsoft.com/office/powerpoint/2010/main" val="24752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lives in memory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04423" y="1824561"/>
            <a:ext cx="576571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Foo(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localOne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unsigned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localTwo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2.13f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y = 4891.479;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Foo(x, y);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64471" y="2962038"/>
            <a:ext cx="4204931" cy="28623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b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localOne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>
                <a:latin typeface="Consolas" panose="020B0609020204030204" pitchFamily="49" charset="0"/>
              </a:rPr>
              <a:t>localTwo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x</a:t>
            </a:r>
          </a:p>
          <a:p>
            <a:r>
              <a:rPr lang="en-US" dirty="0">
                <a:latin typeface="Consolas" panose="020B0609020204030204" pitchFamily="49" charset="0"/>
              </a:rPr>
              <a:t>y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smtClean="0"/>
              <a:t>Even </a:t>
            </a:r>
            <a:r>
              <a:rPr lang="en-US" dirty="0" smtClean="0">
                <a:latin typeface="Consolas" panose="020B0609020204030204" pitchFamily="49" charset="0"/>
              </a:rPr>
              <a:t>Foo()</a:t>
            </a:r>
            <a:r>
              <a:rPr lang="en-US" dirty="0" smtClean="0"/>
              <a:t> and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>
                <a:latin typeface="+mj-lt"/>
              </a:rPr>
              <a:t>!</a:t>
            </a:r>
            <a:endParaRPr lang="en-US" dirty="0">
              <a:latin typeface="+mj-lt"/>
            </a:endParaRPr>
          </a:p>
          <a:p>
            <a:r>
              <a:rPr lang="en-US" dirty="0" smtClean="0"/>
              <a:t>(We’ll look memory for functions much, much later)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654848" y="3055398"/>
            <a:ext cx="2086550" cy="1246578"/>
            <a:chOff x="4654848" y="2822195"/>
            <a:chExt cx="2086550" cy="1246578"/>
          </a:xfrm>
        </p:grpSpPr>
        <p:sp>
          <p:nvSpPr>
            <p:cNvPr id="4" name="Right Arrow 3"/>
            <p:cNvSpPr/>
            <p:nvPr/>
          </p:nvSpPr>
          <p:spPr>
            <a:xfrm>
              <a:off x="5026132" y="3485766"/>
              <a:ext cx="1343983" cy="5830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54848" y="2822195"/>
              <a:ext cx="20865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What has a memory address?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264471" y="2499112"/>
            <a:ext cx="420493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Answer: Everything</a:t>
            </a:r>
            <a:endParaRPr lang="en-US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7572950" y="3055398"/>
            <a:ext cx="4549770" cy="1583670"/>
            <a:chOff x="7572950" y="3055398"/>
            <a:chExt cx="4549770" cy="1583670"/>
          </a:xfrm>
        </p:grpSpPr>
        <p:grpSp>
          <p:nvGrpSpPr>
            <p:cNvPr id="21" name="Group 20"/>
            <p:cNvGrpSpPr/>
            <p:nvPr/>
          </p:nvGrpSpPr>
          <p:grpSpPr>
            <a:xfrm>
              <a:off x="7572950" y="3055398"/>
              <a:ext cx="4549770" cy="1583670"/>
              <a:chOff x="7572950" y="3055398"/>
              <a:chExt cx="4549770" cy="158367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8718395" y="3409610"/>
                <a:ext cx="3404325" cy="830997"/>
              </a:xfrm>
              <a:prstGeom prst="rect">
                <a:avLst/>
              </a:prstGeom>
              <a:solidFill>
                <a:srgbClr val="2274A5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/>
                </a:lvl1pPr>
              </a:lstStyle>
              <a:p>
                <a:r>
                  <a:rPr lang="en-US" sz="1600" dirty="0" smtClean="0">
                    <a:solidFill>
                      <a:schemeClr val="bg1"/>
                    </a:solidFill>
                  </a:rPr>
                  <a:t>Sometimes we’ll end up with multiple copies of data in memory</a:t>
                </a:r>
                <a:br>
                  <a:rPr lang="en-US" sz="1600" dirty="0" smtClean="0">
                    <a:solidFill>
                      <a:schemeClr val="bg1"/>
                    </a:solidFill>
                  </a:rPr>
                </a:br>
                <a:r>
                  <a:rPr lang="en-US" sz="1600" dirty="0" smtClean="0">
                    <a:solidFill>
                      <a:schemeClr val="bg1"/>
                    </a:solidFill>
                  </a:rPr>
                  <a:t>(especially if we pass by value)</a:t>
                </a:r>
                <a:endParaRPr lang="en-US" sz="16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7" name="Right Bracket 6"/>
              <p:cNvSpPr/>
              <p:nvPr/>
            </p:nvSpPr>
            <p:spPr>
              <a:xfrm>
                <a:off x="7572950" y="3055398"/>
                <a:ext cx="233203" cy="491738"/>
              </a:xfrm>
              <a:prstGeom prst="rightBracket">
                <a:avLst>
                  <a:gd name="adj" fmla="val 0"/>
                </a:avLst>
              </a:prstGeom>
              <a:ln w="38100">
                <a:solidFill>
                  <a:srgbClr val="2274A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ight Bracket 12"/>
              <p:cNvSpPr/>
              <p:nvPr/>
            </p:nvSpPr>
            <p:spPr>
              <a:xfrm>
                <a:off x="7572950" y="4147330"/>
                <a:ext cx="233203" cy="491738"/>
              </a:xfrm>
              <a:prstGeom prst="rightBracket">
                <a:avLst>
                  <a:gd name="adj" fmla="val 0"/>
                </a:avLst>
              </a:prstGeom>
              <a:ln w="38100">
                <a:solidFill>
                  <a:srgbClr val="2274A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>
              <a:stCxn id="7" idx="2"/>
              <a:endCxn id="11" idx="1"/>
            </p:cNvCxnSpPr>
            <p:nvPr/>
          </p:nvCxnSpPr>
          <p:spPr>
            <a:xfrm>
              <a:off x="7806153" y="3301267"/>
              <a:ext cx="912242" cy="523842"/>
            </a:xfrm>
            <a:prstGeom prst="line">
              <a:avLst/>
            </a:prstGeom>
            <a:ln w="38100">
              <a:solidFill>
                <a:srgbClr val="2274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3" idx="2"/>
              <a:endCxn id="11" idx="1"/>
            </p:cNvCxnSpPr>
            <p:nvPr/>
          </p:nvCxnSpPr>
          <p:spPr>
            <a:xfrm flipV="1">
              <a:off x="7806153" y="3825109"/>
              <a:ext cx="912242" cy="568090"/>
            </a:xfrm>
            <a:prstGeom prst="line">
              <a:avLst/>
            </a:prstGeom>
            <a:ln w="38100">
              <a:solidFill>
                <a:srgbClr val="2274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8718394" y="4533616"/>
            <a:ext cx="3404325" cy="830997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sz="1600" dirty="0" smtClean="0">
                <a:solidFill>
                  <a:schemeClr val="bg1"/>
                </a:solidFill>
              </a:rPr>
              <a:t>We often want to avoid this, especially for large class objects! (more on this later)</a:t>
            </a:r>
            <a:endParaRPr lang="en-US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7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9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7287"/>
          </a:xfrm>
        </p:spPr>
        <p:txBody>
          <a:bodyPr/>
          <a:lstStyle/>
          <a:p>
            <a:r>
              <a:rPr lang="en-US" dirty="0" smtClean="0"/>
              <a:t>Memory diagrams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36291" y="1973898"/>
            <a:ext cx="2041451" cy="3373821"/>
            <a:chOff x="8548576" y="2386408"/>
            <a:chExt cx="2041451" cy="3654954"/>
          </a:xfrm>
        </p:grpSpPr>
        <p:sp>
          <p:nvSpPr>
            <p:cNvPr id="5" name="Rectangle 4"/>
            <p:cNvSpPr/>
            <p:nvPr/>
          </p:nvSpPr>
          <p:spPr>
            <a:xfrm>
              <a:off x="8548576" y="5635256"/>
              <a:ext cx="2041451" cy="4061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0x00000000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548576" y="5229150"/>
              <a:ext cx="2041451" cy="4061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0x00000001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548576" y="4823044"/>
              <a:ext cx="2041451" cy="4061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0x00000002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548576" y="4416938"/>
              <a:ext cx="2041451" cy="4061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0x00000003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548576" y="4010832"/>
              <a:ext cx="2041451" cy="4061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0x00000004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8576" y="3604726"/>
              <a:ext cx="2041451" cy="4061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…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48576" y="3198620"/>
              <a:ext cx="2041451" cy="4061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0xfffffffd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48576" y="2792514"/>
              <a:ext cx="2041451" cy="4061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0xfffffffe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548576" y="2386408"/>
              <a:ext cx="2041451" cy="40610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0xffffffff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1869" y="6207613"/>
            <a:ext cx="5925743" cy="297385"/>
            <a:chOff x="847725" y="3219450"/>
            <a:chExt cx="9515477" cy="609600"/>
          </a:xfrm>
        </p:grpSpPr>
        <p:sp>
          <p:nvSpPr>
            <p:cNvPr id="18" name="Rectangle 17"/>
            <p:cNvSpPr/>
            <p:nvPr/>
          </p:nvSpPr>
          <p:spPr>
            <a:xfrm>
              <a:off x="847725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Consolas" panose="020B0609020204030204" pitchFamily="49" charset="0"/>
                </a:rPr>
                <a:t>0 0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05000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0 </a:t>
              </a:r>
              <a:r>
                <a:rPr lang="en-US" sz="2000" dirty="0" smtClean="0">
                  <a:latin typeface="Consolas" panose="020B0609020204030204" pitchFamily="49" charset="0"/>
                </a:rPr>
                <a:t>1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62275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>
                  <a:latin typeface="Consolas" panose="020B0609020204030204" pitchFamily="49" charset="0"/>
                </a:rPr>
                <a:t>0 </a:t>
              </a:r>
              <a:r>
                <a:rPr lang="en-US" sz="2000" dirty="0" smtClean="0">
                  <a:latin typeface="Consolas" panose="020B0609020204030204" pitchFamily="49" charset="0"/>
                </a:rPr>
                <a:t>2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19550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 smtClean="0">
                  <a:latin typeface="Consolas" panose="020B0609020204030204" pitchFamily="49" charset="0"/>
                </a:rPr>
                <a:t>0 3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76825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0 </a:t>
              </a:r>
              <a:r>
                <a:rPr lang="en-US" sz="2000" dirty="0" smtClean="0">
                  <a:latin typeface="Consolas" panose="020B0609020204030204" pitchFamily="49" charset="0"/>
                </a:rPr>
                <a:t>4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34100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 smtClean="0">
                  <a:latin typeface="Consolas" panose="020B0609020204030204" pitchFamily="49" charset="0"/>
                </a:rPr>
                <a:t>0 5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91375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 smtClean="0">
                  <a:latin typeface="Consolas" panose="020B0609020204030204" pitchFamily="49" charset="0"/>
                </a:rPr>
                <a:t>0 6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48650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 smtClean="0">
                  <a:latin typeface="Consolas" panose="020B0609020204030204" pitchFamily="49" charset="0"/>
                </a:rPr>
                <a:t>0 7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05927" y="3219450"/>
              <a:ext cx="1057275" cy="609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dirty="0" smtClean="0">
                  <a:latin typeface="Consolas" panose="020B0609020204030204" pitchFamily="49" charset="0"/>
                </a:rPr>
                <a:t>…</a:t>
              </a:r>
              <a:endParaRPr lang="en-US" sz="2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8411" y="1963054"/>
            <a:ext cx="65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6189" y="4978387"/>
            <a:ext cx="93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71869" y="5838281"/>
            <a:ext cx="93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39195" y="5814747"/>
            <a:ext cx="65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High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426141" y="1448052"/>
            <a:ext cx="1819275" cy="4274070"/>
            <a:chOff x="1304925" y="1562100"/>
            <a:chExt cx="1819275" cy="4933950"/>
          </a:xfrm>
        </p:grpSpPr>
        <p:sp>
          <p:nvSpPr>
            <p:cNvPr id="32" name="Rectangle 31"/>
            <p:cNvSpPr/>
            <p:nvPr/>
          </p:nvSpPr>
          <p:spPr>
            <a:xfrm>
              <a:off x="1304925" y="1562100"/>
              <a:ext cx="1819275" cy="493395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19225" y="1714500"/>
              <a:ext cx="1609725" cy="561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19225" y="4305298"/>
              <a:ext cx="1609725" cy="652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419225" y="4972046"/>
              <a:ext cx="1609725" cy="4286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Global Data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419225" y="5414957"/>
              <a:ext cx="1609725" cy="9286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Machine Instructions</a:t>
              </a:r>
              <a:endParaRPr lang="en-US" dirty="0"/>
            </a:p>
          </p:txBody>
        </p:sp>
        <p:cxnSp>
          <p:nvCxnSpPr>
            <p:cNvPr id="37" name="Straight Arrow Connector 36"/>
            <p:cNvCxnSpPr>
              <a:stCxn id="34" idx="0"/>
            </p:cNvCxnSpPr>
            <p:nvPr/>
          </p:nvCxnSpPr>
          <p:spPr>
            <a:xfrm flipV="1">
              <a:off x="2224088" y="3571872"/>
              <a:ext cx="0" cy="733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3" idx="2"/>
            </p:cNvCxnSpPr>
            <p:nvPr/>
          </p:nvCxnSpPr>
          <p:spPr>
            <a:xfrm>
              <a:off x="2224088" y="2276475"/>
              <a:ext cx="0" cy="504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599714" y="1854966"/>
            <a:ext cx="2304456" cy="3558759"/>
            <a:chOff x="8019216" y="1092309"/>
            <a:chExt cx="3116429" cy="4263434"/>
          </a:xfrm>
        </p:grpSpPr>
        <p:sp>
          <p:nvSpPr>
            <p:cNvPr id="39" name="Rectangle 38"/>
            <p:cNvSpPr/>
            <p:nvPr/>
          </p:nvSpPr>
          <p:spPr>
            <a:xfrm>
              <a:off x="8019216" y="2626263"/>
              <a:ext cx="3116428" cy="538751"/>
            </a:xfrm>
            <a:prstGeom prst="rect">
              <a:avLst/>
            </a:prstGeom>
            <a:solidFill>
              <a:srgbClr val="D0700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Bar()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019217" y="2256814"/>
              <a:ext cx="3116428" cy="36944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onsolas" panose="020B0609020204030204" pitchFamily="49" charset="0"/>
                </a:rPr>
                <a:t>SomeFunction</a:t>
              </a:r>
              <a:r>
                <a:rPr lang="en-US" dirty="0" smtClean="0">
                  <a:latin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019217" y="1533339"/>
              <a:ext cx="3116428" cy="72347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Foo()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19217" y="1092309"/>
              <a:ext cx="3116428" cy="44103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main()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019217" y="4242560"/>
              <a:ext cx="3116428" cy="111318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Heap Memory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019217" y="3165014"/>
              <a:ext cx="3116428" cy="10775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Unused memory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482553" y="1510939"/>
            <a:ext cx="3476977" cy="5016758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Diagrams may vary, </a:t>
            </a:r>
            <a:r>
              <a:rPr lang="en-US" sz="2000" smtClean="0">
                <a:solidFill>
                  <a:schemeClr val="bg1"/>
                </a:solidFill>
              </a:rPr>
              <a:t>there </a:t>
            </a:r>
            <a:r>
              <a:rPr lang="en-US" sz="2000" smtClean="0">
                <a:solidFill>
                  <a:schemeClr val="bg1"/>
                </a:solidFill>
              </a:rPr>
              <a:t>isn’t </a:t>
            </a:r>
            <a:r>
              <a:rPr lang="en-US" sz="2000" dirty="0" smtClean="0">
                <a:solidFill>
                  <a:schemeClr val="bg1"/>
                </a:solidFill>
              </a:rPr>
              <a:t>One True Way to represent this concept (it also depends on what data you need to represent in your situation)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The exact details of memory organization are typically handled by the operating system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We’ll focus more on how to </a:t>
            </a:r>
            <a:r>
              <a:rPr lang="en-US" sz="2000" b="1" dirty="0">
                <a:solidFill>
                  <a:srgbClr val="FFC000"/>
                </a:solidFill>
              </a:rPr>
              <a:t>work with the system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(Less on how the system of memory itself works)</a:t>
            </a:r>
          </a:p>
        </p:txBody>
      </p:sp>
    </p:spTree>
    <p:extLst>
      <p:ext uri="{BB962C8B-B14F-4D97-AF65-F5344CB8AC3E}">
        <p14:creationId xmlns:p14="http://schemas.microsoft.com/office/powerpoint/2010/main" val="308329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933"/>
          </a:xfrm>
        </p:spPr>
        <p:txBody>
          <a:bodyPr/>
          <a:lstStyle/>
          <a:p>
            <a:r>
              <a:rPr lang="en-US" dirty="0" smtClean="0"/>
              <a:t>Basic representation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77532" y="1605080"/>
            <a:ext cx="32323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2.13f;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 = 4891.479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someArray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761114" y="5734348"/>
            <a:ext cx="9942259" cy="297387"/>
            <a:chOff x="761114" y="5734348"/>
            <a:chExt cx="9942259" cy="2973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C19D01-4F76-4E13-B6DD-EAA36BD3FA61}"/>
                </a:ext>
              </a:extLst>
            </p:cNvPr>
            <p:cNvSpPr/>
            <p:nvPr/>
          </p:nvSpPr>
          <p:spPr>
            <a:xfrm>
              <a:off x="2467418" y="5734350"/>
              <a:ext cx="758890" cy="2973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x</a:t>
              </a:r>
              <a:endParaRPr lang="en-US" dirty="0" smtClean="0"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DD30B2-D693-4198-8F8E-8B2FAEC2EEAB}"/>
                </a:ext>
              </a:extLst>
            </p:cNvPr>
            <p:cNvSpPr/>
            <p:nvPr/>
          </p:nvSpPr>
          <p:spPr>
            <a:xfrm>
              <a:off x="3234593" y="5734350"/>
              <a:ext cx="758889" cy="29738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dirty="0" smtClean="0">
                  <a:latin typeface="Consolas" panose="020B0609020204030204" pitchFamily="49" charset="0"/>
                </a:rPr>
                <a:t>y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631027-D403-4BA2-A326-8231E48780C2}"/>
                </a:ext>
              </a:extLst>
            </p:cNvPr>
            <p:cNvSpPr/>
            <p:nvPr/>
          </p:nvSpPr>
          <p:spPr>
            <a:xfrm>
              <a:off x="7844630" y="5734350"/>
              <a:ext cx="2858743" cy="29738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Other Memory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001765" y="5734348"/>
              <a:ext cx="3834581" cy="297385"/>
              <a:chOff x="2070560" y="4315123"/>
              <a:chExt cx="3834581" cy="297385"/>
            </a:xfrm>
            <a:solidFill>
              <a:srgbClr val="00B0F0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7C19D01-4F76-4E13-B6DD-EAA36BD3FA61}"/>
                  </a:ext>
                </a:extLst>
              </p:cNvPr>
              <p:cNvSpPr/>
              <p:nvPr/>
            </p:nvSpPr>
            <p:spPr>
              <a:xfrm>
                <a:off x="2070560" y="4315123"/>
                <a:ext cx="758890" cy="297385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Consolas" panose="020B0609020204030204" pitchFamily="49" charset="0"/>
                  </a:rPr>
                  <a:t>[0]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EDD30B2-D693-4198-8F8E-8B2FAEC2EEAB}"/>
                  </a:ext>
                </a:extLst>
              </p:cNvPr>
              <p:cNvSpPr/>
              <p:nvPr/>
            </p:nvSpPr>
            <p:spPr>
              <a:xfrm>
                <a:off x="2837735" y="4315123"/>
                <a:ext cx="758889" cy="297385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dirty="0" smtClean="0">
                    <a:latin typeface="Consolas" panose="020B0609020204030204" pitchFamily="49" charset="0"/>
                  </a:rPr>
                  <a:t>[1]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C19D01-4F76-4E13-B6DD-EAA36BD3FA61}"/>
                  </a:ext>
                </a:extLst>
              </p:cNvPr>
              <p:cNvSpPr/>
              <p:nvPr/>
            </p:nvSpPr>
            <p:spPr>
              <a:xfrm>
                <a:off x="3611903" y="4315123"/>
                <a:ext cx="758890" cy="297385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Consolas" panose="020B0609020204030204" pitchFamily="49" charset="0"/>
                  </a:rPr>
                  <a:t>[2]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EDD30B2-D693-4198-8F8E-8B2FAEC2EEAB}"/>
                  </a:ext>
                </a:extLst>
              </p:cNvPr>
              <p:cNvSpPr/>
              <p:nvPr/>
            </p:nvSpPr>
            <p:spPr>
              <a:xfrm>
                <a:off x="4379078" y="4315123"/>
                <a:ext cx="758889" cy="297385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dirty="0" smtClean="0">
                    <a:latin typeface="Consolas" panose="020B0609020204030204" pitchFamily="49" charset="0"/>
                  </a:rPr>
                  <a:t>[3]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C19D01-4F76-4E13-B6DD-EAA36BD3FA61}"/>
                  </a:ext>
                </a:extLst>
              </p:cNvPr>
              <p:cNvSpPr/>
              <p:nvPr/>
            </p:nvSpPr>
            <p:spPr>
              <a:xfrm>
                <a:off x="5146251" y="4315123"/>
                <a:ext cx="758890" cy="297385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Consolas" panose="020B0609020204030204" pitchFamily="49" charset="0"/>
                  </a:rPr>
                  <a:t>[4]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E631027-D403-4BA2-A326-8231E48780C2}"/>
                </a:ext>
              </a:extLst>
            </p:cNvPr>
            <p:cNvSpPr/>
            <p:nvPr/>
          </p:nvSpPr>
          <p:spPr>
            <a:xfrm>
              <a:off x="761114" y="5734350"/>
              <a:ext cx="1695788" cy="29738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Other Memory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437216" y="495301"/>
            <a:ext cx="2041451" cy="4476749"/>
            <a:chOff x="8437216" y="495301"/>
            <a:chExt cx="2041451" cy="4476749"/>
          </a:xfrm>
        </p:grpSpPr>
        <p:sp>
          <p:nvSpPr>
            <p:cNvPr id="48" name="Rectangle 47"/>
            <p:cNvSpPr/>
            <p:nvPr/>
          </p:nvSpPr>
          <p:spPr>
            <a:xfrm>
              <a:off x="8437216" y="4071283"/>
              <a:ext cx="2041451" cy="90076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Other Memory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437216" y="3696414"/>
              <a:ext cx="2041451" cy="37486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x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437216" y="3321545"/>
              <a:ext cx="2041451" cy="37486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y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437216" y="2946676"/>
              <a:ext cx="2041451" cy="37486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[0]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437216" y="2571807"/>
              <a:ext cx="2041451" cy="37486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[1]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437216" y="2196938"/>
              <a:ext cx="2041451" cy="37486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[2]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437216" y="1822069"/>
              <a:ext cx="2041451" cy="37486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[3]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437216" y="1447200"/>
              <a:ext cx="2041451" cy="37486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[4]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437216" y="495301"/>
              <a:ext cx="2041451" cy="9519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Other Memory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480437" y="4295775"/>
            <a:ext cx="2133600" cy="1438573"/>
            <a:chOff x="1480437" y="4295775"/>
            <a:chExt cx="2133600" cy="1438573"/>
          </a:xfrm>
        </p:grpSpPr>
        <p:sp>
          <p:nvSpPr>
            <p:cNvPr id="57" name="Down Arrow 56"/>
            <p:cNvSpPr/>
            <p:nvPr/>
          </p:nvSpPr>
          <p:spPr>
            <a:xfrm>
              <a:off x="2401186" y="4895850"/>
              <a:ext cx="180089" cy="838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80437" y="4295775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This would be the “address of x”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134000" y="4282529"/>
            <a:ext cx="2935172" cy="1451819"/>
            <a:chOff x="4134000" y="4282529"/>
            <a:chExt cx="2935172" cy="1451819"/>
          </a:xfrm>
        </p:grpSpPr>
        <p:sp>
          <p:nvSpPr>
            <p:cNvPr id="59" name="Down Arrow 58"/>
            <p:cNvSpPr/>
            <p:nvPr/>
          </p:nvSpPr>
          <p:spPr>
            <a:xfrm>
              <a:off x="5455535" y="4895850"/>
              <a:ext cx="180089" cy="838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34000" y="4282529"/>
              <a:ext cx="2935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This would be the “address of </a:t>
              </a:r>
              <a:r>
                <a:rPr lang="en-US" dirty="0" err="1" smtClean="0"/>
                <a:t>someArray</a:t>
              </a:r>
              <a:r>
                <a:rPr lang="en-US" dirty="0" smtClean="0"/>
                <a:t>[2]”</a:t>
              </a:r>
              <a:endParaRPr lang="en-US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663276" y="1623368"/>
            <a:ext cx="3759578" cy="369332"/>
            <a:chOff x="4663276" y="1634634"/>
            <a:chExt cx="3746252" cy="369332"/>
          </a:xfrm>
        </p:grpSpPr>
        <p:sp>
          <p:nvSpPr>
            <p:cNvPr id="61" name="Down Arrow 60"/>
            <p:cNvSpPr/>
            <p:nvPr/>
          </p:nvSpPr>
          <p:spPr>
            <a:xfrm rot="16200000">
              <a:off x="7900234" y="1403056"/>
              <a:ext cx="180089" cy="838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63276" y="1634634"/>
              <a:ext cx="2907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Address of </a:t>
              </a:r>
              <a:r>
                <a:rPr lang="en-US" dirty="0" err="1" smtClean="0"/>
                <a:t>somearray</a:t>
              </a:r>
              <a:r>
                <a:rPr lang="en-US" dirty="0" smtClean="0"/>
                <a:t>[4]</a:t>
              </a:r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260913" y="6063668"/>
            <a:ext cx="1159257" cy="703723"/>
            <a:chOff x="2260913" y="6063668"/>
            <a:chExt cx="1159257" cy="703723"/>
          </a:xfrm>
        </p:grpSpPr>
        <p:sp>
          <p:nvSpPr>
            <p:cNvPr id="63" name="Right Brace 62"/>
            <p:cNvSpPr/>
            <p:nvPr/>
          </p:nvSpPr>
          <p:spPr>
            <a:xfrm rot="5400000">
              <a:off x="2750291" y="5768157"/>
              <a:ext cx="180503" cy="771525"/>
            </a:xfrm>
            <a:prstGeom prst="rightBrace">
              <a:avLst>
                <a:gd name="adj1" fmla="val 39806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60913" y="6244171"/>
              <a:ext cx="1159257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US" dirty="0"/>
                <a:t>x occupies these bytes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5354" y="6063668"/>
            <a:ext cx="1881760" cy="703723"/>
            <a:chOff x="4975354" y="6063668"/>
            <a:chExt cx="1881760" cy="703723"/>
          </a:xfrm>
        </p:grpSpPr>
        <p:sp>
          <p:nvSpPr>
            <p:cNvPr id="64" name="Right Brace 63"/>
            <p:cNvSpPr/>
            <p:nvPr/>
          </p:nvSpPr>
          <p:spPr>
            <a:xfrm rot="5400000">
              <a:off x="5825983" y="5768157"/>
              <a:ext cx="180503" cy="771525"/>
            </a:xfrm>
            <a:prstGeom prst="rightBrace">
              <a:avLst>
                <a:gd name="adj1" fmla="val 39806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975354" y="6244171"/>
              <a:ext cx="1881760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en-US" dirty="0" err="1"/>
                <a:t>someArray</a:t>
              </a:r>
              <a:r>
                <a:rPr lang="en-US" dirty="0"/>
                <a:t>[2] occupies these bytes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522870" y="1254036"/>
            <a:ext cx="1535899" cy="738664"/>
            <a:chOff x="10522870" y="1235748"/>
            <a:chExt cx="1535899" cy="738664"/>
          </a:xfrm>
        </p:grpSpPr>
        <p:sp>
          <p:nvSpPr>
            <p:cNvPr id="65" name="Right Brace 64"/>
            <p:cNvSpPr/>
            <p:nvPr/>
          </p:nvSpPr>
          <p:spPr>
            <a:xfrm>
              <a:off x="10522870" y="1435191"/>
              <a:ext cx="180503" cy="398886"/>
            </a:xfrm>
            <a:prstGeom prst="rightBrace">
              <a:avLst>
                <a:gd name="adj1" fmla="val 39806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717735" y="1235748"/>
              <a:ext cx="1341034" cy="7386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someArray</a:t>
              </a:r>
              <a:r>
                <a:rPr lang="en-US" sz="1400" dirty="0" smtClean="0"/>
                <a:t>[4] occupies these bytes</a:t>
              </a:r>
              <a:endParaRPr lang="en-US" sz="14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693608" y="2152819"/>
            <a:ext cx="4557442" cy="1631216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This is true for ALL variables, whether we need to know it (or use it!) or not: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Every variable lives SOMEWHERE, and takes up SOME amount of memory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8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dirty="0" smtClean="0"/>
              <a:t>Using memory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9275"/>
            <a:ext cx="8596668" cy="4893024"/>
          </a:xfrm>
        </p:spPr>
        <p:txBody>
          <a:bodyPr>
            <a:noAutofit/>
          </a:bodyPr>
          <a:lstStyle/>
          <a:p>
            <a:r>
              <a:rPr lang="en-US" sz="2400" dirty="0"/>
              <a:t>The exact address of any given variable is typically irrelevant</a:t>
            </a:r>
          </a:p>
          <a:p>
            <a:pPr lvl="1"/>
            <a:r>
              <a:rPr lang="en-US" sz="2000" dirty="0"/>
              <a:t>Does it matter </a:t>
            </a:r>
            <a:r>
              <a:rPr lang="en-US" sz="2000" dirty="0" smtClean="0"/>
              <a:t>if </a:t>
            </a:r>
            <a:r>
              <a:rPr lang="en-US" sz="2000" dirty="0"/>
              <a:t>some variable is stored at 0x0CF3F219 or 0x0CF3F210? </a:t>
            </a:r>
            <a:r>
              <a:rPr lang="en-US" sz="2000" dirty="0" smtClean="0"/>
              <a:t>(Most of the time: </a:t>
            </a:r>
            <a:r>
              <a:rPr lang="en-US" sz="2000" dirty="0"/>
              <a:t>no)</a:t>
            </a:r>
          </a:p>
          <a:p>
            <a:r>
              <a:rPr lang="en-US" sz="2200" dirty="0"/>
              <a:t>Your operating system is the one that determines what goes where</a:t>
            </a:r>
          </a:p>
          <a:p>
            <a:pPr lvl="1"/>
            <a:r>
              <a:rPr lang="en-US" sz="2000" dirty="0"/>
              <a:t>As long as you properly </a:t>
            </a:r>
            <a:r>
              <a:rPr lang="en-US" sz="2000" b="1" dirty="0">
                <a:solidFill>
                  <a:srgbClr val="00B0F0"/>
                </a:solidFill>
              </a:rPr>
              <a:t>store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B0F0"/>
                </a:solidFill>
              </a:rPr>
              <a:t>use</a:t>
            </a:r>
            <a:r>
              <a:rPr lang="en-US" sz="2000" dirty="0"/>
              <a:t> the address of something, you’ll be </a:t>
            </a:r>
            <a:r>
              <a:rPr lang="en-US" sz="2000" dirty="0" smtClean="0"/>
              <a:t>fine</a:t>
            </a:r>
            <a:br>
              <a:rPr lang="en-US" sz="2000" dirty="0" smtClean="0"/>
            </a:br>
            <a:r>
              <a:rPr lang="en-US" sz="2000" dirty="0" smtClean="0"/>
              <a:t>(trust the operating system to “hand out” the correct addresses)</a:t>
            </a:r>
            <a:endParaRPr lang="en-US" sz="2000" dirty="0"/>
          </a:p>
          <a:p>
            <a:r>
              <a:rPr lang="en-US" sz="2400" dirty="0"/>
              <a:t>Memory addresses can be used to </a:t>
            </a:r>
            <a:r>
              <a:rPr lang="en-US" sz="2400" u="sng" dirty="0"/>
              <a:t>share access</a:t>
            </a:r>
            <a:r>
              <a:rPr lang="en-US" sz="2400" dirty="0"/>
              <a:t> to </a:t>
            </a:r>
            <a:r>
              <a:rPr lang="en-US" sz="2400" dirty="0" smtClean="0"/>
              <a:t>existing variables</a:t>
            </a:r>
            <a:endParaRPr lang="en-US" sz="2400" dirty="0"/>
          </a:p>
          <a:p>
            <a:r>
              <a:rPr lang="en-US" sz="2400" dirty="0" smtClean="0"/>
              <a:t>This requires the use of </a:t>
            </a:r>
            <a:r>
              <a:rPr lang="en-US" sz="2400" b="1" dirty="0" smtClean="0">
                <a:solidFill>
                  <a:srgbClr val="00B0F0"/>
                </a:solidFill>
              </a:rPr>
              <a:t>pointers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pointer?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4098"/>
            <a:ext cx="7445940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Fundamentally, it is variable that contains a </a:t>
            </a:r>
            <a:r>
              <a:rPr lang="en-US" sz="2800" b="1" dirty="0">
                <a:solidFill>
                  <a:srgbClr val="00B0F0"/>
                </a:solidFill>
              </a:rPr>
              <a:t>memory address</a:t>
            </a:r>
            <a:endParaRPr lang="en-US" sz="3600" b="1" dirty="0">
              <a:solidFill>
                <a:srgbClr val="00B0F0"/>
              </a:solidFill>
            </a:endParaRPr>
          </a:p>
          <a:p>
            <a:r>
              <a:rPr lang="en-US" sz="2800" dirty="0" smtClean="0"/>
              <a:t>It “points to” a memory address (sometimes referred to as a </a:t>
            </a:r>
            <a:r>
              <a:rPr lang="en-US" sz="2800" b="1" dirty="0" err="1">
                <a:solidFill>
                  <a:srgbClr val="00B0F0"/>
                </a:solidFill>
              </a:rPr>
              <a:t>pointee</a:t>
            </a:r>
            <a:r>
              <a:rPr lang="en-US" sz="2800" dirty="0" smtClean="0"/>
              <a:t>)</a:t>
            </a:r>
          </a:p>
          <a:p>
            <a:r>
              <a:rPr lang="en-US" sz="2800" dirty="0"/>
              <a:t>Any pointer can point to any ONE memory address at a </a:t>
            </a:r>
            <a:r>
              <a:rPr lang="en-US" sz="2800" dirty="0" smtClean="0"/>
              <a:t>time</a:t>
            </a:r>
            <a:endParaRPr lang="en-US" sz="28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8123274" y="3184898"/>
            <a:ext cx="2041451" cy="3373821"/>
            <a:chOff x="8548576" y="2386408"/>
            <a:chExt cx="2041451" cy="3654954"/>
          </a:xfrm>
          <a:solidFill>
            <a:srgbClr val="2274A5"/>
          </a:solidFill>
        </p:grpSpPr>
        <p:sp>
          <p:nvSpPr>
            <p:cNvPr id="5" name="Rectangle 4"/>
            <p:cNvSpPr/>
            <p:nvPr/>
          </p:nvSpPr>
          <p:spPr>
            <a:xfrm>
              <a:off x="8548576" y="5635256"/>
              <a:ext cx="2041451" cy="406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0x00000000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548576" y="5229150"/>
              <a:ext cx="2041451" cy="406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0x00000001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548576" y="4823044"/>
              <a:ext cx="2041451" cy="406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0x00000002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548576" y="4416938"/>
              <a:ext cx="2041451" cy="406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0x00000003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548576" y="4010832"/>
              <a:ext cx="2041451" cy="406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0x00000004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8576" y="3604726"/>
              <a:ext cx="2041451" cy="406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…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48576" y="3198620"/>
              <a:ext cx="2041451" cy="406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0xfffffffd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48576" y="2792514"/>
              <a:ext cx="2041451" cy="406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0xfffffffe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548576" y="2386408"/>
              <a:ext cx="2041451" cy="40610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0xffffffff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5888334" y="5033707"/>
            <a:ext cx="2234940" cy="6112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04410" y="4888395"/>
            <a:ext cx="25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somePointer2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888334" y="4290073"/>
            <a:ext cx="2234940" cy="1159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04410" y="5281208"/>
            <a:ext cx="25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somePointer3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204409" y="4495582"/>
            <a:ext cx="3918865" cy="1680673"/>
            <a:chOff x="4204409" y="4495582"/>
            <a:chExt cx="3918865" cy="1680673"/>
          </a:xfrm>
        </p:grpSpPr>
        <p:sp>
          <p:nvSpPr>
            <p:cNvPr id="4" name="TextBox 3"/>
            <p:cNvSpPr txBox="1"/>
            <p:nvPr/>
          </p:nvSpPr>
          <p:spPr>
            <a:xfrm>
              <a:off x="4204409" y="4495582"/>
              <a:ext cx="2509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somePointer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888334" y="4701456"/>
              <a:ext cx="2234940" cy="14747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204411" y="5686127"/>
            <a:ext cx="3918863" cy="490128"/>
            <a:chOff x="4204411" y="5686127"/>
            <a:chExt cx="3918863" cy="490128"/>
          </a:xfrm>
        </p:grpSpPr>
        <p:sp>
          <p:nvSpPr>
            <p:cNvPr id="24" name="TextBox 23"/>
            <p:cNvSpPr txBox="1"/>
            <p:nvPr/>
          </p:nvSpPr>
          <p:spPr>
            <a:xfrm>
              <a:off x="4204411" y="5686127"/>
              <a:ext cx="2509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somePointer4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888334" y="5858687"/>
              <a:ext cx="2234940" cy="317568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390874" y="5004209"/>
            <a:ext cx="3636160" cy="646331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Multiple pointers can point to the same address at the same time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0873" y="5904694"/>
            <a:ext cx="3727923" cy="646331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 single </a:t>
            </a:r>
            <a:r>
              <a:rPr lang="en-US" b="1" dirty="0" err="1" smtClean="0">
                <a:solidFill>
                  <a:srgbClr val="FFC000"/>
                </a:solidFill>
              </a:rPr>
              <a:t>pointee</a:t>
            </a:r>
            <a:r>
              <a:rPr lang="en-US" dirty="0" smtClean="0"/>
              <a:t> can have any number of pointers pointing to it!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888334" y="5094830"/>
            <a:ext cx="2234940" cy="108902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888334" y="5449170"/>
            <a:ext cx="2234940" cy="727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4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7" grpId="2"/>
      <p:bldP spid="32" grpId="0"/>
      <p:bldP spid="32" grpId="1"/>
      <p:bldP spid="32" grpId="2"/>
      <p:bldP spid="29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pointer mantra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142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Pointers point to </a:t>
            </a:r>
            <a:r>
              <a:rPr lang="en-US" sz="3600" b="1" dirty="0">
                <a:solidFill>
                  <a:srgbClr val="00B0F0"/>
                </a:solidFill>
              </a:rPr>
              <a:t>memory addresses</a:t>
            </a:r>
            <a:endParaRPr lang="en-US" sz="2800" b="1" dirty="0">
              <a:solidFill>
                <a:srgbClr val="00B0F0"/>
              </a:solidFill>
            </a:endParaRPr>
          </a:p>
          <a:p>
            <a:pPr marL="400050" lvl="1" indent="0">
              <a:buNone/>
            </a:pPr>
            <a:r>
              <a:rPr lang="en-US" sz="3400" dirty="0" smtClean="0"/>
              <a:t>Not to objects</a:t>
            </a:r>
          </a:p>
          <a:p>
            <a:pPr marL="400050" lvl="1" indent="0">
              <a:buNone/>
            </a:pPr>
            <a:r>
              <a:rPr lang="en-US" sz="3400" dirty="0" smtClean="0"/>
              <a:t>Not to variables</a:t>
            </a:r>
          </a:p>
          <a:p>
            <a:pPr marL="400050" lvl="1" indent="0">
              <a:buNone/>
            </a:pPr>
            <a:r>
              <a:rPr lang="en-US" sz="3400" dirty="0" smtClean="0"/>
              <a:t>But to </a:t>
            </a:r>
            <a:r>
              <a:rPr lang="en-US" sz="3400" b="1" dirty="0">
                <a:solidFill>
                  <a:srgbClr val="00B0F0"/>
                </a:solidFill>
              </a:rPr>
              <a:t>memory addresses</a:t>
            </a:r>
          </a:p>
          <a:p>
            <a:pPr marL="400050" lvl="1" indent="0">
              <a:buNone/>
            </a:pPr>
            <a:r>
              <a:rPr lang="en-US" sz="3400" dirty="0" smtClean="0"/>
              <a:t>The content of a pointer (i.e. its value) is a memory address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410325" y="2662653"/>
            <a:ext cx="4838699" cy="1285875"/>
            <a:chOff x="6410325" y="3086100"/>
            <a:chExt cx="4838699" cy="1285875"/>
          </a:xfrm>
        </p:grpSpPr>
        <p:sp>
          <p:nvSpPr>
            <p:cNvPr id="8" name="TextBox 7"/>
            <p:cNvSpPr txBox="1"/>
            <p:nvPr/>
          </p:nvSpPr>
          <p:spPr>
            <a:xfrm>
              <a:off x="7602499" y="3086100"/>
              <a:ext cx="3646525" cy="1200329"/>
            </a:xfrm>
            <a:prstGeom prst="rect">
              <a:avLst/>
            </a:prstGeom>
            <a:solidFill>
              <a:srgbClr val="2274A5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Most likely, the memory address will be the address of </a:t>
              </a:r>
              <a:r>
                <a:rPr lang="en-US" dirty="0" smtClean="0"/>
                <a:t>some variable/object </a:t>
              </a:r>
              <a:r>
                <a:rPr lang="en-US" dirty="0"/>
                <a:t>we created… but it doesn’t have to be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6410325" y="3838575"/>
              <a:ext cx="1152525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061608" y="3948528"/>
            <a:ext cx="2399811" cy="13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600" dirty="0" smtClean="0"/>
              <a:t>Assigning pointers to non-variable memory addresses can be done, but goes beyond the scope of this course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07128" y="6098863"/>
            <a:ext cx="8826016" cy="461665"/>
          </a:xfrm>
          <a:prstGeom prst="rect">
            <a:avLst/>
          </a:prstGeom>
          <a:solidFill>
            <a:srgbClr val="2274A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400" dirty="0" smtClean="0"/>
              <a:t>Repeat this until it sticks: The </a:t>
            </a:r>
            <a:r>
              <a:rPr lang="en-US" sz="2400" b="1" dirty="0" smtClean="0">
                <a:solidFill>
                  <a:srgbClr val="FFC000"/>
                </a:solidFill>
              </a:rPr>
              <a:t>value</a:t>
            </a:r>
            <a:r>
              <a:rPr lang="en-US" sz="2400" dirty="0" smtClean="0"/>
              <a:t> of a pointer is an </a:t>
            </a:r>
            <a:r>
              <a:rPr lang="en-US" sz="2400" b="1" dirty="0">
                <a:solidFill>
                  <a:srgbClr val="FFC000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87017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7555</TotalTime>
  <Words>3612</Words>
  <Application>Microsoft Office PowerPoint</Application>
  <PresentationFormat>Widescreen</PresentationFormat>
  <Paragraphs>638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Pointers</vt:lpstr>
      <vt:lpstr>First, memory</vt:lpstr>
      <vt:lpstr>Binary / Hex representation of values</vt:lpstr>
      <vt:lpstr>Everything lives in memory</vt:lpstr>
      <vt:lpstr>Memory diagrams</vt:lpstr>
      <vt:lpstr>Basic representation</vt:lpstr>
      <vt:lpstr>Using memory addresses</vt:lpstr>
      <vt:lpstr>What is a pointer?</vt:lpstr>
      <vt:lpstr>The pointer mantra</vt:lpstr>
      <vt:lpstr>Viewing the address of something</vt:lpstr>
      <vt:lpstr>Same for all variables</vt:lpstr>
      <vt:lpstr>Pointers are just variables</vt:lpstr>
      <vt:lpstr>Style Note – Which is correct?</vt:lpstr>
      <vt:lpstr>Basic pointer usage</vt:lpstr>
      <vt:lpstr>Pointer are just variables– they can be declared, initialized, and reassigned</vt:lpstr>
      <vt:lpstr>Pointers in memory</vt:lpstr>
      <vt:lpstr>Default value of a pointer?</vt:lpstr>
      <vt:lpstr>Pointers provide indirect access</vt:lpstr>
      <vt:lpstr>Multiple pointers to one thing</vt:lpstr>
      <vt:lpstr>Multiple pointers to the same address</vt:lpstr>
      <vt:lpstr>Changing a pointee</vt:lpstr>
      <vt:lpstr>Changing a pointer</vt:lpstr>
      <vt:lpstr>Dereferencing – get the value of a pointee</vt:lpstr>
      <vt:lpstr>Dereferencing a pointer</vt:lpstr>
      <vt:lpstr>Dereferencing breakdown</vt:lpstr>
      <vt:lpstr>Dereferencing and assignment</vt:lpstr>
      <vt:lpstr>Dereferencing null (or bad) pointers</vt:lpstr>
      <vt:lpstr>What good is a null pointer?</vt:lpstr>
      <vt:lpstr>Nullptr can be useful</vt:lpstr>
      <vt:lpstr>Passing Pointers</vt:lpstr>
      <vt:lpstr>Calling the function</vt:lpstr>
      <vt:lpstr>But… WHY pointers?</vt:lpstr>
      <vt:lpstr>Passing by pointer example</vt:lpstr>
      <vt:lpstr>Pointers are a double-edged sword</vt:lpstr>
      <vt:lpstr>The pointer mantra revisited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Fox</dc:creator>
  <cp:lastModifiedBy>joshuafox@ufl.edu</cp:lastModifiedBy>
  <cp:revision>662</cp:revision>
  <dcterms:created xsi:type="dcterms:W3CDTF">2018-05-22T18:18:26Z</dcterms:created>
  <dcterms:modified xsi:type="dcterms:W3CDTF">2021-01-25T21:05:51Z</dcterms:modified>
</cp:coreProperties>
</file>