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9" r:id="rId6"/>
    <p:sldId id="271" r:id="rId7"/>
    <p:sldId id="276" r:id="rId8"/>
    <p:sldId id="277" r:id="rId9"/>
    <p:sldId id="272" r:id="rId10"/>
    <p:sldId id="270" r:id="rId11"/>
    <p:sldId id="278" r:id="rId12"/>
    <p:sldId id="279" r:id="rId13"/>
    <p:sldId id="281" r:id="rId14"/>
    <p:sldId id="282" r:id="rId15"/>
    <p:sldId id="258" r:id="rId16"/>
    <p:sldId id="284" r:id="rId17"/>
    <p:sldId id="285" r:id="rId18"/>
    <p:sldId id="289" r:id="rId19"/>
    <p:sldId id="295" r:id="rId20"/>
    <p:sldId id="288" r:id="rId21"/>
    <p:sldId id="286" r:id="rId22"/>
    <p:sldId id="292" r:id="rId23"/>
    <p:sldId id="293" r:id="rId24"/>
    <p:sldId id="266" r:id="rId25"/>
    <p:sldId id="296" r:id="rId26"/>
    <p:sldId id="294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223" autoAdjust="0"/>
  </p:normalViewPr>
  <p:slideViewPr>
    <p:cSldViewPr snapToGrid="0">
      <p:cViewPr varScale="1">
        <p:scale>
          <a:sx n="88" d="100"/>
          <a:sy n="88" d="100"/>
        </p:scale>
        <p:origin x="51" y="96"/>
      </p:cViewPr>
      <p:guideLst/>
    </p:cSldViewPr>
  </p:slideViewPr>
  <p:outlineViewPr>
    <p:cViewPr>
      <p:scale>
        <a:sx n="33" d="100"/>
        <a:sy n="33" d="100"/>
      </p:scale>
      <p:origin x="0" y="-15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A3751-F3E8-4D62-9248-50FC2943C75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8344-CD46-451C-8DFA-9AF8555E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4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0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1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1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7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6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3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1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8344-CD46-451C-8DFA-9AF8555EB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93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89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2858-13BA-4066-B4D6-C3EBEA385CA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E253B-D884-45CD-8597-F477FDED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 to class objects, References, 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879"/>
          </a:xfrm>
        </p:spPr>
        <p:txBody>
          <a:bodyPr/>
          <a:lstStyle/>
          <a:p>
            <a:r>
              <a:rPr lang="en-US" dirty="0" smtClean="0"/>
              <a:t>Reference types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6"/>
            <a:ext cx="8596668" cy="5928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References as parameters: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3" y="2230735"/>
            <a:ext cx="934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someStrings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567166"/>
            <a:ext cx="8596668" cy="59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References as return types: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7333" y="4160018"/>
            <a:ext cx="9340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07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pointers vs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458"/>
            <a:ext cx="3972725" cy="27794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0059" y="14195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Passing to functions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4192860"/>
            <a:ext cx="10500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Calling those functions…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Send the ADDRESS of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somePerson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Send a REFERENCE to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somePerson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147932" y="1641340"/>
            <a:ext cx="4967868" cy="2308324"/>
            <a:chOff x="7147932" y="1641340"/>
            <a:chExt cx="4967868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8622784" y="1641340"/>
              <a:ext cx="3493016" cy="2308324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2400" dirty="0"/>
                <a:t>Same end result, two different approaches.</a:t>
              </a:r>
            </a:p>
            <a:p>
              <a:endParaRPr lang="en-US" sz="2400" dirty="0"/>
            </a:p>
            <a:p>
              <a:r>
                <a:rPr lang="en-US" sz="2400" dirty="0"/>
                <a:t>You should use references</a:t>
              </a:r>
              <a:r>
                <a:rPr lang="en-US" sz="2400" dirty="0"/>
                <a:t> </a:t>
              </a:r>
              <a:r>
                <a:rPr lang="en-US" sz="2400" dirty="0"/>
                <a:t>over pointers as parameters.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7147932" y="2107585"/>
              <a:ext cx="1474852" cy="687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7326352" y="2795502"/>
              <a:ext cx="1296432" cy="3491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63699" y="5675973"/>
            <a:ext cx="7422911" cy="1048216"/>
            <a:chOff x="6747935" y="2340786"/>
            <a:chExt cx="7422911" cy="1048216"/>
          </a:xfrm>
        </p:grpSpPr>
        <p:sp>
          <p:nvSpPr>
            <p:cNvPr id="14" name="TextBox 13"/>
            <p:cNvSpPr txBox="1"/>
            <p:nvPr/>
          </p:nvSpPr>
          <p:spPr>
            <a:xfrm>
              <a:off x="7998315" y="2558005"/>
              <a:ext cx="6172531" cy="830997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2400" dirty="0"/>
                <a:t>All the performance benefits, none of the fussing with addresses and </a:t>
              </a:r>
              <a:r>
                <a:rPr lang="en-US" sz="2400" dirty="0" err="1"/>
                <a:t>deferencing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6747935" y="2340786"/>
              <a:ext cx="1250380" cy="632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9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dirty="0" smtClean="0"/>
              <a:t>Why should you use references?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2"/>
            <a:ext cx="8368695" cy="4330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They don’t copy objects, which is a performance </a:t>
            </a:r>
            <a:r>
              <a:rPr lang="en-US" sz="2400" dirty="0" smtClean="0"/>
              <a:t>boost!</a:t>
            </a:r>
            <a:endParaRPr lang="en-US" sz="2400" dirty="0" smtClean="0"/>
          </a:p>
          <a:p>
            <a:r>
              <a:rPr lang="en-US" sz="2400" dirty="0" smtClean="0"/>
              <a:t>They don’t require addresses or dereferencing</a:t>
            </a:r>
          </a:p>
          <a:p>
            <a:r>
              <a:rPr lang="en-US" sz="2400" dirty="0" smtClean="0"/>
              <a:t>MOST of the benefits of pointers, with some of their own restrictions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recommended </a:t>
            </a:r>
            <a:r>
              <a:rPr lang="en-US" sz="2400" b="1" dirty="0">
                <a:solidFill>
                  <a:srgbClr val="00B0F0"/>
                </a:solidFill>
              </a:rPr>
              <a:t>way</a:t>
            </a:r>
            <a:r>
              <a:rPr lang="en-US" sz="2400" dirty="0" smtClean="0"/>
              <a:t> of passing class objects around</a:t>
            </a:r>
          </a:p>
          <a:p>
            <a:r>
              <a:rPr lang="en-US" sz="2400" dirty="0" smtClean="0"/>
              <a:t>Use pointers when you </a:t>
            </a:r>
            <a:r>
              <a:rPr lang="en-US" sz="2400" b="1" dirty="0" smtClean="0"/>
              <a:t>NEED</a:t>
            </a:r>
            <a:r>
              <a:rPr lang="en-US" sz="2400" dirty="0" smtClean="0"/>
              <a:t> </a:t>
            </a:r>
            <a:r>
              <a:rPr lang="en-US" sz="2400" dirty="0" smtClean="0"/>
              <a:t>pointers, references in all other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3322" y="3872073"/>
            <a:ext cx="3032089" cy="1754326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1800" dirty="0"/>
              <a:t>Implementation note:</a:t>
            </a:r>
          </a:p>
          <a:p>
            <a:r>
              <a:rPr lang="en-US" sz="1800" dirty="0"/>
              <a:t>“Under the hood” references are PROBABLY implemented as pointers—the compiler handles all this for you.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81900" y="1996776"/>
            <a:ext cx="4453511" cy="1323439"/>
            <a:chOff x="7581900" y="1996776"/>
            <a:chExt cx="4453511" cy="1323439"/>
          </a:xfrm>
        </p:grpSpPr>
        <p:sp>
          <p:nvSpPr>
            <p:cNvPr id="4" name="TextBox 3"/>
            <p:cNvSpPr txBox="1"/>
            <p:nvPr/>
          </p:nvSpPr>
          <p:spPr>
            <a:xfrm>
              <a:off x="8542395" y="1996776"/>
              <a:ext cx="3493016" cy="1323439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dirty="0"/>
                <a:t>References don’t need to be dereferenced, pointers need to be dereferenced…</a:t>
              </a:r>
            </a:p>
            <a:p>
              <a:r>
                <a:rPr lang="en-US" dirty="0"/>
                <a:t>(I agree, it sounds weird)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endCxn id="4" idx="1"/>
            </p:cNvCxnSpPr>
            <p:nvPr/>
          </p:nvCxnSpPr>
          <p:spPr>
            <a:xfrm>
              <a:off x="7581900" y="2520043"/>
              <a:ext cx="960495" cy="1384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0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933"/>
            <a:ext cx="8596668" cy="1320800"/>
          </a:xfrm>
        </p:spPr>
        <p:txBody>
          <a:bodyPr/>
          <a:lstStyle/>
          <a:p>
            <a:r>
              <a:rPr lang="en-US" dirty="0" smtClean="0"/>
              <a:t>Glorious references! Is there anything they CAN’T do?!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756"/>
            <a:ext cx="5805110" cy="49477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can’t create arrays of references</a:t>
            </a:r>
            <a:endParaRPr lang="en-US" sz="2800" dirty="0" smtClean="0"/>
          </a:p>
          <a:p>
            <a:pPr lvl="1"/>
            <a:r>
              <a:rPr lang="en-US" sz="2400" dirty="0" smtClean="0"/>
              <a:t>No way to initialize all of them at the time of declaration</a:t>
            </a:r>
          </a:p>
          <a:p>
            <a:r>
              <a:rPr lang="en-US" sz="2600" dirty="0" smtClean="0"/>
              <a:t>Can’t reassign references</a:t>
            </a:r>
          </a:p>
          <a:p>
            <a:pPr lvl="1"/>
            <a:r>
              <a:rPr lang="en-US" sz="2400" dirty="0" smtClean="0"/>
              <a:t>Need to change targets?</a:t>
            </a:r>
          </a:p>
          <a:p>
            <a:pPr lvl="1"/>
            <a:r>
              <a:rPr lang="en-US" sz="2400" dirty="0" smtClean="0"/>
              <a:t>Select a different item in a list, a piece on a game board, player in a game?</a:t>
            </a:r>
          </a:p>
          <a:p>
            <a:pPr lvl="1"/>
            <a:r>
              <a:rPr lang="en-US" sz="2400" dirty="0" smtClean="0"/>
              <a:t>Use a pointer for this!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60317" y="3243205"/>
            <a:ext cx="5631683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tRex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ptDactyl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dinoRef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Assigns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ptDactyl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tRex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Does NOT change the </a:t>
            </a:r>
            <a:r>
              <a:rPr lang="en-US" sz="2400" u="sng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reference</a:t>
            </a:r>
            <a:endParaRPr lang="en-US" sz="2400" u="sng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dinoRef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ptDactyl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0317" y="1891820"/>
            <a:ext cx="484665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How to initialize all 10 of these?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Answer: you can’t (sorry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dinos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…)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dinos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94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Ultimate Showdown!</a:t>
            </a:r>
            <a:br>
              <a:rPr lang="en-US" dirty="0" smtClean="0"/>
            </a:br>
            <a:r>
              <a:rPr lang="en-US" dirty="0" smtClean="0"/>
              <a:t>* versus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75745" y="1352337"/>
            <a:ext cx="4185623" cy="5762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*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79141" y="1928599"/>
            <a:ext cx="4709241" cy="3304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Pointer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Indirect access</a:t>
            </a:r>
            <a:r>
              <a:rPr lang="en-US" sz="2400" dirty="0" smtClean="0"/>
              <a:t> to something</a:t>
            </a:r>
          </a:p>
          <a:p>
            <a:pPr lvl="1"/>
            <a:r>
              <a:rPr lang="en-US" sz="2000" dirty="0" smtClean="0"/>
              <a:t>(Must be dereferenced… with *)</a:t>
            </a:r>
          </a:p>
          <a:p>
            <a:r>
              <a:rPr lang="en-US" sz="2400" dirty="0" smtClean="0"/>
              <a:t>Can point to any memory address</a:t>
            </a:r>
          </a:p>
          <a:p>
            <a:r>
              <a:rPr lang="en-US" sz="2400" dirty="0" smtClean="0"/>
              <a:t>Can be NULL, or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/>
              <a:t> (this can be useful)</a:t>
            </a:r>
          </a:p>
          <a:p>
            <a:r>
              <a:rPr lang="en-US" sz="2400" dirty="0"/>
              <a:t>Can be used to </a:t>
            </a:r>
            <a:r>
              <a:rPr lang="en-US" sz="2400" b="1" dirty="0">
                <a:solidFill>
                  <a:srgbClr val="00B0F0"/>
                </a:solidFill>
              </a:rPr>
              <a:t>dynamically</a:t>
            </a:r>
            <a:r>
              <a:rPr lang="en-US" sz="2400" dirty="0"/>
              <a:t> create new </a:t>
            </a:r>
            <a:r>
              <a:rPr lang="en-US" sz="2400" dirty="0" smtClean="0"/>
              <a:t>data</a:t>
            </a:r>
          </a:p>
          <a:p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88383" y="1352337"/>
            <a:ext cx="4185618" cy="5762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&amp;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088384" y="1928599"/>
            <a:ext cx="5639089" cy="463946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Reference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Direct access</a:t>
            </a:r>
            <a:r>
              <a:rPr lang="en-US" sz="2400" dirty="0" smtClean="0"/>
              <a:t> to something</a:t>
            </a:r>
          </a:p>
          <a:p>
            <a:pPr lvl="1"/>
            <a:r>
              <a:rPr lang="en-US" sz="2000" dirty="0" smtClean="0"/>
              <a:t>(No </a:t>
            </a:r>
            <a:r>
              <a:rPr lang="en-US" sz="2000" dirty="0" err="1" smtClean="0"/>
              <a:t>deferencing</a:t>
            </a:r>
            <a:r>
              <a:rPr lang="en-US" sz="2000" dirty="0" smtClean="0"/>
              <a:t> required)</a:t>
            </a:r>
          </a:p>
          <a:p>
            <a:r>
              <a:rPr lang="en-US" sz="2400" dirty="0" smtClean="0"/>
              <a:t>Ideal for parameters, return types</a:t>
            </a:r>
          </a:p>
          <a:p>
            <a:r>
              <a:rPr lang="en-US" sz="2400" dirty="0" smtClean="0"/>
              <a:t>Cannot be null</a:t>
            </a:r>
          </a:p>
          <a:p>
            <a:r>
              <a:rPr lang="en-US" sz="2400" dirty="0" smtClean="0"/>
              <a:t>Must reference existing data</a:t>
            </a:r>
          </a:p>
          <a:p>
            <a:r>
              <a:rPr lang="en-US" sz="2400" dirty="0" smtClean="0"/>
              <a:t>Cannot create arrays of references</a:t>
            </a:r>
          </a:p>
        </p:txBody>
      </p:sp>
    </p:spTree>
    <p:extLst>
      <p:ext uri="{BB962C8B-B14F-4D97-AF65-F5344CB8AC3E}">
        <p14:creationId xmlns:p14="http://schemas.microsoft.com/office/powerpoint/2010/main" val="8203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976"/>
          </a:xfrm>
        </p:spPr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8463"/>
            <a:ext cx="8748020" cy="31652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</a:t>
            </a:r>
            <a:r>
              <a:rPr lang="en-US" sz="2400" baseline="0" dirty="0" smtClean="0"/>
              <a:t> is it?</a:t>
            </a:r>
          </a:p>
          <a:p>
            <a:pPr lvl="1"/>
            <a:r>
              <a:rPr lang="en-US" sz="2000" dirty="0" smtClean="0"/>
              <a:t>Memory that is allocated on the </a:t>
            </a:r>
            <a:r>
              <a:rPr lang="en-US" sz="2000" b="1" dirty="0">
                <a:solidFill>
                  <a:srgbClr val="00B0F0"/>
                </a:solidFill>
              </a:rPr>
              <a:t>free-store</a:t>
            </a:r>
            <a:r>
              <a:rPr lang="en-US" sz="2000" dirty="0" smtClean="0"/>
              <a:t>, 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/>
              <a:t> operator</a:t>
            </a:r>
          </a:p>
          <a:p>
            <a:pPr lvl="1"/>
            <a:r>
              <a:rPr lang="en-US" sz="2000" baseline="0" dirty="0" smtClean="0"/>
              <a:t>(Free-store</a:t>
            </a:r>
            <a:r>
              <a:rPr lang="en-US" sz="2000" dirty="0" smtClean="0"/>
              <a:t> will be covered later)</a:t>
            </a:r>
            <a:endParaRPr lang="en-US" sz="2000" baseline="0" dirty="0" smtClean="0"/>
          </a:p>
          <a:p>
            <a:r>
              <a:rPr lang="en-US" sz="2400" baseline="0" dirty="0" smtClean="0"/>
              <a:t>Why use it?</a:t>
            </a:r>
          </a:p>
          <a:p>
            <a:pPr lvl="1"/>
            <a:r>
              <a:rPr lang="en-US" sz="2000" dirty="0" smtClean="0"/>
              <a:t>Sometimes your program needs memory based on </a:t>
            </a:r>
            <a:r>
              <a:rPr lang="en-US" sz="2000" b="1" dirty="0">
                <a:solidFill>
                  <a:srgbClr val="00B0F0"/>
                </a:solidFill>
              </a:rPr>
              <a:t>information not known at compile time</a:t>
            </a:r>
          </a:p>
          <a:p>
            <a:pPr lvl="1"/>
            <a:r>
              <a:rPr lang="en-US" sz="2000" dirty="0" smtClean="0"/>
              <a:t>Arrays, for example:</a:t>
            </a:r>
            <a:endParaRPr lang="en-US" sz="2000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4" y="5091993"/>
            <a:ext cx="7014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scores[input];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unknown array size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8857" y="5045826"/>
            <a:ext cx="3002847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Your COMPILER needs to know how big this array 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2214" y="5045826"/>
            <a:ext cx="3454400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However, the size isn’t known until the program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333"/>
          </a:xfrm>
        </p:spPr>
        <p:txBody>
          <a:bodyPr/>
          <a:lstStyle/>
          <a:p>
            <a:r>
              <a:rPr lang="en-US" dirty="0" smtClean="0"/>
              <a:t>Pointers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723"/>
            <a:ext cx="8896652" cy="1530878"/>
          </a:xfrm>
        </p:spPr>
        <p:txBody>
          <a:bodyPr>
            <a:noAutofit/>
          </a:bodyPr>
          <a:lstStyle/>
          <a:p>
            <a:r>
              <a:rPr lang="en-US" sz="2000" dirty="0" smtClean="0"/>
              <a:t>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+mj-cs"/>
              </a:rPr>
              <a:t>new</a:t>
            </a:r>
            <a:r>
              <a:rPr lang="en-US" sz="2000" dirty="0" smtClean="0"/>
              <a:t> keyword, you can </a:t>
            </a:r>
            <a:r>
              <a:rPr lang="en-US" sz="2000" b="1" dirty="0">
                <a:solidFill>
                  <a:srgbClr val="00B0F0"/>
                </a:solidFill>
              </a:rPr>
              <a:t>dynamically allocate</a:t>
            </a:r>
            <a:r>
              <a:rPr lang="en-US" sz="2000" dirty="0" smtClean="0"/>
              <a:t> memory at run-time</a:t>
            </a:r>
          </a:p>
          <a:p>
            <a:r>
              <a:rPr lang="en-US" sz="2000" dirty="0" smtClean="0"/>
              <a:t>This memory gets created on the </a:t>
            </a:r>
            <a:r>
              <a:rPr lang="en-US" sz="2000" b="1" dirty="0">
                <a:solidFill>
                  <a:srgbClr val="00B0F0"/>
                </a:solidFill>
              </a:rPr>
              <a:t>heap</a:t>
            </a:r>
            <a:r>
              <a:rPr lang="en-US" sz="2000" dirty="0" smtClean="0"/>
              <a:t>, instead of the </a:t>
            </a:r>
            <a:r>
              <a:rPr lang="en-US" sz="2000" b="1" dirty="0">
                <a:solidFill>
                  <a:srgbClr val="00B0F0"/>
                </a:solidFill>
              </a:rPr>
              <a:t>stack</a:t>
            </a:r>
            <a:r>
              <a:rPr lang="en-US" sz="2000" dirty="0" smtClean="0"/>
              <a:t> (more on these later)</a:t>
            </a:r>
          </a:p>
          <a:p>
            <a:r>
              <a:rPr lang="en-US" sz="2000" dirty="0" smtClean="0"/>
              <a:t>This memory needs to be </a:t>
            </a:r>
            <a:r>
              <a:rPr lang="en-US" sz="2000" b="1" dirty="0" smtClean="0">
                <a:solidFill>
                  <a:srgbClr val="00B0F0"/>
                </a:solidFill>
              </a:rPr>
              <a:t>deallocated</a:t>
            </a:r>
            <a:r>
              <a:rPr lang="en-US" sz="2000" dirty="0"/>
              <a:t>, (i.e. deleted), at some point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3774069"/>
            <a:ext cx="9595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Dynamically allocate an array at RUN-TIME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scores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[input];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7409" y="5813778"/>
            <a:ext cx="7339890" cy="461665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400" dirty="0"/>
              <a:t>After this, treat </a:t>
            </a:r>
            <a:r>
              <a:rPr lang="en-US" sz="2400" dirty="0"/>
              <a:t>scores</a:t>
            </a:r>
            <a:r>
              <a:rPr lang="en-US" sz="2400" dirty="0"/>
              <a:t> like an array, use it as such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37375" y="4231909"/>
            <a:ext cx="3470405" cy="2031325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 size of this data is determined at </a:t>
            </a:r>
            <a:r>
              <a:rPr lang="en-US" b="1" dirty="0" smtClean="0">
                <a:solidFill>
                  <a:srgbClr val="FFC000"/>
                </a:solidFill>
              </a:rPr>
              <a:t>run-time </a:t>
            </a:r>
            <a:r>
              <a:rPr lang="en-US" dirty="0" smtClean="0"/>
              <a:t>(i.e. when the program runs). 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compiler sees this and says “Okay, the syntax is fine, details to be determined later.”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644"/>
          </a:xfrm>
        </p:spPr>
        <p:txBody>
          <a:bodyPr/>
          <a:lstStyle/>
          <a:p>
            <a:r>
              <a:rPr lang="en-US" dirty="0" smtClean="0"/>
              <a:t>Anatomy of an allocation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689" y="1719491"/>
            <a:ext cx="10295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scores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letters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Hard-coding is okay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Just one?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7689" y="3250426"/>
            <a:ext cx="10295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Structure of any memory allocation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variableName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[quantity];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7689" y="4285187"/>
            <a:ext cx="5208814" cy="2267985"/>
            <a:chOff x="549729" y="4285187"/>
            <a:chExt cx="5208814" cy="2267985"/>
          </a:xfrm>
          <a:solidFill>
            <a:srgbClr val="2274A5"/>
          </a:solidFill>
        </p:grpSpPr>
        <p:sp>
          <p:nvSpPr>
            <p:cNvPr id="7" name="TextBox 6"/>
            <p:cNvSpPr txBox="1"/>
            <p:nvPr/>
          </p:nvSpPr>
          <p:spPr>
            <a:xfrm>
              <a:off x="549729" y="4921956"/>
              <a:ext cx="5208814" cy="163121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chemeClr val="bg1"/>
                  </a:solidFill>
                </a:rPr>
                <a:t> creates memory on the </a:t>
              </a:r>
              <a:r>
                <a:rPr lang="en-US" b="1" dirty="0">
                  <a:solidFill>
                    <a:srgbClr val="FFC000"/>
                  </a:solidFill>
                </a:rPr>
                <a:t>heap</a:t>
              </a:r>
              <a:r>
                <a:rPr lang="en-US" dirty="0">
                  <a:solidFill>
                    <a:schemeClr val="bg1"/>
                  </a:solidFill>
                </a:rPr>
                <a:t>, and returns a </a:t>
              </a:r>
              <a:r>
                <a:rPr lang="en-US" b="1" dirty="0">
                  <a:solidFill>
                    <a:srgbClr val="FFC000"/>
                  </a:solidFill>
                </a:rPr>
                <a:t>pointer</a:t>
              </a:r>
              <a:r>
                <a:rPr lang="en-US" dirty="0">
                  <a:solidFill>
                    <a:schemeClr val="bg1"/>
                  </a:solidFill>
                </a:rPr>
                <a:t> to it. The type of pointer is based on </a:t>
              </a:r>
              <a:r>
                <a:rPr lang="en-US" dirty="0" err="1" smtClean="0">
                  <a:solidFill>
                    <a:schemeClr val="bg1"/>
                  </a:solidFill>
                </a:rPr>
                <a:t>DataType</a:t>
              </a:r>
              <a:r>
                <a:rPr lang="en-US" dirty="0" smtClean="0">
                  <a:solidFill>
                    <a:schemeClr val="bg1"/>
                  </a:solidFill>
                </a:rPr>
                <a:t/>
              </a:r>
              <a:br>
                <a:rPr lang="en-US" dirty="0" smtClean="0">
                  <a:solidFill>
                    <a:schemeClr val="bg1"/>
                  </a:solidFill>
                </a:rPr>
              </a:br>
              <a:r>
                <a:rPr lang="en-US" dirty="0" smtClean="0">
                  <a:solidFill>
                    <a:schemeClr val="bg1"/>
                  </a:solidFill>
                </a:rPr>
                <a:t>(i.e. </a:t>
              </a:r>
              <a:r>
                <a:rPr lang="en-US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new </a:t>
              </a:r>
              <a:r>
                <a:rPr lang="en-US" dirty="0" err="1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 returns </a:t>
              </a:r>
              <a:r>
                <a:rPr lang="en-US" dirty="0" err="1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3402519">
              <a:off x="4669137" y="3840975"/>
              <a:ext cx="440267" cy="132869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98262" y="4921956"/>
            <a:ext cx="5087228" cy="1261884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memory has to be </a:t>
            </a:r>
            <a:r>
              <a:rPr lang="en-US" b="1" dirty="0">
                <a:solidFill>
                  <a:srgbClr val="FFC000"/>
                </a:solidFill>
              </a:rPr>
              <a:t>caught</a:t>
            </a:r>
            <a:r>
              <a:rPr lang="en-US" dirty="0" smtClean="0">
                <a:solidFill>
                  <a:schemeClr val="bg1"/>
                </a:solidFill>
              </a:rPr>
              <a:t> (i.e. stored) by something, otherwise it creates </a:t>
            </a:r>
            <a:r>
              <a:rPr lang="en-US" b="1" dirty="0">
                <a:solidFill>
                  <a:srgbClr val="FFC000"/>
                </a:solidFill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289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49647"/>
            <a:ext cx="8959035" cy="797169"/>
          </a:xfrm>
        </p:spPr>
        <p:txBody>
          <a:bodyPr/>
          <a:lstStyle/>
          <a:p>
            <a:r>
              <a:rPr lang="en-US" dirty="0"/>
              <a:t>Many built-in classes use dynamic memory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406769"/>
            <a:ext cx="8596668" cy="2833441"/>
          </a:xfrm>
        </p:spPr>
        <p:txBody>
          <a:bodyPr/>
          <a:lstStyle/>
          <a:p>
            <a:r>
              <a:rPr lang="en-US" dirty="0" smtClean="0"/>
              <a:t>The vector class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Just one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moreNumbers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moreNumbers.push_back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moreNumbers.push_back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moreNumbers.push_back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(-14);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Store 3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3" y="4620399"/>
            <a:ext cx="6657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 call it wasteful, I call it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prepared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data[1000000000];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8384" y="5824102"/>
            <a:ext cx="425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Yes, that is 1 billion elements…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76710" y="6111789"/>
            <a:ext cx="425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No, this is not a good idea…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1087" y="6395540"/>
            <a:ext cx="4617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Surely </a:t>
            </a:r>
            <a:r>
              <a:rPr lang="en-US" sz="1600" dirty="0" smtClean="0"/>
              <a:t>there must be a </a:t>
            </a:r>
            <a:r>
              <a:rPr lang="en-US" sz="1600" dirty="0" smtClean="0"/>
              <a:t>better way? (There is!)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3674" y="4097389"/>
            <a:ext cx="8380326" cy="36933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does the class store this data internally? What is the class declaration like?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6423" y="4758898"/>
            <a:ext cx="3479613" cy="1200329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This is an array 4GB in </a:t>
            </a:r>
            <a:r>
              <a:rPr lang="en-US" dirty="0" smtClean="0">
                <a:solidFill>
                  <a:schemeClr val="bg1"/>
                </a:solidFill>
              </a:rPr>
              <a:t>size!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This will not fit on the stack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 you NEED that many integers? (In most cases: no)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would be better?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930400"/>
            <a:ext cx="3291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Wasteful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data[1000000000];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7641" y="1930400"/>
            <a:ext cx="3291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May not be enough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data[10];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127" y="3717890"/>
            <a:ext cx="5978770" cy="2231623"/>
            <a:chOff x="442127" y="3717890"/>
            <a:chExt cx="5978770" cy="2231623"/>
          </a:xfrm>
        </p:grpSpPr>
        <p:sp>
          <p:nvSpPr>
            <p:cNvPr id="6" name="Rectangle 5"/>
            <p:cNvSpPr/>
            <p:nvPr/>
          </p:nvSpPr>
          <p:spPr>
            <a:xfrm>
              <a:off x="677332" y="4472185"/>
              <a:ext cx="574356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MyVector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Perfect! But, how to accomplish this?</a:t>
              </a:r>
              <a:endParaRPr lang="en-US" dirty="0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data[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AsManyAsYouNeedRightNow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2127" y="3717890"/>
              <a:ext cx="3526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you really want: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31122" y="5303183"/>
            <a:ext cx="3655877" cy="36933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dynamic memory allocation!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5"/>
            <a:ext cx="8596668" cy="717395"/>
          </a:xfrm>
        </p:spPr>
        <p:txBody>
          <a:bodyPr/>
          <a:lstStyle/>
          <a:p>
            <a:r>
              <a:rPr lang="en-US" dirty="0" smtClean="0"/>
              <a:t>Pointers to class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1" y="106442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Assume we have this class…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How long before they die?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money; 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How rich are they?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 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It’s… a name…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4471" y="3280415"/>
            <a:ext cx="4654061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 an object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link.TakeDamage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howMuchBling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link.GetMoney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922234"/>
            <a:ext cx="47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access members of the class?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4470" y="5199952"/>
            <a:ext cx="4978959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pointer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&amp;link;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remaingLife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204" y="5697415"/>
            <a:ext cx="5585207" cy="1062669"/>
            <a:chOff x="3644204" y="5697415"/>
            <a:chExt cx="5585207" cy="1062669"/>
          </a:xfrm>
        </p:grpSpPr>
        <p:sp>
          <p:nvSpPr>
            <p:cNvPr id="3" name="Rounded Rectangle 2"/>
            <p:cNvSpPr/>
            <p:nvPr/>
          </p:nvSpPr>
          <p:spPr>
            <a:xfrm>
              <a:off x="6501284" y="5697415"/>
              <a:ext cx="467249" cy="462225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62162" y="5988818"/>
              <a:ext cx="467249" cy="462225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" idx="1"/>
            </p:cNvCxnSpPr>
            <p:nvPr/>
          </p:nvCxnSpPr>
          <p:spPr>
            <a:xfrm flipH="1">
              <a:off x="5727560" y="5928528"/>
              <a:ext cx="773724" cy="46222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1"/>
            </p:cNvCxnSpPr>
            <p:nvPr/>
          </p:nvCxnSpPr>
          <p:spPr>
            <a:xfrm flipH="1">
              <a:off x="5727560" y="6219931"/>
              <a:ext cx="3034602" cy="18035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44204" y="6390752"/>
              <a:ext cx="241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One tiny difference…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2149"/>
            <a:ext cx="8596668" cy="656491"/>
          </a:xfrm>
        </p:spPr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3" y="1048723"/>
            <a:ext cx="74015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capacity;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AddNewElement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3" y="3732468"/>
            <a:ext cx="930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data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just as much data as we need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capacity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81943" y="765635"/>
            <a:ext cx="6672105" cy="1045029"/>
            <a:chOff x="2481943" y="1266092"/>
            <a:chExt cx="6672105" cy="1045029"/>
          </a:xfrm>
          <a:solidFill>
            <a:srgbClr val="2274A5"/>
          </a:solidFill>
        </p:grpSpPr>
        <p:sp>
          <p:nvSpPr>
            <p:cNvPr id="11" name="TextBox 10"/>
            <p:cNvSpPr txBox="1"/>
            <p:nvPr/>
          </p:nvSpPr>
          <p:spPr>
            <a:xfrm>
              <a:off x="5496448" y="1266092"/>
              <a:ext cx="3657600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Pointers, the secret sauce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flipV="1">
              <a:off x="2481943" y="1450758"/>
              <a:ext cx="3014505" cy="860363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692201" y="1638453"/>
            <a:ext cx="4149970" cy="2308324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DISCLAIMER: This a rough approximation at the moment.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 is still a lot more to cover about all of this: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templates, destructors, deep-copying, the Big Three… we’ll get there soon </a:t>
            </a:r>
            <a:r>
              <a:rPr lang="en-US" dirty="0" smtClean="0">
                <a:solidFill>
                  <a:schemeClr val="bg1"/>
                </a:solidFill>
              </a:rPr>
              <a:t>enough!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3" y="5728061"/>
            <a:ext cx="7769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numbers(10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Capacity of 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moreNumbers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Capacity of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whoaLotsOfNumbers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Capacity of 50,000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511"/>
          </a:xfrm>
        </p:spPr>
        <p:txBody>
          <a:bodyPr/>
          <a:lstStyle/>
          <a:p>
            <a:r>
              <a:rPr lang="en-US" dirty="0" smtClean="0"/>
              <a:t>Deleting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444"/>
            <a:ext cx="8596668" cy="2506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Memory allocated with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/>
              <a:t> should be deleted with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/>
              <a:t> when you are done with it.</a:t>
            </a:r>
          </a:p>
          <a:p>
            <a:r>
              <a:rPr lang="en-US" sz="2400" dirty="0"/>
              <a:t>What if you don’t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Memory can be </a:t>
            </a:r>
            <a:r>
              <a:rPr lang="en-US" sz="2400" b="1" dirty="0">
                <a:solidFill>
                  <a:srgbClr val="00B0F0"/>
                </a:solidFill>
              </a:rPr>
              <a:t>leaked</a:t>
            </a:r>
            <a:r>
              <a:rPr lang="en-US" sz="2400" dirty="0" smtClean="0"/>
              <a:t>—that is, it has been allocated, and takes up space, but can’t be used by anything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4086577"/>
            <a:ext cx="64911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someMemory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 stuff with the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All done!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someMemory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2015" y="4178909"/>
            <a:ext cx="7526326" cy="1360406"/>
            <a:chOff x="3300266" y="5703163"/>
            <a:chExt cx="7526326" cy="1360406"/>
          </a:xfrm>
        </p:grpSpPr>
        <p:sp>
          <p:nvSpPr>
            <p:cNvPr id="6" name="Rectangle 5"/>
            <p:cNvSpPr/>
            <p:nvPr/>
          </p:nvSpPr>
          <p:spPr>
            <a:xfrm>
              <a:off x="5615855" y="5703163"/>
              <a:ext cx="5210737" cy="830997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100 integers </a:t>
              </a:r>
              <a:r>
                <a:rPr lang="en-US" sz="2400" dirty="0" smtClean="0">
                  <a:solidFill>
                    <a:schemeClr val="bg1"/>
                  </a:solidFill>
                </a:rPr>
                <a:t>and 1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SomeObject</a:t>
              </a:r>
              <a:r>
                <a:rPr lang="en-US" sz="2400" dirty="0" smtClean="0">
                  <a:solidFill>
                    <a:schemeClr val="bg1"/>
                  </a:solidFill>
                </a:rPr>
                <a:t> are </a:t>
              </a:r>
              <a:r>
                <a:rPr lang="en-US" sz="2400" dirty="0">
                  <a:solidFill>
                    <a:schemeClr val="bg1"/>
                  </a:solidFill>
                </a:rPr>
                <a:t>"leaked" and still in memory</a:t>
              </a:r>
            </a:p>
          </p:txBody>
        </p:sp>
        <p:sp>
          <p:nvSpPr>
            <p:cNvPr id="7" name="Left Arrow 6"/>
            <p:cNvSpPr/>
            <p:nvPr/>
          </p:nvSpPr>
          <p:spPr>
            <a:xfrm rot="20052527">
              <a:off x="3300266" y="6736191"/>
              <a:ext cx="2551766" cy="3273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904327" y="5164031"/>
            <a:ext cx="5210737" cy="830997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Setting a pointer to null(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r>
              <a:rPr lang="en-US" sz="2400" dirty="0" smtClean="0">
                <a:solidFill>
                  <a:schemeClr val="bg1"/>
                </a:solidFill>
              </a:rPr>
              <a:t>) DOES NOT delete anything!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4326" y="6074978"/>
            <a:ext cx="3032845" cy="461665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Only </a:t>
            </a:r>
            <a:r>
              <a:rPr lang="en-US" sz="2400" b="1" dirty="0" smtClean="0">
                <a:solidFill>
                  <a:srgbClr val="FFC000"/>
                </a:solidFill>
              </a:rPr>
              <a:t>delete</a:t>
            </a:r>
            <a:r>
              <a:rPr lang="en-US" sz="2400" dirty="0" smtClean="0">
                <a:solidFill>
                  <a:schemeClr val="bg1"/>
                </a:solidFill>
              </a:rPr>
              <a:t> deletes!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083"/>
            <a:ext cx="8596668" cy="421837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single </a:t>
            </a:r>
            <a:r>
              <a:rPr lang="en-US" sz="2400" dirty="0" smtClean="0"/>
              <a:t>objects (primitives or classes):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607552"/>
            <a:ext cx="8596668" cy="421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arrays of objects: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2197184"/>
            <a:ext cx="9200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deallocate/delete/free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memory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4177909"/>
            <a:ext cx="93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deallocate/delete/free memory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28193" y="5085024"/>
            <a:ext cx="5757332" cy="1320800"/>
            <a:chOff x="1919112" y="4291967"/>
            <a:chExt cx="5757332" cy="1320800"/>
          </a:xfrm>
        </p:grpSpPr>
        <p:sp>
          <p:nvSpPr>
            <p:cNvPr id="8" name="Up Arrow 7"/>
            <p:cNvSpPr/>
            <p:nvPr/>
          </p:nvSpPr>
          <p:spPr>
            <a:xfrm>
              <a:off x="1919112" y="4291967"/>
              <a:ext cx="440266" cy="1320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5707" y="5151102"/>
              <a:ext cx="5210737" cy="461665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What’s with the brackets here?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9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New and delete are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73" y="1941689"/>
            <a:ext cx="8016971" cy="40996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Behind the scenes,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/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are functions</a:t>
            </a:r>
          </a:p>
          <a:p>
            <a:r>
              <a:rPr lang="en-US" sz="2400" dirty="0" smtClean="0"/>
              <a:t>Specifically, they are </a:t>
            </a:r>
            <a:r>
              <a:rPr lang="en-US" sz="2400" b="1" dirty="0" smtClean="0"/>
              <a:t>operators</a:t>
            </a:r>
            <a:r>
              <a:rPr lang="en-US" sz="2400" dirty="0" smtClean="0"/>
              <a:t> (more on those later)</a:t>
            </a:r>
            <a:endParaRPr lang="en-US" sz="2400" dirty="0"/>
          </a:p>
          <a:p>
            <a:r>
              <a:rPr lang="en-US" sz="2400" dirty="0" smtClean="0"/>
              <a:t>When you allocate memory with brackets:</a:t>
            </a:r>
          </a:p>
          <a:p>
            <a:pPr lvl="1"/>
            <a:r>
              <a:rPr lang="en-US" sz="2200" dirty="0" smtClean="0"/>
              <a:t>a different function is called</a:t>
            </a:r>
          </a:p>
          <a:p>
            <a:pPr lvl="1"/>
            <a:r>
              <a:rPr lang="en-US" sz="2200" dirty="0" smtClean="0"/>
              <a:t>additional information is created—the size of the array</a:t>
            </a:r>
          </a:p>
          <a:p>
            <a:r>
              <a:rPr lang="en-US" sz="2400" dirty="0" smtClean="0"/>
              <a:t>When you delete that memory, you must indicate you are deleting an array</a:t>
            </a:r>
          </a:p>
          <a:p>
            <a:pPr lvl="1"/>
            <a:r>
              <a:rPr lang="en-US" sz="2200" dirty="0" smtClean="0"/>
              <a:t>The size of the array (that was specified when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/>
              <a:t> was called) needs to be taken into account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9244" y="2111023"/>
            <a:ext cx="3577477" cy="193899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Simple way to remember: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Use [] with new?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Use [] with delete.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9244" y="4520059"/>
            <a:ext cx="3577477" cy="193899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if you don’t use [] with delete?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Undefined behavior – results may vary</a:t>
            </a:r>
          </a:p>
        </p:txBody>
      </p:sp>
    </p:spTree>
    <p:extLst>
      <p:ext uri="{BB962C8B-B14F-4D97-AF65-F5344CB8AC3E}">
        <p14:creationId xmlns:p14="http://schemas.microsoft.com/office/powerpoint/2010/main" val="31170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when to delete?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2068"/>
            <a:ext cx="8596668" cy="47859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short: When your program no longer needs something</a:t>
            </a:r>
          </a:p>
          <a:p>
            <a:r>
              <a:rPr lang="en-US" sz="2400" dirty="0" smtClean="0"/>
              <a:t>Yeah but… when is THAT?</a:t>
            </a:r>
          </a:p>
          <a:p>
            <a:pPr lvl="1"/>
            <a:r>
              <a:rPr lang="en-US" sz="2000" dirty="0" smtClean="0"/>
              <a:t>That depends on the program</a:t>
            </a:r>
          </a:p>
          <a:p>
            <a:r>
              <a:rPr lang="en-US" sz="2200" dirty="0" smtClean="0"/>
              <a:t>main() is just one function</a:t>
            </a:r>
          </a:p>
          <a:p>
            <a:pPr lvl="1"/>
            <a:r>
              <a:rPr lang="en-US" sz="2000" dirty="0" smtClean="0"/>
              <a:t>An application may be thousands of objects that execute countless functions countless times</a:t>
            </a:r>
          </a:p>
          <a:p>
            <a:pPr lvl="1"/>
            <a:r>
              <a:rPr lang="en-US" sz="2000" dirty="0" smtClean="0"/>
              <a:t>You have to decide when to create or delete something</a:t>
            </a:r>
          </a:p>
          <a:p>
            <a:r>
              <a:rPr lang="en-US" sz="2200" dirty="0" smtClean="0"/>
              <a:t>Class objects have special functions called </a:t>
            </a:r>
            <a:r>
              <a:rPr lang="en-US" sz="2200" b="1" dirty="0" smtClean="0">
                <a:solidFill>
                  <a:srgbClr val="00B0F0"/>
                </a:solidFill>
              </a:rPr>
              <a:t>destructors</a:t>
            </a:r>
            <a:r>
              <a:rPr lang="en-US" sz="2200" dirty="0" smtClean="0"/>
              <a:t> which are called when objects fall out of scope (or when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200" dirty="0" smtClean="0"/>
              <a:t> is called on a pointer)</a:t>
            </a:r>
          </a:p>
          <a:p>
            <a:pPr lvl="1"/>
            <a:r>
              <a:rPr lang="en-US" sz="2000" dirty="0"/>
              <a:t>More on destructors very soon!</a:t>
            </a:r>
          </a:p>
        </p:txBody>
      </p:sp>
    </p:spTree>
    <p:extLst>
      <p:ext uri="{BB962C8B-B14F-4D97-AF65-F5344CB8AC3E}">
        <p14:creationId xmlns:p14="http://schemas.microsoft.com/office/powerpoint/2010/main" val="14973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5668" y="1160310"/>
            <a:ext cx="462894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Do some stuff with the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All done, clean it 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Repeat the 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Do some stuff with the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All done, clean it 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7763"/>
            <a:ext cx="8596668" cy="726831"/>
          </a:xfrm>
        </p:spPr>
        <p:txBody>
          <a:bodyPr/>
          <a:lstStyle/>
          <a:p>
            <a:r>
              <a:rPr lang="en-US" dirty="0" smtClean="0"/>
              <a:t>When to delete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195" y="1160310"/>
            <a:ext cx="45880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Do some stuff with the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All done, clean it 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8457" y="4853629"/>
            <a:ext cx="4725834" cy="1446550"/>
            <a:chOff x="758457" y="4853629"/>
            <a:chExt cx="4725834" cy="1446550"/>
          </a:xfrm>
        </p:grpSpPr>
        <p:sp>
          <p:nvSpPr>
            <p:cNvPr id="8" name="Left Arrow 7"/>
            <p:cNvSpPr/>
            <p:nvPr/>
          </p:nvSpPr>
          <p:spPr>
            <a:xfrm rot="9900000">
              <a:off x="4198102" y="4883499"/>
              <a:ext cx="1286189" cy="35169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8457" y="4853629"/>
              <a:ext cx="3577477" cy="1446550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Reusing variables is fine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Just be sure to </a:t>
              </a:r>
              <a:r>
                <a:rPr lang="en-US" sz="24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sz="2000" dirty="0" smtClean="0">
                  <a:solidFill>
                    <a:srgbClr val="FFC000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before reassigning a pointer to something </a:t>
              </a:r>
              <a:r>
                <a:rPr lang="en-US" sz="24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new</a:t>
              </a:r>
              <a:endParaRPr lang="en-US" sz="2000" dirty="0">
                <a:solidFill>
                  <a:srgbClr val="FFC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4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266"/>
          </a:xfrm>
        </p:spPr>
        <p:txBody>
          <a:bodyPr/>
          <a:lstStyle/>
          <a:p>
            <a:r>
              <a:rPr lang="en-US" dirty="0" smtClean="0"/>
              <a:t>YOU must delete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242"/>
            <a:ext cx="8596668" cy="473635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Some languages have a </a:t>
            </a:r>
            <a:r>
              <a:rPr lang="en-US" sz="2200" b="1" dirty="0">
                <a:solidFill>
                  <a:srgbClr val="00B0F0"/>
                </a:solidFill>
              </a:rPr>
              <a:t>garbage collection</a:t>
            </a:r>
            <a:r>
              <a:rPr lang="en-US" sz="2200" dirty="0" smtClean="0"/>
              <a:t> system</a:t>
            </a:r>
          </a:p>
          <a:p>
            <a:pPr lvl="1"/>
            <a:r>
              <a:rPr lang="en-US" sz="2000" dirty="0" smtClean="0"/>
              <a:t>Variables that are no longer used or referenced get flagged as “garbage”</a:t>
            </a:r>
          </a:p>
          <a:p>
            <a:pPr lvl="1"/>
            <a:r>
              <a:rPr lang="en-US" sz="2000" dirty="0" smtClean="0"/>
              <a:t>Periodically, the garbage collector frees that memory</a:t>
            </a:r>
          </a:p>
          <a:p>
            <a:pPr lvl="1"/>
            <a:r>
              <a:rPr lang="en-US" sz="2000" dirty="0" smtClean="0"/>
              <a:t>These systems are done for the programmer automatically</a:t>
            </a:r>
          </a:p>
          <a:p>
            <a:r>
              <a:rPr lang="en-US" sz="2200" dirty="0" smtClean="0"/>
              <a:t>C++ does not have a system like this</a:t>
            </a:r>
          </a:p>
          <a:p>
            <a:pPr lvl="1"/>
            <a:r>
              <a:rPr lang="en-US" sz="2000" dirty="0" smtClean="0"/>
              <a:t>Some newer features mimic this, to an extent</a:t>
            </a:r>
          </a:p>
          <a:p>
            <a:r>
              <a:rPr lang="en-US" sz="2200" b="1" u="sng" dirty="0" smtClean="0"/>
              <a:t>You</a:t>
            </a:r>
            <a:r>
              <a:rPr lang="en-US" sz="2200" dirty="0" smtClean="0"/>
              <a:t> have to track your own data and delete it accordingly</a:t>
            </a:r>
          </a:p>
          <a:p>
            <a:r>
              <a:rPr lang="en-US" sz="2200" dirty="0" smtClean="0"/>
              <a:t>It can be a massive headache, but learning to do so can make you a very effective programmer</a:t>
            </a:r>
          </a:p>
          <a:p>
            <a:pPr lvl="1"/>
            <a:r>
              <a:rPr lang="en-US" sz="2000" dirty="0" smtClean="0"/>
              <a:t>Even in situations where dynamic memory isn’t a thing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61390" y="5122431"/>
            <a:ext cx="3063398" cy="1477328"/>
            <a:chOff x="8812404" y="5258502"/>
            <a:chExt cx="3063398" cy="1477328"/>
          </a:xfrm>
        </p:grpSpPr>
        <p:sp>
          <p:nvSpPr>
            <p:cNvPr id="4" name="Rectangle 3"/>
            <p:cNvSpPr/>
            <p:nvPr/>
          </p:nvSpPr>
          <p:spPr>
            <a:xfrm>
              <a:off x="9184193" y="5258502"/>
              <a:ext cx="2691609" cy="1477328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Why? It forces you to </a:t>
              </a:r>
              <a:r>
                <a:rPr lang="en-US" b="1" dirty="0" smtClean="0">
                  <a:solidFill>
                    <a:srgbClr val="FFC000"/>
                  </a:solidFill>
                </a:rPr>
                <a:t>think computationally</a:t>
              </a:r>
              <a:r>
                <a:rPr lang="en-US" dirty="0" smtClean="0">
                  <a:solidFill>
                    <a:schemeClr val="bg1"/>
                  </a:solidFill>
                </a:rPr>
                <a:t>, and that’s part of what programming is all about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8812404" y="5354072"/>
              <a:ext cx="250582" cy="1286189"/>
            </a:xfrm>
            <a:prstGeom prst="rightBrace">
              <a:avLst>
                <a:gd name="adj1" fmla="val 3520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6561"/>
            <a:ext cx="8956523" cy="5034868"/>
          </a:xfrm>
        </p:spPr>
        <p:txBody>
          <a:bodyPr>
            <a:noAutofit/>
          </a:bodyPr>
          <a:lstStyle/>
          <a:p>
            <a:r>
              <a:rPr lang="en-US" sz="2000" dirty="0" smtClean="0"/>
              <a:t>References, like pointers, are a way to provide access to data in memory</a:t>
            </a:r>
          </a:p>
          <a:p>
            <a:r>
              <a:rPr lang="en-US" sz="2000" dirty="0" smtClean="0"/>
              <a:t>They can be set to “refer” to another variable, providing </a:t>
            </a:r>
            <a:r>
              <a:rPr lang="en-US" sz="2000" b="1" dirty="0">
                <a:solidFill>
                  <a:srgbClr val="00B0F0"/>
                </a:solidFill>
              </a:rPr>
              <a:t>direct access</a:t>
            </a:r>
            <a:r>
              <a:rPr lang="en-US" sz="2000" dirty="0" smtClean="0"/>
              <a:t> to that other variable</a:t>
            </a:r>
          </a:p>
          <a:p>
            <a:pPr lvl="1"/>
            <a:r>
              <a:rPr lang="en-US" sz="1800" dirty="0" smtClean="0"/>
              <a:t>This is perfect for passing data to functions without creating copies!</a:t>
            </a:r>
          </a:p>
          <a:p>
            <a:r>
              <a:rPr lang="en-US" sz="2000" dirty="0" smtClean="0"/>
              <a:t>References do not need to be dereferenced, they are essentially “just an object”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Dynamic memory</a:t>
            </a:r>
            <a:r>
              <a:rPr lang="en-US" sz="2000" dirty="0" smtClean="0"/>
              <a:t> is a way to ask for resources (i.e. memory) that your program needs:</a:t>
            </a:r>
          </a:p>
          <a:p>
            <a:pPr lvl="1"/>
            <a:r>
              <a:rPr lang="en-US" sz="1800" dirty="0" smtClean="0"/>
              <a:t>When your program needs a quantity </a:t>
            </a:r>
            <a:r>
              <a:rPr lang="en-US" sz="1800" b="1" dirty="0" smtClean="0">
                <a:solidFill>
                  <a:srgbClr val="00B0F0"/>
                </a:solidFill>
              </a:rPr>
              <a:t>unknown at compile-time</a:t>
            </a:r>
          </a:p>
          <a:p>
            <a:pPr lvl="1"/>
            <a:r>
              <a:rPr lang="en-US" sz="1800" dirty="0" smtClean="0"/>
              <a:t>When you need more memory than might fit on the </a:t>
            </a:r>
            <a:r>
              <a:rPr lang="en-US" sz="1800" b="1" dirty="0" smtClean="0">
                <a:solidFill>
                  <a:srgbClr val="00B0F0"/>
                </a:solidFill>
              </a:rPr>
              <a:t>stack</a:t>
            </a:r>
          </a:p>
          <a:p>
            <a:r>
              <a:rPr lang="en-US" sz="2000" dirty="0"/>
              <a:t>Dynamic memory involves using </a:t>
            </a:r>
            <a:r>
              <a:rPr lang="en-US" sz="2000" b="1" dirty="0">
                <a:solidFill>
                  <a:srgbClr val="00B0F0"/>
                </a:solidFill>
              </a:rPr>
              <a:t>new</a:t>
            </a:r>
            <a:r>
              <a:rPr lang="en-US" sz="2000" dirty="0"/>
              <a:t> to allocate, and </a:t>
            </a:r>
            <a:r>
              <a:rPr lang="en-US" sz="2000" b="1" dirty="0">
                <a:solidFill>
                  <a:srgbClr val="00B0F0"/>
                </a:solidFill>
              </a:rPr>
              <a:t>delete</a:t>
            </a:r>
            <a:r>
              <a:rPr lang="en-US" sz="2000" dirty="0"/>
              <a:t> to deallocate that memory</a:t>
            </a:r>
          </a:p>
          <a:p>
            <a:r>
              <a:rPr lang="en-US" sz="2000" dirty="0"/>
              <a:t>The program must ensure memory is deleted, to avoid </a:t>
            </a:r>
            <a:r>
              <a:rPr lang="en-US" sz="2000" b="1" dirty="0">
                <a:solidFill>
                  <a:srgbClr val="00B0F0"/>
                </a:solidFill>
              </a:rPr>
              <a:t>memory leaks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363"/>
          </a:xfrm>
        </p:spPr>
        <p:txBody>
          <a:bodyPr/>
          <a:lstStyle/>
          <a:p>
            <a:r>
              <a:rPr lang="en-US" dirty="0" smtClean="0"/>
              <a:t>Dereferencing pointers to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413"/>
            <a:ext cx="7039800" cy="2019719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objects, we use the </a:t>
            </a:r>
            <a:r>
              <a:rPr lang="en-US" sz="2400" b="1" dirty="0" smtClean="0">
                <a:solidFill>
                  <a:srgbClr val="00B0F0"/>
                </a:solidFill>
              </a:rPr>
              <a:t>membership operator</a:t>
            </a:r>
          </a:p>
          <a:p>
            <a:r>
              <a:rPr lang="en-US" sz="2400" dirty="0"/>
              <a:t>For pointers, </a:t>
            </a:r>
            <a:r>
              <a:rPr lang="en-US" sz="2400" dirty="0" smtClean="0"/>
              <a:t>instead we </a:t>
            </a:r>
            <a:r>
              <a:rPr lang="en-US" sz="2400" dirty="0"/>
              <a:t>have to use the </a:t>
            </a:r>
            <a:r>
              <a:rPr lang="en-US" sz="2400" b="1" dirty="0">
                <a:solidFill>
                  <a:srgbClr val="00B0F0"/>
                </a:solidFill>
              </a:rPr>
              <a:t>indirect membership </a:t>
            </a:r>
            <a:r>
              <a:rPr lang="en-US" sz="2400" b="1" dirty="0" smtClean="0">
                <a:solidFill>
                  <a:srgbClr val="00B0F0"/>
                </a:solidFill>
              </a:rPr>
              <a:t>operator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Why</a:t>
            </a:r>
            <a:r>
              <a:rPr lang="en-US" sz="2400" dirty="0" smtClean="0"/>
              <a:t>? Let’s assume we have a pointer to an instance of a class object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07559" y="2314971"/>
            <a:ext cx="418920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600" b="1" dirty="0" smtClean="0"/>
              <a:t>-&gt;</a:t>
            </a:r>
            <a:r>
              <a:rPr lang="en-US" sz="2000" dirty="0" smtClean="0"/>
              <a:t> Indirect membership operator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7334" y="48284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15578" y="4828291"/>
            <a:ext cx="4863401" cy="738496"/>
            <a:chOff x="5315578" y="4828291"/>
            <a:chExt cx="4863401" cy="73849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315578" y="5245240"/>
              <a:ext cx="1678075" cy="321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74038" y="4828291"/>
              <a:ext cx="310494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Pointers don’t have functions—class objects do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74038" y="5705621"/>
            <a:ext cx="310494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first </a:t>
            </a:r>
            <a:r>
              <a:rPr lang="en-US" b="1" dirty="0">
                <a:solidFill>
                  <a:srgbClr val="00B0F0"/>
                </a:solidFill>
              </a:rPr>
              <a:t>dereference</a:t>
            </a:r>
            <a:r>
              <a:rPr lang="en-US" dirty="0" smtClean="0"/>
              <a:t> the pointer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78951" y="1562375"/>
            <a:ext cx="304063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3600" b="1" dirty="0" smtClean="0"/>
              <a:t>. </a:t>
            </a:r>
            <a:r>
              <a:rPr lang="en-US" sz="2000" dirty="0"/>
              <a:t>Membership operator</a:t>
            </a:r>
          </a:p>
        </p:txBody>
      </p:sp>
    </p:spTree>
    <p:extLst>
      <p:ext uri="{BB962C8B-B14F-4D97-AF65-F5344CB8AC3E}">
        <p14:creationId xmlns:p14="http://schemas.microsoft.com/office/powerpoint/2010/main" val="421863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973"/>
            <a:ext cx="8596668" cy="723260"/>
          </a:xfrm>
        </p:spPr>
        <p:txBody>
          <a:bodyPr/>
          <a:lstStyle/>
          <a:p>
            <a:r>
              <a:rPr lang="en-US" dirty="0" smtClean="0"/>
              <a:t>How to dereference: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1144399"/>
            <a:ext cx="8386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Just deference, like normal?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4" y="2392514"/>
            <a:ext cx="88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Error, still have a pointer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45" y="1627833"/>
            <a:ext cx="762669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won’t work. This is dereferencing the </a:t>
            </a:r>
            <a:r>
              <a:rPr lang="en-US" b="1" u="sng" dirty="0" smtClean="0"/>
              <a:t>return</a:t>
            </a:r>
            <a:r>
              <a:rPr lang="en-US" dirty="0" smtClean="0"/>
              <a:t> of </a:t>
            </a:r>
            <a:r>
              <a:rPr lang="en-US" dirty="0" err="1" smtClean="0"/>
              <a:t>GetHitpoints</a:t>
            </a:r>
            <a:r>
              <a:rPr lang="en-US" dirty="0" smtClean="0"/>
              <a:t>()… which is just a number… essentially this: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545" y="2900732"/>
            <a:ext cx="76266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dereference FIRST, then use the result of THAT: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7334" y="3455963"/>
            <a:ext cx="8516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Works, but… kind of clunky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45" y="3964181"/>
            <a:ext cx="762669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Wrapping a class pointer with: </a:t>
            </a:r>
            <a:r>
              <a:rPr lang="en-US" dirty="0" smtClean="0">
                <a:latin typeface="Consolas" panose="020B0609020204030204" pitchFamily="49" charset="0"/>
              </a:rPr>
              <a:t>(*    )</a:t>
            </a:r>
            <a:r>
              <a:rPr lang="en-US" dirty="0"/>
              <a:t> EVERY time you want to use </a:t>
            </a:r>
            <a:r>
              <a:rPr lang="en-US" dirty="0" smtClean="0"/>
              <a:t>it? Not ideal. Instead, use the </a:t>
            </a:r>
            <a:r>
              <a:rPr lang="en-US" b="1" dirty="0">
                <a:solidFill>
                  <a:srgbClr val="00B0F0"/>
                </a:solidFill>
              </a:rPr>
              <a:t>indirect membership operator</a:t>
            </a:r>
            <a:endParaRPr 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7334" y="4886789"/>
            <a:ext cx="8516908" cy="739897"/>
            <a:chOff x="677334" y="5121187"/>
            <a:chExt cx="8516908" cy="739897"/>
          </a:xfrm>
        </p:grpSpPr>
        <p:sp>
          <p:nvSpPr>
            <p:cNvPr id="13" name="Rectangle 12"/>
            <p:cNvSpPr/>
            <p:nvPr/>
          </p:nvSpPr>
          <p:spPr>
            <a:xfrm>
              <a:off x="677334" y="5121187"/>
              <a:ext cx="85169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hp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pointer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GetHitpoints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 </a:t>
              </a:r>
              <a:endParaRPr lang="en-US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7334" y="5491752"/>
              <a:ext cx="85169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"O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ur </a:t>
              </a:r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hero's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cash: "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 </a:t>
              </a:r>
              <a:r>
                <a:rPr lang="en-US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pointer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GetMoney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54439" y="5817749"/>
            <a:ext cx="4189206" cy="89255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-&gt;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rgbClr val="FFC000"/>
                </a:solidFill>
              </a:rPr>
              <a:t>Indirect membership operator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(For pointers to objects)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545" y="5817749"/>
            <a:ext cx="3040636" cy="89255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rgbClr val="FFC000"/>
                </a:solidFill>
              </a:rPr>
              <a:t>Membership </a:t>
            </a:r>
            <a:r>
              <a:rPr lang="en-US" b="1" dirty="0" smtClean="0">
                <a:solidFill>
                  <a:srgbClr val="FFC000"/>
                </a:solidFill>
              </a:rPr>
              <a:t>operator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(For objects)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laid-back, easy-going cousin of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849"/>
          </a:xfrm>
        </p:spPr>
        <p:txBody>
          <a:bodyPr/>
          <a:lstStyle/>
          <a:p>
            <a:r>
              <a:rPr lang="en-US" dirty="0" smtClean="0"/>
              <a:t>References – similar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4964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create a variable which </a:t>
            </a:r>
            <a:r>
              <a:rPr lang="en-US" sz="2400" b="1" dirty="0">
                <a:solidFill>
                  <a:srgbClr val="00B0F0"/>
                </a:solidFill>
              </a:rPr>
              <a:t>REFERENCES</a:t>
            </a:r>
            <a:r>
              <a:rPr lang="en-US" sz="2400" dirty="0" smtClean="0"/>
              <a:t> some other variable</a:t>
            </a:r>
          </a:p>
          <a:p>
            <a:r>
              <a:rPr lang="en-US" sz="2400" dirty="0" smtClean="0"/>
              <a:t>Like pointers, especially when passing to functions</a:t>
            </a:r>
          </a:p>
          <a:p>
            <a:pPr lvl="1"/>
            <a:r>
              <a:rPr lang="en-US" sz="2200" dirty="0" smtClean="0"/>
              <a:t>We don’t pass a COPY of something, but instead pass a reference to the original object</a:t>
            </a:r>
          </a:p>
          <a:p>
            <a:pPr lvl="1"/>
            <a:r>
              <a:rPr lang="en-US" sz="2200" dirty="0" smtClean="0"/>
              <a:t>Unlike </a:t>
            </a:r>
            <a:r>
              <a:rPr lang="en-US" sz="2200" dirty="0" smtClean="0"/>
              <a:t>pointers, no address/dereferencing required</a:t>
            </a:r>
          </a:p>
          <a:p>
            <a:r>
              <a:rPr lang="en-US" sz="2400" dirty="0" smtClean="0"/>
              <a:t>Created by using the </a:t>
            </a:r>
            <a:r>
              <a:rPr lang="en-US" sz="2400" b="1" dirty="0">
                <a:solidFill>
                  <a:srgbClr val="00B0F0"/>
                </a:solidFill>
              </a:rPr>
              <a:t>ampersand</a:t>
            </a:r>
            <a:r>
              <a:rPr lang="en-US" sz="2400" dirty="0" smtClean="0"/>
              <a:t> along with the regular data type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reference TO another object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reference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01390" y="4835865"/>
            <a:ext cx="3490126" cy="193899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For all intents and purposes, </a:t>
            </a:r>
            <a:r>
              <a:rPr lang="en-US" sz="2000" b="1" dirty="0">
                <a:solidFill>
                  <a:srgbClr val="FFC000"/>
                </a:solidFill>
                <a:latin typeface="+mj-lt"/>
              </a:rPr>
              <a:t>reference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IS </a:t>
            </a:r>
            <a:r>
              <a:rPr lang="en-US" sz="2000" b="1" dirty="0" err="1">
                <a:solidFill>
                  <a:srgbClr val="FFC000"/>
                </a:solidFill>
                <a:latin typeface="+mj-lt"/>
              </a:rPr>
              <a:t>somePerson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Any changes to either affect </a:t>
            </a:r>
            <a:r>
              <a:rPr lang="en-US" sz="2000" b="1" dirty="0" err="1">
                <a:solidFill>
                  <a:srgbClr val="FFC000"/>
                </a:solidFill>
                <a:latin typeface="+mj-lt"/>
              </a:rPr>
              <a:t>somePerson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(Because reference IS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somePerson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…)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66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7459"/>
          </a:xfrm>
        </p:spPr>
        <p:txBody>
          <a:bodyPr/>
          <a:lstStyle/>
          <a:p>
            <a:r>
              <a:rPr lang="en-US" dirty="0" smtClean="0"/>
              <a:t>References ARE the thing they 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76890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2, y = 4, z = 6;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ref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reference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ref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= z</a:t>
            </a:r>
            <a:r>
              <a:rPr lang="pl-PL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Change x to 6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6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7334" y="2095238"/>
            <a:ext cx="9300497" cy="3421307"/>
            <a:chOff x="677334" y="2095238"/>
            <a:chExt cx="9300497" cy="3421307"/>
          </a:xfrm>
        </p:grpSpPr>
        <p:sp>
          <p:nvSpPr>
            <p:cNvPr id="5" name="Rounded Rectangle 4"/>
            <p:cNvSpPr/>
            <p:nvPr/>
          </p:nvSpPr>
          <p:spPr>
            <a:xfrm>
              <a:off x="677334" y="5074418"/>
              <a:ext cx="1487156" cy="442127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170444" y="4049486"/>
              <a:ext cx="4531807" cy="101488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723093" y="2095238"/>
              <a:ext cx="3254738" cy="3170099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This does not change the reference of “ref”</a:t>
              </a:r>
            </a:p>
            <a:p>
              <a:endParaRPr lang="en-US" sz="2000" dirty="0"/>
            </a:p>
            <a:p>
              <a:r>
                <a:rPr lang="en-US" sz="2000" dirty="0"/>
                <a:t>It changes the </a:t>
              </a:r>
              <a:r>
                <a:rPr lang="en-US" sz="2000" b="1" dirty="0">
                  <a:solidFill>
                    <a:srgbClr val="FFC000"/>
                  </a:solidFill>
                </a:rPr>
                <a:t>data</a:t>
              </a:r>
              <a:r>
                <a:rPr lang="en-US" sz="2000" dirty="0"/>
                <a:t> that it is currently referencing (the reference IS the data)</a:t>
              </a:r>
            </a:p>
            <a:p>
              <a:endParaRPr lang="en-US" sz="2000" dirty="0"/>
            </a:p>
            <a:p>
              <a:r>
                <a:rPr lang="en-US" sz="2000" dirty="0"/>
                <a:t>Once initialized, you cannot change what a reference is referring to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22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024"/>
          </a:xfrm>
        </p:spPr>
        <p:txBody>
          <a:bodyPr/>
          <a:lstStyle/>
          <a:p>
            <a:r>
              <a:rPr lang="en-US" dirty="0" smtClean="0"/>
              <a:t>Reference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They MUST be initialized. No such thing as a “null reference”</a:t>
            </a:r>
          </a:p>
          <a:p>
            <a:r>
              <a:rPr lang="en-US" sz="2000" dirty="0" smtClean="0"/>
              <a:t>Once set, they cannot be changed (the data they refer to, however, CAN be changed)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3" y="3339858"/>
            <a:ext cx="7773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You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MUST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initialize a reference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dinoRef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Compiler error, can’t have uninitialized reference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“null reference” isn’t a concept in C++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6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ampersand go?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647" y="1487314"/>
            <a:ext cx="3810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reference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&amp;reference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646" y="4109776"/>
            <a:ext cx="784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with pointers: Doesn’t matter, pick one and stick with it.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9551" y="4962602"/>
            <a:ext cx="47195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Just don’t pick this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thisIsBad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9758</TotalTime>
  <Words>2552</Words>
  <Application>Microsoft Office PowerPoint</Application>
  <PresentationFormat>Widescreen</PresentationFormat>
  <Paragraphs>403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Trebuchet MS</vt:lpstr>
      <vt:lpstr>Wingdings 3</vt:lpstr>
      <vt:lpstr>Facet</vt:lpstr>
      <vt:lpstr>Pointers Part 2</vt:lpstr>
      <vt:lpstr>Pointers to class objects</vt:lpstr>
      <vt:lpstr>Dereferencing pointers to class objects</vt:lpstr>
      <vt:lpstr>How to dereference: Hero* pointer </vt:lpstr>
      <vt:lpstr>References</vt:lpstr>
      <vt:lpstr>References – similar to pointers</vt:lpstr>
      <vt:lpstr>References ARE the thing they reference</vt:lpstr>
      <vt:lpstr>Reference rules</vt:lpstr>
      <vt:lpstr>Where does the ampersand go?</vt:lpstr>
      <vt:lpstr>Reference types in functions</vt:lpstr>
      <vt:lpstr>Passing pointers vs references</vt:lpstr>
      <vt:lpstr>Why should you use references?</vt:lpstr>
      <vt:lpstr>Glorious references! Is there anything they CAN’T do?!</vt:lpstr>
      <vt:lpstr>Ultimate Showdown! * versus &amp;</vt:lpstr>
      <vt:lpstr>Dynamic Memory</vt:lpstr>
      <vt:lpstr>Pointers and new to the rescue</vt:lpstr>
      <vt:lpstr>Anatomy of an allocation</vt:lpstr>
      <vt:lpstr>Many built-in classes use dynamic memory</vt:lpstr>
      <vt:lpstr>Which of these would be better?</vt:lpstr>
      <vt:lpstr>A better approach</vt:lpstr>
      <vt:lpstr>Deleting memory</vt:lpstr>
      <vt:lpstr>Deleting Memory</vt:lpstr>
      <vt:lpstr>New and delete are functions</vt:lpstr>
      <vt:lpstr>How do you KNOW when to delete?</vt:lpstr>
      <vt:lpstr>When to delete - examples</vt:lpstr>
      <vt:lpstr>YOU must delete dynamic memory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Part 2</dc:title>
  <dc:creator>Fox</dc:creator>
  <cp:lastModifiedBy>joshuafox@ufl.edu</cp:lastModifiedBy>
  <cp:revision>240</cp:revision>
  <dcterms:created xsi:type="dcterms:W3CDTF">2019-05-22T18:56:25Z</dcterms:created>
  <dcterms:modified xsi:type="dcterms:W3CDTF">2020-09-16T20:09:39Z</dcterms:modified>
</cp:coreProperties>
</file>