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4" r:id="rId3"/>
    <p:sldId id="265" r:id="rId4"/>
    <p:sldId id="266" r:id="rId5"/>
    <p:sldId id="267" r:id="rId6"/>
    <p:sldId id="288" r:id="rId7"/>
    <p:sldId id="289" r:id="rId8"/>
    <p:sldId id="290" r:id="rId9"/>
    <p:sldId id="257" r:id="rId10"/>
    <p:sldId id="269" r:id="rId11"/>
    <p:sldId id="273" r:id="rId12"/>
    <p:sldId id="297" r:id="rId13"/>
    <p:sldId id="268" r:id="rId14"/>
    <p:sldId id="275" r:id="rId15"/>
    <p:sldId id="296" r:id="rId16"/>
    <p:sldId id="298" r:id="rId17"/>
    <p:sldId id="276" r:id="rId18"/>
    <p:sldId id="277" r:id="rId19"/>
    <p:sldId id="278" r:id="rId20"/>
    <p:sldId id="279" r:id="rId21"/>
    <p:sldId id="282" r:id="rId22"/>
    <p:sldId id="281" r:id="rId23"/>
    <p:sldId id="292" r:id="rId24"/>
    <p:sldId id="293" r:id="rId25"/>
    <p:sldId id="294" r:id="rId26"/>
    <p:sldId id="295" r:id="rId27"/>
    <p:sldId id="280" r:id="rId28"/>
    <p:sldId id="283" r:id="rId29"/>
    <p:sldId id="284" r:id="rId30"/>
    <p:sldId id="285" r:id="rId31"/>
    <p:sldId id="286" r:id="rId32"/>
    <p:sldId id="291" r:id="rId33"/>
    <p:sldId id="274" r:id="rId34"/>
    <p:sldId id="299" r:id="rId35"/>
    <p:sldId id="305" r:id="rId36"/>
    <p:sldId id="300" r:id="rId37"/>
    <p:sldId id="302" r:id="rId38"/>
    <p:sldId id="303" r:id="rId39"/>
    <p:sldId id="304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12446-2C56-4F90-812F-F9D61AFF1E5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E6F97-3DCC-4C5D-8D50-29D196E5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7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6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1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8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7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6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6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3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8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1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7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2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6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7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48BDB-DBBE-4AF3-9ABC-830E0E8E43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9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19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16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0BA1-EAE4-4FF1-8210-8EA395CA699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as scary as it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7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411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Limousine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Pickup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3" y="3458756"/>
            <a:ext cx="98145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Can point 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class derived from 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Limousine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Convertible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*)&amp;c;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is okay too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3262" y="3829050"/>
            <a:ext cx="4825562" cy="1031984"/>
            <a:chOff x="4823262" y="3829050"/>
            <a:chExt cx="4825562" cy="1031984"/>
          </a:xfrm>
        </p:grpSpPr>
        <p:sp>
          <p:nvSpPr>
            <p:cNvPr id="3" name="Right Brace 2"/>
            <p:cNvSpPr/>
            <p:nvPr/>
          </p:nvSpPr>
          <p:spPr>
            <a:xfrm>
              <a:off x="4823262" y="3829050"/>
              <a:ext cx="142875" cy="1031984"/>
            </a:xfrm>
            <a:prstGeom prst="rightBrace">
              <a:avLst>
                <a:gd name="adj1" fmla="val 283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6137" y="4051398"/>
              <a:ext cx="46826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Yes, these are memory leaks… ignore them for this example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8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 smtClean="0"/>
              <a:t>Back to the Garage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1443841"/>
            <a:ext cx="89272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cars_;</a:t>
            </a: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c);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cars_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Garage::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c) {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cars_.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70122" y="4937760"/>
            <a:ext cx="5231264" cy="1323439"/>
            <a:chOff x="4170122" y="4937760"/>
            <a:chExt cx="5231264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6136639" y="4937760"/>
              <a:ext cx="3264747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/>
                <a:t>This reduces/eliminates the need to write code to account for multiple variations on a class</a:t>
              </a:r>
            </a:p>
          </p:txBody>
        </p:sp>
        <p:sp>
          <p:nvSpPr>
            <p:cNvPr id="8" name="Left Arrow 7"/>
            <p:cNvSpPr/>
            <p:nvPr/>
          </p:nvSpPr>
          <p:spPr>
            <a:xfrm rot="20615293">
              <a:off x="4170122" y="5967573"/>
              <a:ext cx="1941673" cy="16223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900000">
              <a:off x="4826149" y="4944308"/>
              <a:ext cx="1262579" cy="1938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2228" y="1629073"/>
            <a:ext cx="5882394" cy="1323439"/>
            <a:chOff x="3349774" y="4981781"/>
            <a:chExt cx="5882394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5967421" y="4981781"/>
              <a:ext cx="3264747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 smtClean="0"/>
                <a:t>Only one storage container needed. Add a new class derived from Car? Still just one container.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3349774" y="5429158"/>
              <a:ext cx="2617647" cy="2143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87737" y="3055233"/>
            <a:ext cx="451058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This container has to store </a:t>
            </a:r>
            <a:r>
              <a:rPr lang="en-US" b="1" dirty="0" smtClean="0">
                <a:solidFill>
                  <a:schemeClr val="accent2"/>
                </a:solidFill>
              </a:rPr>
              <a:t>base class pointers</a:t>
            </a:r>
            <a:r>
              <a:rPr lang="en-US" dirty="0" smtClean="0"/>
              <a:t> for this to work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0850"/>
            <a:ext cx="8596668" cy="685800"/>
          </a:xfrm>
        </p:spPr>
        <p:txBody>
          <a:bodyPr/>
          <a:lstStyle/>
          <a:p>
            <a:r>
              <a:rPr lang="en-US" dirty="0" smtClean="0"/>
              <a:t>Base class pointers and storage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000" y="1484491"/>
            <a:ext cx="8766002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Store Cars or anything derived from Car</a:t>
            </a:r>
          </a:p>
          <a:p>
            <a:pPr defTabSz="457200"/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vehicles;</a:t>
            </a:r>
          </a:p>
          <a:p>
            <a:pPr defTabSz="45720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defTabSz="45720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Write code that is more general purpose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Car, Truck, Limousine? This code doesn’t need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to know (or care) about the type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45402" y="3931314"/>
            <a:ext cx="3022773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Are all Cars going to have the same version of this function, though?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5402" y="5199568"/>
            <a:ext cx="3022773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Define this function in the base class, and </a:t>
            </a:r>
            <a:r>
              <a:rPr lang="en-US" b="1" dirty="0" smtClean="0">
                <a:solidFill>
                  <a:schemeClr val="accent2"/>
                </a:solidFill>
              </a:rPr>
              <a:t>override</a:t>
            </a:r>
            <a:r>
              <a:rPr lang="en-US" dirty="0" smtClean="0"/>
              <a:t> it in derived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Not just limited to original base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1839" y="1462307"/>
            <a:ext cx="56421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GroundVehicle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GroundVehicle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GroundVehicle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TankerTruck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Tugboat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0375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Industrial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trucks_;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Marina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customerBoats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Tugboat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workBoats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2513" y="3204018"/>
            <a:ext cx="5389220" cy="1323439"/>
            <a:chOff x="1695686" y="3684925"/>
            <a:chExt cx="5389220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3636666" y="3684925"/>
              <a:ext cx="3448240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>
                <a:defRPr/>
              </a:lvl2pPr>
              <a:lvl3pPr defTabSz="457200">
                <a:defRPr/>
              </a:lvl3pPr>
              <a:lvl4pPr defTabSz="457200">
                <a:defRPr/>
              </a:lvl4pPr>
              <a:lvl5pPr defTabSz="457200">
                <a:defRPr/>
              </a:lvl5pPr>
              <a:lvl6pPr defTabSz="457200">
                <a:defRPr/>
              </a:lvl6pPr>
              <a:lvl7pPr defTabSz="457200">
                <a:defRPr/>
              </a:lvl7pPr>
              <a:lvl8pPr defTabSz="457200">
                <a:defRPr/>
              </a:lvl8pPr>
              <a:lvl9pPr defTabSz="457200">
                <a:defRPr/>
              </a:lvl9pPr>
            </a:lstStyle>
            <a:p>
              <a:r>
                <a:rPr lang="en-US" dirty="0" smtClean="0"/>
                <a:t>Can store </a:t>
              </a:r>
              <a:r>
                <a:rPr lang="en-US" dirty="0" err="1" smtClean="0"/>
                <a:t>HeavyTrucks</a:t>
              </a:r>
              <a:r>
                <a:rPr lang="en-US" dirty="0" smtClean="0"/>
                <a:t>, </a:t>
              </a:r>
              <a:r>
                <a:rPr lang="en-US" dirty="0" err="1" smtClean="0"/>
                <a:t>TankerTrucks</a:t>
              </a:r>
              <a:r>
                <a:rPr lang="en-US" dirty="0" smtClean="0"/>
                <a:t>, </a:t>
              </a:r>
              <a:r>
                <a:rPr lang="en-US" dirty="0" err="1" smtClean="0"/>
                <a:t>DumpTrucks</a:t>
              </a:r>
              <a:r>
                <a:rPr lang="en-US" dirty="0" smtClean="0"/>
                <a:t>…</a:t>
              </a:r>
            </a:p>
            <a:p>
              <a:endParaRPr lang="en-US" dirty="0" smtClean="0"/>
            </a:p>
            <a:p>
              <a:r>
                <a:rPr lang="en-US" dirty="0" smtClean="0"/>
                <a:t>But no Cars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 rot="15173926">
              <a:off x="2574319" y="3443323"/>
              <a:ext cx="197845" cy="19551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11143" y="5217181"/>
            <a:ext cx="344824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Marina can store any type of Boat (which IS-A Vehicle), but no Cars, Trucks,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27"/>
          </a:xfrm>
        </p:spPr>
        <p:txBody>
          <a:bodyPr/>
          <a:lstStyle/>
          <a:p>
            <a:r>
              <a:rPr lang="en-US" dirty="0" smtClean="0"/>
              <a:t>Keyword: 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121"/>
            <a:ext cx="8596668" cy="41922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Inheritance is great—code reuse, hooray!</a:t>
            </a:r>
          </a:p>
          <a:p>
            <a:endParaRPr lang="en-US" sz="2400" dirty="0"/>
          </a:p>
          <a:p>
            <a:r>
              <a:rPr lang="en-US" sz="2400" dirty="0" smtClean="0"/>
              <a:t>Sometimes, though, you want to </a:t>
            </a:r>
            <a:r>
              <a:rPr lang="en-US" sz="2400" b="1" dirty="0" smtClean="0">
                <a:solidFill>
                  <a:schemeClr val="accent2"/>
                </a:solidFill>
              </a:rPr>
              <a:t>override</a:t>
            </a:r>
            <a:r>
              <a:rPr lang="en-US" sz="2400" dirty="0" smtClean="0"/>
              <a:t> the functionality of a base class</a:t>
            </a:r>
          </a:p>
          <a:p>
            <a:endParaRPr lang="en-US" sz="2400" dirty="0"/>
          </a:p>
          <a:p>
            <a:r>
              <a:rPr lang="en-US" sz="2400" dirty="0" smtClean="0"/>
              <a:t>Take the previous concept, add in the </a:t>
            </a:r>
            <a:r>
              <a:rPr lang="en-US" sz="2400" b="1" dirty="0" smtClean="0">
                <a:solidFill>
                  <a:schemeClr val="accent2"/>
                </a:solidFill>
              </a:rPr>
              <a:t>virtual</a:t>
            </a:r>
            <a:r>
              <a:rPr lang="en-US" sz="2400" dirty="0" smtClean="0"/>
              <a:t> keyword, and you get polymorphism</a:t>
            </a:r>
          </a:p>
        </p:txBody>
      </p:sp>
    </p:spTree>
    <p:extLst>
      <p:ext uri="{BB962C8B-B14F-4D97-AF65-F5344CB8AC3E}">
        <p14:creationId xmlns:p14="http://schemas.microsoft.com/office/powerpoint/2010/main" val="4061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450"/>
            <a:ext cx="8596668" cy="685800"/>
          </a:xfrm>
        </p:spPr>
        <p:txBody>
          <a:bodyPr/>
          <a:lstStyle/>
          <a:p>
            <a:r>
              <a:rPr lang="en-US" dirty="0" smtClean="0"/>
              <a:t>Virtual functions == different behavior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58" y="927438"/>
            <a:ext cx="4875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How much is this thing worth?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9" y="3334525"/>
            <a:ext cx="4609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TowCapacityCalculator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1150" y="1033462"/>
            <a:ext cx="46577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1150" y="2883337"/>
            <a:ext cx="671151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towValue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TowCapacityCalculator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mileValue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towingValue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724400" y="1476375"/>
            <a:ext cx="5715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24400" y="4152573"/>
            <a:ext cx="5715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1652" y="5768758"/>
            <a:ext cx="5251623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A more complex function, but to code outside of this class, it’s still just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0850"/>
            <a:ext cx="8596668" cy="685800"/>
          </a:xfrm>
        </p:spPr>
        <p:txBody>
          <a:bodyPr/>
          <a:lstStyle/>
          <a:p>
            <a:r>
              <a:rPr lang="en-US" dirty="0" smtClean="0"/>
              <a:t>Virtual functions == different behavior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000" y="1484491"/>
            <a:ext cx="876600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vehicles;</a:t>
            </a:r>
          </a:p>
          <a:p>
            <a:pPr defTabSz="45720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Car, Truck, whatever... this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works</a:t>
            </a: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Each vehicle can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BEHAVE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differently now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04926" y="4743450"/>
            <a:ext cx="5648238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When a virtual function is called from a base class pointer…</a:t>
            </a:r>
          </a:p>
          <a:p>
            <a:endParaRPr lang="en-US" dirty="0"/>
          </a:p>
          <a:p>
            <a:r>
              <a:rPr lang="en-US" dirty="0"/>
              <a:t>…your program will call the version of </a:t>
            </a:r>
            <a:r>
              <a:rPr lang="en-US" dirty="0" err="1"/>
              <a:t>GetValue</a:t>
            </a:r>
            <a:r>
              <a:rPr lang="en-US" dirty="0"/>
              <a:t>() that matches the type of the object that the pointer points to (i.e. the </a:t>
            </a:r>
            <a:r>
              <a:rPr lang="en-US" dirty="0" err="1"/>
              <a:t>pointee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1839" y="4743450"/>
            <a:ext cx="4124325" cy="18774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Pointing to a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? Call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Pointing to a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dirty="0"/>
              <a:t>? Call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64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973"/>
          </a:xfrm>
        </p:spPr>
        <p:txBody>
          <a:bodyPr/>
          <a:lstStyle/>
          <a:p>
            <a:r>
              <a:rPr lang="en-US" dirty="0" smtClean="0"/>
              <a:t>The setup: Two videogame heroes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70935"/>
            <a:ext cx="5344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name_;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4" y="4199620"/>
            <a:ext cx="8596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hit, lose some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hitpoints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&lt;= 0)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has died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..."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7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987"/>
            <a:ext cx="8596668" cy="717973"/>
          </a:xfrm>
        </p:spPr>
        <p:txBody>
          <a:bodyPr/>
          <a:lstStyle/>
          <a:p>
            <a:r>
              <a:rPr lang="en-US" dirty="0" smtClean="0"/>
              <a:t>Deriving a new hero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831960"/>
            <a:ext cx="8243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hasSecondWind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One-time use!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3" y="2727956"/>
            <a:ext cx="90627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-=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460375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Never give up! Never surrender!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&lt;=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&amp;&amp;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hasSecondWind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hasSecondWind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doesn't go down so easily!"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&lt;= 0)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has died..."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6394" y="1350136"/>
            <a:ext cx="4163106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A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/>
              <a:t> inherits the data of a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/>
              <a:t>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2400" dirty="0" smtClean="0"/>
              <a:t> </a:t>
            </a:r>
            <a:r>
              <a:rPr lang="en-US" b="1" u="sng" dirty="0" smtClean="0"/>
              <a:t>IS A</a:t>
            </a:r>
            <a:r>
              <a:rPr lang="en-US" dirty="0" smtClean="0"/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6394" y="2727956"/>
            <a:ext cx="3840262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The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/>
              <a:t> has different functionality when they take damage, by </a:t>
            </a:r>
            <a:r>
              <a:rPr lang="en-US" b="1" dirty="0" smtClean="0">
                <a:solidFill>
                  <a:schemeClr val="accent2"/>
                </a:solidFill>
              </a:rPr>
              <a:t>overriding</a:t>
            </a:r>
            <a:r>
              <a:rPr lang="en-US" dirty="0" smtClean="0"/>
              <a:t> the appropriate function</a:t>
            </a:r>
          </a:p>
        </p:txBody>
      </p:sp>
    </p:spTree>
    <p:extLst>
      <p:ext uri="{BB962C8B-B14F-4D97-AF65-F5344CB8AC3E}">
        <p14:creationId xmlns:p14="http://schemas.microsoft.com/office/powerpoint/2010/main" val="1642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27"/>
          </a:xfrm>
        </p:spPr>
        <p:txBody>
          <a:bodyPr/>
          <a:lstStyle/>
          <a:p>
            <a:r>
              <a:rPr lang="en-US" dirty="0" smtClean="0"/>
              <a:t>Testing…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572736"/>
            <a:ext cx="843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Should shrug this off...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5387" y="5218963"/>
            <a:ext cx="47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Uh oh… that’s not good!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387" y="5795940"/>
            <a:ext cx="4741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missing is the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 </a:t>
            </a:r>
            <a:r>
              <a:rPr lang="en-US" dirty="0" smtClean="0"/>
              <a:t>keyword, on the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7" y="3937830"/>
            <a:ext cx="3810000" cy="1066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37754" y="3382920"/>
            <a:ext cx="5163421" cy="1575236"/>
            <a:chOff x="4237754" y="3382920"/>
            <a:chExt cx="5163421" cy="1575236"/>
          </a:xfrm>
        </p:grpSpPr>
        <p:sp>
          <p:nvSpPr>
            <p:cNvPr id="9" name="Down Arrow 8"/>
            <p:cNvSpPr/>
            <p:nvPr/>
          </p:nvSpPr>
          <p:spPr>
            <a:xfrm rot="6755624">
              <a:off x="4710649" y="2910025"/>
              <a:ext cx="311574" cy="1257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00675" y="3634717"/>
              <a:ext cx="4000500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/>
                <a:t>Without virtual, these lines calls the version of the function based on the TYPE OF THE POINTER, not the type of the </a:t>
              </a:r>
              <a:r>
                <a:rPr lang="en-US" dirty="0" err="1"/>
                <a:t>pointee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29325" y="5218963"/>
            <a:ext cx="489585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The means they all call the Hero version, which has no death-cheating code in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4392"/>
            <a:ext cx="8596668" cy="6858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747"/>
            <a:ext cx="8596668" cy="50188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third “pillar” of object-oriented programming</a:t>
            </a:r>
          </a:p>
          <a:p>
            <a:r>
              <a:rPr lang="en-US" sz="2400" dirty="0" smtClean="0"/>
              <a:t>Normally, program behavior can change based on </a:t>
            </a:r>
            <a:r>
              <a:rPr lang="en-US" sz="2400" b="1" u="sng" dirty="0" smtClean="0"/>
              <a:t>branches</a:t>
            </a:r>
          </a:p>
          <a:p>
            <a:pPr lvl="1"/>
            <a:r>
              <a:rPr lang="en-US" sz="2000" dirty="0" smtClean="0"/>
              <a:t>If this, do something, else if, do something else,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Polymorphism allows program behavior to change based on an object’s </a:t>
            </a:r>
            <a:r>
              <a:rPr lang="en-US" sz="2400" b="1" dirty="0" smtClean="0">
                <a:solidFill>
                  <a:schemeClr val="accent2"/>
                </a:solidFill>
              </a:rPr>
              <a:t>data type</a:t>
            </a:r>
          </a:p>
          <a:p>
            <a:pPr lvl="1"/>
            <a:r>
              <a:rPr lang="en-US" sz="2200" dirty="0" smtClean="0"/>
              <a:t>If this object is &lt;Type A&gt;, do something</a:t>
            </a:r>
            <a:br>
              <a:rPr lang="en-US" sz="2200" dirty="0" smtClean="0"/>
            </a:br>
            <a:r>
              <a:rPr lang="en-US" sz="2200" dirty="0" smtClean="0"/>
              <a:t>else if it’s &lt;Type B&gt;, do something else, etc…</a:t>
            </a:r>
          </a:p>
          <a:p>
            <a:pPr lvl="1"/>
            <a:r>
              <a:rPr lang="en-US" sz="2200" dirty="0" smtClean="0"/>
              <a:t>The real magic: YOU don’t have to check the type</a:t>
            </a:r>
          </a:p>
          <a:p>
            <a:pPr lvl="1"/>
            <a:r>
              <a:rPr lang="en-US" sz="2200" dirty="0" smtClean="0"/>
              <a:t>Requires the use of inheritance and </a:t>
            </a:r>
            <a:r>
              <a:rPr lang="en-US" sz="2200" b="1" dirty="0" smtClean="0">
                <a:solidFill>
                  <a:schemeClr val="accent2"/>
                </a:solidFill>
              </a:rPr>
              <a:t>virtual</a:t>
            </a:r>
            <a:r>
              <a:rPr lang="en-US" sz="2200" dirty="0" smtClean="0"/>
              <a:t> functions (more on these later)</a:t>
            </a:r>
          </a:p>
          <a:p>
            <a:pPr lvl="1"/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39224" y="454392"/>
            <a:ext cx="2771775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Three pillars of OOP:</a:t>
            </a:r>
          </a:p>
          <a:p>
            <a:endParaRPr lang="en-US" dirty="0"/>
          </a:p>
          <a:p>
            <a:r>
              <a:rPr lang="en-US" dirty="0"/>
              <a:t>1. Encapsulation</a:t>
            </a:r>
          </a:p>
          <a:p>
            <a:r>
              <a:rPr lang="en-US" dirty="0"/>
              <a:t>2. Inheritance</a:t>
            </a:r>
          </a:p>
          <a:p>
            <a:r>
              <a:rPr lang="en-US" dirty="0"/>
              <a:t>3. </a:t>
            </a:r>
            <a:r>
              <a:rPr lang="en-US" dirty="0" err="1"/>
              <a:t>Polymorphsim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12"/>
            <a:ext cx="8596668" cy="765387"/>
          </a:xfrm>
        </p:spPr>
        <p:txBody>
          <a:bodyPr/>
          <a:lstStyle/>
          <a:p>
            <a:r>
              <a:rPr lang="en-US" dirty="0" smtClean="0"/>
              <a:t>Virtual goes on </a:t>
            </a:r>
            <a:r>
              <a:rPr lang="en-US" b="1" dirty="0" smtClean="0">
                <a:solidFill>
                  <a:schemeClr val="accent2"/>
                </a:solidFill>
              </a:rPr>
              <a:t>base</a:t>
            </a:r>
            <a:r>
              <a:rPr lang="en-US" dirty="0" smtClean="0"/>
              <a:t> class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029186"/>
            <a:ext cx="5344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class variables,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omitted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3" y="2452197"/>
            <a:ext cx="954923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hero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Hero version, the pointer type is Hero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334" y="5380593"/>
            <a:ext cx="667173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hero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 the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version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52692" y="5854437"/>
            <a:ext cx="9939233" cy="923330"/>
            <a:chOff x="1652692" y="5854437"/>
            <a:chExt cx="9939233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7349067" y="5854437"/>
              <a:ext cx="4242858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sz="1800" dirty="0"/>
                <a:t>The virtual keyword works the </a:t>
              </a:r>
              <a:r>
                <a:rPr lang="en-US" sz="1800" dirty="0" smtClean="0"/>
                <a:t>magic—the code you wrote here didn’t change… but it’s BEHAVIOR did!</a:t>
              </a:r>
              <a:endParaRPr lang="en-US" sz="1800" dirty="0"/>
            </a:p>
          </p:txBody>
        </p:sp>
        <p:sp>
          <p:nvSpPr>
            <p:cNvPr id="8" name="Bent-Up Arrow 7"/>
            <p:cNvSpPr/>
            <p:nvPr/>
          </p:nvSpPr>
          <p:spPr>
            <a:xfrm flipH="1">
              <a:off x="1652692" y="6020111"/>
              <a:ext cx="5696375" cy="59198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7334" y="3044211"/>
            <a:ext cx="10548195" cy="2140383"/>
            <a:chOff x="677334" y="3044211"/>
            <a:chExt cx="10548195" cy="2140383"/>
          </a:xfrm>
        </p:grpSpPr>
        <p:grpSp>
          <p:nvGrpSpPr>
            <p:cNvPr id="7" name="Group 6"/>
            <p:cNvGrpSpPr/>
            <p:nvPr/>
          </p:nvGrpSpPr>
          <p:grpSpPr>
            <a:xfrm>
              <a:off x="677334" y="3044211"/>
              <a:ext cx="5344159" cy="2139960"/>
              <a:chOff x="677334" y="3044211"/>
              <a:chExt cx="5344159" cy="21399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77334" y="3983842"/>
                <a:ext cx="53441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60375"/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Hero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460375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460375"/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	virtual void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TakeDamage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amount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460375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1496906" y="3044211"/>
                <a:ext cx="311574" cy="82336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81370" y="3984265"/>
              <a:ext cx="534415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defTabSz="460375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ToughHero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 Hero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460375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460375"/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TakeDamage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amount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460375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24050" y="3391828"/>
            <a:ext cx="542501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4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sz="1800" dirty="0"/>
              <a:t>Update function to allow for polymorphic behavior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4050" y="4856877"/>
            <a:ext cx="3590925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4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sz="1600" dirty="0" smtClean="0"/>
              <a:t>virtual is only needed on a base class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8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27"/>
          </a:xfrm>
        </p:spPr>
        <p:txBody>
          <a:bodyPr/>
          <a:lstStyle/>
          <a:p>
            <a:r>
              <a:rPr lang="en-US" dirty="0" smtClean="0"/>
              <a:t>Testing…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068" y="1572736"/>
            <a:ext cx="5329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Without virtual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8" y="3805467"/>
            <a:ext cx="3810000" cy="1066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68670" y="1572736"/>
            <a:ext cx="5329602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virtual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70" y="3811643"/>
            <a:ext cx="3653261" cy="1060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681" y="5117666"/>
            <a:ext cx="7259344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5B9BD5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Changing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“behind the scenes” (i.e. in the classes),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can allow for dynamic programs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5B9BD5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checking “If this object is a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ToughHero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then…”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1692323"/>
            <a:ext cx="9447741" cy="4349040"/>
          </a:xfrm>
        </p:spPr>
        <p:txBody>
          <a:bodyPr>
            <a:noAutofit/>
          </a:bodyPr>
          <a:lstStyle/>
          <a:p>
            <a:r>
              <a:rPr lang="en-US" sz="2400" dirty="0"/>
              <a:t>Checks the type of object being POINTED </a:t>
            </a:r>
            <a:r>
              <a:rPr lang="en-US" sz="2400" dirty="0" smtClean="0"/>
              <a:t>TO, and calls </a:t>
            </a:r>
            <a:r>
              <a:rPr lang="en-US" sz="2400" dirty="0"/>
              <a:t>the appropriate function</a:t>
            </a:r>
          </a:p>
          <a:p>
            <a:r>
              <a:rPr lang="en-US" sz="2400" dirty="0"/>
              <a:t>Functionally, the equivalent of: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Attempt to convert a base class pointer to a derived class (this is </a:t>
            </a:r>
            <a:r>
              <a:rPr lang="en-US" sz="2000" dirty="0" err="1" smtClean="0"/>
              <a:t>downcasting</a:t>
            </a:r>
            <a:r>
              <a:rPr lang="en-US" sz="2000" dirty="0" smtClean="0"/>
              <a:t>)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If successful, call the function from a derived class pointer</a:t>
            </a:r>
          </a:p>
          <a:p>
            <a:endParaRPr lang="en-US" sz="2400" dirty="0"/>
          </a:p>
          <a:p>
            <a:r>
              <a:rPr lang="en-US" sz="2400" dirty="0"/>
              <a:t>Imagine having to write that code for EVERY type that you have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/>
              <a:t>With virtual, you don’t have to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Virtual – when/where do you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you intend to use polymorphism</a:t>
            </a:r>
          </a:p>
          <a:p>
            <a:pPr lvl="1"/>
            <a:r>
              <a:rPr lang="en-US" sz="1800" dirty="0" smtClean="0"/>
              <a:t>i.e. call different functions through a </a:t>
            </a:r>
            <a:r>
              <a:rPr lang="en-US" sz="1800" b="1" dirty="0" smtClean="0">
                <a:solidFill>
                  <a:schemeClr val="accent2"/>
                </a:solidFill>
              </a:rPr>
              <a:t>base class</a:t>
            </a:r>
            <a:r>
              <a:rPr lang="en-US" sz="1800" dirty="0" smtClean="0"/>
              <a:t> pointer</a:t>
            </a:r>
          </a:p>
          <a:p>
            <a:endParaRPr lang="en-US" sz="2200" dirty="0"/>
          </a:p>
          <a:p>
            <a:r>
              <a:rPr lang="en-US" sz="2000" dirty="0" smtClean="0"/>
              <a:t>Where does it go? On the base class version of the function</a:t>
            </a:r>
          </a:p>
          <a:p>
            <a:endParaRPr lang="en-US" sz="2000" dirty="0" smtClean="0"/>
          </a:p>
          <a:p>
            <a:r>
              <a:rPr lang="en-US" sz="2000" dirty="0" smtClean="0"/>
              <a:t>What about multiple derived classes?</a:t>
            </a:r>
          </a:p>
          <a:p>
            <a:endParaRPr lang="en-US" sz="2000" dirty="0" smtClean="0"/>
          </a:p>
          <a:p>
            <a:r>
              <a:rPr lang="en-US" sz="2000" dirty="0" smtClean="0"/>
              <a:t>Any class which you will use a pointer of that type:</a:t>
            </a:r>
          </a:p>
          <a:p>
            <a:pPr lvl="1"/>
            <a:r>
              <a:rPr lang="en-US" sz="1800" dirty="0" smtClean="0"/>
              <a:t>to use polymorphic behavior, you need the virtual keyword on any functions that you want to be virtual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/>
          <a:lstStyle/>
          <a:p>
            <a:r>
              <a:rPr lang="en-US" dirty="0" smtClean="0"/>
              <a:t>For example…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14093"/>
            <a:ext cx="97430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Character(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GetMaximumHP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Per-class behaviors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Attack(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53955" y="2032032"/>
            <a:ext cx="3840262" cy="3230081"/>
            <a:chOff x="7653955" y="2070731"/>
            <a:chExt cx="3840262" cy="3230081"/>
          </a:xfrm>
        </p:grpSpPr>
        <p:sp>
          <p:nvSpPr>
            <p:cNvPr id="5" name="TextBox 4"/>
            <p:cNvSpPr txBox="1"/>
            <p:nvPr/>
          </p:nvSpPr>
          <p:spPr>
            <a:xfrm>
              <a:off x="7653955" y="2070731"/>
              <a:ext cx="3840262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 smtClean="0"/>
                <a:t>By using 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dirty="0" smtClean="0"/>
                <a:t> functions, derived classes can </a:t>
              </a:r>
              <a:r>
                <a:rPr lang="en-US" b="1" dirty="0" smtClean="0">
                  <a:solidFill>
                    <a:schemeClr val="accent2"/>
                  </a:solidFill>
                </a:rPr>
                <a:t>override</a:t>
              </a:r>
              <a:r>
                <a:rPr lang="en-US" dirty="0" smtClean="0"/>
                <a:t> this functionality</a:t>
              </a:r>
            </a:p>
          </p:txBody>
        </p:sp>
        <p:sp>
          <p:nvSpPr>
            <p:cNvPr id="7" name="Bent-Up Arrow 6"/>
            <p:cNvSpPr/>
            <p:nvPr/>
          </p:nvSpPr>
          <p:spPr>
            <a:xfrm rot="16200000" flipH="1">
              <a:off x="7998548" y="3188718"/>
              <a:ext cx="2052783" cy="2171406"/>
            </a:xfrm>
            <a:prstGeom prst="bentUpArrow">
              <a:avLst>
                <a:gd name="adj1" fmla="val 9688"/>
                <a:gd name="adj2" fmla="val 9224"/>
                <a:gd name="adj3" fmla="val 15256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68230" y="5607575"/>
            <a:ext cx="447137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IF you want to, that is… just because a function is marked virtual doesn’t mean it MUST be overridden</a:t>
            </a:r>
          </a:p>
        </p:txBody>
      </p:sp>
    </p:spTree>
    <p:extLst>
      <p:ext uri="{BB962C8B-B14F-4D97-AF65-F5344CB8AC3E}">
        <p14:creationId xmlns:p14="http://schemas.microsoft.com/office/powerpoint/2010/main" val="22679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70485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358890"/>
            <a:ext cx="77808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 0)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3558480"/>
            <a:ext cx="77808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ArmoredKnight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Reduce attack by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armor</a:t>
            </a:r>
          </a:p>
          <a:p>
            <a:pPr defTabSz="457200"/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someArmorMemberVariable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Take normal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damage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6050" y="5001310"/>
            <a:ext cx="43815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c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ArmoredKnight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7813"/>
            <a:ext cx="8596668" cy="1320800"/>
          </a:xfrm>
        </p:spPr>
        <p:txBody>
          <a:bodyPr/>
          <a:lstStyle/>
          <a:p>
            <a:r>
              <a:rPr lang="en-US" dirty="0" smtClean="0"/>
              <a:t>Virtual functions – override only if you need 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70393" y="1971675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Character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870392" y="3393281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Rogue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70392" y="5215515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Ninja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0"/>
            <a:endCxn id="5" idx="2"/>
          </p:cNvCxnSpPr>
          <p:nvPr/>
        </p:nvCxnSpPr>
        <p:spPr>
          <a:xfrm flipV="1">
            <a:off x="1675255" y="2686050"/>
            <a:ext cx="1" cy="707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  <a:endCxn id="6" idx="2"/>
          </p:cNvCxnSpPr>
          <p:nvPr/>
        </p:nvCxnSpPr>
        <p:spPr>
          <a:xfrm flipV="1">
            <a:off x="1675255" y="4107656"/>
            <a:ext cx="0" cy="11078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76524" y="1656467"/>
            <a:ext cx="515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76525" y="30289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Rogue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Inherit Character::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Sneak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Define new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76524" y="4418540"/>
            <a:ext cx="7629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Ninja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Rogue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Inherit Rogue::Sneak()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	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Rogue::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Which is really from the Character 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7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964"/>
            <a:ext cx="9457266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using inheritance/polymorphism, you should create </a:t>
            </a:r>
            <a:r>
              <a:rPr lang="en-US" sz="2000" b="1" u="sng" dirty="0" smtClean="0"/>
              <a:t>virtual destructors</a:t>
            </a:r>
            <a:r>
              <a:rPr lang="en-US" sz="2000" dirty="0" smtClean="0"/>
              <a:t> in the base class</a:t>
            </a:r>
          </a:p>
          <a:p>
            <a:r>
              <a:rPr lang="en-US" sz="2000" dirty="0" smtClean="0"/>
              <a:t>Why?</a:t>
            </a:r>
          </a:p>
          <a:p>
            <a:r>
              <a:rPr lang="en-US" sz="2000" dirty="0" smtClean="0"/>
              <a:t>Virtual lets your program determine which function to call, based on data type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hero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Call the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ToughHero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version of the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hero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Which version of the destructor to call?</a:t>
            </a:r>
          </a:p>
        </p:txBody>
      </p:sp>
    </p:spTree>
    <p:extLst>
      <p:ext uri="{BB962C8B-B14F-4D97-AF65-F5344CB8AC3E}">
        <p14:creationId xmlns:p14="http://schemas.microsoft.com/office/powerpoint/2010/main" val="24039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95425"/>
            <a:ext cx="76741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Only need virtual on base class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"Hero Destructor called!"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2315478"/>
            <a:ext cx="76741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“Tough Hero Destructor called!"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44355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*hero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hero;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7334" y="5517407"/>
            <a:ext cx="3638550" cy="933028"/>
            <a:chOff x="677334" y="5517407"/>
            <a:chExt cx="3638550" cy="9330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5907510"/>
              <a:ext cx="3638550" cy="5429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7334" y="5517407"/>
              <a:ext cx="320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Without virtual destructor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29916" y="5517407"/>
            <a:ext cx="3724275" cy="1207532"/>
            <a:chOff x="4829916" y="5517407"/>
            <a:chExt cx="3724275" cy="12075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9916" y="5886739"/>
              <a:ext cx="3724275" cy="838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9916" y="5517407"/>
              <a:ext cx="320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 virtual destructor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22129" y="4115263"/>
            <a:ext cx="3081338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The derived </a:t>
            </a:r>
            <a:r>
              <a:rPr lang="en-US" b="1" dirty="0"/>
              <a:t>destructor</a:t>
            </a:r>
            <a:r>
              <a:rPr lang="en-US" dirty="0"/>
              <a:t> is called first—this is the opposite of constructor order</a:t>
            </a:r>
          </a:p>
        </p:txBody>
      </p:sp>
    </p:spTree>
    <p:extLst>
      <p:ext uri="{BB962C8B-B14F-4D97-AF65-F5344CB8AC3E}">
        <p14:creationId xmlns:p14="http://schemas.microsoft.com/office/powerpoint/2010/main" val="16906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6813"/>
            <a:ext cx="8596668" cy="688258"/>
          </a:xfrm>
        </p:spPr>
        <p:txBody>
          <a:bodyPr/>
          <a:lstStyle/>
          <a:p>
            <a:r>
              <a:rPr lang="en-US" dirty="0" smtClean="0"/>
              <a:t>Polymorphism and unique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973394"/>
            <a:ext cx="5565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27953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196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Turn target into a harmless creature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Not to be confused with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polymorphISM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Polymorph(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4" y="51036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Fighter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Bodyslam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7741" y="1705985"/>
            <a:ext cx="6096000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No can do, Hero has no Polymorph()</a:t>
            </a:r>
            <a:endParaRPr lang="en-US" dirty="0"/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&gt;Polymorph(&amp;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7741" y="3589495"/>
            <a:ext cx="308133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So… what to do?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7741" y="4118789"/>
            <a:ext cx="544419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Create functions with general names, and change the behavior inside the functions: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7741" y="5048954"/>
            <a:ext cx="642165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Wizard::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SpecialAbility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unique wizard code here 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7741" y="5916040"/>
            <a:ext cx="642165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Fighter::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SpecialAbility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unique fighter code here 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670560"/>
          </a:xfrm>
        </p:spPr>
        <p:txBody>
          <a:bodyPr/>
          <a:lstStyle/>
          <a:p>
            <a:r>
              <a:rPr lang="en-US" dirty="0" smtClean="0"/>
              <a:t>Multiple, similar data types can be a pain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946" y="1363471"/>
            <a:ext cx="100245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/*insert code here*/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Limousine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SUV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Pickup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Basically a car... just with a bed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46" y="3622259"/>
            <a:ext cx="1002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Now, how to store all of those?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946" y="42190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Limousine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		limos_;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convertibles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utilityVehicles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Pickup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pickups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57875" y="4876799"/>
            <a:ext cx="2943225" cy="1057275"/>
            <a:chOff x="5334000" y="4876799"/>
            <a:chExt cx="2943225" cy="1057275"/>
          </a:xfrm>
        </p:grpSpPr>
        <p:sp>
          <p:nvSpPr>
            <p:cNvPr id="3" name="Right Brace 2"/>
            <p:cNvSpPr/>
            <p:nvPr/>
          </p:nvSpPr>
          <p:spPr>
            <a:xfrm>
              <a:off x="5334000" y="4876799"/>
              <a:ext cx="185420" cy="1057275"/>
            </a:xfrm>
            <a:prstGeom prst="rightBrace">
              <a:avLst>
                <a:gd name="adj1" fmla="val 60947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9750" y="5219700"/>
              <a:ext cx="265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Everyday storage stuff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671"/>
            <a:ext cx="8596668" cy="1484671"/>
          </a:xfrm>
        </p:spPr>
        <p:txBody>
          <a:bodyPr>
            <a:noAutofit/>
          </a:bodyPr>
          <a:lstStyle/>
          <a:p>
            <a:r>
              <a:rPr lang="en-US" sz="2400" dirty="0" err="1"/>
              <a:t>Upcasting</a:t>
            </a:r>
            <a:r>
              <a:rPr lang="en-US" sz="2400" dirty="0"/>
              <a:t> allows you to treat a derived type as if it were a base type (i.e. a class </a:t>
            </a:r>
            <a:r>
              <a:rPr lang="en-US" sz="2400" dirty="0" smtClean="0"/>
              <a:t>that is “up</a:t>
            </a:r>
            <a:r>
              <a:rPr lang="en-US" sz="2400" dirty="0"/>
              <a:t>” the </a:t>
            </a:r>
            <a:r>
              <a:rPr lang="en-US" sz="2400" dirty="0" smtClean="0"/>
              <a:t>hierarchy)</a:t>
            </a:r>
            <a:endParaRPr lang="en-US" sz="2400" dirty="0"/>
          </a:p>
          <a:p>
            <a:r>
              <a:rPr lang="en-US" sz="2400" dirty="0" err="1" smtClean="0"/>
              <a:t>Upcasting</a:t>
            </a:r>
            <a:r>
              <a:rPr lang="en-US" sz="2400" dirty="0" smtClean="0"/>
              <a:t> happens all the time, implicitly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70978" y="3277612"/>
            <a:ext cx="1142726" cy="58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7334" y="4319831"/>
            <a:ext cx="1142726" cy="58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05042" y="4319831"/>
            <a:ext cx="1142726" cy="58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Fighter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248697" y="3863626"/>
            <a:ext cx="893644" cy="45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2142341" y="3863626"/>
            <a:ext cx="934064" cy="45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4763" y="31249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Fighter used like a Hero,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This is safe, because a Fighter IS A Hero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Fighter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Fighter has this function</a:t>
            </a:r>
          </a:p>
        </p:txBody>
      </p:sp>
    </p:spTree>
    <p:extLst>
      <p:ext uri="{BB962C8B-B14F-4D97-AF65-F5344CB8AC3E}">
        <p14:creationId xmlns:p14="http://schemas.microsoft.com/office/powerpoint/2010/main" val="17469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838"/>
            <a:ext cx="8596668" cy="678426"/>
          </a:xfrm>
        </p:spPr>
        <p:txBody>
          <a:bodyPr/>
          <a:lstStyle/>
          <a:p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148467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Downcasting</a:t>
            </a:r>
            <a:r>
              <a:rPr lang="en-US" sz="2400" dirty="0" smtClean="0"/>
              <a:t> is something you have to do manually</a:t>
            </a:r>
          </a:p>
          <a:p>
            <a:r>
              <a:rPr lang="en-US" sz="2400" dirty="0" smtClean="0"/>
              <a:t>This converts a </a:t>
            </a:r>
            <a:r>
              <a:rPr lang="en-US" sz="2400" b="1" dirty="0" smtClean="0">
                <a:solidFill>
                  <a:schemeClr val="accent2"/>
                </a:solidFill>
              </a:rPr>
              <a:t>base</a:t>
            </a:r>
            <a:r>
              <a:rPr lang="en-US" sz="2400" dirty="0" smtClean="0"/>
              <a:t> type to a </a:t>
            </a:r>
            <a:r>
              <a:rPr lang="en-US" sz="2400" b="1" dirty="0" smtClean="0">
                <a:solidFill>
                  <a:schemeClr val="accent2"/>
                </a:solidFill>
              </a:rPr>
              <a:t>derived</a:t>
            </a:r>
            <a:r>
              <a:rPr lang="en-US" sz="2400" dirty="0" smtClean="0"/>
              <a:t> type</a:t>
            </a:r>
          </a:p>
          <a:p>
            <a:r>
              <a:rPr lang="en-US" sz="2400" dirty="0" smtClean="0"/>
              <a:t>This is </a:t>
            </a:r>
            <a:r>
              <a:rPr lang="en-US" sz="2400" u="sng" dirty="0" smtClean="0"/>
              <a:t>dangerous</a:t>
            </a:r>
            <a:r>
              <a:rPr lang="en-US" sz="2400" dirty="0" smtClean="0"/>
              <a:t>, because the object might not be a derived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234814"/>
            <a:ext cx="8493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-&gt;Polymorph(&amp;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can do, Hero has no Polymorph()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cast 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cast !=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&gt;Polymorph(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	// Object was a wizard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"Error: dynamic cast failed!"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6311" y="4611231"/>
            <a:ext cx="3952565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err="1"/>
              <a:t>dynamic_cast</a:t>
            </a:r>
            <a:r>
              <a:rPr lang="en-US" dirty="0"/>
              <a:t>&lt;Type&gt;(target) should be used sparingly, if at all</a:t>
            </a:r>
          </a:p>
          <a:p>
            <a:endParaRPr lang="en-US" dirty="0"/>
          </a:p>
          <a:p>
            <a:r>
              <a:rPr lang="en-US" b="1" u="sng" dirty="0"/>
              <a:t>May be</a:t>
            </a:r>
            <a:r>
              <a:rPr lang="en-US" dirty="0"/>
              <a:t> bad code design if you write code like </a:t>
            </a:r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838"/>
            <a:ext cx="8596668" cy="678426"/>
          </a:xfrm>
        </p:spPr>
        <p:txBody>
          <a:bodyPr/>
          <a:lstStyle/>
          <a:p>
            <a:r>
              <a:rPr lang="en-US" dirty="0" err="1" smtClean="0"/>
              <a:t>Downcasting</a:t>
            </a:r>
            <a:r>
              <a:rPr lang="en-US" dirty="0" smtClean="0"/>
              <a:t> Dangers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82867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pointer you are </a:t>
            </a:r>
            <a:r>
              <a:rPr lang="en-US" sz="2400" dirty="0" err="1" smtClean="0"/>
              <a:t>downcasting</a:t>
            </a:r>
            <a:r>
              <a:rPr lang="en-US" sz="2400" dirty="0" smtClean="0"/>
              <a:t> might not point to the type you intend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3" y="2272789"/>
            <a:ext cx="90667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-&gt;Polymorph(&amp;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 // No can do, Hero has no Polymorph()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w 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 will be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safer way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 !=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 was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indeed a wizard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&gt;Polymorph(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runtime_error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"Error: dynamic cast failed!"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3" y="5590857"/>
            <a:ext cx="9066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96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 dangerous way</a:t>
            </a:r>
          </a:p>
          <a:p>
            <a:pPr defTabSz="461963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)-&gt;Polymorph(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8665" y="5487839"/>
            <a:ext cx="10709909" cy="1323439"/>
            <a:chOff x="748665" y="5487839"/>
            <a:chExt cx="10709909" cy="1323439"/>
          </a:xfrm>
        </p:grpSpPr>
        <p:sp>
          <p:nvSpPr>
            <p:cNvPr id="3" name="Right Brace 2"/>
            <p:cNvSpPr/>
            <p:nvPr/>
          </p:nvSpPr>
          <p:spPr>
            <a:xfrm rot="5400000">
              <a:off x="2601280" y="4296945"/>
              <a:ext cx="175258" cy="3880487"/>
            </a:xfrm>
            <a:prstGeom prst="rightBrace">
              <a:avLst>
                <a:gd name="adj1" fmla="val 63128"/>
                <a:gd name="adj2" fmla="val 50000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-Up Arrow 3"/>
            <p:cNvSpPr/>
            <p:nvPr/>
          </p:nvSpPr>
          <p:spPr>
            <a:xfrm flipH="1">
              <a:off x="2590798" y="6324818"/>
              <a:ext cx="5010151" cy="372820"/>
            </a:xfrm>
            <a:prstGeom prst="bentUp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00949" y="5487839"/>
              <a:ext cx="3857625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/>
                <a:t>If the cast fails (resulting in </a:t>
              </a:r>
              <a:r>
                <a:rPr lang="en-US" dirty="0" err="1"/>
                <a:t>nullptr</a:t>
              </a:r>
              <a:r>
                <a:rPr lang="en-US" dirty="0"/>
                <a:t>), and you try to use the result anyway… bad times ahead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704850"/>
          </a:xfrm>
        </p:spPr>
        <p:txBody>
          <a:bodyPr/>
          <a:lstStyle/>
          <a:p>
            <a:r>
              <a:rPr lang="en-US" dirty="0" smtClean="0"/>
              <a:t>Abstract Base Classes (ABCs)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10191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Sometimes you always want to use a base class…</a:t>
            </a:r>
          </a:p>
          <a:p>
            <a:r>
              <a:rPr lang="en-US" sz="2000" dirty="0" smtClean="0"/>
              <a:t>…But you never want to use JUST that base class by itself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675" y="2486025"/>
            <a:ext cx="6762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Person(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675" y="4889599"/>
            <a:ext cx="4019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"real"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classes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/*cool stuff here*/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/*cool stuff here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599" y="4630589"/>
            <a:ext cx="3857625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We always want to USE the Person class…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7974" y="5667296"/>
            <a:ext cx="5010151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…but only as part of a more complex class</a:t>
            </a:r>
          </a:p>
          <a:p>
            <a:pPr defTabSz="9144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 smtClean="0">
                <a:latin typeface="Consolas" panose="020B0609020204030204" pitchFamily="49" charset="0"/>
              </a:rPr>
              <a:t> generic;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 enough info</a:t>
            </a:r>
          </a:p>
        </p:txBody>
      </p:sp>
    </p:spTree>
    <p:extLst>
      <p:ext uri="{BB962C8B-B14F-4D97-AF65-F5344CB8AC3E}">
        <p14:creationId xmlns:p14="http://schemas.microsoft.com/office/powerpoint/2010/main" val="12959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704850"/>
          </a:xfrm>
        </p:spPr>
        <p:txBody>
          <a:bodyPr/>
          <a:lstStyle/>
          <a:p>
            <a:r>
              <a:rPr lang="en-US" dirty="0" smtClean="0"/>
              <a:t>Abstract Base Classes (ABCs)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29150"/>
          </a:xfrm>
        </p:spPr>
        <p:txBody>
          <a:bodyPr>
            <a:noAutofit/>
          </a:bodyPr>
          <a:lstStyle/>
          <a:p>
            <a:r>
              <a:rPr lang="en-US" sz="2400" dirty="0" smtClean="0"/>
              <a:t>ABC == a class you can’t create an instance of (you’ll get a compiler error)</a:t>
            </a:r>
          </a:p>
          <a:p>
            <a:r>
              <a:rPr lang="en-US" sz="2400" dirty="0" smtClean="0"/>
              <a:t>You can use the content of an ABC by deriving a new class and create instances of THAT class</a:t>
            </a:r>
          </a:p>
          <a:p>
            <a:r>
              <a:rPr lang="en-US" sz="2400" dirty="0" smtClean="0"/>
              <a:t>To create an abstract class we need to create at least one </a:t>
            </a:r>
            <a:r>
              <a:rPr lang="en-US" sz="2400" b="1" dirty="0" smtClean="0">
                <a:solidFill>
                  <a:schemeClr val="accent2"/>
                </a:solidFill>
              </a:rPr>
              <a:t>pure virtual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44429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PureVirtualFunction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1726" y="3888938"/>
            <a:ext cx="5727873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Pure virtual functions</a:t>
            </a:r>
            <a:r>
              <a:rPr lang="en-US" dirty="0" smtClean="0"/>
              <a:t> in a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have a definition (i.e. no body)—they don’t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classes that derive from this class must provide a definition (or else they will be ABCs as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a class as an Abstract 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provide an interface for future classes—derived classes will have this behavior…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…but the details of the behavior are not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are a promise of future </a:t>
            </a:r>
            <a:r>
              <a:rPr lang="en-US" dirty="0" smtClean="0"/>
              <a:t>functionality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96514" y="5599837"/>
            <a:ext cx="3939247" cy="1000006"/>
            <a:chOff x="2096514" y="5599837"/>
            <a:chExt cx="3939247" cy="1000006"/>
          </a:xfrm>
        </p:grpSpPr>
        <p:sp>
          <p:nvSpPr>
            <p:cNvPr id="4" name="TextBox 3"/>
            <p:cNvSpPr txBox="1"/>
            <p:nvPr/>
          </p:nvSpPr>
          <p:spPr>
            <a:xfrm>
              <a:off x="2096514" y="5676513"/>
              <a:ext cx="3467100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= 0</a:t>
              </a:r>
            </a:p>
            <a:p>
              <a:r>
                <a:rPr lang="en-US" dirty="0"/>
                <a:t>Indicates this function is pure virtual; it will NOT have a body</a:t>
              </a:r>
            </a:p>
          </p:txBody>
        </p:sp>
        <p:sp>
          <p:nvSpPr>
            <p:cNvPr id="7" name="Bent-Up Arrow 6"/>
            <p:cNvSpPr/>
            <p:nvPr/>
          </p:nvSpPr>
          <p:spPr>
            <a:xfrm>
              <a:off x="5318039" y="5599837"/>
              <a:ext cx="717722" cy="675769"/>
            </a:xfrm>
            <a:prstGeom prst="bentUpArrow">
              <a:avLst>
                <a:gd name="adj1" fmla="val 15133"/>
                <a:gd name="adj2" fmla="val 20067"/>
                <a:gd name="adj3" fmla="val 34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9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dirty="0" smtClean="0"/>
              <a:t>Abstract VS Concrete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5854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Regular function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3362325"/>
            <a:ext cx="748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ConcreteClass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function does something!"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6088" y="1585436"/>
            <a:ext cx="491489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Compiler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error, can’t create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instance of an abstract base class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6088" y="2889379"/>
            <a:ext cx="5713987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 problems, just regular object creation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ConcreteClass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object;</a:t>
            </a:r>
          </a:p>
          <a:p>
            <a:pPr defTabSz="45720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object.Foo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Inherited from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</a:p>
          <a:p>
            <a:pPr defTabSz="45720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2174" y="5356145"/>
            <a:ext cx="42767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concrete class is an ordinary class that can be instantiated – it contains no </a:t>
            </a:r>
            <a:r>
              <a:rPr lang="en-US" b="1" dirty="0">
                <a:solidFill>
                  <a:schemeClr val="accent2"/>
                </a:solidFill>
              </a:rPr>
              <a:t>pure virtual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752475"/>
          </a:xfrm>
        </p:spPr>
        <p:txBody>
          <a:bodyPr/>
          <a:lstStyle/>
          <a:p>
            <a:r>
              <a:rPr lang="en-US" dirty="0" smtClean="0"/>
              <a:t>ABC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449" y="1015990"/>
            <a:ext cx="99345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UIButton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Check to see if the x/y position of a mouse click hit this control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49" y="3047315"/>
            <a:ext cx="63912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UIButton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width, height;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CircularButton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UIButton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radius;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725" y="3835479"/>
            <a:ext cx="3981450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steps to find a point in a rectangle vs a circle, but it’s the same goal:</a:t>
            </a:r>
          </a:p>
          <a:p>
            <a:endParaRPr lang="en-US" dirty="0"/>
          </a:p>
          <a:p>
            <a:pPr algn="ctr"/>
            <a:r>
              <a:rPr lang="en-US" b="1" dirty="0" smtClean="0"/>
              <a:t>***Was this thing clicked?***</a:t>
            </a:r>
          </a:p>
          <a:p>
            <a:endParaRPr lang="en-US" dirty="0"/>
          </a:p>
          <a:p>
            <a:r>
              <a:rPr lang="en-US" dirty="0" smtClean="0"/>
              <a:t>The OVERALL behavior of the classes is the same—it’s the specific implementation that differs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3060" y="2518067"/>
            <a:ext cx="9934575" cy="923330"/>
            <a:chOff x="1643060" y="2518067"/>
            <a:chExt cx="9934575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959810" y="2518067"/>
              <a:ext cx="3617825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</a:t>
              </a:r>
              <a:r>
                <a:rPr lang="en-US" b="1" dirty="0" smtClean="0">
                  <a:solidFill>
                    <a:srgbClr val="FF0000"/>
                  </a:solidFill>
                </a:rPr>
                <a:t>pure virtual</a:t>
              </a:r>
              <a:r>
                <a:rPr lang="en-US" dirty="0" smtClean="0"/>
                <a:t> function says this class won’t define this function… but future classes MUST</a:t>
              </a:r>
            </a:p>
          </p:txBody>
        </p:sp>
        <p:sp>
          <p:nvSpPr>
            <p:cNvPr id="10" name="Bent-Up Arrow 9"/>
            <p:cNvSpPr/>
            <p:nvPr/>
          </p:nvSpPr>
          <p:spPr>
            <a:xfrm flipH="1">
              <a:off x="1643060" y="2691109"/>
              <a:ext cx="6316749" cy="3562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flipH="1">
              <a:off x="7358064" y="2691109"/>
              <a:ext cx="606510" cy="3562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23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809625"/>
          </a:xfrm>
        </p:spPr>
        <p:txBody>
          <a:bodyPr/>
          <a:lstStyle/>
          <a:p>
            <a:r>
              <a:rPr lang="en-US" dirty="0" smtClean="0"/>
              <a:t>Derived classes override pure virtual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075" y="1760994"/>
            <a:ext cx="9791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CircularButton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1. Get distance from center to 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2. return distance &lt;= radius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distance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(pow(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2) + pow(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distance &lt;= radius;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defTabSz="457200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Is a point inside a rectangle? See if...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x is within left-right boundaries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y is within top-bottom boundaries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width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height);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1950" y="4423886"/>
            <a:ext cx="398145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b="1" dirty="0" smtClean="0">
                <a:solidFill>
                  <a:schemeClr val="accent2"/>
                </a:solidFill>
              </a:rPr>
              <a:t>implementations</a:t>
            </a:r>
            <a:r>
              <a:rPr lang="en-US" dirty="0" smtClean="0"/>
              <a:t>, hidden behind a function with a standardized </a:t>
            </a:r>
            <a:r>
              <a:rPr lang="en-US" b="1" dirty="0">
                <a:solidFill>
                  <a:schemeClr val="accent2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506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1181100"/>
          </a:xfrm>
        </p:spPr>
        <p:txBody>
          <a:bodyPr/>
          <a:lstStyle/>
          <a:p>
            <a:r>
              <a:rPr lang="en-US" dirty="0" smtClean="0"/>
              <a:t>Mix-and-match virtual, non-virtual, pure virtual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94319"/>
            <a:ext cx="81438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Character(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pPr defTabSz="4572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GetMaximumHP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Per-class behaviors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DamageType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3559" y="3027313"/>
            <a:ext cx="3437466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virtual: Regular function, no polymorphic behavior, derived class can override</a:t>
            </a:r>
          </a:p>
          <a:p>
            <a:endParaRPr lang="en-US" dirty="0" smtClean="0"/>
          </a:p>
          <a:p>
            <a:r>
              <a:rPr lang="en-US" dirty="0" smtClean="0"/>
              <a:t>Virtual: Can be overridden and used for polymorphic behavior</a:t>
            </a:r>
          </a:p>
          <a:p>
            <a:endParaRPr lang="en-US" dirty="0"/>
          </a:p>
          <a:p>
            <a:r>
              <a:rPr lang="en-US" dirty="0" smtClean="0"/>
              <a:t>Pure virtual: polymorphic behavior, MUST be </a:t>
            </a:r>
            <a:r>
              <a:rPr lang="en-US" dirty="0" err="1" smtClean="0"/>
              <a:t>overriden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5425"/>
            <a:ext cx="8971491" cy="21431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an abstract base class, but all of your functions have definitions?</a:t>
            </a:r>
          </a:p>
          <a:p>
            <a:r>
              <a:rPr lang="en-US" sz="2000" dirty="0" smtClean="0"/>
              <a:t>Mark the destructor as pure virtual</a:t>
            </a:r>
          </a:p>
          <a:p>
            <a:r>
              <a:rPr lang="en-US" sz="2000" dirty="0" smtClean="0"/>
              <a:t>You MUST still define the destructor (even with an empty body)</a:t>
            </a:r>
          </a:p>
          <a:p>
            <a:r>
              <a:rPr lang="en-US" sz="2000" dirty="0" smtClean="0"/>
              <a:t>Destructors CANNOT, ever, be left without a definition – C++ demands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2" y="3231713"/>
            <a:ext cx="7285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DamageType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Character() = 0;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2" y="5852397"/>
            <a:ext cx="708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::~Character()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Must have a body, even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if it’s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empty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6359" y="4081461"/>
            <a:ext cx="343746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is an ABC with all functions defined, even the one pure virtual function (ONLY because it is the destructor)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Multiple data types can be a pain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505" y="1509720"/>
            <a:ext cx="94217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pPr marL="0" lvl="1" defTabSz="460375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limos_.size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limos_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convertibles_.size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convertibles_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utilityVehicles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_.size();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utilityVehicles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pickups_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2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2430" y="5058695"/>
            <a:ext cx="6098083" cy="13388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/>
              <a:t>So… what if we want to store another type of car</a:t>
            </a:r>
            <a:r>
              <a:rPr lang="en-US" dirty="0" smtClean="0"/>
              <a:t>?</a:t>
            </a:r>
          </a:p>
          <a:p>
            <a:endParaRPr lang="en-US" sz="1050" dirty="0"/>
          </a:p>
          <a:p>
            <a:r>
              <a:rPr lang="en-US" dirty="0"/>
              <a:t>What if we no longer want to store limos</a:t>
            </a:r>
            <a:r>
              <a:rPr lang="en-US" dirty="0" smtClean="0"/>
              <a:t>?</a:t>
            </a:r>
          </a:p>
          <a:p>
            <a:endParaRPr lang="en-US" sz="1050" dirty="0" smtClean="0"/>
          </a:p>
          <a:p>
            <a:r>
              <a:rPr lang="en-US" dirty="0" smtClean="0"/>
              <a:t>A LOT of code may have to change…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78605" y="2605548"/>
            <a:ext cx="2561410" cy="2172929"/>
            <a:chOff x="8534400" y="2605548"/>
            <a:chExt cx="2561410" cy="2172929"/>
          </a:xfrm>
        </p:grpSpPr>
        <p:sp>
          <p:nvSpPr>
            <p:cNvPr id="5" name="TextBox 4"/>
            <p:cNvSpPr txBox="1"/>
            <p:nvPr/>
          </p:nvSpPr>
          <p:spPr>
            <a:xfrm>
              <a:off x="8912613" y="3184180"/>
              <a:ext cx="2183197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>
                <a:defRPr/>
              </a:lvl2pPr>
              <a:lvl3pPr defTabSz="457200">
                <a:defRPr/>
              </a:lvl3pPr>
              <a:lvl4pPr defTabSz="457200">
                <a:defRPr/>
              </a:lvl4pPr>
              <a:lvl5pPr defTabSz="457200">
                <a:defRPr/>
              </a:lvl5pPr>
              <a:lvl6pPr defTabSz="457200">
                <a:defRPr/>
              </a:lvl6pPr>
              <a:lvl7pPr defTabSz="457200">
                <a:defRPr/>
              </a:lvl7pPr>
              <a:lvl8pPr defTabSz="457200">
                <a:defRPr/>
              </a:lvl8pPr>
              <a:lvl9pPr defTabSz="457200">
                <a:defRPr/>
              </a:lvl9pPr>
            </a:lstStyle>
            <a:p>
              <a:r>
                <a:rPr lang="en-US" dirty="0" smtClean="0"/>
                <a:t>If only there were a better way…</a:t>
              </a:r>
              <a:endParaRPr lang="en-US" dirty="0"/>
            </a:p>
          </p:txBody>
        </p:sp>
        <p:sp>
          <p:nvSpPr>
            <p:cNvPr id="3" name="Right Brace 2"/>
            <p:cNvSpPr/>
            <p:nvPr/>
          </p:nvSpPr>
          <p:spPr>
            <a:xfrm>
              <a:off x="8534400" y="2605548"/>
              <a:ext cx="314631" cy="2172929"/>
            </a:xfrm>
            <a:prstGeom prst="rightBrace">
              <a:avLst>
                <a:gd name="adj1" fmla="val 32552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15643" y="4257958"/>
            <a:ext cx="1465546" cy="2616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sz="1100" dirty="0" smtClean="0"/>
              <a:t>*SPOILER* There is!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14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651"/>
            <a:ext cx="8596668" cy="471843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Polymorphism</a:t>
            </a:r>
            <a:r>
              <a:rPr lang="en-US" sz="2000" dirty="0" smtClean="0"/>
              <a:t> is a way to change program behavior based on object types</a:t>
            </a:r>
          </a:p>
          <a:p>
            <a:r>
              <a:rPr lang="en-US" sz="2000" dirty="0" smtClean="0"/>
              <a:t>This allows programmers to write “generic” code that operates in similar ways on objects</a:t>
            </a:r>
          </a:p>
          <a:p>
            <a:r>
              <a:rPr lang="en-US" sz="2000" dirty="0" smtClean="0"/>
              <a:t>This reduces (possibly eliminates!) type-dependent code in a program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Virtual functions</a:t>
            </a:r>
            <a:r>
              <a:rPr lang="en-US" sz="2000" dirty="0" smtClean="0"/>
              <a:t> in a base class allow derived classes to define their own versions of such functions</a:t>
            </a:r>
          </a:p>
          <a:p>
            <a:r>
              <a:rPr lang="en-US" sz="2000" dirty="0" smtClean="0"/>
              <a:t>An </a:t>
            </a:r>
            <a:r>
              <a:rPr lang="en-US" sz="2000" b="1" dirty="0">
                <a:solidFill>
                  <a:schemeClr val="accent2"/>
                </a:solidFill>
              </a:rPr>
              <a:t>Abstract Base Class</a:t>
            </a:r>
            <a:r>
              <a:rPr lang="en-US" sz="2000" dirty="0" smtClean="0"/>
              <a:t> is a class that cannot be instantiated</a:t>
            </a:r>
          </a:p>
          <a:p>
            <a:r>
              <a:rPr lang="en-US" sz="2000" dirty="0" smtClean="0"/>
              <a:t>It contains important data/functions that will be part of some future class</a:t>
            </a:r>
          </a:p>
          <a:p>
            <a:r>
              <a:rPr lang="en-US" sz="2000" dirty="0" smtClean="0"/>
              <a:t>Good for when you want to reuse code, but don’t want objects containing ONLY that code</a:t>
            </a:r>
          </a:p>
        </p:txBody>
      </p:sp>
    </p:spTree>
    <p:extLst>
      <p:ext uri="{BB962C8B-B14F-4D97-AF65-F5344CB8AC3E}">
        <p14:creationId xmlns:p14="http://schemas.microsoft.com/office/powerpoint/2010/main" val="40452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 smtClean="0"/>
              <a:t>Ideally… something simple like this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505" y="1509720"/>
            <a:ext cx="9421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pPr marL="0" lvl="1" defTabSz="460375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One container to rule them all…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ALL_OUR_VEHICLES.size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1"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total += ALL_OUR_VEHICLES[i].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2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33086" y="3408045"/>
            <a:ext cx="3087375" cy="1152917"/>
            <a:chOff x="3833086" y="3211400"/>
            <a:chExt cx="3087375" cy="1152917"/>
          </a:xfrm>
        </p:grpSpPr>
        <p:sp>
          <p:nvSpPr>
            <p:cNvPr id="5" name="TextBox 4"/>
            <p:cNvSpPr txBox="1"/>
            <p:nvPr/>
          </p:nvSpPr>
          <p:spPr>
            <a:xfrm>
              <a:off x="4269124" y="3656431"/>
              <a:ext cx="2651337" cy="707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>
                <a:defRPr/>
              </a:lvl2pPr>
              <a:lvl3pPr defTabSz="457200">
                <a:defRPr/>
              </a:lvl3pPr>
              <a:lvl4pPr defTabSz="457200">
                <a:defRPr/>
              </a:lvl4pPr>
              <a:lvl5pPr defTabSz="457200">
                <a:defRPr/>
              </a:lvl5pPr>
              <a:lvl6pPr defTabSz="457200">
                <a:defRPr/>
              </a:lvl6pPr>
              <a:lvl7pPr defTabSz="457200">
                <a:defRPr/>
              </a:lvl7pPr>
              <a:lvl8pPr defTabSz="457200">
                <a:defRPr/>
              </a:lvl8pPr>
              <a:lvl9pPr defTabSz="457200">
                <a:defRPr/>
              </a:lvl9pPr>
            </a:lstStyle>
            <a:p>
              <a:r>
                <a:rPr lang="en-US" dirty="0" smtClean="0"/>
                <a:t>How do we make this happen, though?</a:t>
              </a:r>
              <a:endParaRPr lang="en-US" dirty="0"/>
            </a:p>
          </p:txBody>
        </p:sp>
        <p:sp>
          <p:nvSpPr>
            <p:cNvPr id="3" name="Up Arrow 2"/>
            <p:cNvSpPr/>
            <p:nvPr/>
          </p:nvSpPr>
          <p:spPr>
            <a:xfrm rot="19777257">
              <a:off x="3833086" y="3211400"/>
              <a:ext cx="311573" cy="8597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80213" y="5951088"/>
            <a:ext cx="404478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This kind of works… but is not a complete solution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2505" y="4855772"/>
            <a:ext cx="9668159" cy="1449259"/>
            <a:chOff x="582505" y="4855772"/>
            <a:chExt cx="9668159" cy="1449259"/>
          </a:xfrm>
        </p:grpSpPr>
        <p:sp>
          <p:nvSpPr>
            <p:cNvPr id="7" name="Rectangle 6"/>
            <p:cNvSpPr/>
            <p:nvPr/>
          </p:nvSpPr>
          <p:spPr>
            <a:xfrm>
              <a:off x="582505" y="5104702"/>
              <a:ext cx="54411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60375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Limousine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limos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  <a:p>
              <a:pPr defTabSz="460375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Convertible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convertibles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  <a:p>
              <a:pPr defTabSz="460375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SUV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	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utilityVehicles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  <a:p>
              <a:pPr defTabSz="460375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Pickup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pickups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615814" y="4855772"/>
              <a:ext cx="4634850" cy="1377731"/>
              <a:chOff x="5615814" y="4855772"/>
              <a:chExt cx="4634850" cy="137773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615814" y="5176228"/>
                <a:ext cx="2943225" cy="1057275"/>
                <a:chOff x="5974146" y="4876799"/>
                <a:chExt cx="2943225" cy="1057275"/>
              </a:xfrm>
            </p:grpSpPr>
            <p:sp>
              <p:nvSpPr>
                <p:cNvPr id="9" name="Right Brace 8"/>
                <p:cNvSpPr/>
                <p:nvPr/>
              </p:nvSpPr>
              <p:spPr>
                <a:xfrm>
                  <a:off x="5974146" y="4876799"/>
                  <a:ext cx="185420" cy="1057275"/>
                </a:xfrm>
                <a:prstGeom prst="rightBrace">
                  <a:avLst>
                    <a:gd name="adj1" fmla="val 60947"/>
                    <a:gd name="adj2" fmla="val 50000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59896" y="5219700"/>
                  <a:ext cx="2657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2B91AF"/>
                      </a:solidFill>
                      <a:latin typeface="Consolas" panose="020B0609020204030204" pitchFamily="49" charset="0"/>
                    </a:rPr>
                    <a:t>vector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&lt;</a:t>
                  </a:r>
                  <a:r>
                    <a:rPr lang="en-US" dirty="0" smtClean="0">
                      <a:solidFill>
                        <a:srgbClr val="2B91AF"/>
                      </a:solidFill>
                      <a:latin typeface="Consolas" panose="020B0609020204030204" pitchFamily="49" charset="0"/>
                    </a:rPr>
                    <a:t>Vehicle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&gt;</a:t>
                  </a:r>
                  <a:endParaRPr 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205882" y="4855772"/>
                <a:ext cx="4044782" cy="7078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lvl="0" defTabSz="457200">
                  <a:defRPr sz="2000"/>
                </a:lvl1pPr>
                <a:lvl2pPr defTabSz="457200">
                  <a:defRPr/>
                </a:lvl2pPr>
                <a:lvl3pPr defTabSz="457200">
                  <a:defRPr/>
                </a:lvl3pPr>
                <a:lvl4pPr defTabSz="457200">
                  <a:defRPr/>
                </a:lvl4pPr>
                <a:lvl5pPr defTabSz="457200">
                  <a:defRPr/>
                </a:lvl5pPr>
                <a:lvl6pPr defTabSz="457200">
                  <a:defRPr/>
                </a:lvl6pPr>
                <a:lvl7pPr defTabSz="457200">
                  <a:defRPr/>
                </a:lvl7pPr>
                <a:lvl8pPr defTabSz="457200">
                  <a:defRPr/>
                </a:lvl8pPr>
                <a:lvl9pPr defTabSz="457200">
                  <a:defRPr/>
                </a:lvl9pPr>
              </a:lstStyle>
              <a:p>
                <a:r>
                  <a:rPr lang="en-US" dirty="0" smtClean="0"/>
                  <a:t>Use </a:t>
                </a:r>
                <a:r>
                  <a:rPr lang="en-US" b="1" dirty="0">
                    <a:solidFill>
                      <a:schemeClr val="accent2"/>
                    </a:solidFill>
                  </a:rPr>
                  <a:t>inheritance</a:t>
                </a:r>
                <a:r>
                  <a:rPr lang="en-US" dirty="0" smtClean="0"/>
                  <a:t> and store a bunch of base class objects?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9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58" y="442913"/>
            <a:ext cx="8596668" cy="628650"/>
          </a:xfrm>
        </p:spPr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19992" y="142398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60337" y="2676523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GroundVehicle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119542" y="377189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472217" y="377189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HeavyTruck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596166" y="5276846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TankerTruck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448279" y="5276846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DumpTruck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6753579" y="2676523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Boat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386993" y="377189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Tugboat</a:t>
            </a:r>
            <a:endParaRPr lang="en-US" sz="1600" dirty="0"/>
          </a:p>
        </p:txBody>
      </p:sp>
      <p:cxnSp>
        <p:nvCxnSpPr>
          <p:cNvPr id="14" name="Straight Connector 13"/>
          <p:cNvCxnSpPr>
            <a:stCxn id="6" idx="0"/>
            <a:endCxn id="5" idx="2"/>
          </p:cNvCxnSpPr>
          <p:nvPr/>
        </p:nvCxnSpPr>
        <p:spPr>
          <a:xfrm flipV="1">
            <a:off x="3065200" y="2138362"/>
            <a:ext cx="2459655" cy="538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5524855" y="2138362"/>
            <a:ext cx="2033587" cy="538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6" idx="2"/>
          </p:cNvCxnSpPr>
          <p:nvPr/>
        </p:nvCxnSpPr>
        <p:spPr>
          <a:xfrm flipV="1">
            <a:off x="1924405" y="3390898"/>
            <a:ext cx="1140795" cy="3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6" idx="2"/>
          </p:cNvCxnSpPr>
          <p:nvPr/>
        </p:nvCxnSpPr>
        <p:spPr>
          <a:xfrm flipH="1" flipV="1">
            <a:off x="3065200" y="3390898"/>
            <a:ext cx="1211880" cy="3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8" idx="2"/>
          </p:cNvCxnSpPr>
          <p:nvPr/>
        </p:nvCxnSpPr>
        <p:spPr>
          <a:xfrm flipV="1">
            <a:off x="3253142" y="4486272"/>
            <a:ext cx="1023938" cy="790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8" idx="2"/>
          </p:cNvCxnSpPr>
          <p:nvPr/>
        </p:nvCxnSpPr>
        <p:spPr>
          <a:xfrm flipH="1" flipV="1">
            <a:off x="4277080" y="4486272"/>
            <a:ext cx="1123949" cy="790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2" idx="0"/>
          </p:cNvCxnSpPr>
          <p:nvPr/>
        </p:nvCxnSpPr>
        <p:spPr>
          <a:xfrm>
            <a:off x="7558442" y="3390898"/>
            <a:ext cx="633414" cy="3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27706" y="4718348"/>
            <a:ext cx="3325919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All of these derived classes have an “IS-A” relationship with Vehicle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86993" y="5940555"/>
            <a:ext cx="3402119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And whatever other classes are above it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88052" y="1968637"/>
            <a:ext cx="238565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Tugboat is a Boat, which is a Vehicle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6733" y="6091232"/>
            <a:ext cx="440771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sz="1800" dirty="0" err="1" smtClean="0"/>
              <a:t>TankerTruck</a:t>
            </a:r>
            <a:r>
              <a:rPr lang="en-US" sz="1800" dirty="0" smtClean="0"/>
              <a:t> is a </a:t>
            </a:r>
            <a:r>
              <a:rPr lang="en-US" sz="1800" dirty="0" err="1" smtClean="0"/>
              <a:t>HeavyVehicle</a:t>
            </a:r>
            <a:r>
              <a:rPr lang="en-US" sz="1800" dirty="0" smtClean="0"/>
              <a:t>, which is a </a:t>
            </a:r>
            <a:r>
              <a:rPr lang="en-US" sz="1800" dirty="0" err="1" smtClean="0"/>
              <a:t>GroundVehicle</a:t>
            </a:r>
            <a:r>
              <a:rPr lang="en-US" sz="1800" dirty="0" smtClean="0"/>
              <a:t>, which is a Vehicle,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68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0975"/>
            <a:ext cx="8596668" cy="647700"/>
          </a:xfrm>
        </p:spPr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0150"/>
            <a:ext cx="8596668" cy="8096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instance of a derived class type can be assigned to an instance of a base class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475" y="2119343"/>
            <a:ext cx="2886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6700" y="21193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Pounds? Cubic feet? Whatever you like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carryCapacity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40004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vehicle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is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16228" y="4362540"/>
            <a:ext cx="1884796" cy="1005840"/>
            <a:chOff x="4800600" y="1447800"/>
            <a:chExt cx="1524000" cy="914400"/>
          </a:xfrm>
        </p:grpSpPr>
        <p:sp>
          <p:nvSpPr>
            <p:cNvPr id="9" name="Rectangle 8"/>
            <p:cNvSpPr/>
            <p:nvPr/>
          </p:nvSpPr>
          <p:spPr>
            <a:xfrm>
              <a:off x="4800600" y="1752600"/>
              <a:ext cx="1524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057400"/>
              <a:ext cx="1524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0600" y="1447800"/>
              <a:ext cx="1524000" cy="3048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Vehicle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21328" y="4362540"/>
            <a:ext cx="1884797" cy="1349828"/>
            <a:chOff x="6553200" y="1447800"/>
            <a:chExt cx="1752601" cy="1349828"/>
          </a:xfrm>
        </p:grpSpPr>
        <p:sp>
          <p:nvSpPr>
            <p:cNvPr id="15" name="Rectangle 14"/>
            <p:cNvSpPr/>
            <p:nvPr/>
          </p:nvSpPr>
          <p:spPr>
            <a:xfrm>
              <a:off x="6553201" y="1785257"/>
              <a:ext cx="1752600" cy="337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price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53200" y="2122714"/>
              <a:ext cx="1752600" cy="337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3200" y="1447800"/>
              <a:ext cx="1752600" cy="33745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DumpTruck</a:t>
              </a:r>
              <a:endParaRPr lang="en-US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53200" y="2460171"/>
              <a:ext cx="1752600" cy="337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carryCapacity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7334" y="5463689"/>
            <a:ext cx="593301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/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Because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/>
              <a:t> IS A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/>
              <a:t>, it can be implicitly converted to a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6965" y="434551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296275" y="4865460"/>
            <a:ext cx="619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296275" y="5198925"/>
            <a:ext cx="619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17104" y="5394067"/>
            <a:ext cx="97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ignored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43564" y="6082137"/>
            <a:ext cx="467218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/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Any data beyond a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 smtClean="0"/>
              <a:t> is just ignored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97625" y="3940611"/>
            <a:ext cx="446087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/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en-US" dirty="0" smtClean="0"/>
              <a:t>Derived to base -&gt; copy ONLY base data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3" grpId="0" animBg="1"/>
      <p:bldP spid="24" grpId="0"/>
      <p:bldP spid="28" grpId="0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7803"/>
            <a:ext cx="8596668" cy="742950"/>
          </a:xfrm>
        </p:spPr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77743" y="1769415"/>
            <a:ext cx="2509483" cy="2376484"/>
            <a:chOff x="2967392" y="2043112"/>
            <a:chExt cx="2509483" cy="2376484"/>
          </a:xfrm>
        </p:grpSpPr>
        <p:sp>
          <p:nvSpPr>
            <p:cNvPr id="4" name="Rounded Rectangle 3"/>
            <p:cNvSpPr/>
            <p:nvPr/>
          </p:nvSpPr>
          <p:spPr>
            <a:xfrm>
              <a:off x="2967392" y="2043112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Vehicle</a:t>
              </a:r>
              <a:endParaRPr lang="en-US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967392" y="3705221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DumpTruck</a:t>
              </a:r>
              <a:endParaRPr lang="en-US" sz="1600" dirty="0"/>
            </a:p>
          </p:txBody>
        </p:sp>
        <p:cxnSp>
          <p:nvCxnSpPr>
            <p:cNvPr id="12" name="Straight Connector 11"/>
            <p:cNvCxnSpPr>
              <a:stCxn id="4" idx="2"/>
              <a:endCxn id="5" idx="0"/>
            </p:cNvCxnSpPr>
            <p:nvPr/>
          </p:nvCxnSpPr>
          <p:spPr>
            <a:xfrm>
              <a:off x="3772255" y="2757487"/>
              <a:ext cx="0" cy="9477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rved Left Arrow 12"/>
            <p:cNvSpPr/>
            <p:nvPr/>
          </p:nvSpPr>
          <p:spPr>
            <a:xfrm flipV="1">
              <a:off x="4648200" y="2043112"/>
              <a:ext cx="828675" cy="20288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5883" y="1769415"/>
            <a:ext cx="2551991" cy="2376484"/>
            <a:chOff x="2967392" y="2043112"/>
            <a:chExt cx="2551991" cy="2376484"/>
          </a:xfrm>
        </p:grpSpPr>
        <p:sp>
          <p:nvSpPr>
            <p:cNvPr id="17" name="Rounded Rectangle 16"/>
            <p:cNvSpPr/>
            <p:nvPr/>
          </p:nvSpPr>
          <p:spPr>
            <a:xfrm>
              <a:off x="2967392" y="2043112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Vehicle</a:t>
              </a:r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67392" y="3705221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DumpTruck</a:t>
              </a:r>
              <a:endParaRPr lang="en-US" sz="1600" dirty="0"/>
            </a:p>
          </p:txBody>
        </p:sp>
        <p:cxnSp>
          <p:nvCxnSpPr>
            <p:cNvPr id="19" name="Straight Connector 18"/>
            <p:cNvCxnSpPr>
              <a:stCxn id="17" idx="2"/>
              <a:endCxn id="18" idx="0"/>
            </p:cNvCxnSpPr>
            <p:nvPr/>
          </p:nvCxnSpPr>
          <p:spPr>
            <a:xfrm>
              <a:off x="3772255" y="2757487"/>
              <a:ext cx="0" cy="9477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rved Left Arrow 19"/>
            <p:cNvSpPr/>
            <p:nvPr/>
          </p:nvSpPr>
          <p:spPr>
            <a:xfrm>
              <a:off x="4690708" y="2200274"/>
              <a:ext cx="828675" cy="20288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2683" y="5257527"/>
            <a:ext cx="3629025" cy="1254649"/>
            <a:chOff x="562683" y="5257527"/>
            <a:chExt cx="3629025" cy="1254649"/>
          </a:xfrm>
        </p:grpSpPr>
        <p:sp>
          <p:nvSpPr>
            <p:cNvPr id="14" name="Rectangle 13"/>
            <p:cNvSpPr/>
            <p:nvPr/>
          </p:nvSpPr>
          <p:spPr>
            <a:xfrm>
              <a:off x="709604" y="5257527"/>
              <a:ext cx="2757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vehicle =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dTruck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683" y="5865845"/>
              <a:ext cx="362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Upcasting</a:t>
              </a:r>
              <a:r>
                <a:rPr lang="en-US" dirty="0" smtClean="0"/>
                <a:t> works implicitly, because </a:t>
              </a:r>
              <a:r>
                <a:rPr lang="en-US" dirty="0" err="1" smtClean="0"/>
                <a:t>dTruck</a:t>
              </a:r>
              <a:r>
                <a:rPr lang="en-US" dirty="0" smtClean="0"/>
                <a:t> IS A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Vehicle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39376" y="5257527"/>
            <a:ext cx="3629025" cy="1254649"/>
            <a:chOff x="4139376" y="5257527"/>
            <a:chExt cx="3629025" cy="1254649"/>
          </a:xfrm>
        </p:grpSpPr>
        <p:sp>
          <p:nvSpPr>
            <p:cNvPr id="21" name="Rectangle 20"/>
            <p:cNvSpPr/>
            <p:nvPr/>
          </p:nvSpPr>
          <p:spPr>
            <a:xfrm>
              <a:off x="4304649" y="5257527"/>
              <a:ext cx="2757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dTruck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= vehicle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9376" y="5865845"/>
              <a:ext cx="362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Downcasting</a:t>
              </a:r>
              <a:r>
                <a:rPr lang="en-US" dirty="0" smtClean="0"/>
                <a:t>… doesn’t work.</a:t>
              </a: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Vehicle</a:t>
              </a:r>
              <a:r>
                <a:rPr lang="en-US" dirty="0" smtClean="0"/>
                <a:t> IS NOT A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DumpTruck</a:t>
              </a:r>
              <a:endParaRPr lang="en-US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&quot;No&quot; Symbol 23"/>
          <p:cNvSpPr/>
          <p:nvPr/>
        </p:nvSpPr>
        <p:spPr>
          <a:xfrm>
            <a:off x="6757336" y="2557949"/>
            <a:ext cx="801515" cy="7994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221103" y="3798240"/>
            <a:ext cx="4589897" cy="1976676"/>
            <a:chOff x="7221103" y="3988737"/>
            <a:chExt cx="4589897" cy="1976676"/>
          </a:xfrm>
        </p:grpSpPr>
        <p:grpSp>
          <p:nvGrpSpPr>
            <p:cNvPr id="39" name="Group 38"/>
            <p:cNvGrpSpPr/>
            <p:nvPr/>
          </p:nvGrpSpPr>
          <p:grpSpPr>
            <a:xfrm>
              <a:off x="7221103" y="4410666"/>
              <a:ext cx="1884796" cy="1005840"/>
              <a:chOff x="4800600" y="1447800"/>
              <a:chExt cx="15240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00600" y="1752600"/>
                <a:ext cx="1524000" cy="304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price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00600" y="2057400"/>
                <a:ext cx="1524000" cy="304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weight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14478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Vehicle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926203" y="4410666"/>
              <a:ext cx="1884797" cy="1349828"/>
              <a:chOff x="6553200" y="1447800"/>
              <a:chExt cx="1752601" cy="13498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553201" y="1785257"/>
                <a:ext cx="1752600" cy="3374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price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553200" y="2122714"/>
                <a:ext cx="1752600" cy="3374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weight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1447800"/>
                <a:ext cx="1752600" cy="337457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DumpTruck</a:t>
                </a:r>
                <a:endParaRPr lang="en-US" dirty="0">
                  <a:solidFill>
                    <a:srgbClr val="2B91AF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2460171"/>
                <a:ext cx="1752600" cy="337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carryCapacity</a:t>
                </a:r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9311840" y="4393640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10800000" flipH="1">
              <a:off x="9201150" y="4913586"/>
              <a:ext cx="6191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201150" y="5247051"/>
              <a:ext cx="6191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74768" y="5442193"/>
              <a:ext cx="977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source data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2500" y="3988737"/>
              <a:ext cx="44608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/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pPr algn="ctr"/>
              <a:r>
                <a:rPr lang="en-US" dirty="0" smtClean="0"/>
                <a:t>Base to Derived -&gt; no Derived info?</a:t>
              </a:r>
              <a:endParaRPr lang="en-US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782050" y="5591765"/>
              <a:ext cx="103822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758551" y="4218886"/>
            <a:ext cx="2337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&quot;No&quot; Symbol 34"/>
          <p:cNvSpPr/>
          <p:nvPr/>
        </p:nvSpPr>
        <p:spPr>
          <a:xfrm>
            <a:off x="9105899" y="5187342"/>
            <a:ext cx="422047" cy="422047"/>
          </a:xfrm>
          <a:prstGeom prst="noSmoking">
            <a:avLst>
              <a:gd name="adj" fmla="val 783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6155" y="5774916"/>
            <a:ext cx="3960096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Where do we get a value for </a:t>
            </a:r>
            <a:r>
              <a:rPr lang="en-US" dirty="0" err="1"/>
              <a:t>carryCapacity</a:t>
            </a:r>
            <a:r>
              <a:rPr lang="en-US" dirty="0"/>
              <a:t>? Your program won’t just make something up…</a:t>
            </a:r>
          </a:p>
        </p:txBody>
      </p:sp>
    </p:spTree>
    <p:extLst>
      <p:ext uri="{BB962C8B-B14F-4D97-AF65-F5344CB8AC3E}">
        <p14:creationId xmlns:p14="http://schemas.microsoft.com/office/powerpoint/2010/main" val="3439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046"/>
            <a:ext cx="8596668" cy="724747"/>
          </a:xfrm>
        </p:spPr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8293" y="23802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insert code here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/*insert code here*/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endParaRPr lang="en-US" dirty="0" smtClean="0"/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OtherDerived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/*insert code here*/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293" y="49009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ptr3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8293" y="1276006"/>
            <a:ext cx="802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base class pointer </a:t>
            </a:r>
            <a:r>
              <a:rPr lang="en-US" dirty="0" smtClean="0"/>
              <a:t>can point to an instance of ANY class underneath it in the inheritance hierarchy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293" y="1955489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makes a lot of things a whole lot easier to write – we’re getting there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51494" y="5156292"/>
            <a:ext cx="3457326" cy="646331"/>
            <a:chOff x="4751494" y="5362570"/>
            <a:chExt cx="3457326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4925292" y="5362570"/>
              <a:ext cx="3283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base class pointer can point to </a:t>
              </a:r>
              <a:r>
                <a:rPr lang="en-US" b="1" dirty="0" smtClean="0">
                  <a:solidFill>
                    <a:schemeClr val="accent2"/>
                  </a:solidFill>
                </a:rPr>
                <a:t>any</a:t>
              </a:r>
              <a:r>
                <a:rPr lang="en-US" dirty="0" smtClean="0"/>
                <a:t> class derived from it</a:t>
              </a:r>
              <a:endParaRPr 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4751494" y="5439641"/>
              <a:ext cx="173798" cy="540327"/>
            </a:xfrm>
            <a:prstGeom prst="rightBrace">
              <a:avLst>
                <a:gd name="adj1" fmla="val 50050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293" y="5879694"/>
            <a:ext cx="97195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Error, Base is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"above"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Derived in the hierarchy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Okay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ptr3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Okay,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OtherDerived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"below"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Derived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23578" y="2401892"/>
            <a:ext cx="1470602" cy="2293999"/>
            <a:chOff x="5823578" y="2401892"/>
            <a:chExt cx="1470602" cy="2293999"/>
          </a:xfrm>
        </p:grpSpPr>
        <p:sp>
          <p:nvSpPr>
            <p:cNvPr id="11" name="Rounded Rectangle 10"/>
            <p:cNvSpPr/>
            <p:nvPr/>
          </p:nvSpPr>
          <p:spPr>
            <a:xfrm>
              <a:off x="5823578" y="2401892"/>
              <a:ext cx="1470602" cy="4621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Base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823578" y="3317803"/>
              <a:ext cx="1470602" cy="4621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Derived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23578" y="4233714"/>
              <a:ext cx="1470602" cy="4621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OtherDerived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>
              <a:stCxn id="11" idx="2"/>
              <a:endCxn id="12" idx="0"/>
            </p:cNvCxnSpPr>
            <p:nvPr/>
          </p:nvCxnSpPr>
          <p:spPr>
            <a:xfrm>
              <a:off x="6558879" y="2864069"/>
              <a:ext cx="0" cy="453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3" idx="0"/>
            </p:cNvCxnSpPr>
            <p:nvPr/>
          </p:nvCxnSpPr>
          <p:spPr>
            <a:xfrm>
              <a:off x="6558879" y="3779980"/>
              <a:ext cx="0" cy="453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7349</TotalTime>
  <Words>4236</Words>
  <Application>Microsoft Office PowerPoint</Application>
  <PresentationFormat>Widescreen</PresentationFormat>
  <Paragraphs>749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Trebuchet MS</vt:lpstr>
      <vt:lpstr>Wingdings 3</vt:lpstr>
      <vt:lpstr>Facet</vt:lpstr>
      <vt:lpstr>Polymorphism</vt:lpstr>
      <vt:lpstr>Polymorphism</vt:lpstr>
      <vt:lpstr>Multiple, similar data types can be a pain</vt:lpstr>
      <vt:lpstr>Multiple data types can be a pain</vt:lpstr>
      <vt:lpstr>Ideally… something simple like this</vt:lpstr>
      <vt:lpstr>Class hierarchy</vt:lpstr>
      <vt:lpstr>Upcasting</vt:lpstr>
      <vt:lpstr>Upcasting and Downcasting</vt:lpstr>
      <vt:lpstr>Base class POINTERS</vt:lpstr>
      <vt:lpstr>Example</vt:lpstr>
      <vt:lpstr>Back to the Garage</vt:lpstr>
      <vt:lpstr>Base class pointers and storage</vt:lpstr>
      <vt:lpstr>Not just limited to original base class</vt:lpstr>
      <vt:lpstr>Keyword: virtual</vt:lpstr>
      <vt:lpstr>Virtual functions == different behavior</vt:lpstr>
      <vt:lpstr>Virtual functions == different behavior</vt:lpstr>
      <vt:lpstr>The setup: Two videogame heroes</vt:lpstr>
      <vt:lpstr>Deriving a new hero</vt:lpstr>
      <vt:lpstr>Testing…</vt:lpstr>
      <vt:lpstr>Virtual goes on base class functions</vt:lpstr>
      <vt:lpstr>Testing…</vt:lpstr>
      <vt:lpstr>Virtual</vt:lpstr>
      <vt:lpstr>Virtual – when/where do you need it?</vt:lpstr>
      <vt:lpstr>For example…</vt:lpstr>
      <vt:lpstr>Examples</vt:lpstr>
      <vt:lpstr>Virtual functions – override only if you need to</vt:lpstr>
      <vt:lpstr>Virtual destructors</vt:lpstr>
      <vt:lpstr>PowerPoint Presentation</vt:lpstr>
      <vt:lpstr>Polymorphism and unique functions</vt:lpstr>
      <vt:lpstr>Upcasting and downcasting</vt:lpstr>
      <vt:lpstr>Downcasting</vt:lpstr>
      <vt:lpstr>Downcasting Dangers</vt:lpstr>
      <vt:lpstr>Abstract Base Classes (ABCs)</vt:lpstr>
      <vt:lpstr>Abstract Base Classes (ABCs)</vt:lpstr>
      <vt:lpstr>Abstract VS Concrete Classes</vt:lpstr>
      <vt:lpstr>ABC example</vt:lpstr>
      <vt:lpstr>Derived classes override pure virtual functions</vt:lpstr>
      <vt:lpstr>Mix-and-match virtual, non-virtual, pure virtual functions</vt:lpstr>
      <vt:lpstr>Pure Virtual Destructors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</dc:creator>
  <cp:lastModifiedBy>joshuafox@ufl.edu</cp:lastModifiedBy>
  <cp:revision>364</cp:revision>
  <dcterms:created xsi:type="dcterms:W3CDTF">2018-07-04T17:35:58Z</dcterms:created>
  <dcterms:modified xsi:type="dcterms:W3CDTF">2021-10-22T22:20:28Z</dcterms:modified>
</cp:coreProperties>
</file>