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32"/>
  </p:notesMasterIdLst>
  <p:sldIdLst>
    <p:sldId id="256" r:id="rId2"/>
    <p:sldId id="281" r:id="rId3"/>
    <p:sldId id="257" r:id="rId4"/>
    <p:sldId id="258" r:id="rId5"/>
    <p:sldId id="260" r:id="rId6"/>
    <p:sldId id="279" r:id="rId7"/>
    <p:sldId id="261" r:id="rId8"/>
    <p:sldId id="262" r:id="rId9"/>
    <p:sldId id="263" r:id="rId10"/>
    <p:sldId id="264" r:id="rId11"/>
    <p:sldId id="266" r:id="rId12"/>
    <p:sldId id="265" r:id="rId13"/>
    <p:sldId id="277" r:id="rId14"/>
    <p:sldId id="282" r:id="rId15"/>
    <p:sldId id="283" r:id="rId16"/>
    <p:sldId id="284" r:id="rId17"/>
    <p:sldId id="280" r:id="rId18"/>
    <p:sldId id="267" r:id="rId19"/>
    <p:sldId id="268" r:id="rId20"/>
    <p:sldId id="272" r:id="rId21"/>
    <p:sldId id="270" r:id="rId22"/>
    <p:sldId id="288" r:id="rId23"/>
    <p:sldId id="289" r:id="rId24"/>
    <p:sldId id="290" r:id="rId25"/>
    <p:sldId id="259" r:id="rId26"/>
    <p:sldId id="286" r:id="rId27"/>
    <p:sldId id="287" r:id="rId28"/>
    <p:sldId id="274" r:id="rId29"/>
    <p:sldId id="285" r:id="rId30"/>
    <p:sldId id="29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7006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9" autoAdjust="0"/>
    <p:restoredTop sz="95724" autoAdjust="0"/>
  </p:normalViewPr>
  <p:slideViewPr>
    <p:cSldViewPr snapToGrid="0">
      <p:cViewPr varScale="1">
        <p:scale>
          <a:sx n="91" d="100"/>
          <a:sy n="91" d="100"/>
        </p:scale>
        <p:origin x="252" y="60"/>
      </p:cViewPr>
      <p:guideLst/>
    </p:cSldViewPr>
  </p:slideViewPr>
  <p:outlineViewPr>
    <p:cViewPr>
      <p:scale>
        <a:sx n="33" d="100"/>
        <a:sy n="33" d="100"/>
      </p:scale>
      <p:origin x="0" y="-279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c:spPr>
          <c:invertIfNegative val="0"/>
          <c:val>
            <c:numRef>
              <c:f>Sheet1!$A$2:$A$55</c:f>
              <c:numCache>
                <c:formatCode>General</c:formatCode>
                <c:ptCount val="5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9</c:v>
                </c:pt>
                <c:pt idx="4">
                  <c:v>3</c:v>
                </c:pt>
                <c:pt idx="5">
                  <c:v>6</c:v>
                </c:pt>
                <c:pt idx="6">
                  <c:v>9</c:v>
                </c:pt>
                <c:pt idx="7">
                  <c:v>2</c:v>
                </c:pt>
                <c:pt idx="8">
                  <c:v>5</c:v>
                </c:pt>
                <c:pt idx="9">
                  <c:v>4</c:v>
                </c:pt>
                <c:pt idx="10">
                  <c:v>10</c:v>
                </c:pt>
                <c:pt idx="11">
                  <c:v>7</c:v>
                </c:pt>
                <c:pt idx="12">
                  <c:v>4</c:v>
                </c:pt>
                <c:pt idx="13">
                  <c:v>2</c:v>
                </c:pt>
                <c:pt idx="14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10</c:v>
                </c:pt>
                <c:pt idx="18">
                  <c:v>8</c:v>
                </c:pt>
                <c:pt idx="19">
                  <c:v>2</c:v>
                </c:pt>
                <c:pt idx="20">
                  <c:v>2</c:v>
                </c:pt>
                <c:pt idx="21">
                  <c:v>9</c:v>
                </c:pt>
                <c:pt idx="22">
                  <c:v>9</c:v>
                </c:pt>
                <c:pt idx="23">
                  <c:v>7</c:v>
                </c:pt>
                <c:pt idx="24">
                  <c:v>5</c:v>
                </c:pt>
                <c:pt idx="25">
                  <c:v>5</c:v>
                </c:pt>
                <c:pt idx="26">
                  <c:v>10</c:v>
                </c:pt>
                <c:pt idx="27">
                  <c:v>6</c:v>
                </c:pt>
                <c:pt idx="28">
                  <c:v>4</c:v>
                </c:pt>
                <c:pt idx="29">
                  <c:v>8</c:v>
                </c:pt>
                <c:pt idx="30">
                  <c:v>7</c:v>
                </c:pt>
                <c:pt idx="31">
                  <c:v>5</c:v>
                </c:pt>
                <c:pt idx="32">
                  <c:v>3</c:v>
                </c:pt>
                <c:pt idx="33">
                  <c:v>8</c:v>
                </c:pt>
                <c:pt idx="34">
                  <c:v>3</c:v>
                </c:pt>
                <c:pt idx="35">
                  <c:v>10</c:v>
                </c:pt>
                <c:pt idx="36">
                  <c:v>4</c:v>
                </c:pt>
                <c:pt idx="37">
                  <c:v>10</c:v>
                </c:pt>
                <c:pt idx="38">
                  <c:v>5</c:v>
                </c:pt>
                <c:pt idx="39">
                  <c:v>6</c:v>
                </c:pt>
                <c:pt idx="40">
                  <c:v>5</c:v>
                </c:pt>
                <c:pt idx="41">
                  <c:v>4</c:v>
                </c:pt>
                <c:pt idx="42">
                  <c:v>3</c:v>
                </c:pt>
                <c:pt idx="43">
                  <c:v>5</c:v>
                </c:pt>
                <c:pt idx="44">
                  <c:v>9</c:v>
                </c:pt>
                <c:pt idx="45">
                  <c:v>7</c:v>
                </c:pt>
                <c:pt idx="46">
                  <c:v>4</c:v>
                </c:pt>
                <c:pt idx="47">
                  <c:v>2</c:v>
                </c:pt>
                <c:pt idx="48">
                  <c:v>4</c:v>
                </c:pt>
                <c:pt idx="49">
                  <c:v>4</c:v>
                </c:pt>
                <c:pt idx="50">
                  <c:v>10</c:v>
                </c:pt>
                <c:pt idx="51">
                  <c:v>3</c:v>
                </c:pt>
                <c:pt idx="52">
                  <c:v>5</c:v>
                </c:pt>
                <c:pt idx="5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6F-4534-A656-25A2FD3077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18842879"/>
        <c:axId val="218843711"/>
      </c:barChart>
      <c:catAx>
        <c:axId val="218842879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Time</a:t>
                </a:r>
                <a:endParaRPr 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218843711"/>
        <c:crosses val="autoZero"/>
        <c:auto val="1"/>
        <c:lblAlgn val="ctr"/>
        <c:lblOffset val="100"/>
        <c:noMultiLvlLbl val="0"/>
      </c:catAx>
      <c:valAx>
        <c:axId val="218843711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Stack Memory Usage</a:t>
                </a:r>
                <a:endParaRPr 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218842879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320C-B6B8-44C5-B36C-9C219ECF6371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24C21-913F-4427-96EE-9FDDF996E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8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24C21-913F-4427-96EE-9FDDF996E0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79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24C21-913F-4427-96EE-9FDDF996E0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75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24C21-913F-4427-96EE-9FDDF996E0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36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24C21-913F-4427-96EE-9FDDF996E0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01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24C21-913F-4427-96EE-9FDDF996E0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62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24C21-913F-4427-96EE-9FDDF996E0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0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24C21-913F-4427-96EE-9FDDF996E0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00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24C21-913F-4427-96EE-9FDDF996E0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6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24C21-913F-4427-96EE-9FDDF996E0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39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24C21-913F-4427-96EE-9FDDF996E0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48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24C21-913F-4427-96EE-9FDDF996E0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38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24C21-913F-4427-96EE-9FDDF996E0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71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24C21-913F-4427-96EE-9FDDF996E0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2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24C21-913F-4427-96EE-9FDDF996E0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60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24C21-913F-4427-96EE-9FDDF996E0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26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24C21-913F-4427-96EE-9FDDF996E0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35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24C21-913F-4427-96EE-9FDDF996E0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619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24C21-913F-4427-96EE-9FDDF996E0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44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24C21-913F-4427-96EE-9FDDF996E0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24C21-913F-4427-96EE-9FDDF996E0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22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24C21-913F-4427-96EE-9FDDF996E0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40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24C21-913F-4427-96EE-9FDDF996E0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62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24C21-913F-4427-96EE-9FDDF996E0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15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24C21-913F-4427-96EE-9FDDF996E0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58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24C21-913F-4427-96EE-9FDDF996E0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69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24C21-913F-4427-96EE-9FDDF996E0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8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B187-73D2-42BD-B64A-C8C2DB938F6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A25672F-96A7-4D53-B631-263ED5ED3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6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B187-73D2-42BD-B64A-C8C2DB938F6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A25672F-96A7-4D53-B631-263ED5ED3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B187-73D2-42BD-B64A-C8C2DB938F6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A25672F-96A7-4D53-B631-263ED5ED3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24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B187-73D2-42BD-B64A-C8C2DB938F6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A25672F-96A7-4D53-B631-263ED5ED397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4098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B187-73D2-42BD-B64A-C8C2DB938F6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A25672F-96A7-4D53-B631-263ED5ED3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90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B187-73D2-42BD-B64A-C8C2DB938F6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672F-96A7-4D53-B631-263ED5ED3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00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B187-73D2-42BD-B64A-C8C2DB938F6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672F-96A7-4D53-B631-263ED5ED3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16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B187-73D2-42BD-B64A-C8C2DB938F6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672F-96A7-4D53-B631-263ED5ED3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37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BABB187-73D2-42BD-B64A-C8C2DB938F6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A25672F-96A7-4D53-B631-263ED5ED3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0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B187-73D2-42BD-B64A-C8C2DB938F6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672F-96A7-4D53-B631-263ED5ED3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1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B187-73D2-42BD-B64A-C8C2DB938F6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A25672F-96A7-4D53-B631-263ED5ED3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2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B187-73D2-42BD-B64A-C8C2DB938F6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672F-96A7-4D53-B631-263ED5ED3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B187-73D2-42BD-B64A-C8C2DB938F6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672F-96A7-4D53-B631-263ED5ED3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2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B187-73D2-42BD-B64A-C8C2DB938F6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672F-96A7-4D53-B631-263ED5ED3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8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B187-73D2-42BD-B64A-C8C2DB938F6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672F-96A7-4D53-B631-263ED5ED3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4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B187-73D2-42BD-B64A-C8C2DB938F6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672F-96A7-4D53-B631-263ED5ED3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9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B187-73D2-42BD-B64A-C8C2DB938F6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672F-96A7-4D53-B631-263ED5ED3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1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BB187-73D2-42BD-B64A-C8C2DB938F6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5672F-96A7-4D53-B631-263ED5ED3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2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 vs Heap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they relate to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2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this function, pop off the stack</a:t>
            </a:r>
            <a:endParaRPr lang="en-US" dirty="0"/>
          </a:p>
        </p:txBody>
      </p:sp>
      <p:sp>
        <p:nvSpPr>
          <p:cNvPr id="4" name="InitializeFunction()"/>
          <p:cNvSpPr txBox="1"/>
          <p:nvPr/>
        </p:nvSpPr>
        <p:spPr>
          <a:xfrm>
            <a:off x="6096000" y="3745106"/>
            <a:ext cx="5194852" cy="156966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LoadPlayerModels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 some stuff here…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26187" y="5588000"/>
            <a:ext cx="3038763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main()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726187" y="4996873"/>
            <a:ext cx="3038763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Initialize(1280, 720)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726187" y="4405746"/>
            <a:ext cx="3038763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LoadModels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726187" y="3814619"/>
            <a:ext cx="3038763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LoadPlayerModels</a:t>
            </a:r>
            <a:r>
              <a:rPr lang="en-US" sz="2400" dirty="0" smtClean="0"/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306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Models is finished</a:t>
            </a:r>
            <a:endParaRPr lang="en-US" dirty="0"/>
          </a:p>
        </p:txBody>
      </p:sp>
      <p:sp>
        <p:nvSpPr>
          <p:cNvPr id="4" name="InitializeFunction()"/>
          <p:cNvSpPr txBox="1"/>
          <p:nvPr/>
        </p:nvSpPr>
        <p:spPr>
          <a:xfrm>
            <a:off x="6096000" y="3745106"/>
            <a:ext cx="5015948" cy="19389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LoadModels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LoadEnvironmentModels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LoadPlayerModels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26187" y="5588000"/>
            <a:ext cx="3038763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main()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726187" y="4996873"/>
            <a:ext cx="3038763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Initialize(1280, 720)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726187" y="4405746"/>
            <a:ext cx="3038763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LoadModels</a:t>
            </a:r>
            <a:r>
              <a:rPr lang="en-US" sz="2400" dirty="0" smtClean="0"/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844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itializeFunction()"/>
          <p:cNvSpPr txBox="1"/>
          <p:nvPr/>
        </p:nvSpPr>
        <p:spPr>
          <a:xfrm>
            <a:off x="5966791" y="3745106"/>
            <a:ext cx="6096000" cy="267765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Initialize(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winX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winY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CreateWindow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winX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winY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LoadModels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LoadTextures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LoadSounds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LoadModels</a:t>
            </a:r>
            <a:r>
              <a:rPr lang="en-US" dirty="0" smtClean="0"/>
              <a:t>() is finished, move down the line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26187" y="5588000"/>
            <a:ext cx="3038763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main()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726187" y="4996873"/>
            <a:ext cx="3038763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Initialize(1280, 720)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1726187" y="4405746"/>
            <a:ext cx="4804698" cy="866729"/>
            <a:chOff x="1726187" y="3814619"/>
            <a:chExt cx="4804698" cy="866729"/>
          </a:xfrm>
        </p:grpSpPr>
        <p:sp>
          <p:nvSpPr>
            <p:cNvPr id="7" name="Left Arrow 6"/>
            <p:cNvSpPr/>
            <p:nvPr/>
          </p:nvSpPr>
          <p:spPr>
            <a:xfrm rot="1329819">
              <a:off x="4833188" y="4413719"/>
              <a:ext cx="1697697" cy="26762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26187" y="3814619"/>
              <a:ext cx="3038763" cy="591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LoadTextures</a:t>
              </a:r>
              <a:r>
                <a:rPr lang="en-US" sz="2400" dirty="0" smtClean="0"/>
                <a:t>()</a:t>
              </a:r>
              <a:endParaRPr lang="en-US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52325" y="2175004"/>
            <a:ext cx="3769362" cy="3348182"/>
            <a:chOff x="5742140" y="2176150"/>
            <a:chExt cx="3769362" cy="3348182"/>
          </a:xfrm>
        </p:grpSpPr>
        <p:sp>
          <p:nvSpPr>
            <p:cNvPr id="11" name="Bent-Up Arrow 10"/>
            <p:cNvSpPr/>
            <p:nvPr/>
          </p:nvSpPr>
          <p:spPr>
            <a:xfrm rot="5400000">
              <a:off x="4473725" y="3453277"/>
              <a:ext cx="3339470" cy="802640"/>
            </a:xfrm>
            <a:prstGeom prst="bentUpArrow">
              <a:avLst>
                <a:gd name="adj1" fmla="val 16139"/>
                <a:gd name="adj2" fmla="val 16772"/>
                <a:gd name="adj3" fmla="val 3006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6000" y="2176150"/>
              <a:ext cx="3415502" cy="10156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Execution of the previous function resumes where the last function left off…</a:t>
              </a:r>
              <a:endParaRPr lang="en-US" sz="20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76062" y="2064004"/>
            <a:ext cx="3882575" cy="1200329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Etc… as a program runs, the stack is constantly “growing” and “shrinking”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376063" y="3402297"/>
            <a:ext cx="3795028" cy="92333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Really, it’s just using more (or less) of the block of memory that is “the stack”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8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28040"/>
          </a:xfrm>
        </p:spPr>
        <p:txBody>
          <a:bodyPr/>
          <a:lstStyle/>
          <a:p>
            <a:r>
              <a:rPr lang="en-US" dirty="0" smtClean="0"/>
              <a:t>Call Stack in an 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2" y="1513841"/>
            <a:ext cx="8220075" cy="3648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2960" y="5278120"/>
            <a:ext cx="7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 Visual Studio, while debugging: </a:t>
            </a:r>
            <a:r>
              <a:rPr lang="en-US" b="1" dirty="0" smtClean="0"/>
              <a:t>Debug-&gt;Windows-&gt;Call 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276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Frames visualized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97686" y="2493042"/>
            <a:ext cx="3959088" cy="397031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Bar(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pi = 3.14f;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OtherFunction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(pi,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5;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10;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z = 12;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Bar(10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551113" y="5237767"/>
            <a:ext cx="6190124" cy="1225593"/>
            <a:chOff x="551113" y="4808862"/>
            <a:chExt cx="6190124" cy="1225593"/>
          </a:xfrm>
        </p:grpSpPr>
        <p:sp>
          <p:nvSpPr>
            <p:cNvPr id="13" name="Rectangle 12"/>
            <p:cNvSpPr/>
            <p:nvPr/>
          </p:nvSpPr>
          <p:spPr>
            <a:xfrm>
              <a:off x="2061860" y="5659586"/>
              <a:ext cx="3116428" cy="3748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Previous function address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061860" y="4808863"/>
              <a:ext cx="3116428" cy="850724"/>
              <a:chOff x="2061860" y="2493042"/>
              <a:chExt cx="3116428" cy="112460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061860" y="2493042"/>
                <a:ext cx="3116428" cy="3748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</a:rPr>
                  <a:t>x</a:t>
                </a:r>
                <a:r>
                  <a:rPr lang="en-US" dirty="0" smtClean="0">
                    <a:latin typeface="Consolas" panose="020B0609020204030204" pitchFamily="49" charset="0"/>
                  </a:rPr>
                  <a:t> (5)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061860" y="2867910"/>
                <a:ext cx="3116428" cy="3748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</a:rPr>
                  <a:t>y</a:t>
                </a:r>
                <a:r>
                  <a:rPr lang="en-US" dirty="0" smtClean="0">
                    <a:latin typeface="Consolas" panose="020B0609020204030204" pitchFamily="49" charset="0"/>
                  </a:rPr>
                  <a:t> (10)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061860" y="3242779"/>
                <a:ext cx="3116428" cy="3748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Consolas" panose="020B0609020204030204" pitchFamily="49" charset="0"/>
                  </a:rPr>
                  <a:t>z (12)</a:t>
                </a:r>
              </a:p>
            </p:txBody>
          </p:sp>
        </p:grpSp>
        <p:sp>
          <p:nvSpPr>
            <p:cNvPr id="15" name="Left Brace 14"/>
            <p:cNvSpPr/>
            <p:nvPr/>
          </p:nvSpPr>
          <p:spPr>
            <a:xfrm>
              <a:off x="1833261" y="4808862"/>
              <a:ext cx="228599" cy="1225593"/>
            </a:xfrm>
            <a:prstGeom prst="leftBrace">
              <a:avLst>
                <a:gd name="adj1" fmla="val 48529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1113" y="5253584"/>
              <a:ext cx="1282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Frame for Foo()</a:t>
              </a:r>
              <a:endParaRPr lang="en-US" dirty="0"/>
            </a:p>
          </p:txBody>
        </p:sp>
        <p:sp>
          <p:nvSpPr>
            <p:cNvPr id="19" name="Left Brace 18"/>
            <p:cNvSpPr/>
            <p:nvPr/>
          </p:nvSpPr>
          <p:spPr>
            <a:xfrm rot="10800000">
              <a:off x="5178286" y="4808863"/>
              <a:ext cx="200438" cy="850724"/>
            </a:xfrm>
            <a:prstGeom prst="leftBrace">
              <a:avLst>
                <a:gd name="adj1" fmla="val 48529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59089" y="4944260"/>
              <a:ext cx="1282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 Variables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1112" y="3905142"/>
            <a:ext cx="6166082" cy="1332624"/>
            <a:chOff x="551112" y="3476237"/>
            <a:chExt cx="6166082" cy="1332624"/>
          </a:xfrm>
        </p:grpSpPr>
        <p:sp>
          <p:nvSpPr>
            <p:cNvPr id="22" name="Rectangle 21"/>
            <p:cNvSpPr/>
            <p:nvPr/>
          </p:nvSpPr>
          <p:spPr>
            <a:xfrm>
              <a:off x="2061860" y="4059123"/>
              <a:ext cx="3116428" cy="374869"/>
            </a:xfrm>
            <a:prstGeom prst="rect">
              <a:avLst/>
            </a:prstGeom>
            <a:solidFill>
              <a:srgbClr val="D0700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Previous function address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61860" y="3508726"/>
              <a:ext cx="3116428" cy="283575"/>
            </a:xfrm>
            <a:prstGeom prst="rect">
              <a:avLst/>
            </a:prstGeom>
            <a:solidFill>
              <a:srgbClr val="D0700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Consolas" panose="020B0609020204030204" pitchFamily="49" charset="0"/>
                </a:rPr>
                <a:t>ptr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61860" y="3792300"/>
              <a:ext cx="3116428" cy="283575"/>
            </a:xfrm>
            <a:prstGeom prst="rect">
              <a:avLst/>
            </a:prstGeom>
            <a:solidFill>
              <a:srgbClr val="D0700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pi (3.14f)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" name="Left Brace 26"/>
            <p:cNvSpPr/>
            <p:nvPr/>
          </p:nvSpPr>
          <p:spPr>
            <a:xfrm>
              <a:off x="1833261" y="3537621"/>
              <a:ext cx="228599" cy="1225593"/>
            </a:xfrm>
            <a:prstGeom prst="leftBrace">
              <a:avLst>
                <a:gd name="adj1" fmla="val 48529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1112" y="3851544"/>
              <a:ext cx="1282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Frame for Bar()</a:t>
              </a:r>
              <a:endParaRPr lang="en-US" dirty="0"/>
            </a:p>
          </p:txBody>
        </p:sp>
        <p:sp>
          <p:nvSpPr>
            <p:cNvPr id="29" name="Left Brace 28"/>
            <p:cNvSpPr/>
            <p:nvPr/>
          </p:nvSpPr>
          <p:spPr>
            <a:xfrm rot="10800000">
              <a:off x="5206448" y="3537621"/>
              <a:ext cx="200439" cy="550398"/>
            </a:xfrm>
            <a:prstGeom prst="leftBrace">
              <a:avLst>
                <a:gd name="adj1" fmla="val 48529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35046" y="3476237"/>
              <a:ext cx="1282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 Variables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61860" y="4433992"/>
              <a:ext cx="3116428" cy="374869"/>
            </a:xfrm>
            <a:prstGeom prst="rect">
              <a:avLst/>
            </a:prstGeom>
            <a:solidFill>
              <a:srgbClr val="D0700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c</a:t>
              </a:r>
              <a:r>
                <a:rPr lang="en-US" dirty="0" smtClean="0">
                  <a:latin typeface="Consolas" panose="020B0609020204030204" pitchFamily="49" charset="0"/>
                </a:rPr>
                <a:t>ount = 10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2" name="Left Brace 31"/>
            <p:cNvSpPr/>
            <p:nvPr/>
          </p:nvSpPr>
          <p:spPr>
            <a:xfrm rot="10800000">
              <a:off x="5178287" y="4428787"/>
              <a:ext cx="280801" cy="363322"/>
            </a:xfrm>
            <a:prstGeom prst="leftBrace">
              <a:avLst>
                <a:gd name="adj1" fmla="val 48529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06887" y="4412034"/>
              <a:ext cx="1282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Parameter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0" y="2266177"/>
            <a:ext cx="5178288" cy="1680018"/>
            <a:chOff x="0" y="3128843"/>
            <a:chExt cx="5178288" cy="1680018"/>
          </a:xfrm>
        </p:grpSpPr>
        <p:sp>
          <p:nvSpPr>
            <p:cNvPr id="37" name="Rectangle 36"/>
            <p:cNvSpPr/>
            <p:nvPr/>
          </p:nvSpPr>
          <p:spPr>
            <a:xfrm>
              <a:off x="2061860" y="3679240"/>
              <a:ext cx="3116428" cy="37486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Previous function address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61860" y="3128843"/>
              <a:ext cx="3116428" cy="55039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Local variables (if any)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40" name="Left Brace 39"/>
            <p:cNvSpPr/>
            <p:nvPr/>
          </p:nvSpPr>
          <p:spPr>
            <a:xfrm>
              <a:off x="1833261" y="3141555"/>
              <a:ext cx="228599" cy="1621660"/>
            </a:xfrm>
            <a:prstGeom prst="leftBrace">
              <a:avLst>
                <a:gd name="adj1" fmla="val 48529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0" y="3529940"/>
              <a:ext cx="1884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Frame for </a:t>
              </a:r>
              <a:r>
                <a:rPr lang="en-US" dirty="0" err="1" smtClean="0"/>
                <a:t>OtherFunction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061860" y="4433992"/>
              <a:ext cx="3116428" cy="37486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pi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61860" y="4056860"/>
              <a:ext cx="3116428" cy="37486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Consolas" panose="020B0609020204030204" pitchFamily="49" charset="0"/>
                </a:rPr>
                <a:t>ptr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81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Frames visualized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61860" y="6088491"/>
            <a:ext cx="3116428" cy="3748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Previous function address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061860" y="5237768"/>
            <a:ext cx="3116428" cy="850724"/>
            <a:chOff x="2061860" y="2493042"/>
            <a:chExt cx="3116428" cy="1124606"/>
          </a:xfrm>
        </p:grpSpPr>
        <p:sp>
          <p:nvSpPr>
            <p:cNvPr id="14" name="Rectangle 13"/>
            <p:cNvSpPr/>
            <p:nvPr/>
          </p:nvSpPr>
          <p:spPr>
            <a:xfrm>
              <a:off x="2061860" y="2493042"/>
              <a:ext cx="3116428" cy="3748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x</a:t>
              </a:r>
              <a:r>
                <a:rPr lang="en-US" dirty="0" smtClean="0">
                  <a:latin typeface="Consolas" panose="020B0609020204030204" pitchFamily="49" charset="0"/>
                </a:rPr>
                <a:t> (5)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61860" y="2867910"/>
              <a:ext cx="3116428" cy="3748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y</a:t>
              </a:r>
              <a:r>
                <a:rPr lang="en-US" dirty="0" smtClean="0">
                  <a:latin typeface="Consolas" panose="020B0609020204030204" pitchFamily="49" charset="0"/>
                </a:rPr>
                <a:t> (10)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1860" y="3242779"/>
              <a:ext cx="3116428" cy="3748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z (12)</a:t>
              </a:r>
            </a:p>
          </p:txBody>
        </p:sp>
      </p:grpSp>
      <p:sp>
        <p:nvSpPr>
          <p:cNvPr id="15" name="Left Brace 14"/>
          <p:cNvSpPr/>
          <p:nvPr/>
        </p:nvSpPr>
        <p:spPr>
          <a:xfrm>
            <a:off x="1833261" y="5237767"/>
            <a:ext cx="228599" cy="1225593"/>
          </a:xfrm>
          <a:prstGeom prst="leftBrace">
            <a:avLst>
              <a:gd name="adj1" fmla="val 48529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51113" y="5682489"/>
            <a:ext cx="128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for Foo()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061860" y="4488028"/>
            <a:ext cx="3116428" cy="374869"/>
          </a:xfrm>
          <a:prstGeom prst="rect">
            <a:avLst/>
          </a:prstGeom>
          <a:solidFill>
            <a:srgbClr val="D0700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Previous function address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61860" y="3937631"/>
            <a:ext cx="3116428" cy="283575"/>
          </a:xfrm>
          <a:prstGeom prst="rect">
            <a:avLst/>
          </a:prstGeom>
          <a:solidFill>
            <a:srgbClr val="D0700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ptr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61860" y="4221205"/>
            <a:ext cx="3116428" cy="283575"/>
          </a:xfrm>
          <a:prstGeom prst="rect">
            <a:avLst/>
          </a:prstGeom>
          <a:solidFill>
            <a:srgbClr val="D0700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dirty="0" smtClean="0">
                <a:latin typeface="Consolas" panose="020B0609020204030204" pitchFamily="49" charset="0"/>
              </a:rPr>
              <a:t>i (3.14f)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7" name="Left Brace 26"/>
          <p:cNvSpPr/>
          <p:nvPr/>
        </p:nvSpPr>
        <p:spPr>
          <a:xfrm>
            <a:off x="1833261" y="3966526"/>
            <a:ext cx="228599" cy="1225593"/>
          </a:xfrm>
          <a:prstGeom prst="leftBrace">
            <a:avLst>
              <a:gd name="adj1" fmla="val 48529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51112" y="4280449"/>
            <a:ext cx="128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for Bar()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061860" y="4862897"/>
            <a:ext cx="3116428" cy="374869"/>
          </a:xfrm>
          <a:prstGeom prst="rect">
            <a:avLst/>
          </a:prstGeom>
          <a:solidFill>
            <a:srgbClr val="D0700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</a:rPr>
              <a:t>ount = 10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061860" y="2816574"/>
            <a:ext cx="3116428" cy="3748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Previous function address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61860" y="2266177"/>
            <a:ext cx="3116428" cy="5503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Local variables (if any)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0" name="Left Brace 39"/>
          <p:cNvSpPr/>
          <p:nvPr/>
        </p:nvSpPr>
        <p:spPr>
          <a:xfrm>
            <a:off x="1833261" y="2278889"/>
            <a:ext cx="228599" cy="1621660"/>
          </a:xfrm>
          <a:prstGeom prst="leftBrace">
            <a:avLst>
              <a:gd name="adj1" fmla="val 48529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0" y="2667274"/>
            <a:ext cx="1884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for </a:t>
            </a:r>
            <a:r>
              <a:rPr lang="en-US" dirty="0" err="1" smtClean="0"/>
              <a:t>OtherFunction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061860" y="3571326"/>
            <a:ext cx="3116428" cy="3748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pi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061860" y="3194194"/>
            <a:ext cx="3116428" cy="3748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onsolas" panose="020B0609020204030204" pitchFamily="49" charset="0"/>
              </a:rPr>
              <a:t>ptr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04452" y="2377942"/>
            <a:ext cx="404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size of these stack frames is determined by your compiler.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71992" y="3541569"/>
            <a:ext cx="2527851" cy="203132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 = 10;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z = 12;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Bar(10);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804452" y="3545697"/>
            <a:ext cx="3508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size of any variables declared, plus pointers to previous functions, plus the size of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3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Pointer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61860" y="6088491"/>
            <a:ext cx="3116428" cy="3748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Previous function address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061860" y="5237768"/>
            <a:ext cx="3116428" cy="850724"/>
            <a:chOff x="2061860" y="2493042"/>
            <a:chExt cx="3116428" cy="1124606"/>
          </a:xfrm>
        </p:grpSpPr>
        <p:sp>
          <p:nvSpPr>
            <p:cNvPr id="14" name="Rectangle 13"/>
            <p:cNvSpPr/>
            <p:nvPr/>
          </p:nvSpPr>
          <p:spPr>
            <a:xfrm>
              <a:off x="2061860" y="2493042"/>
              <a:ext cx="3116428" cy="3748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x</a:t>
              </a:r>
              <a:r>
                <a:rPr lang="en-US" dirty="0" smtClean="0">
                  <a:latin typeface="Consolas" panose="020B0609020204030204" pitchFamily="49" charset="0"/>
                </a:rPr>
                <a:t> (5)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61860" y="2867910"/>
              <a:ext cx="3116428" cy="3748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y</a:t>
              </a:r>
              <a:r>
                <a:rPr lang="en-US" dirty="0" smtClean="0">
                  <a:latin typeface="Consolas" panose="020B0609020204030204" pitchFamily="49" charset="0"/>
                </a:rPr>
                <a:t> (10)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1860" y="3242779"/>
              <a:ext cx="3116428" cy="3748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z (12)</a:t>
              </a:r>
            </a:p>
          </p:txBody>
        </p:sp>
      </p:grpSp>
      <p:sp>
        <p:nvSpPr>
          <p:cNvPr id="15" name="Left Brace 14"/>
          <p:cNvSpPr/>
          <p:nvPr/>
        </p:nvSpPr>
        <p:spPr>
          <a:xfrm>
            <a:off x="1833261" y="5237767"/>
            <a:ext cx="228599" cy="1225593"/>
          </a:xfrm>
          <a:prstGeom prst="leftBrace">
            <a:avLst>
              <a:gd name="adj1" fmla="val 48529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51113" y="5682489"/>
            <a:ext cx="128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for Foo()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061860" y="4488028"/>
            <a:ext cx="3116428" cy="374869"/>
          </a:xfrm>
          <a:prstGeom prst="rect">
            <a:avLst/>
          </a:prstGeom>
          <a:solidFill>
            <a:srgbClr val="D0700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Previous function address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61860" y="3937631"/>
            <a:ext cx="3116428" cy="283575"/>
          </a:xfrm>
          <a:prstGeom prst="rect">
            <a:avLst/>
          </a:prstGeom>
          <a:solidFill>
            <a:srgbClr val="D0700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ptr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61860" y="4221205"/>
            <a:ext cx="3116428" cy="283575"/>
          </a:xfrm>
          <a:prstGeom prst="rect">
            <a:avLst/>
          </a:prstGeom>
          <a:solidFill>
            <a:srgbClr val="D0700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dirty="0" smtClean="0">
                <a:latin typeface="Consolas" panose="020B0609020204030204" pitchFamily="49" charset="0"/>
              </a:rPr>
              <a:t>i (3.14f)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7" name="Left Brace 26"/>
          <p:cNvSpPr/>
          <p:nvPr/>
        </p:nvSpPr>
        <p:spPr>
          <a:xfrm>
            <a:off x="1833261" y="3966526"/>
            <a:ext cx="228599" cy="1225593"/>
          </a:xfrm>
          <a:prstGeom prst="leftBrace">
            <a:avLst>
              <a:gd name="adj1" fmla="val 48529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51112" y="4280449"/>
            <a:ext cx="128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for Bar()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061860" y="4862897"/>
            <a:ext cx="3116428" cy="374869"/>
          </a:xfrm>
          <a:prstGeom prst="rect">
            <a:avLst/>
          </a:prstGeom>
          <a:solidFill>
            <a:srgbClr val="D0700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</a:rPr>
              <a:t>ount = 10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061860" y="2816574"/>
            <a:ext cx="3116428" cy="3748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Previous function address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61860" y="2266177"/>
            <a:ext cx="3116428" cy="5503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Local variables (if any)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0" name="Left Brace 39"/>
          <p:cNvSpPr/>
          <p:nvPr/>
        </p:nvSpPr>
        <p:spPr>
          <a:xfrm>
            <a:off x="1833261" y="2278889"/>
            <a:ext cx="228599" cy="1621660"/>
          </a:xfrm>
          <a:prstGeom prst="leftBrace">
            <a:avLst>
              <a:gd name="adj1" fmla="val 48529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0" y="2667274"/>
            <a:ext cx="1884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for </a:t>
            </a:r>
            <a:r>
              <a:rPr lang="en-US" dirty="0" err="1" smtClean="0"/>
              <a:t>OtherFunction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061860" y="3571326"/>
            <a:ext cx="3116428" cy="3748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pi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061860" y="3194194"/>
            <a:ext cx="3116428" cy="3748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onsolas" panose="020B0609020204030204" pitchFamily="49" charset="0"/>
              </a:rPr>
              <a:t>ptr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43121" y="2591145"/>
            <a:ext cx="3448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>
                <a:solidFill>
                  <a:srgbClr val="FFC000"/>
                </a:solidFill>
              </a:rPr>
              <a:t>stack pointer</a:t>
            </a:r>
            <a:r>
              <a:rPr lang="en-US" dirty="0" smtClean="0"/>
              <a:t> indicates where the current stack frame resides, in stack memory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178288" y="2125586"/>
            <a:ext cx="3626126" cy="660544"/>
            <a:chOff x="5178288" y="2125586"/>
            <a:chExt cx="3626126" cy="660544"/>
          </a:xfrm>
        </p:grpSpPr>
        <p:sp>
          <p:nvSpPr>
            <p:cNvPr id="4" name="Left Arrow 3"/>
            <p:cNvSpPr/>
            <p:nvPr/>
          </p:nvSpPr>
          <p:spPr>
            <a:xfrm>
              <a:off x="5178288" y="2125586"/>
              <a:ext cx="2941981" cy="37171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55535" y="2416798"/>
              <a:ext cx="3448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Stack pointer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743121" y="3762694"/>
            <a:ext cx="3448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functions are called (or as they end), this pointer moves up or down—the stack “grows” or “shrinks”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5178288" y="3747638"/>
            <a:ext cx="3626126" cy="660544"/>
            <a:chOff x="5178288" y="2125586"/>
            <a:chExt cx="3626126" cy="660544"/>
          </a:xfrm>
        </p:grpSpPr>
        <p:sp>
          <p:nvSpPr>
            <p:cNvPr id="33" name="Left Arrow 32"/>
            <p:cNvSpPr/>
            <p:nvPr/>
          </p:nvSpPr>
          <p:spPr>
            <a:xfrm>
              <a:off x="5178288" y="2125586"/>
              <a:ext cx="2941981" cy="37171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55535" y="2416798"/>
              <a:ext cx="3448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Stack pointer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78288" y="5049281"/>
            <a:ext cx="2941981" cy="660544"/>
            <a:chOff x="5178288" y="2125586"/>
            <a:chExt cx="4094922" cy="660544"/>
          </a:xfrm>
        </p:grpSpPr>
        <p:sp>
          <p:nvSpPr>
            <p:cNvPr id="36" name="Left Arrow 35"/>
            <p:cNvSpPr/>
            <p:nvPr/>
          </p:nvSpPr>
          <p:spPr>
            <a:xfrm>
              <a:off x="5178288" y="2125586"/>
              <a:ext cx="4094922" cy="37171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55535" y="2416798"/>
              <a:ext cx="3448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Stack pointer</a:t>
              </a:r>
              <a:endParaRPr 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43121" y="5157023"/>
            <a:ext cx="3448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Moving this pointer is very fast, and is NOT the same as allocating dynamic memory with the </a:t>
            </a:r>
            <a:r>
              <a:rPr lang="en-US" b="1" dirty="0" smtClean="0">
                <a:solidFill>
                  <a:srgbClr val="FFC000"/>
                </a:solidFill>
              </a:rPr>
              <a:t>new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2312" y="6088491"/>
            <a:ext cx="3281228" cy="64633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The stack pointer points to the “start” of the stack frame</a:t>
            </a:r>
          </a:p>
        </p:txBody>
      </p:sp>
    </p:spTree>
    <p:extLst>
      <p:ext uri="{BB962C8B-B14F-4D97-AF65-F5344CB8AC3E}">
        <p14:creationId xmlns:p14="http://schemas.microsoft.com/office/powerpoint/2010/main" val="36761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memory allocations may be reversed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09529" y="2475296"/>
            <a:ext cx="3116428" cy="3831343"/>
            <a:chOff x="809529" y="2475299"/>
            <a:chExt cx="3116428" cy="3831348"/>
          </a:xfrm>
        </p:grpSpPr>
        <p:sp>
          <p:nvSpPr>
            <p:cNvPr id="10" name="Rectangle 9"/>
            <p:cNvSpPr/>
            <p:nvPr/>
          </p:nvSpPr>
          <p:spPr>
            <a:xfrm>
              <a:off x="809529" y="5213341"/>
              <a:ext cx="3116428" cy="1093306"/>
            </a:xfrm>
            <a:prstGeom prst="rect">
              <a:avLst/>
            </a:prstGeom>
            <a:solidFill>
              <a:srgbClr val="D0700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Consolas" panose="020B0609020204030204" pitchFamily="49" charset="0"/>
                </a:rPr>
                <a:t>LoadEnvironmentModels</a:t>
              </a:r>
              <a:r>
                <a:rPr lang="en-US" dirty="0" smtClean="0">
                  <a:latin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9529" y="4838471"/>
              <a:ext cx="3116428" cy="37487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Consolas" panose="020B0609020204030204" pitchFamily="49" charset="0"/>
                </a:rPr>
                <a:t>LoadModels</a:t>
              </a:r>
              <a:r>
                <a:rPr lang="en-US" dirty="0" smtClean="0">
                  <a:latin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09529" y="3370297"/>
              <a:ext cx="3116428" cy="146817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Initialize()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9529" y="2475299"/>
              <a:ext cx="3116428" cy="89499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main()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64496" y="2584174"/>
            <a:ext cx="291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Memory Addresses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4214191" y="3140765"/>
            <a:ext cx="208722" cy="2941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164496" y="6121973"/>
            <a:ext cx="291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Lower Memory Addresses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58013" y="2725266"/>
            <a:ext cx="5004145" cy="83099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may think of a stack as growing “up” (i.e. stacking books)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958013" y="3725131"/>
            <a:ext cx="5004145" cy="120032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practice it </a:t>
            </a:r>
            <a:r>
              <a:rPr lang="en-US" sz="2400" b="1" dirty="0" smtClean="0">
                <a:solidFill>
                  <a:srgbClr val="FFC000"/>
                </a:solidFill>
              </a:rPr>
              <a:t>MAY</a:t>
            </a:r>
            <a:r>
              <a:rPr lang="en-US" sz="2400" dirty="0" smtClean="0"/>
              <a:t> be the opposite: first frames on the stack are in higher memory addresses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958013" y="5106310"/>
            <a:ext cx="5004145" cy="83099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Subsequent frames are added to lower addresses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654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memory usage fluctuates over time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044227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270125" y="3325379"/>
            <a:ext cx="2921876" cy="92333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Stack memory gets “churned” pretty quick as functions begin and end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01989" y="2085483"/>
            <a:ext cx="3527246" cy="2954227"/>
            <a:chOff x="1101989" y="2085483"/>
            <a:chExt cx="3527246" cy="2954227"/>
          </a:xfrm>
        </p:grpSpPr>
        <p:sp>
          <p:nvSpPr>
            <p:cNvPr id="3" name="Rectangle 2"/>
            <p:cNvSpPr/>
            <p:nvPr/>
          </p:nvSpPr>
          <p:spPr>
            <a:xfrm>
              <a:off x="3908381" y="3260130"/>
              <a:ext cx="479688" cy="177958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053309" y="2937641"/>
              <a:ext cx="855072" cy="387738"/>
            </a:xfrm>
            <a:prstGeom prst="lin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101989" y="2085483"/>
              <a:ext cx="3527246" cy="92333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After a function terminates, any stack variables are still in memory… at least temporarily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68638" y="2223132"/>
            <a:ext cx="3886934" cy="2816577"/>
            <a:chOff x="4568638" y="2223132"/>
            <a:chExt cx="3886934" cy="2816577"/>
          </a:xfrm>
        </p:grpSpPr>
        <p:sp>
          <p:nvSpPr>
            <p:cNvPr id="11" name="Rectangle 10"/>
            <p:cNvSpPr/>
            <p:nvPr/>
          </p:nvSpPr>
          <p:spPr>
            <a:xfrm>
              <a:off x="4568638" y="3457902"/>
              <a:ext cx="479688" cy="1581807"/>
            </a:xfrm>
            <a:prstGeom prst="rect">
              <a:avLst/>
            </a:prstGeom>
            <a:noFill/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5048326" y="3078252"/>
              <a:ext cx="581592" cy="433195"/>
            </a:xfrm>
            <a:prstGeom prst="line">
              <a:avLst/>
            </a:prstGeom>
            <a:noFill/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0372" y="2223132"/>
              <a:ext cx="3505200" cy="92333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Another function call DOES NOT allocate new memory, it just </a:t>
              </a:r>
              <a:r>
                <a:rPr lang="en-US" b="1" dirty="0" smtClean="0">
                  <a:solidFill>
                    <a:srgbClr val="FFC000"/>
                  </a:solidFill>
                </a:rPr>
                <a:t>overwrites</a:t>
              </a:r>
              <a:r>
                <a:rPr lang="en-US" dirty="0" smtClean="0"/>
                <a:t> stack memory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134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memory is limited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108272"/>
            <a:ext cx="11259432" cy="4590701"/>
          </a:xfrm>
        </p:spPr>
        <p:txBody>
          <a:bodyPr>
            <a:noAutofit/>
          </a:bodyPr>
          <a:lstStyle/>
          <a:p>
            <a:r>
              <a:rPr lang="en-US" sz="2800" dirty="0" smtClean="0"/>
              <a:t>Depends on the operating system, possibly compiler settings</a:t>
            </a:r>
          </a:p>
          <a:p>
            <a:r>
              <a:rPr lang="en-US" sz="2800" dirty="0" smtClean="0"/>
              <a:t>Typically small, only a few megabytes in size</a:t>
            </a:r>
          </a:p>
          <a:p>
            <a:pPr lvl="1"/>
            <a:r>
              <a:rPr lang="en-US" sz="2400" dirty="0" smtClean="0"/>
              <a:t>You can still create a LOT of data in a few megabytes</a:t>
            </a:r>
          </a:p>
          <a:p>
            <a:pPr lvl="1"/>
            <a:r>
              <a:rPr lang="en-US" sz="2400" dirty="0" smtClean="0"/>
              <a:t>1 megabyte can be ~250,000 integers, ~125,000 doubles</a:t>
            </a:r>
          </a:p>
          <a:p>
            <a:endParaRPr lang="en-US" sz="2800" dirty="0" smtClean="0"/>
          </a:p>
          <a:p>
            <a:r>
              <a:rPr lang="en-US" sz="2800" dirty="0" smtClean="0"/>
              <a:t>This can affect how you create objects in your code</a:t>
            </a:r>
          </a:p>
          <a:p>
            <a:endParaRPr lang="en-US" sz="2800" dirty="0" smtClean="0"/>
          </a:p>
          <a:p>
            <a:r>
              <a:rPr lang="en-US" sz="2800" dirty="0" smtClean="0"/>
              <a:t>Too much data on the stack? You can cause a </a:t>
            </a:r>
            <a:r>
              <a:rPr lang="en-US" sz="2800" b="1" dirty="0" smtClean="0">
                <a:solidFill>
                  <a:srgbClr val="FFC000"/>
                </a:solidFill>
              </a:rPr>
              <a:t>stack overflow</a:t>
            </a:r>
            <a:r>
              <a:rPr lang="en-US" sz="2800" dirty="0" smtClean="0"/>
              <a:t> error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646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in different situations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Stack could mean:</a:t>
            </a:r>
          </a:p>
          <a:p>
            <a:endParaRPr lang="en-US" sz="2800" dirty="0"/>
          </a:p>
          <a:p>
            <a:r>
              <a:rPr lang="en-US" sz="2800" dirty="0" smtClean="0"/>
              <a:t>A last-in, first-out data structure </a:t>
            </a:r>
          </a:p>
          <a:p>
            <a:pPr lvl="1"/>
            <a:r>
              <a:rPr lang="en-US" sz="2400" dirty="0" smtClean="0">
                <a:latin typeface="Consolas" panose="020B0609020204030204" pitchFamily="49" charset="0"/>
              </a:rPr>
              <a:t>class Stack{}</a:t>
            </a:r>
            <a:r>
              <a:rPr lang="en-US" sz="2400" dirty="0" smtClean="0"/>
              <a:t>; (More on this later)</a:t>
            </a:r>
          </a:p>
          <a:p>
            <a:r>
              <a:rPr lang="en-US" sz="2800" dirty="0" smtClean="0"/>
              <a:t>A list of functions currently executing in a program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b="1" dirty="0">
                <a:solidFill>
                  <a:srgbClr val="FFC000"/>
                </a:solidFill>
                <a:effectLst/>
                <a:latin typeface="Trebuchet MS" panose="020B0603020202020204" pitchFamily="34" charset="0"/>
              </a:rPr>
              <a:t>call stack</a:t>
            </a:r>
            <a:endParaRPr lang="en-US" sz="2800" b="1" dirty="0">
              <a:solidFill>
                <a:srgbClr val="FFC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sz="2800" dirty="0" smtClean="0"/>
              <a:t>A location in memory tracking </a:t>
            </a:r>
            <a:r>
              <a:rPr lang="en-US" sz="2800" b="1" dirty="0">
                <a:solidFill>
                  <a:srgbClr val="FFC000"/>
                </a:solidFill>
                <a:effectLst/>
                <a:latin typeface="Trebuchet MS" panose="020B0603020202020204" pitchFamily="34" charset="0"/>
              </a:rPr>
              <a:t>stack frames</a:t>
            </a:r>
          </a:p>
          <a:p>
            <a:pPr lvl="1"/>
            <a:r>
              <a:rPr lang="en-US" sz="2400" dirty="0" err="1" smtClean="0"/>
              <a:t>i.e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C000"/>
                </a:solidFill>
              </a:rPr>
              <a:t>The Stack</a:t>
            </a:r>
            <a:r>
              <a:rPr lang="en-US" sz="2400" dirty="0" smtClean="0"/>
              <a:t>, part of the amazing duo, Stack and Heap</a:t>
            </a:r>
          </a:p>
        </p:txBody>
      </p:sp>
    </p:spTree>
    <p:extLst>
      <p:ext uri="{BB962C8B-B14F-4D97-AF65-F5344CB8AC3E}">
        <p14:creationId xmlns:p14="http://schemas.microsoft.com/office/powerpoint/2010/main" val="184247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47421"/>
            <a:ext cx="11057792" cy="425277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Too much memory allocated on the stack</a:t>
            </a:r>
          </a:p>
          <a:p>
            <a:endParaRPr lang="en-US" sz="2800" dirty="0"/>
          </a:p>
          <a:p>
            <a:r>
              <a:rPr lang="en-US" sz="2800" dirty="0" smtClean="0"/>
              <a:t>Every variable occupies SOME amount of memory</a:t>
            </a:r>
          </a:p>
          <a:p>
            <a:r>
              <a:rPr lang="en-US" sz="2800" dirty="0" smtClean="0"/>
              <a:t>Every function call occupies some amount of memory</a:t>
            </a:r>
          </a:p>
          <a:p>
            <a:r>
              <a:rPr lang="en-US" sz="2800" dirty="0" smtClean="0"/>
              <a:t>It all adds up!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FFC000"/>
                </a:solidFill>
              </a:rPr>
              <a:t>Recursion</a:t>
            </a:r>
            <a:r>
              <a:rPr lang="en-US" sz="2800" dirty="0" smtClean="0"/>
              <a:t> can easily cause a stack overflow</a:t>
            </a:r>
          </a:p>
          <a:p>
            <a:pPr lvl="1"/>
            <a:r>
              <a:rPr lang="en-US" sz="2400" dirty="0" smtClean="0"/>
              <a:t>Some function calling itself endlessly until memory runs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574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54742"/>
            <a:ext cx="10018713" cy="801529"/>
          </a:xfrm>
        </p:spPr>
        <p:txBody>
          <a:bodyPr/>
          <a:lstStyle/>
          <a:p>
            <a:r>
              <a:rPr lang="en-US" dirty="0" smtClean="0"/>
              <a:t>Stack Overflow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978" b="12508"/>
          <a:stretch/>
        </p:blipFill>
        <p:spPr>
          <a:xfrm>
            <a:off x="94420" y="1387590"/>
            <a:ext cx="12061549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0421" b="15956"/>
          <a:stretch/>
        </p:blipFill>
        <p:spPr>
          <a:xfrm>
            <a:off x="94420" y="3948231"/>
            <a:ext cx="11991975" cy="281202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362256" y="3288759"/>
            <a:ext cx="5267194" cy="1414133"/>
            <a:chOff x="6362256" y="827857"/>
            <a:chExt cx="5267194" cy="1414133"/>
          </a:xfrm>
        </p:grpSpPr>
        <p:sp>
          <p:nvSpPr>
            <p:cNvPr id="6" name="Left Arrow 5"/>
            <p:cNvSpPr/>
            <p:nvPr/>
          </p:nvSpPr>
          <p:spPr>
            <a:xfrm rot="20700069">
              <a:off x="6362256" y="1768731"/>
              <a:ext cx="2236973" cy="47325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22363" y="827857"/>
              <a:ext cx="3007087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One single variable can be too large to create on the stack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17085" y="1252609"/>
            <a:ext cx="6245563" cy="2235158"/>
            <a:chOff x="5517085" y="4343612"/>
            <a:chExt cx="6245563" cy="2235158"/>
          </a:xfrm>
        </p:grpSpPr>
        <p:grpSp>
          <p:nvGrpSpPr>
            <p:cNvPr id="11" name="Group 10"/>
            <p:cNvGrpSpPr/>
            <p:nvPr/>
          </p:nvGrpSpPr>
          <p:grpSpPr>
            <a:xfrm>
              <a:off x="5988766" y="4343612"/>
              <a:ext cx="5773882" cy="1569660"/>
              <a:chOff x="5871303" y="4166337"/>
              <a:chExt cx="5773882" cy="1569660"/>
            </a:xfrm>
          </p:grpSpPr>
          <p:sp>
            <p:nvSpPr>
              <p:cNvPr id="8" name="Left Arrow 7"/>
              <p:cNvSpPr/>
              <p:nvPr/>
            </p:nvSpPr>
            <p:spPr>
              <a:xfrm rot="20700069">
                <a:off x="5871303" y="5107211"/>
                <a:ext cx="2236973" cy="47325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032624" y="4166337"/>
                <a:ext cx="3612561" cy="1569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The number of variables doesn’t matter; only how much memory you allocate (or attempt to)</a:t>
                </a:r>
                <a:endParaRPr lang="en-US" sz="2400" dirty="0"/>
              </a:p>
            </p:txBody>
          </p:sp>
        </p:grpSp>
        <p:sp>
          <p:nvSpPr>
            <p:cNvPr id="10" name="Right Brace 9"/>
            <p:cNvSpPr/>
            <p:nvPr/>
          </p:nvSpPr>
          <p:spPr>
            <a:xfrm>
              <a:off x="5517085" y="5050679"/>
              <a:ext cx="374351" cy="1528091"/>
            </a:xfrm>
            <a:prstGeom prst="rightBrace">
              <a:avLst>
                <a:gd name="adj1" fmla="val 90301"/>
                <a:gd name="adj2" fmla="val 5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111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938346" y="2133601"/>
            <a:ext cx="5065985" cy="4498427"/>
            <a:chOff x="5938346" y="2133601"/>
            <a:chExt cx="5065985" cy="4498427"/>
          </a:xfrm>
        </p:grpSpPr>
        <p:grpSp>
          <p:nvGrpSpPr>
            <p:cNvPr id="21" name="Group 20"/>
            <p:cNvGrpSpPr/>
            <p:nvPr/>
          </p:nvGrpSpPr>
          <p:grpSpPr>
            <a:xfrm>
              <a:off x="5938346" y="2133601"/>
              <a:ext cx="5065985" cy="4498427"/>
              <a:chOff x="5938346" y="2133601"/>
              <a:chExt cx="5065985" cy="449842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641022" y="2133601"/>
                <a:ext cx="3363309" cy="44984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938346" y="2133601"/>
                <a:ext cx="170267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Stack Memory</a:t>
                </a:r>
                <a:endParaRPr lang="en-US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735613" y="6190593"/>
              <a:ext cx="3174126" cy="369332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main()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overflow from recursion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0924" y="2987945"/>
            <a:ext cx="5192111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Factorial(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Factorial(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Factorial(5);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5613" y="5611561"/>
            <a:ext cx="3174126" cy="57903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Factorial(</a:t>
            </a:r>
            <a:r>
              <a:rPr lang="en-US" dirty="0" err="1" smtClean="0"/>
              <a:t>int</a:t>
            </a:r>
            <a:r>
              <a:rPr lang="en-US" dirty="0" smtClean="0"/>
              <a:t> value = 5)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35613" y="5032529"/>
            <a:ext cx="3174126" cy="57903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Factorial(</a:t>
            </a:r>
            <a:r>
              <a:rPr lang="en-US" dirty="0" err="1" smtClean="0"/>
              <a:t>int</a:t>
            </a:r>
            <a:r>
              <a:rPr lang="en-US" dirty="0" smtClean="0"/>
              <a:t> value = 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35613" y="4453496"/>
            <a:ext cx="3174126" cy="57903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Factorial(</a:t>
            </a:r>
            <a:r>
              <a:rPr lang="en-US" dirty="0" err="1" smtClean="0"/>
              <a:t>int</a:t>
            </a:r>
            <a:r>
              <a:rPr lang="en-US" dirty="0" smtClean="0"/>
              <a:t> value = 3)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35613" y="3874464"/>
            <a:ext cx="3174126" cy="57903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Factorial(</a:t>
            </a:r>
            <a:r>
              <a:rPr lang="en-US" dirty="0" err="1" smtClean="0"/>
              <a:t>int</a:t>
            </a:r>
            <a:r>
              <a:rPr lang="en-US" dirty="0" smtClean="0"/>
              <a:t> value = 2)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35613" y="3295432"/>
            <a:ext cx="3174126" cy="57903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Factorial(</a:t>
            </a:r>
            <a:r>
              <a:rPr lang="en-US" dirty="0" err="1" smtClean="0"/>
              <a:t>int</a:t>
            </a:r>
            <a:r>
              <a:rPr lang="en-US" dirty="0" smtClean="0"/>
              <a:t> value = 1)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35613" y="2716400"/>
            <a:ext cx="3174126" cy="57903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Factorial(</a:t>
            </a:r>
            <a:r>
              <a:rPr lang="en-US" dirty="0" err="1" smtClean="0"/>
              <a:t>int</a:t>
            </a:r>
            <a:r>
              <a:rPr lang="en-US" dirty="0" smtClean="0"/>
              <a:t> value = 0)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35613" y="2141563"/>
            <a:ext cx="3174126" cy="57903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Factorial(</a:t>
            </a:r>
            <a:r>
              <a:rPr lang="en-US" dirty="0" err="1" smtClean="0"/>
              <a:t>int</a:t>
            </a:r>
            <a:r>
              <a:rPr lang="en-US" dirty="0" smtClean="0"/>
              <a:t> value = -1)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35613" y="1495232"/>
            <a:ext cx="3174126" cy="646331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Factorial(</a:t>
            </a:r>
            <a:r>
              <a:rPr lang="en-US" dirty="0" err="1" smtClean="0"/>
              <a:t>int</a:t>
            </a:r>
            <a:r>
              <a:rPr lang="en-US" dirty="0" smtClean="0"/>
              <a:t> value = -2)</a:t>
            </a:r>
          </a:p>
          <a:p>
            <a:r>
              <a:rPr lang="en-US" dirty="0" smtClean="0"/>
              <a:t>Error: Stack overflow!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79166" y="5528551"/>
            <a:ext cx="3446545" cy="92333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Each function call goes onto the call stack, and takes up some amount of stack memory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94786" y="405330"/>
            <a:ext cx="4855780" cy="92333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Try to use more stack memory than you have? Stack overflow error!</a:t>
            </a:r>
            <a:br>
              <a:rPr lang="en-US" dirty="0" smtClean="0"/>
            </a:br>
            <a:r>
              <a:rPr lang="en-US" dirty="0" smtClean="0"/>
              <a:t>(Like pouring water into an already full glass)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4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24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 is a small amount of memory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0924" y="2397655"/>
            <a:ext cx="5192111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Factorial(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[1000];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Factorial(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- 1);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SmallFunction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Factorial(5);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SmallFunction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2193" y="5544262"/>
            <a:ext cx="3836276" cy="92333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Functions are typically small; a call stack might store dozens, or hundreds of stack frames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938346" y="2133601"/>
            <a:ext cx="5065985" cy="4498427"/>
            <a:chOff x="5938346" y="2133601"/>
            <a:chExt cx="5065985" cy="4498427"/>
          </a:xfrm>
        </p:grpSpPr>
        <p:grpSp>
          <p:nvGrpSpPr>
            <p:cNvPr id="9" name="Group 8"/>
            <p:cNvGrpSpPr/>
            <p:nvPr/>
          </p:nvGrpSpPr>
          <p:grpSpPr>
            <a:xfrm>
              <a:off x="5938346" y="2133601"/>
              <a:ext cx="5065985" cy="4498427"/>
              <a:chOff x="5938346" y="2133601"/>
              <a:chExt cx="5065985" cy="449842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641022" y="2133601"/>
                <a:ext cx="3363309" cy="44984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938346" y="2133601"/>
                <a:ext cx="170267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Stack Memory</a:t>
                </a:r>
                <a:endParaRPr lang="en-US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735613" y="6190593"/>
              <a:ext cx="3174126" cy="369332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main()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735613" y="5821261"/>
            <a:ext cx="3174126" cy="36933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SmallFunction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735613" y="3774465"/>
            <a:ext cx="3174125" cy="102339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Factorial(</a:t>
            </a:r>
            <a:r>
              <a:rPr lang="en-US" dirty="0" err="1" smtClean="0"/>
              <a:t>int</a:t>
            </a:r>
            <a:r>
              <a:rPr lang="en-US" dirty="0" smtClean="0"/>
              <a:t> value = 4)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35613" y="2751067"/>
            <a:ext cx="3174125" cy="102339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Factorial(</a:t>
            </a:r>
            <a:r>
              <a:rPr lang="en-US" dirty="0" err="1" smtClean="0"/>
              <a:t>int</a:t>
            </a:r>
            <a:r>
              <a:rPr lang="en-US" dirty="0" smtClean="0"/>
              <a:t> value = 3)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735613" y="1727669"/>
            <a:ext cx="3174125" cy="1023398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Factorial(</a:t>
            </a:r>
            <a:r>
              <a:rPr lang="en-US" dirty="0" err="1" smtClean="0"/>
              <a:t>int</a:t>
            </a:r>
            <a:r>
              <a:rPr lang="en-US" dirty="0" smtClean="0"/>
              <a:t> value = 2)</a:t>
            </a:r>
            <a:br>
              <a:rPr lang="en-US" dirty="0" smtClean="0"/>
            </a:br>
            <a:r>
              <a:rPr lang="en-US" dirty="0" smtClean="0"/>
              <a:t>Error: Stack overflow!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3290020" y="3357329"/>
            <a:ext cx="4298449" cy="1537130"/>
            <a:chOff x="3290020" y="3357329"/>
            <a:chExt cx="4298449" cy="1537130"/>
          </a:xfrm>
        </p:grpSpPr>
        <p:sp>
          <p:nvSpPr>
            <p:cNvPr id="7" name="Rectangle 6"/>
            <p:cNvSpPr/>
            <p:nvPr/>
          </p:nvSpPr>
          <p:spPr>
            <a:xfrm>
              <a:off x="3505200" y="3971129"/>
              <a:ext cx="4083269" cy="92333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which require a large amount of space (even temporarily!), on the other hand…</a:t>
              </a:r>
              <a:endParaRPr lang="en-US" dirty="0"/>
            </a:p>
          </p:txBody>
        </p:sp>
        <p:sp>
          <p:nvSpPr>
            <p:cNvPr id="31" name="Left Arrow 30"/>
            <p:cNvSpPr/>
            <p:nvPr/>
          </p:nvSpPr>
          <p:spPr>
            <a:xfrm rot="1160230">
              <a:off x="3290020" y="3357329"/>
              <a:ext cx="1633573" cy="40005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457700" y="4797863"/>
            <a:ext cx="6452038" cy="1023398"/>
            <a:chOff x="4457700" y="4797863"/>
            <a:chExt cx="6452038" cy="1023398"/>
          </a:xfrm>
        </p:grpSpPr>
        <p:sp>
          <p:nvSpPr>
            <p:cNvPr id="25" name="Rectangle 24"/>
            <p:cNvSpPr/>
            <p:nvPr/>
          </p:nvSpPr>
          <p:spPr>
            <a:xfrm>
              <a:off x="7735613" y="4797863"/>
              <a:ext cx="3174125" cy="1023398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Factorial(</a:t>
              </a:r>
              <a:r>
                <a:rPr lang="en-US" dirty="0" err="1" smtClean="0"/>
                <a:t>int</a:t>
              </a:r>
              <a:r>
                <a:rPr lang="en-US" dirty="0" smtClean="0"/>
                <a:t> value = 5)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57700" y="5032788"/>
              <a:ext cx="3130768" cy="369332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 more space on the stack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1643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8" grpId="0" animBg="1"/>
      <p:bldP spid="29" grpId="0" animBg="1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 NEED large amounts of memory?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67908"/>
            <a:ext cx="9613861" cy="1192140"/>
          </a:xfrm>
        </p:spPr>
        <p:txBody>
          <a:bodyPr/>
          <a:lstStyle/>
          <a:p>
            <a:r>
              <a:rPr lang="en-US" dirty="0" smtClean="0"/>
              <a:t>Then you </a:t>
            </a:r>
            <a:r>
              <a:rPr lang="en-US" b="1" dirty="0">
                <a:solidFill>
                  <a:srgbClr val="FFC000"/>
                </a:solidFill>
              </a:rPr>
              <a:t>dynamically allocate</a:t>
            </a:r>
            <a:r>
              <a:rPr lang="en-US" dirty="0" smtClean="0"/>
              <a:t> memory on the </a:t>
            </a:r>
            <a:r>
              <a:rPr lang="en-US" b="1" dirty="0" smtClean="0">
                <a:solidFill>
                  <a:srgbClr val="FFC000"/>
                </a:solidFill>
              </a:rPr>
              <a:t>heap</a:t>
            </a:r>
            <a:endParaRPr lang="en-US" b="1" dirty="0">
              <a:solidFill>
                <a:srgbClr val="FFC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37687" y="2792115"/>
            <a:ext cx="4234579" cy="2407625"/>
            <a:chOff x="437687" y="2792115"/>
            <a:chExt cx="4234579" cy="2407625"/>
          </a:xfrm>
        </p:grpSpPr>
        <p:sp>
          <p:nvSpPr>
            <p:cNvPr id="5" name="TextBox 4"/>
            <p:cNvSpPr txBox="1"/>
            <p:nvPr/>
          </p:nvSpPr>
          <p:spPr>
            <a:xfrm>
              <a:off x="437687" y="2792115"/>
              <a:ext cx="4234579" cy="193899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2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SomeFunction</a:t>
              </a:r>
              <a:r>
                <a:rPr lang="en-US" sz="2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  <a:endParaRPr lang="en-US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24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24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bigArray</a:t>
              </a:r>
              <a:r>
                <a:rPr lang="en-US" sz="2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[10000];</a:t>
              </a:r>
            </a:p>
            <a:p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2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Do some stuff</a:t>
              </a:r>
            </a:p>
            <a:p>
              <a:r>
                <a:rPr lang="en-US" sz="2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0453" y="4738075"/>
              <a:ext cx="3420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Automatic storage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54234" y="2792115"/>
            <a:ext cx="8623636" cy="3785652"/>
            <a:chOff x="3154234" y="2792115"/>
            <a:chExt cx="8623636" cy="3785652"/>
          </a:xfrm>
        </p:grpSpPr>
        <p:grpSp>
          <p:nvGrpSpPr>
            <p:cNvPr id="11" name="Group 10"/>
            <p:cNvGrpSpPr/>
            <p:nvPr/>
          </p:nvGrpSpPr>
          <p:grpSpPr>
            <a:xfrm>
              <a:off x="3154234" y="2792115"/>
              <a:ext cx="8623636" cy="3785652"/>
              <a:chOff x="3154234" y="2792115"/>
              <a:chExt cx="8623636" cy="378565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623796" y="2792115"/>
                <a:ext cx="6154074" cy="378565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400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SomeFunction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</a:t>
                </a:r>
                <a:endParaRPr lang="en-US" sz="2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2400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sz="24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</a:t>
                </a:r>
                <a:r>
                  <a:rPr lang="en-US" sz="2400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1. Allocate memory</a:t>
                </a:r>
              </a:p>
              <a:p>
                <a:r>
                  <a:rPr lang="en-US" sz="24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sz="2400" dirty="0" err="1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 </a:t>
                </a:r>
                <a:r>
                  <a:rPr lang="en-US" sz="2400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bigArray</a:t>
                </a:r>
                <a:r>
                  <a:rPr lang="en-US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= </a:t>
                </a:r>
                <a:r>
                  <a:rPr lang="en-US" sz="2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new </a:t>
                </a:r>
                <a:r>
                  <a:rPr lang="en-US" sz="2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[10000];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	</a:t>
                </a:r>
                <a:endParaRPr lang="en-US" sz="2400" dirty="0" smtClean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sz="2400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2. Do what you need to do</a:t>
                </a:r>
              </a:p>
              <a:p>
                <a:r>
                  <a:rPr lang="en-US" sz="2400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	</a:t>
                </a:r>
              </a:p>
              <a:p>
                <a:r>
                  <a:rPr lang="en-US" sz="2400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	// 3. Deallocate memory</a:t>
                </a:r>
              </a:p>
              <a:p>
                <a:r>
                  <a:rPr lang="en-US" sz="24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delete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[] </a:t>
                </a:r>
                <a:r>
                  <a:rPr lang="en-US" sz="2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bigArray</a:t>
                </a:r>
                <a:r>
                  <a:rPr lang="en-US" sz="2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2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154234" y="5969712"/>
                <a:ext cx="25707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Dynamic storage</a:t>
                </a:r>
                <a:endParaRPr lang="en-US" sz="2400" dirty="0"/>
              </a:p>
            </p:txBody>
          </p:sp>
        </p:grpSp>
        <p:sp>
          <p:nvSpPr>
            <p:cNvPr id="9" name="Right Arrow 8"/>
            <p:cNvSpPr/>
            <p:nvPr/>
          </p:nvSpPr>
          <p:spPr>
            <a:xfrm>
              <a:off x="4830854" y="3693790"/>
              <a:ext cx="634353" cy="5160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00183" y="2458373"/>
            <a:ext cx="3836276" cy="1493427"/>
            <a:chOff x="8100183" y="2458373"/>
            <a:chExt cx="3836276" cy="1493427"/>
          </a:xfrm>
        </p:grpSpPr>
        <p:sp>
          <p:nvSpPr>
            <p:cNvPr id="14" name="Rectangle 13"/>
            <p:cNvSpPr/>
            <p:nvPr/>
          </p:nvSpPr>
          <p:spPr>
            <a:xfrm>
              <a:off x="8100183" y="2458373"/>
              <a:ext cx="3836276" cy="67710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This data is allocated on the </a:t>
              </a:r>
              <a:r>
                <a:rPr lang="en-US" sz="2000" b="1" dirty="0">
                  <a:solidFill>
                    <a:srgbClr val="FFC000"/>
                  </a:solidFill>
                  <a:effectLst>
                    <a:outerShdw blurRad="228600" algn="ctr" rotWithShape="0">
                      <a:prstClr val="black">
                        <a:alpha val="53000"/>
                      </a:prstClr>
                    </a:outerShdw>
                  </a:effectLst>
                </a:rPr>
                <a:t>heap</a:t>
              </a:r>
              <a:r>
                <a:rPr lang="en-US" b="1" dirty="0" smtClean="0">
                  <a:solidFill>
                    <a:srgbClr val="FFC000"/>
                  </a:solidFill>
                </a:rPr>
                <a:t> </a:t>
              </a:r>
              <a:r>
                <a:rPr lang="en-US" dirty="0"/>
                <a:t>instead of the stack</a:t>
              </a: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9680713" y="3104704"/>
              <a:ext cx="377687" cy="84709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06802" y="4314527"/>
            <a:ext cx="4387700" cy="1388664"/>
            <a:chOff x="3806802" y="4314527"/>
            <a:chExt cx="4387700" cy="1388664"/>
          </a:xfrm>
        </p:grpSpPr>
        <p:sp>
          <p:nvSpPr>
            <p:cNvPr id="20" name="Down Arrow 19"/>
            <p:cNvSpPr/>
            <p:nvPr/>
          </p:nvSpPr>
          <p:spPr>
            <a:xfrm rot="10800000">
              <a:off x="7191475" y="4314527"/>
              <a:ext cx="377687" cy="84709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06802" y="4779861"/>
              <a:ext cx="4387700" cy="92333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The variable </a:t>
              </a:r>
              <a:r>
                <a:rPr lang="en-US" dirty="0" err="1" smtClean="0"/>
                <a:t>bigArray</a:t>
              </a:r>
              <a:r>
                <a:rPr lang="en-US" dirty="0" smtClean="0"/>
                <a:t> is allocated on the stack (all function variables are), but it points to memory on the heap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959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63" y="815010"/>
            <a:ext cx="10018713" cy="928208"/>
          </a:xfrm>
        </p:spPr>
        <p:txBody>
          <a:bodyPr/>
          <a:lstStyle/>
          <a:p>
            <a:r>
              <a:rPr lang="en-US" dirty="0" smtClean="0"/>
              <a:t>Heap – Storage for long-term or large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8360"/>
            <a:ext cx="11344275" cy="4259017"/>
          </a:xfrm>
        </p:spPr>
        <p:txBody>
          <a:bodyPr>
            <a:noAutofit/>
          </a:bodyPr>
          <a:lstStyle/>
          <a:p>
            <a:r>
              <a:rPr lang="en-US" sz="3200" dirty="0" smtClean="0"/>
              <a:t>Sometimes called “free store”</a:t>
            </a:r>
          </a:p>
          <a:p>
            <a:pPr lvl="1"/>
            <a:r>
              <a:rPr lang="en-US" sz="2800" dirty="0" smtClean="0"/>
              <a:t>The C++ standard doesn’t mention “heap” and “stack” anywhere</a:t>
            </a:r>
          </a:p>
          <a:p>
            <a:pPr lvl="1"/>
            <a:r>
              <a:rPr lang="en-US" sz="2800" dirty="0" smtClean="0"/>
              <a:t>The C++ standard uses </a:t>
            </a:r>
            <a:r>
              <a:rPr lang="en-US" sz="2800" b="1" dirty="0">
                <a:solidFill>
                  <a:srgbClr val="FFC000"/>
                </a:solidFill>
              </a:rPr>
              <a:t>automatic</a:t>
            </a:r>
            <a:r>
              <a:rPr lang="en-US" sz="2800" dirty="0" smtClean="0"/>
              <a:t> and </a:t>
            </a:r>
            <a:r>
              <a:rPr lang="en-US" sz="2800" b="1" dirty="0">
                <a:solidFill>
                  <a:srgbClr val="FFC000"/>
                </a:solidFill>
              </a:rPr>
              <a:t>dynamic</a:t>
            </a:r>
            <a:r>
              <a:rPr lang="en-US" sz="2800" dirty="0" smtClean="0"/>
              <a:t> storage</a:t>
            </a:r>
          </a:p>
          <a:p>
            <a:pPr lvl="1"/>
            <a:r>
              <a:rPr lang="en-US" sz="2800" dirty="0" smtClean="0"/>
              <a:t>Conceptually, the same thing:</a:t>
            </a:r>
          </a:p>
          <a:p>
            <a:pPr lvl="2"/>
            <a:r>
              <a:rPr lang="en-US" sz="2600" dirty="0" smtClean="0"/>
              <a:t>Stack – automatic storage</a:t>
            </a:r>
          </a:p>
          <a:p>
            <a:pPr lvl="2"/>
            <a:r>
              <a:rPr lang="en-US" sz="2600" dirty="0" smtClean="0"/>
              <a:t>Heap – dynamic storage</a:t>
            </a:r>
          </a:p>
          <a:p>
            <a:r>
              <a:rPr lang="en-US" sz="3200" dirty="0" smtClean="0"/>
              <a:t>Heap memory is reserved, or allocated with </a:t>
            </a:r>
            <a:r>
              <a:rPr lang="en-US" sz="3200" b="1" dirty="0">
                <a:solidFill>
                  <a:srgbClr val="FFC000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 smtClean="0"/>
              <a:t>, and freed, or deallocated with </a:t>
            </a:r>
            <a:r>
              <a:rPr lang="en-US" sz="3200" b="1" dirty="0">
                <a:solidFill>
                  <a:srgbClr val="FFC000"/>
                </a:solidFill>
                <a:latin typeface="Consolas" panose="020B0609020204030204" pitchFamily="49" charset="0"/>
              </a:rPr>
              <a:t>delete</a:t>
            </a:r>
          </a:p>
          <a:p>
            <a:r>
              <a:rPr lang="en-US" sz="3200" dirty="0" smtClean="0"/>
              <a:t>This is MUCH </a:t>
            </a:r>
            <a:r>
              <a:rPr lang="en-US" sz="3200" dirty="0"/>
              <a:t>slower to allocate/deallocate than </a:t>
            </a:r>
            <a:r>
              <a:rPr lang="en-US" sz="3200" dirty="0" smtClean="0"/>
              <a:t>stack/automatic </a:t>
            </a:r>
            <a:r>
              <a:rPr lang="en-US" sz="3200" dirty="0"/>
              <a:t>memory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894370" y="6187778"/>
            <a:ext cx="5592780" cy="459709"/>
            <a:chOff x="5837220" y="5830029"/>
            <a:chExt cx="5592780" cy="459709"/>
          </a:xfrm>
        </p:grpSpPr>
        <p:sp>
          <p:nvSpPr>
            <p:cNvPr id="4" name="Left Arrow 3"/>
            <p:cNvSpPr/>
            <p:nvPr/>
          </p:nvSpPr>
          <p:spPr>
            <a:xfrm rot="666652">
              <a:off x="5837220" y="5830029"/>
              <a:ext cx="1352759" cy="33248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3724" y="5889628"/>
              <a:ext cx="4336276" cy="40011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Must be done in many cases, though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314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and stack memory grow toward each other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32850" y="3824526"/>
            <a:ext cx="3116428" cy="538751"/>
          </a:xfrm>
          <a:prstGeom prst="rect">
            <a:avLst/>
          </a:prstGeom>
          <a:solidFill>
            <a:srgbClr val="D0700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LoadEnvironmentModels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32850" y="3639801"/>
            <a:ext cx="3116428" cy="1847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LoadModels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32850" y="2916326"/>
            <a:ext cx="3116428" cy="7234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Initialize()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32850" y="2475296"/>
            <a:ext cx="3116428" cy="441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main()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2850" y="5625547"/>
            <a:ext cx="3116428" cy="11131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Heap Memory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87817" y="2350469"/>
            <a:ext cx="291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Memory Addresses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7000738" y="2804051"/>
            <a:ext cx="248479" cy="1222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87817" y="6121973"/>
            <a:ext cx="291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Lower Memory Addresses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32850" y="4363276"/>
            <a:ext cx="3116428" cy="12622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Unused memory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" name="Down Arrow 13"/>
          <p:cNvSpPr/>
          <p:nvPr/>
        </p:nvSpPr>
        <p:spPr>
          <a:xfrm rot="10800000">
            <a:off x="3100495" y="4363275"/>
            <a:ext cx="208723" cy="171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24487" y="5009869"/>
            <a:ext cx="2196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 allocations move toward the stack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5625" y="3516404"/>
            <a:ext cx="2196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allocations move toward the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3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variables vs Heap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121944"/>
          </a:xfrm>
        </p:spPr>
        <p:txBody>
          <a:bodyPr/>
          <a:lstStyle/>
          <a:p>
            <a:r>
              <a:rPr lang="en-US" dirty="0" smtClean="0"/>
              <a:t>ALL VARIABLES IN A FUNCTION are on the stack</a:t>
            </a:r>
          </a:p>
          <a:p>
            <a:r>
              <a:rPr lang="en-US" dirty="0" smtClean="0"/>
              <a:t>All dynamically allocated memory is on the heap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1088" y="3458817"/>
            <a:ext cx="9684026" cy="203132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stack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&amp;x;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stack pointer, pointing to memory on the stack</a:t>
            </a:r>
            <a:b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ptr2;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	// stack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someDoubles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[25];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someDoubles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is on the stack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74363" y="5200289"/>
            <a:ext cx="2552812" cy="1329729"/>
            <a:chOff x="1174363" y="4562061"/>
            <a:chExt cx="2552812" cy="1329729"/>
          </a:xfrm>
        </p:grpSpPr>
        <p:sp>
          <p:nvSpPr>
            <p:cNvPr id="5" name="TextBox 4"/>
            <p:cNvSpPr txBox="1"/>
            <p:nvPr/>
          </p:nvSpPr>
          <p:spPr>
            <a:xfrm>
              <a:off x="1174363" y="5491680"/>
              <a:ext cx="2552812" cy="40011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/>
              </a:lvl1pPr>
            </a:lstStyle>
            <a:p>
              <a:r>
                <a:rPr lang="en-US" dirty="0" smtClean="0"/>
                <a:t>Pointer, on the stack</a:t>
              </a:r>
              <a:endParaRPr lang="en-US" dirty="0"/>
            </a:p>
          </p:txBody>
        </p:sp>
        <p:sp>
          <p:nvSpPr>
            <p:cNvPr id="7" name="Up Arrow 6"/>
            <p:cNvSpPr/>
            <p:nvPr/>
          </p:nvSpPr>
          <p:spPr>
            <a:xfrm>
              <a:off x="2832652" y="4562061"/>
              <a:ext cx="288235" cy="8249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52523" y="5200289"/>
            <a:ext cx="4607243" cy="1237945"/>
            <a:chOff x="4552523" y="4562061"/>
            <a:chExt cx="4607243" cy="1237945"/>
          </a:xfrm>
        </p:grpSpPr>
        <p:sp>
          <p:nvSpPr>
            <p:cNvPr id="8" name="Up Arrow 7"/>
            <p:cNvSpPr/>
            <p:nvPr/>
          </p:nvSpPr>
          <p:spPr>
            <a:xfrm>
              <a:off x="5042451" y="4562061"/>
              <a:ext cx="288235" cy="8249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2523" y="5399896"/>
              <a:ext cx="4607243" cy="40011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/>
              </a:lvl1pPr>
            </a:lstStyle>
            <a:p>
              <a:r>
                <a:rPr lang="en-US" dirty="0" smtClean="0"/>
                <a:t>The memory it points to… on the heap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997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94" y="920671"/>
            <a:ext cx="10018713" cy="744101"/>
          </a:xfrm>
        </p:spPr>
        <p:txBody>
          <a:bodyPr/>
          <a:lstStyle/>
          <a:p>
            <a:r>
              <a:rPr lang="en-US" dirty="0" smtClean="0"/>
              <a:t>Heap/Free store – when to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Long-term storage</a:t>
            </a:r>
          </a:p>
          <a:p>
            <a:pPr lvl="1"/>
            <a:r>
              <a:rPr lang="en-US" sz="2800" dirty="0"/>
              <a:t>Free store memory persists separate from the stack</a:t>
            </a:r>
          </a:p>
          <a:p>
            <a:pPr lvl="1"/>
            <a:r>
              <a:rPr lang="en-US" sz="2800" dirty="0" smtClean="0"/>
              <a:t>Allocate memory in a function, that memory lives on</a:t>
            </a:r>
            <a:endParaRPr lang="en-US" sz="2800" dirty="0"/>
          </a:p>
          <a:p>
            <a:r>
              <a:rPr lang="en-US" sz="3200" dirty="0"/>
              <a:t>Use for large allocations</a:t>
            </a:r>
          </a:p>
          <a:p>
            <a:pPr lvl="1"/>
            <a:r>
              <a:rPr lang="en-US" sz="2800" dirty="0"/>
              <a:t>Not limited by stack </a:t>
            </a:r>
            <a:r>
              <a:rPr lang="en-US" sz="2800" dirty="0" smtClean="0"/>
              <a:t>size</a:t>
            </a:r>
          </a:p>
          <a:p>
            <a:r>
              <a:rPr lang="en-US" sz="3200" dirty="0" smtClean="0"/>
              <a:t>Use for </a:t>
            </a:r>
            <a:r>
              <a:rPr lang="en-US" sz="3200" b="1" dirty="0" smtClean="0">
                <a:solidFill>
                  <a:srgbClr val="FFC000"/>
                </a:solidFill>
              </a:rPr>
              <a:t>dynamic</a:t>
            </a:r>
            <a:r>
              <a:rPr lang="en-US" sz="3200" dirty="0" smtClean="0"/>
              <a:t> allocations</a:t>
            </a:r>
          </a:p>
          <a:p>
            <a:pPr lvl="1"/>
            <a:r>
              <a:rPr lang="en-US" sz="2800" dirty="0" smtClean="0"/>
              <a:t>When you don’t know how much memory you need at compile time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169484" y="3974185"/>
            <a:ext cx="4328740" cy="1015663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/>
              <a:t>Many programming concepts (data structures, design patterns) would not be possible without this</a:t>
            </a:r>
          </a:p>
        </p:txBody>
      </p:sp>
    </p:spTree>
    <p:extLst>
      <p:ext uri="{BB962C8B-B14F-4D97-AF65-F5344CB8AC3E}">
        <p14:creationId xmlns:p14="http://schemas.microsoft.com/office/powerpoint/2010/main" val="88584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data “disappear”?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Trebuchet MS" panose="020B0603020202020204" pitchFamily="34" charset="0"/>
              </a:rPr>
              <a:t>Stack-based </a:t>
            </a:r>
            <a:r>
              <a:rPr lang="en-US" dirty="0">
                <a:effectLst/>
                <a:latin typeface="Trebuchet MS" panose="020B0603020202020204" pitchFamily="34" charset="0"/>
              </a:rPr>
              <a:t>variables get “deleted” when they </a:t>
            </a:r>
            <a:r>
              <a:rPr lang="en-US" b="1" dirty="0">
                <a:solidFill>
                  <a:srgbClr val="FFC000"/>
                </a:solidFill>
                <a:effectLst/>
                <a:latin typeface="Trebuchet MS" panose="020B0603020202020204" pitchFamily="34" charset="0"/>
              </a:rPr>
              <a:t>go out of scope</a:t>
            </a:r>
          </a:p>
          <a:p>
            <a:pPr lvl="1"/>
            <a:r>
              <a:rPr lang="en-US" dirty="0">
                <a:effectLst/>
                <a:latin typeface="Trebuchet MS" panose="020B0603020202020204" pitchFamily="34" charset="0"/>
              </a:rPr>
              <a:t>When their function comes off the call </a:t>
            </a:r>
            <a:r>
              <a:rPr lang="en-US" dirty="0" smtClean="0">
                <a:effectLst/>
                <a:latin typeface="Trebuchet MS" panose="020B0603020202020204" pitchFamily="34" charset="0"/>
              </a:rPr>
              <a:t>stack</a:t>
            </a:r>
          </a:p>
          <a:p>
            <a:pPr lvl="1"/>
            <a:r>
              <a:rPr lang="en-US" dirty="0" smtClean="0">
                <a:effectLst/>
                <a:latin typeface="Trebuchet MS" panose="020B0603020202020204" pitchFamily="34" charset="0"/>
              </a:rPr>
              <a:t>The space they once occupied will later be overwritten</a:t>
            </a:r>
            <a:endParaRPr lang="en-US" dirty="0">
              <a:effectLst/>
              <a:latin typeface="Trebuchet MS" panose="020B0603020202020204" pitchFamily="34" charset="0"/>
            </a:endParaRPr>
          </a:p>
          <a:p>
            <a:r>
              <a:rPr lang="en-US" dirty="0">
                <a:effectLst/>
                <a:latin typeface="Trebuchet MS" panose="020B0603020202020204" pitchFamily="34" charset="0"/>
              </a:rPr>
              <a:t>Stack-based memory is suitable for </a:t>
            </a:r>
            <a:r>
              <a:rPr lang="en-US" b="1" dirty="0" smtClean="0">
                <a:solidFill>
                  <a:srgbClr val="FFC000"/>
                </a:solidFill>
                <a:effectLst/>
                <a:latin typeface="Trebuchet MS" panose="020B0603020202020204" pitchFamily="34" charset="0"/>
              </a:rPr>
              <a:t>temporary</a:t>
            </a:r>
            <a:r>
              <a:rPr lang="en-US" dirty="0" smtClean="0">
                <a:effectLst/>
                <a:latin typeface="Trebuchet MS" panose="020B0603020202020204" pitchFamily="34" charset="0"/>
              </a:rPr>
              <a:t> </a:t>
            </a:r>
            <a:r>
              <a:rPr lang="en-US" b="1" dirty="0">
                <a:solidFill>
                  <a:srgbClr val="FFC000"/>
                </a:solidFill>
                <a:effectLst/>
                <a:latin typeface="Trebuchet MS" panose="020B0603020202020204" pitchFamily="34" charset="0"/>
              </a:rPr>
              <a:t>data</a:t>
            </a:r>
            <a:r>
              <a:rPr lang="en-US" dirty="0">
                <a:effectLst/>
                <a:latin typeface="Trebuchet MS" panose="020B0603020202020204" pitchFamily="34" charset="0"/>
              </a:rPr>
              <a:t> or data which is no longer required after the creating function exits.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Create some variables to do some work</a:t>
            </a:r>
            <a:r>
              <a:rPr lang="en-US" dirty="0" smtClean="0">
                <a:latin typeface="Trebuchet MS" panose="020B0603020202020204" pitchFamily="34" charset="0"/>
              </a:rPr>
              <a:t>, use them, </a:t>
            </a:r>
            <a:r>
              <a:rPr lang="en-US" dirty="0">
                <a:latin typeface="Trebuchet MS" panose="020B0603020202020204" pitchFamily="34" charset="0"/>
              </a:rPr>
              <a:t>then forget about them</a:t>
            </a:r>
            <a:endParaRPr lang="en-US" dirty="0">
              <a:effectLst/>
              <a:latin typeface="Trebuchet MS" panose="020B0603020202020204" pitchFamily="34" charset="0"/>
            </a:endParaRPr>
          </a:p>
          <a:p>
            <a:r>
              <a:rPr lang="en-US" dirty="0">
                <a:effectLst/>
                <a:latin typeface="Trebuchet MS" panose="020B0603020202020204" pitchFamily="34" charset="0"/>
              </a:rPr>
              <a:t>Heap-based variables live on… </a:t>
            </a:r>
            <a:r>
              <a:rPr lang="en-US" dirty="0" smtClean="0">
                <a:effectLst/>
                <a:latin typeface="Trebuchet MS" panose="020B0603020202020204" pitchFamily="34" charset="0"/>
              </a:rPr>
              <a:t>“forever”</a:t>
            </a:r>
            <a:endParaRPr lang="en-US" dirty="0">
              <a:effectLst/>
              <a:latin typeface="Trebuchet MS" panose="020B0603020202020204" pitchFamily="34" charset="0"/>
            </a:endParaRPr>
          </a:p>
          <a:p>
            <a:pPr lvl="1"/>
            <a:r>
              <a:rPr lang="en-US" dirty="0">
                <a:effectLst/>
                <a:latin typeface="Trebuchet MS" panose="020B0603020202020204" pitchFamily="34" charset="0"/>
              </a:rPr>
              <a:t>Until you delete them</a:t>
            </a:r>
          </a:p>
          <a:p>
            <a:pPr lvl="1"/>
            <a:r>
              <a:rPr lang="en-US" dirty="0">
                <a:effectLst/>
                <a:latin typeface="Trebuchet MS" panose="020B0603020202020204" pitchFamily="34" charset="0"/>
              </a:rPr>
              <a:t>Or, until the program is terminated (most operating systems will free up that program’s allocated memory</a:t>
            </a:r>
            <a:r>
              <a:rPr lang="en-US" dirty="0" smtClean="0">
                <a:effectLst/>
                <a:latin typeface="Trebuchet MS" panose="020B0603020202020204" pitchFamily="34" charset="0"/>
              </a:rPr>
              <a:t>)</a:t>
            </a:r>
            <a:endParaRPr lang="en-US" dirty="0">
              <a:effectLst/>
              <a:latin typeface="Trebuchet MS" panose="020B0603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737131" y="4566143"/>
            <a:ext cx="4973266" cy="400110"/>
            <a:chOff x="5252774" y="5391090"/>
            <a:chExt cx="4973266" cy="400110"/>
          </a:xfrm>
        </p:grpSpPr>
        <p:sp>
          <p:nvSpPr>
            <p:cNvPr id="5" name="Left Arrow 4"/>
            <p:cNvSpPr/>
            <p:nvPr/>
          </p:nvSpPr>
          <p:spPr>
            <a:xfrm>
              <a:off x="5252774" y="5486400"/>
              <a:ext cx="1849066" cy="3048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57720" y="5391090"/>
              <a:ext cx="3068320" cy="40011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/>
              </a:lvl1pPr>
            </a:lstStyle>
            <a:p>
              <a:r>
                <a:rPr lang="en-US" dirty="0"/>
                <a:t>Incredibly important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08886" y="5690749"/>
            <a:ext cx="5344160" cy="1015663"/>
            <a:chOff x="4881880" y="5391090"/>
            <a:chExt cx="5344160" cy="1015663"/>
          </a:xfrm>
        </p:grpSpPr>
        <p:sp>
          <p:nvSpPr>
            <p:cNvPr id="8" name="Left Arrow 7"/>
            <p:cNvSpPr/>
            <p:nvPr/>
          </p:nvSpPr>
          <p:spPr>
            <a:xfrm rot="1320613">
              <a:off x="4881880" y="5486400"/>
              <a:ext cx="1164424" cy="3048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8856" y="5391090"/>
              <a:ext cx="4127184" cy="1015663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/>
              </a:lvl1pPr>
            </a:lstStyle>
            <a:p>
              <a:r>
                <a:rPr lang="en-US" dirty="0" smtClean="0"/>
                <a:t>We’re writing simple programs so far… but what about a program that runs for hours? Days?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069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7"/>
          </a:xfrm>
        </p:spPr>
        <p:txBody>
          <a:bodyPr>
            <a:normAutofit/>
          </a:bodyPr>
          <a:lstStyle/>
          <a:p>
            <a:r>
              <a:rPr lang="en-US" sz="2800" dirty="0" smtClean="0">
                <a:effectLst/>
                <a:latin typeface="Trebuchet MS" panose="020B0603020202020204" pitchFamily="34" charset="0"/>
              </a:rPr>
              <a:t>The </a:t>
            </a:r>
            <a:r>
              <a:rPr lang="en-US" sz="2800" b="1" dirty="0" smtClean="0">
                <a:solidFill>
                  <a:srgbClr val="FFC000"/>
                </a:solidFill>
                <a:effectLst/>
                <a:latin typeface="Trebuchet MS" panose="020B0603020202020204" pitchFamily="34" charset="0"/>
              </a:rPr>
              <a:t>stack</a:t>
            </a:r>
            <a:r>
              <a:rPr lang="en-US" sz="2800" b="1" dirty="0" smtClean="0">
                <a:solidFill>
                  <a:schemeClr val="accent5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effectLst/>
                <a:latin typeface="Trebuchet MS" panose="020B0603020202020204" pitchFamily="34" charset="0"/>
              </a:rPr>
              <a:t>is a small chunk of memory that keeps track of “stack frames”</a:t>
            </a:r>
          </a:p>
          <a:p>
            <a:r>
              <a:rPr lang="en-US" sz="2800" dirty="0" smtClean="0">
                <a:latin typeface="Trebuchet MS" panose="020B0603020202020204" pitchFamily="34" charset="0"/>
              </a:rPr>
              <a:t>A </a:t>
            </a:r>
            <a:r>
              <a:rPr lang="en-US" sz="2800" b="1" dirty="0">
                <a:solidFill>
                  <a:srgbClr val="FFC000"/>
                </a:solidFill>
                <a:effectLst/>
                <a:latin typeface="Trebuchet MS" panose="020B0603020202020204" pitchFamily="34" charset="0"/>
              </a:rPr>
              <a:t>stack frame</a:t>
            </a:r>
            <a:r>
              <a:rPr lang="en-US" sz="2800" dirty="0">
                <a:latin typeface="Trebuchet MS" panose="020B0603020202020204" pitchFamily="34" charset="0"/>
              </a:rPr>
              <a:t> is a chunk of memory </a:t>
            </a:r>
            <a:r>
              <a:rPr lang="en-US" sz="2800" dirty="0" smtClean="0">
                <a:latin typeface="Trebuchet MS" panose="020B0603020202020204" pitchFamily="34" charset="0"/>
              </a:rPr>
              <a:t>that contains the information necessary to execute a function:</a:t>
            </a:r>
            <a:endParaRPr lang="en-US" sz="2800" dirty="0">
              <a:latin typeface="Trebuchet MS" panose="020B0603020202020204" pitchFamily="34" charset="0"/>
            </a:endParaRPr>
          </a:p>
          <a:p>
            <a:pPr lvl="1"/>
            <a:r>
              <a:rPr lang="en-US" sz="2400" dirty="0" smtClean="0">
                <a:latin typeface="Trebuchet MS" panose="020B0603020202020204" pitchFamily="34" charset="0"/>
              </a:rPr>
              <a:t>Memory for variables created in that function</a:t>
            </a:r>
          </a:p>
          <a:p>
            <a:pPr lvl="1"/>
            <a:r>
              <a:rPr lang="en-US" sz="2400" dirty="0" smtClean="0">
                <a:effectLst/>
                <a:latin typeface="Trebuchet MS" panose="020B0603020202020204" pitchFamily="34" charset="0"/>
              </a:rPr>
              <a:t>Memory for passed-in parameters</a:t>
            </a:r>
          </a:p>
          <a:p>
            <a:pPr lvl="1"/>
            <a:r>
              <a:rPr lang="en-US" sz="2400" dirty="0" smtClean="0">
                <a:latin typeface="Trebuchet MS" panose="020B0603020202020204" pitchFamily="34" charset="0"/>
              </a:rPr>
              <a:t>Memory address of previous stack frame</a:t>
            </a:r>
          </a:p>
          <a:p>
            <a:r>
              <a:rPr lang="en-US" sz="2800" dirty="0" smtClean="0">
                <a:effectLst/>
                <a:latin typeface="Trebuchet MS" panose="020B0603020202020204" pitchFamily="34" charset="0"/>
              </a:rPr>
              <a:t>The ordering of a stack is last-in, first-out</a:t>
            </a:r>
          </a:p>
          <a:p>
            <a:pPr lvl="1"/>
            <a:r>
              <a:rPr lang="en-US" sz="2400" dirty="0" smtClean="0">
                <a:effectLst/>
                <a:latin typeface="Trebuchet MS" panose="020B0603020202020204" pitchFamily="34" charset="0"/>
              </a:rPr>
              <a:t>Think of a stack of papers or books, or a deck of cards—last one “in” the stack (i.e. on top) is the first to go “out”</a:t>
            </a:r>
            <a:endParaRPr lang="en-US" sz="240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 - Summary</a:t>
            </a:r>
            <a:endParaRPr lang="en-US" dirty="0"/>
          </a:p>
        </p:txBody>
      </p:sp>
      <p:sp>
        <p:nvSpPr>
          <p:cNvPr id="2" name="StackItem0"/>
          <p:cNvSpPr/>
          <p:nvPr/>
        </p:nvSpPr>
        <p:spPr>
          <a:xfrm>
            <a:off x="10294182" y="5160893"/>
            <a:ext cx="1361661" cy="1938131"/>
          </a:xfrm>
          <a:prstGeom prst="roundRect">
            <a:avLst/>
          </a:prstGeom>
          <a:scene3d>
            <a:camera prst="orthographicFront">
              <a:rot lat="18193549" lon="3951252" rev="17891172"/>
            </a:camera>
            <a:lightRig rig="threePt" dir="t"/>
          </a:scene3d>
          <a:sp3d extrusionH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ckItem1"/>
          <p:cNvSpPr/>
          <p:nvPr/>
        </p:nvSpPr>
        <p:spPr>
          <a:xfrm>
            <a:off x="10294182" y="4994660"/>
            <a:ext cx="1361661" cy="1938131"/>
          </a:xfrm>
          <a:prstGeom prst="roundRect">
            <a:avLst/>
          </a:prstGeom>
          <a:scene3d>
            <a:camera prst="orthographicFront">
              <a:rot lat="18193549" lon="3951252" rev="17891172"/>
            </a:camera>
            <a:lightRig rig="threePt" dir="t"/>
          </a:scene3d>
          <a:sp3d extrusionH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ckItem2"/>
          <p:cNvSpPr/>
          <p:nvPr/>
        </p:nvSpPr>
        <p:spPr>
          <a:xfrm>
            <a:off x="10294182" y="4828427"/>
            <a:ext cx="1361661" cy="1938131"/>
          </a:xfrm>
          <a:prstGeom prst="roundRect">
            <a:avLst/>
          </a:prstGeom>
          <a:scene3d>
            <a:camera prst="orthographicFront">
              <a:rot lat="18193549" lon="3951252" rev="17891172"/>
            </a:camera>
            <a:lightRig rig="threePt" dir="t"/>
          </a:scene3d>
          <a:sp3d extrusionH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ckItem3"/>
          <p:cNvSpPr/>
          <p:nvPr/>
        </p:nvSpPr>
        <p:spPr>
          <a:xfrm>
            <a:off x="10294182" y="4662194"/>
            <a:ext cx="1361661" cy="1938131"/>
          </a:xfrm>
          <a:prstGeom prst="roundRect">
            <a:avLst/>
          </a:prstGeom>
          <a:scene3d>
            <a:camera prst="orthographicFront">
              <a:rot lat="18193549" lon="3951252" rev="17891172"/>
            </a:camera>
            <a:lightRig rig="threePt" dir="t"/>
          </a:scene3d>
          <a:sp3d extrusionH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ckItem4"/>
          <p:cNvSpPr/>
          <p:nvPr/>
        </p:nvSpPr>
        <p:spPr>
          <a:xfrm>
            <a:off x="10294182" y="4495961"/>
            <a:ext cx="1361661" cy="1938131"/>
          </a:xfrm>
          <a:prstGeom prst="roundRect">
            <a:avLst/>
          </a:prstGeom>
          <a:scene3d>
            <a:camera prst="orthographicFront">
              <a:rot lat="18193549" lon="3951252" rev="17891172"/>
            </a:camera>
            <a:lightRig rig="threePt" dir="t"/>
          </a:scene3d>
          <a:sp3d extrusionH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ckItem5"/>
          <p:cNvSpPr/>
          <p:nvPr/>
        </p:nvSpPr>
        <p:spPr>
          <a:xfrm>
            <a:off x="10294182" y="4329728"/>
            <a:ext cx="1361661" cy="1938131"/>
          </a:xfrm>
          <a:prstGeom prst="roundRect">
            <a:avLst/>
          </a:prstGeom>
          <a:solidFill>
            <a:srgbClr val="FF0000"/>
          </a:solidFill>
          <a:scene3d>
            <a:camera prst="orthographicFront">
              <a:rot lat="18193549" lon="3951252" rev="17891172"/>
            </a:camera>
            <a:lightRig rig="threePt" dir="t"/>
          </a:scene3d>
          <a:sp3d extrusionH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8902262" y="4057370"/>
            <a:ext cx="3195145" cy="1241423"/>
            <a:chOff x="8902262" y="4057370"/>
            <a:chExt cx="3195145" cy="1241423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9732579" y="4695487"/>
              <a:ext cx="1166649" cy="60330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902262" y="4057370"/>
              <a:ext cx="3195145" cy="646331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r>
                <a:rPr lang="en-US" baseline="30000" dirty="0" smtClean="0"/>
                <a:t>th</a:t>
              </a:r>
              <a:r>
                <a:rPr lang="en-US" dirty="0" smtClean="0"/>
                <a:t> item added to the stack, </a:t>
              </a:r>
              <a:r>
                <a:rPr lang="en-US" b="1" dirty="0">
                  <a:solidFill>
                    <a:srgbClr val="FFC000"/>
                  </a:solidFill>
                  <a:latin typeface="Trebuchet MS" panose="020B0603020202020204" pitchFamily="34" charset="0"/>
                </a:rPr>
                <a:t>first</a:t>
              </a:r>
              <a:r>
                <a:rPr lang="en-US" dirty="0" smtClean="0"/>
                <a:t> one to be removed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82295" y="5948781"/>
            <a:ext cx="4060036" cy="646331"/>
            <a:chOff x="8499826" y="4057370"/>
            <a:chExt cx="4060036" cy="64633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1445064" y="4501174"/>
              <a:ext cx="111479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499826" y="4057370"/>
              <a:ext cx="3195145" cy="646331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r>
                <a:rPr lang="en-US" baseline="30000" dirty="0" smtClean="0"/>
                <a:t>st</a:t>
              </a:r>
              <a:r>
                <a:rPr lang="en-US" dirty="0" smtClean="0"/>
                <a:t> item added to the stack, </a:t>
              </a:r>
              <a:r>
                <a:rPr lang="en-US" b="1" dirty="0">
                  <a:solidFill>
                    <a:srgbClr val="FFC000"/>
                  </a:solidFill>
                  <a:latin typeface="Trebuchet MS" panose="020B0603020202020204" pitchFamily="34" charset="0"/>
                </a:rPr>
                <a:t>last</a:t>
              </a:r>
              <a:r>
                <a:rPr lang="en-US" dirty="0" smtClean="0"/>
                <a:t> item to be removed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0019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43440" y="2336873"/>
            <a:ext cx="4472327" cy="693135"/>
          </a:xfrm>
        </p:spPr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17412" y="3030008"/>
            <a:ext cx="5492299" cy="2906179"/>
          </a:xfrm>
        </p:spPr>
        <p:txBody>
          <a:bodyPr/>
          <a:lstStyle/>
          <a:p>
            <a:r>
              <a:rPr lang="en-US" dirty="0" smtClean="0"/>
              <a:t>Short-term storage</a:t>
            </a:r>
          </a:p>
          <a:p>
            <a:r>
              <a:rPr lang="en-US" dirty="0" smtClean="0"/>
              <a:t>Automatic memory – no new/delete required</a:t>
            </a:r>
          </a:p>
          <a:p>
            <a:r>
              <a:rPr lang="en-US" dirty="0" smtClean="0"/>
              <a:t>Small in size</a:t>
            </a:r>
          </a:p>
          <a:p>
            <a:r>
              <a:rPr lang="en-US" dirty="0" smtClean="0"/>
              <a:t>Functions and the temporary variables they use are placed on the stack</a:t>
            </a:r>
          </a:p>
          <a:p>
            <a:r>
              <a:rPr lang="en-US" dirty="0" smtClean="0"/>
              <a:t>Stack overflow errors if you try to use more than you have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356181" y="2336873"/>
            <a:ext cx="4474028" cy="692076"/>
          </a:xfrm>
        </p:spPr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130150" y="3030008"/>
            <a:ext cx="5494291" cy="2906179"/>
          </a:xfrm>
        </p:spPr>
        <p:txBody>
          <a:bodyPr/>
          <a:lstStyle/>
          <a:p>
            <a:r>
              <a:rPr lang="en-US" dirty="0" smtClean="0"/>
              <a:t>Long-term storage (or big object storage)</a:t>
            </a:r>
          </a:p>
          <a:p>
            <a:r>
              <a:rPr lang="en-US" dirty="0" smtClean="0"/>
              <a:t>Dynamic memory – the programmer must allocate and deallocate</a:t>
            </a:r>
          </a:p>
          <a:p>
            <a:r>
              <a:rPr lang="en-US" dirty="0" smtClean="0"/>
              <a:t>Large – essentially all the rest of your computer’s memory</a:t>
            </a:r>
          </a:p>
          <a:p>
            <a:r>
              <a:rPr lang="en-US" dirty="0" smtClean="0"/>
              <a:t>Memory leaks can occur if not managed properly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8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26187" y="5588000"/>
            <a:ext cx="3038763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main()</a:t>
            </a:r>
            <a:endParaRPr lang="en-US" sz="2800" dirty="0"/>
          </a:p>
        </p:txBody>
      </p:sp>
      <p:sp>
        <p:nvSpPr>
          <p:cNvPr id="5" name="mainFunction()"/>
          <p:cNvSpPr/>
          <p:nvPr/>
        </p:nvSpPr>
        <p:spPr>
          <a:xfrm>
            <a:off x="6096000" y="3745106"/>
            <a:ext cx="5751443" cy="230832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Initialize(1280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720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Run();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return 0;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26187" y="4863058"/>
            <a:ext cx="4761534" cy="724942"/>
            <a:chOff x="1726187" y="4863058"/>
            <a:chExt cx="4761534" cy="724942"/>
          </a:xfrm>
        </p:grpSpPr>
        <p:sp>
          <p:nvSpPr>
            <p:cNvPr id="7" name="Rectangle 6"/>
            <p:cNvSpPr/>
            <p:nvPr/>
          </p:nvSpPr>
          <p:spPr>
            <a:xfrm>
              <a:off x="1726187" y="4996873"/>
              <a:ext cx="3038763" cy="591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Initialize(1280, 720)</a:t>
              </a:r>
              <a:endParaRPr lang="en-US" sz="2400" dirty="0"/>
            </a:p>
          </p:txBody>
        </p:sp>
        <p:sp>
          <p:nvSpPr>
            <p:cNvPr id="6" name="Left Arrow 5"/>
            <p:cNvSpPr/>
            <p:nvPr/>
          </p:nvSpPr>
          <p:spPr>
            <a:xfrm rot="20578373">
              <a:off x="4971155" y="4863058"/>
              <a:ext cx="1516566" cy="26762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167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Initialize() executes…</a:t>
            </a:r>
            <a:endParaRPr lang="en-US" dirty="0"/>
          </a:p>
        </p:txBody>
      </p:sp>
      <p:sp>
        <p:nvSpPr>
          <p:cNvPr id="4" name="InitializeFunction()"/>
          <p:cNvSpPr txBox="1"/>
          <p:nvPr/>
        </p:nvSpPr>
        <p:spPr>
          <a:xfrm>
            <a:off x="5966791" y="3745106"/>
            <a:ext cx="6096000" cy="267765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Initialize(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winX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winY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CreateWindow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winX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winY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LoadModels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LoadTextures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LoadSounds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26187" y="5588000"/>
            <a:ext cx="3038763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main()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726187" y="4996873"/>
            <a:ext cx="3038763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Initialize(1280, 720)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726187" y="4405746"/>
            <a:ext cx="4585161" cy="591127"/>
            <a:chOff x="1726187" y="4405746"/>
            <a:chExt cx="4585161" cy="591127"/>
          </a:xfrm>
        </p:grpSpPr>
        <p:sp>
          <p:nvSpPr>
            <p:cNvPr id="7" name="Left Arrow 6"/>
            <p:cNvSpPr/>
            <p:nvPr/>
          </p:nvSpPr>
          <p:spPr>
            <a:xfrm>
              <a:off x="5073805" y="4605454"/>
              <a:ext cx="1237543" cy="26762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26187" y="4405746"/>
              <a:ext cx="3038763" cy="591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CreateWindow</a:t>
              </a:r>
              <a:r>
                <a:rPr lang="en-US" dirty="0" smtClean="0"/>
                <a:t>(1280, 720)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27" y="2247855"/>
            <a:ext cx="3068320" cy="1945761"/>
            <a:chOff x="-254663" y="2360537"/>
            <a:chExt cx="3068320" cy="1945761"/>
          </a:xfrm>
        </p:grpSpPr>
        <p:sp>
          <p:nvSpPr>
            <p:cNvPr id="11" name="Left Arrow 10"/>
            <p:cNvSpPr/>
            <p:nvPr/>
          </p:nvSpPr>
          <p:spPr>
            <a:xfrm rot="12788498">
              <a:off x="-129142" y="3940538"/>
              <a:ext cx="1615440" cy="36576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254663" y="2360537"/>
              <a:ext cx="3068320" cy="13234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When this function is finished, it gets </a:t>
              </a:r>
              <a:r>
                <a:rPr lang="en-US" sz="2000" b="1" dirty="0" smtClean="0">
                  <a:solidFill>
                    <a:srgbClr val="FFC000"/>
                  </a:solidFill>
                </a:rPr>
                <a:t>popped</a:t>
              </a:r>
              <a:r>
                <a:rPr lang="en-US" sz="2000" dirty="0" smtClean="0"/>
                <a:t> off the stack (i.e. it gets removed)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292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itializeFunction()"/>
          <p:cNvSpPr txBox="1"/>
          <p:nvPr/>
        </p:nvSpPr>
        <p:spPr>
          <a:xfrm>
            <a:off x="5966791" y="3745106"/>
            <a:ext cx="6096000" cy="267765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Initialize(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winX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winY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CreateWindow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winX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winY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LoadModels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LoadTextures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LoadSounds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</a:t>
            </a:r>
            <a:r>
              <a:rPr lang="en-US" dirty="0" err="1" smtClean="0"/>
              <a:t>CreateWindow</a:t>
            </a:r>
            <a:r>
              <a:rPr lang="en-US" dirty="0" smtClean="0"/>
              <a:t>() executes…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26187" y="5588000"/>
            <a:ext cx="3038763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main()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726187" y="4996873"/>
            <a:ext cx="3038763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Initialize(1280, 720)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726187" y="4405746"/>
            <a:ext cx="4628538" cy="591127"/>
            <a:chOff x="1726187" y="4405746"/>
            <a:chExt cx="4628538" cy="591127"/>
          </a:xfrm>
        </p:grpSpPr>
        <p:sp>
          <p:nvSpPr>
            <p:cNvPr id="7" name="Left Arrow 6"/>
            <p:cNvSpPr/>
            <p:nvPr/>
          </p:nvSpPr>
          <p:spPr>
            <a:xfrm rot="711039">
              <a:off x="4884862" y="4705831"/>
              <a:ext cx="1469863" cy="26762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26187" y="4405746"/>
              <a:ext cx="3038763" cy="591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LoadModels</a:t>
              </a:r>
              <a:r>
                <a:rPr lang="en-US" sz="2400" dirty="0" smtClean="0"/>
                <a:t>()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81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LoadModels</a:t>
            </a:r>
            <a:r>
              <a:rPr lang="en-US" dirty="0" smtClean="0"/>
              <a:t>() is put on the stack, </a:t>
            </a:r>
            <a:r>
              <a:rPr lang="en-US" smtClean="0"/>
              <a:t>and executes…</a:t>
            </a:r>
            <a:endParaRPr lang="en-US" dirty="0"/>
          </a:p>
        </p:txBody>
      </p:sp>
      <p:sp>
        <p:nvSpPr>
          <p:cNvPr id="4" name="InitializeFunction()"/>
          <p:cNvSpPr txBox="1"/>
          <p:nvPr/>
        </p:nvSpPr>
        <p:spPr>
          <a:xfrm>
            <a:off x="6096000" y="3745106"/>
            <a:ext cx="5105400" cy="19389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LoadModels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LoadEnvironmentModels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LoadPlayerModels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26187" y="5588000"/>
            <a:ext cx="3038763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main()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726187" y="4996873"/>
            <a:ext cx="3038763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Initialize(1280, 720)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726187" y="4405746"/>
            <a:ext cx="3038763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LoadModels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1726187" y="3814620"/>
            <a:ext cx="4774236" cy="724941"/>
            <a:chOff x="1726187" y="3814620"/>
            <a:chExt cx="4774236" cy="724941"/>
          </a:xfrm>
        </p:grpSpPr>
        <p:sp>
          <p:nvSpPr>
            <p:cNvPr id="7" name="Left Arrow 6"/>
            <p:cNvSpPr/>
            <p:nvPr/>
          </p:nvSpPr>
          <p:spPr>
            <a:xfrm rot="1355018">
              <a:off x="4983857" y="4271932"/>
              <a:ext cx="1516566" cy="26762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26187" y="3814620"/>
              <a:ext cx="3038763" cy="591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dirty="0" err="1">
                  <a:solidFill>
                    <a:prstClr val="white"/>
                  </a:solidFill>
                </a:rPr>
                <a:t>LoadEnvironmentModels</a:t>
              </a:r>
              <a:r>
                <a:rPr lang="en-US" dirty="0">
                  <a:solidFill>
                    <a:prstClr val="white"/>
                  </a:solidFill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875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function is put on the stack…</a:t>
            </a:r>
            <a:endParaRPr lang="en-US" dirty="0"/>
          </a:p>
        </p:txBody>
      </p:sp>
      <p:sp>
        <p:nvSpPr>
          <p:cNvPr id="4" name="InitializeFunction()"/>
          <p:cNvSpPr txBox="1"/>
          <p:nvPr/>
        </p:nvSpPr>
        <p:spPr>
          <a:xfrm>
            <a:off x="6096000" y="3745106"/>
            <a:ext cx="5234609" cy="156966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LoadEnvironmentModels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 stuff here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26187" y="5588000"/>
            <a:ext cx="3038763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main()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726187" y="4996873"/>
            <a:ext cx="3038763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Initialize(1280, 720)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726187" y="4405746"/>
            <a:ext cx="3038763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LoadModels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726187" y="3814620"/>
            <a:ext cx="3038763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LoadEnvironmentModels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1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execution, </a:t>
            </a:r>
            <a:r>
              <a:rPr lang="en-US" dirty="0" err="1" smtClean="0"/>
              <a:t>LoadEnvironmentModels</a:t>
            </a:r>
            <a:r>
              <a:rPr lang="en-US" dirty="0" smtClean="0"/>
              <a:t>() falls off the stack (gets </a:t>
            </a:r>
            <a:r>
              <a:rPr lang="en-US" b="1" dirty="0" smtClean="0">
                <a:solidFill>
                  <a:srgbClr val="FFC000"/>
                </a:solidFill>
              </a:rPr>
              <a:t>popped</a:t>
            </a:r>
            <a:r>
              <a:rPr lang="en-US" dirty="0" smtClean="0"/>
              <a:t> off)</a:t>
            </a:r>
            <a:endParaRPr lang="en-US" dirty="0"/>
          </a:p>
        </p:txBody>
      </p:sp>
      <p:sp>
        <p:nvSpPr>
          <p:cNvPr id="4" name="InitializeFunction()"/>
          <p:cNvSpPr txBox="1"/>
          <p:nvPr/>
        </p:nvSpPr>
        <p:spPr>
          <a:xfrm>
            <a:off x="6096000" y="3745106"/>
            <a:ext cx="5284304" cy="19389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LoadModels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LoadEnvironmentModels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LoadPlayerModels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26187" y="5588000"/>
            <a:ext cx="3038763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main()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726187" y="4996873"/>
            <a:ext cx="3038763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Initialize(1280, 720)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726187" y="4405746"/>
            <a:ext cx="3038763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LoadModels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1726187" y="3814619"/>
            <a:ext cx="4774236" cy="1075046"/>
            <a:chOff x="1726187" y="3814619"/>
            <a:chExt cx="4774236" cy="1075046"/>
          </a:xfrm>
        </p:grpSpPr>
        <p:sp>
          <p:nvSpPr>
            <p:cNvPr id="7" name="Left Arrow 6"/>
            <p:cNvSpPr/>
            <p:nvPr/>
          </p:nvSpPr>
          <p:spPr>
            <a:xfrm rot="1355018">
              <a:off x="4983857" y="4622036"/>
              <a:ext cx="1516566" cy="26762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26187" y="3814619"/>
              <a:ext cx="3038763" cy="591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LoadPlayerModels</a:t>
              </a:r>
              <a:r>
                <a:rPr lang="en-US" sz="2400" dirty="0" smtClean="0"/>
                <a:t>()</a:t>
              </a:r>
              <a:endParaRPr 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42140" y="2184862"/>
            <a:ext cx="5180964" cy="2900218"/>
            <a:chOff x="5742140" y="2184862"/>
            <a:chExt cx="5180964" cy="2900218"/>
          </a:xfrm>
        </p:grpSpPr>
        <p:grpSp>
          <p:nvGrpSpPr>
            <p:cNvPr id="12" name="Group 11"/>
            <p:cNvGrpSpPr/>
            <p:nvPr/>
          </p:nvGrpSpPr>
          <p:grpSpPr>
            <a:xfrm>
              <a:off x="5742140" y="2184862"/>
              <a:ext cx="3422180" cy="2900218"/>
              <a:chOff x="5742140" y="2184862"/>
              <a:chExt cx="3422180" cy="2900218"/>
            </a:xfrm>
          </p:grpSpPr>
          <p:sp>
            <p:nvSpPr>
              <p:cNvPr id="10" name="Bent-Up Arrow 9"/>
              <p:cNvSpPr/>
              <p:nvPr/>
            </p:nvSpPr>
            <p:spPr>
              <a:xfrm rot="5400000">
                <a:off x="4693351" y="3233651"/>
                <a:ext cx="2900218" cy="802640"/>
              </a:xfrm>
              <a:prstGeom prst="bentUpArrow">
                <a:avLst>
                  <a:gd name="adj1" fmla="val 16139"/>
                  <a:gd name="adj2" fmla="val 16772"/>
                  <a:gd name="adj3" fmla="val 3006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096000" y="2431450"/>
                <a:ext cx="3068320" cy="10156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Execution of the previous function resumes where the last function left off…</a:t>
                </a:r>
                <a:endParaRPr lang="en-US" sz="2000" dirty="0"/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6649278" y="4947178"/>
              <a:ext cx="4273826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681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5092</TotalTime>
  <Words>2039</Words>
  <Application>Microsoft Office PowerPoint</Application>
  <PresentationFormat>Widescreen</PresentationFormat>
  <Paragraphs>394</Paragraphs>
  <Slides>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Trebuchet MS</vt:lpstr>
      <vt:lpstr>Berlin</vt:lpstr>
      <vt:lpstr>Stack vs Heap</vt:lpstr>
      <vt:lpstr>Stack in different situations</vt:lpstr>
      <vt:lpstr>The Stack - Summary</vt:lpstr>
      <vt:lpstr>Call Stack Example</vt:lpstr>
      <vt:lpstr>Initialize() executes…</vt:lpstr>
      <vt:lpstr>After CreateWindow() executes…</vt:lpstr>
      <vt:lpstr>LoadModels() is put on the stack, and executes…</vt:lpstr>
      <vt:lpstr>The next function is put on the stack…</vt:lpstr>
      <vt:lpstr>Finish execution, LoadEnvironmentModels() falls off the stack (gets popped off)</vt:lpstr>
      <vt:lpstr>Execute this function, pop off the stack</vt:lpstr>
      <vt:lpstr>Load Models is finished</vt:lpstr>
      <vt:lpstr>LoadModels() is finished, move down the line</vt:lpstr>
      <vt:lpstr>Call Stack in an IDE</vt:lpstr>
      <vt:lpstr>Stack Frames visualized</vt:lpstr>
      <vt:lpstr>Stack Frames visualized</vt:lpstr>
      <vt:lpstr>Stack Pointer</vt:lpstr>
      <vt:lpstr>Stack memory allocations may be reversed</vt:lpstr>
      <vt:lpstr>Stack memory usage fluctuates over time</vt:lpstr>
      <vt:lpstr>Stack memory is limited</vt:lpstr>
      <vt:lpstr>Stack Overflow</vt:lpstr>
      <vt:lpstr>Stack Overflow</vt:lpstr>
      <vt:lpstr>Stack overflow from recursion</vt:lpstr>
      <vt:lpstr>The stack is a small amount of memory</vt:lpstr>
      <vt:lpstr>What if you NEED large amounts of memory?</vt:lpstr>
      <vt:lpstr>Heap – Storage for long-term or large data</vt:lpstr>
      <vt:lpstr>Heap and stack memory grow toward each other</vt:lpstr>
      <vt:lpstr>Stack variables vs Heap variables</vt:lpstr>
      <vt:lpstr>Heap/Free store – when to use it?</vt:lpstr>
      <vt:lpstr>When does data “disappear”?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vs Heap</dc:title>
  <dc:creator>Fox</dc:creator>
  <cp:lastModifiedBy>joshuafox@ufl.edu</cp:lastModifiedBy>
  <cp:revision>207</cp:revision>
  <dcterms:created xsi:type="dcterms:W3CDTF">2018-05-23T19:07:24Z</dcterms:created>
  <dcterms:modified xsi:type="dcterms:W3CDTF">2020-09-18T20:58:14Z</dcterms:modified>
</cp:coreProperties>
</file>