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sldIdLst>
    <p:sldId id="256" r:id="rId2"/>
    <p:sldId id="257" r:id="rId3"/>
    <p:sldId id="258" r:id="rId4"/>
    <p:sldId id="261" r:id="rId5"/>
    <p:sldId id="267" r:id="rId6"/>
    <p:sldId id="268" r:id="rId7"/>
    <p:sldId id="263" r:id="rId8"/>
    <p:sldId id="264" r:id="rId9"/>
    <p:sldId id="275" r:id="rId10"/>
    <p:sldId id="276" r:id="rId11"/>
    <p:sldId id="277" r:id="rId12"/>
    <p:sldId id="278" r:id="rId13"/>
    <p:sldId id="270" r:id="rId14"/>
    <p:sldId id="272" r:id="rId15"/>
    <p:sldId id="266" r:id="rId16"/>
    <p:sldId id="265" r:id="rId17"/>
    <p:sldId id="274" r:id="rId18"/>
    <p:sldId id="259" r:id="rId19"/>
    <p:sldId id="260" r:id="rId20"/>
    <p:sldId id="269" r:id="rId21"/>
    <p:sldId id="273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7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682-02E8-4454-930A-8C0EDF52C96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AE102-CD93-4E6E-AA9D-80DEC550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AE102-CD93-4E6E-AA9D-80DEC5504A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67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AE102-CD93-4E6E-AA9D-80DEC5504A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46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AE102-CD93-4E6E-AA9D-80DEC5504A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3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AE102-CD93-4E6E-AA9D-80DEC5504A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80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AE102-CD93-4E6E-AA9D-80DEC5504A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20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AE102-CD93-4E6E-AA9D-80DEC5504A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37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AE102-CD93-4E6E-AA9D-80DEC5504A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9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AE102-CD93-4E6E-AA9D-80DEC5504A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2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AE102-CD93-4E6E-AA9D-80DEC5504A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3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AE102-CD93-4E6E-AA9D-80DEC5504A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25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AE102-CD93-4E6E-AA9D-80DEC5504A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35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AE102-CD93-4E6E-AA9D-80DEC5504A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54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AE102-CD93-4E6E-AA9D-80DEC5504A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23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AE102-CD93-4E6E-AA9D-80DEC5504A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06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AE102-CD93-4E6E-AA9D-80DEC5504A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0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AE102-CD93-4E6E-AA9D-80DEC5504A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3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DFE3-0D6C-45D0-B194-A8AD8F230C4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B64-3EF4-4F99-91C4-7B2B2D4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3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DFE3-0D6C-45D0-B194-A8AD8F230C4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B64-3EF4-4F99-91C4-7B2B2D4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6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DFE3-0D6C-45D0-B194-A8AD8F230C4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B64-3EF4-4F99-91C4-7B2B2D4119D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889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DFE3-0D6C-45D0-B194-A8AD8F230C4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B64-3EF4-4F99-91C4-7B2B2D4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52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DFE3-0D6C-45D0-B194-A8AD8F230C4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B64-3EF4-4F99-91C4-7B2B2D4119D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7578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DFE3-0D6C-45D0-B194-A8AD8F230C4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B64-3EF4-4F99-91C4-7B2B2D4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57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DFE3-0D6C-45D0-B194-A8AD8F230C4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B64-3EF4-4F99-91C4-7B2B2D4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79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DFE3-0D6C-45D0-B194-A8AD8F230C4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B64-3EF4-4F99-91C4-7B2B2D4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9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DFE3-0D6C-45D0-B194-A8AD8F230C4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B64-3EF4-4F99-91C4-7B2B2D4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6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DFE3-0D6C-45D0-B194-A8AD8F230C4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B64-3EF4-4F99-91C4-7B2B2D4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7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DFE3-0D6C-45D0-B194-A8AD8F230C4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B64-3EF4-4F99-91C4-7B2B2D4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2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DFE3-0D6C-45D0-B194-A8AD8F230C4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B64-3EF4-4F99-91C4-7B2B2D4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6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DFE3-0D6C-45D0-B194-A8AD8F230C4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B64-3EF4-4F99-91C4-7B2B2D4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2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DFE3-0D6C-45D0-B194-A8AD8F230C4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B64-3EF4-4F99-91C4-7B2B2D4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1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DFE3-0D6C-45D0-B194-A8AD8F230C4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B64-3EF4-4F99-91C4-7B2B2D4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3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9B64-3EF4-4F99-91C4-7B2B2D4119D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DFE3-0D6C-45D0-B194-A8AD8F230C4D}" type="datetimeFigureOut">
              <a:rPr lang="en-US" smtClean="0"/>
              <a:t>9/28/2020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5DFE3-0D6C-45D0-B194-A8AD8F230C4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DA9B64-3EF4-4F99-91C4-7B2B2D4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1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Writing reusable code – hooray </a:t>
            </a:r>
            <a:r>
              <a:rPr lang="en-US" strike="sngStrike" dirty="0" smtClean="0"/>
              <a:t>laziness</a:t>
            </a:r>
            <a:r>
              <a:rPr lang="en-US" dirty="0" smtClean="0"/>
              <a:t> efficiency!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 smtClean="0"/>
              <a:t>Templates and 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390650"/>
            <a:ext cx="54281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GenericClass.h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GenericClass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singleObject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pointerToT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lotsOfT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otherVariable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otherStuff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[12];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GenericClass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82685" y="2993990"/>
            <a:ext cx="661881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GenericClass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floatSpec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err="1" smtClean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82685" y="2372633"/>
            <a:ext cx="661881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Create a specialization of the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828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 smtClean="0"/>
              <a:t>Templates and 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390650"/>
            <a:ext cx="54281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GenericClass.h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GenericClass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Widget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singleObject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Widget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pointerToT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Widget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lotsOfT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otherVariable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otherStuff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[12];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GenericClass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82685" y="2993990"/>
            <a:ext cx="661881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GenericClass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Widget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widgetSpec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err="1" smtClean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82685" y="2372633"/>
            <a:ext cx="661881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Create a specialization of the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270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 smtClean="0"/>
              <a:t>Templates and 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390650"/>
            <a:ext cx="54281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GenericClass.h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GenericClass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RandomObject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singleObject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RandomObject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pointerToT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RandomObject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lotsOfT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otherVariable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otherStuff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[12];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GenericClass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705475" y="2993990"/>
            <a:ext cx="629602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GenericClass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RandomObject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random;</a:t>
            </a:r>
          </a:p>
          <a:p>
            <a:endParaRPr lang="en-US" sz="2400" dirty="0" err="1" smtClean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05475" y="2372633"/>
            <a:ext cx="629602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Create a specialization of the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334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US" dirty="0" smtClean="0"/>
              <a:t>Why use template 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8775"/>
            <a:ext cx="8596668" cy="202882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Think of real-world storage or shipping. You need to store/carry/ship the following in large quantities:</a:t>
            </a:r>
          </a:p>
          <a:p>
            <a:pPr lvl="1"/>
            <a:r>
              <a:rPr lang="en-US" sz="1800" dirty="0"/>
              <a:t>Paperclips</a:t>
            </a:r>
          </a:p>
          <a:p>
            <a:pPr lvl="1"/>
            <a:r>
              <a:rPr lang="en-US" sz="1800" dirty="0"/>
              <a:t>Dry erase markers</a:t>
            </a:r>
          </a:p>
          <a:p>
            <a:pPr lvl="1"/>
            <a:r>
              <a:rPr lang="en-US" sz="1800" dirty="0"/>
              <a:t>Sticky </a:t>
            </a:r>
            <a:r>
              <a:rPr lang="en-US" sz="1800" dirty="0" smtClean="0"/>
              <a:t>notes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3754973"/>
            <a:ext cx="8596668" cy="70788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Do you create custom-made boxes that can ONLY hold paperclips, ONLY hold markers, ONLY hold sticky notes?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4507825"/>
            <a:ext cx="8596668" cy="4001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Or do you instead enlist the aid of the almighty cardboard box?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8945902" y="3588692"/>
            <a:ext cx="2428875" cy="2884706"/>
            <a:chOff x="8945902" y="3588692"/>
            <a:chExt cx="2428875" cy="2884706"/>
          </a:xfrm>
        </p:grpSpPr>
        <p:pic>
          <p:nvPicPr>
            <p:cNvPr id="1026" name="Picture 2" descr="Image result for cardboard bo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1153" y="3588692"/>
              <a:ext cx="2238375" cy="2238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945902" y="5827067"/>
              <a:ext cx="242887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Here for all your stuff-carrying needs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386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 smtClean="0"/>
              <a:t>Template classes are cardboard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0"/>
            <a:ext cx="8596668" cy="41458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Store anything in them</a:t>
            </a:r>
          </a:p>
          <a:p>
            <a:r>
              <a:rPr lang="en-US" sz="2400" dirty="0" smtClean="0"/>
              <a:t>Reuse them for different types of data in different scenarios</a:t>
            </a:r>
          </a:p>
          <a:p>
            <a:r>
              <a:rPr lang="en-US" sz="2400" dirty="0" smtClean="0"/>
              <a:t>Stop writing the same generic code</a:t>
            </a:r>
          </a:p>
          <a:p>
            <a:endParaRPr lang="en-US" sz="2400" dirty="0"/>
          </a:p>
          <a:p>
            <a:r>
              <a:rPr lang="en-US" sz="2400" dirty="0" smtClean="0"/>
              <a:t>Template classes are best used for STORAGE of objects</a:t>
            </a:r>
          </a:p>
          <a:p>
            <a:r>
              <a:rPr lang="en-US" sz="2400" dirty="0" smtClean="0"/>
              <a:t>What those objects actually DO, how the rest of your program USES them… that’s something else</a:t>
            </a:r>
          </a:p>
          <a:p>
            <a:r>
              <a:rPr lang="en-US" sz="2400" dirty="0" smtClean="0"/>
              <a:t>Template classes are the boxes/shelves/drawers that help you manage things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77300" y="2591376"/>
            <a:ext cx="3238500" cy="132343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000" dirty="0"/>
              <a:t>Side note: Just because a class is a template doesn’t mean it stores objects as well as anything else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77275" y="4095790"/>
            <a:ext cx="3438525" cy="10156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000" dirty="0"/>
              <a:t>Different containers are better (or worse) in certain situations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537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3362"/>
            <a:ext cx="8596668" cy="752475"/>
          </a:xfrm>
        </p:spPr>
        <p:txBody>
          <a:bodyPr/>
          <a:lstStyle/>
          <a:p>
            <a:r>
              <a:rPr lang="en-US" dirty="0" smtClean="0"/>
              <a:t>Template class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" y="1076325"/>
            <a:ext cx="79247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Still in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GenericClass.h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…</a:t>
            </a:r>
            <a:endParaRPr lang="en-US" sz="2400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GenericClass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GenericClass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GenericClass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GenericClass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numberOfThings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Allocate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an array of...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somethings</a:t>
            </a: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10656" y="919555"/>
            <a:ext cx="7383848" cy="1908413"/>
            <a:chOff x="3586881" y="1858127"/>
            <a:chExt cx="7383848" cy="1908413"/>
          </a:xfrm>
        </p:grpSpPr>
        <p:sp>
          <p:nvSpPr>
            <p:cNvPr id="6" name="TextBox 5"/>
            <p:cNvSpPr txBox="1"/>
            <p:nvPr/>
          </p:nvSpPr>
          <p:spPr>
            <a:xfrm>
              <a:off x="6557795" y="1858127"/>
              <a:ext cx="4412934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T</a:t>
              </a:r>
              <a:r>
                <a:rPr lang="en-US" sz="2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  <a:endParaRPr lang="en-US" dirty="0" smtClean="0"/>
            </a:p>
          </p:txBody>
        </p:sp>
        <p:sp>
          <p:nvSpPr>
            <p:cNvPr id="8" name="Left Arrow 7"/>
            <p:cNvSpPr/>
            <p:nvPr/>
          </p:nvSpPr>
          <p:spPr>
            <a:xfrm rot="19289451">
              <a:off x="3586881" y="3501787"/>
              <a:ext cx="3240927" cy="26475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57795" y="2315490"/>
              <a:ext cx="4412934" cy="64633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sz="1800" dirty="0"/>
                <a:t>This </a:t>
              </a:r>
              <a:r>
                <a:rPr lang="en-US" sz="1800" dirty="0"/>
                <a:t>has to be above EVERY </a:t>
              </a:r>
              <a:r>
                <a:rPr lang="en-US" sz="1800" dirty="0"/>
                <a:t>definition of a class member function, no exceptions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66636" y="4913522"/>
            <a:ext cx="6624433" cy="1015663"/>
            <a:chOff x="4966636" y="4913522"/>
            <a:chExt cx="6624433" cy="1015663"/>
          </a:xfrm>
        </p:grpSpPr>
        <p:sp>
          <p:nvSpPr>
            <p:cNvPr id="11" name="TextBox 10"/>
            <p:cNvSpPr txBox="1"/>
            <p:nvPr/>
          </p:nvSpPr>
          <p:spPr>
            <a:xfrm>
              <a:off x="7581044" y="4913522"/>
              <a:ext cx="4010025" cy="1015663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Use T, or whatever you called it, as a regular data </a:t>
              </a:r>
              <a:r>
                <a:rPr lang="en-US" dirty="0" smtClean="0"/>
                <a:t>type, anywhere you need one of those variables</a:t>
              </a:r>
              <a:endParaRPr lang="en-US" dirty="0"/>
            </a:p>
          </p:txBody>
        </p:sp>
        <p:sp>
          <p:nvSpPr>
            <p:cNvPr id="12" name="Left Arrow 11"/>
            <p:cNvSpPr/>
            <p:nvPr/>
          </p:nvSpPr>
          <p:spPr>
            <a:xfrm rot="20727567">
              <a:off x="4966636" y="5408717"/>
              <a:ext cx="2639280" cy="26475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32661" y="2180896"/>
            <a:ext cx="8510030" cy="1458257"/>
            <a:chOff x="3032661" y="2180896"/>
            <a:chExt cx="8510030" cy="1458257"/>
          </a:xfrm>
        </p:grpSpPr>
        <p:grpSp>
          <p:nvGrpSpPr>
            <p:cNvPr id="3" name="Group 2"/>
            <p:cNvGrpSpPr/>
            <p:nvPr/>
          </p:nvGrpSpPr>
          <p:grpSpPr>
            <a:xfrm>
              <a:off x="3032661" y="2642561"/>
              <a:ext cx="8510030" cy="996592"/>
              <a:chOff x="3032661" y="2642561"/>
              <a:chExt cx="8510030" cy="996592"/>
            </a:xfrm>
          </p:grpSpPr>
          <p:sp>
            <p:nvSpPr>
              <p:cNvPr id="18" name="Left Arrow 17"/>
              <p:cNvSpPr/>
              <p:nvPr/>
            </p:nvSpPr>
            <p:spPr>
              <a:xfrm rot="20632770">
                <a:off x="3032661" y="3374400"/>
                <a:ext cx="4453178" cy="264753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350835" y="2642561"/>
                <a:ext cx="4191856" cy="92333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sz="1800" dirty="0" smtClean="0"/>
                  <a:t>This </a:t>
                </a:r>
                <a:r>
                  <a:rPr lang="en-US" sz="1800" dirty="0"/>
                  <a:t>has to go after the class name, before the scope-resolution operator, in EVERY function definition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350835" y="2180896"/>
              <a:ext cx="694891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4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T</a:t>
              </a:r>
              <a:r>
                <a:rPr lang="en-US" sz="2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698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950"/>
          </a:xfrm>
        </p:spPr>
        <p:txBody>
          <a:bodyPr/>
          <a:lstStyle/>
          <a:p>
            <a:r>
              <a:rPr lang="en-US" dirty="0" smtClean="0"/>
              <a:t>Template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5425"/>
            <a:ext cx="8596668" cy="51091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Templates must be COMPLETELY DEFINED in a </a:t>
            </a:r>
            <a:r>
              <a:rPr lang="en-US" sz="2400" b="1" dirty="0" smtClean="0"/>
              <a:t>header file</a:t>
            </a:r>
          </a:p>
          <a:p>
            <a:r>
              <a:rPr lang="en-US" sz="2400" dirty="0" smtClean="0"/>
              <a:t>Why? (Doesn’t this go against the .h/.</a:t>
            </a:r>
            <a:r>
              <a:rPr lang="en-US" sz="2400" dirty="0" err="1" smtClean="0"/>
              <a:t>cpp</a:t>
            </a:r>
            <a:r>
              <a:rPr lang="en-US" sz="2400" dirty="0" smtClean="0"/>
              <a:t> style?)</a:t>
            </a:r>
          </a:p>
          <a:p>
            <a:pPr lvl="1"/>
            <a:r>
              <a:rPr lang="en-US" sz="2200" dirty="0" smtClean="0"/>
              <a:t>(Yes!)</a:t>
            </a:r>
            <a:endParaRPr lang="en-US" sz="2400" dirty="0"/>
          </a:p>
          <a:p>
            <a:r>
              <a:rPr lang="en-US" sz="2400" dirty="0" smtClean="0"/>
              <a:t>It has to do with the way templates are </a:t>
            </a:r>
            <a:r>
              <a:rPr lang="en-US" sz="2400" b="1" dirty="0" smtClean="0"/>
              <a:t>compiled</a:t>
            </a:r>
          </a:p>
          <a:p>
            <a:r>
              <a:rPr lang="en-US" sz="2400" dirty="0" smtClean="0"/>
              <a:t>The first time your compiler sees a new data type being used for a template…</a:t>
            </a:r>
          </a:p>
          <a:p>
            <a:pPr lvl="1"/>
            <a:r>
              <a:rPr lang="en-US" sz="2200" dirty="0" smtClean="0"/>
              <a:t>It checks to see if such a specialization already exists</a:t>
            </a:r>
          </a:p>
          <a:p>
            <a:pPr lvl="1"/>
            <a:r>
              <a:rPr lang="en-US" sz="2200" dirty="0" smtClean="0"/>
              <a:t>If so, the compiler uses that</a:t>
            </a:r>
          </a:p>
          <a:p>
            <a:pPr lvl="1"/>
            <a:r>
              <a:rPr lang="en-US" sz="2200" dirty="0" smtClean="0"/>
              <a:t>If not, it creates a new one</a:t>
            </a:r>
          </a:p>
          <a:p>
            <a:r>
              <a:rPr lang="en-US" sz="2400" dirty="0" smtClean="0"/>
              <a:t>In order to create one, it must know ALL the details of the template—just some prototypes isn’t enough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490484" y="2200275"/>
            <a:ext cx="3429001" cy="10156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Normally, the compiler only looks at class definitions and function prototypes…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90484" y="3451064"/>
            <a:ext cx="3429001" cy="70788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…and leaves function definitions for the linker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85684" y="4394076"/>
            <a:ext cx="3429001" cy="10156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Templates just work differently. </a:t>
            </a:r>
            <a:r>
              <a:rPr lang="en-US" dirty="0"/>
              <a:t>They exist </a:t>
            </a:r>
            <a:r>
              <a:rPr lang="en-US" b="1" dirty="0">
                <a:solidFill>
                  <a:srgbClr val="FFC000"/>
                </a:solidFill>
              </a:rPr>
              <a:t>entirely</a:t>
            </a:r>
            <a:r>
              <a:rPr lang="en-US" dirty="0"/>
              <a:t> in </a:t>
            </a:r>
            <a:r>
              <a:rPr lang="en-US" dirty="0" smtClean="0"/>
              <a:t>a single file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13791" y="228838"/>
            <a:ext cx="11092071" cy="1828562"/>
            <a:chOff x="1013791" y="228838"/>
            <a:chExt cx="11092071" cy="1828562"/>
          </a:xfrm>
        </p:grpSpPr>
        <p:sp>
          <p:nvSpPr>
            <p:cNvPr id="7" name="TextBox 6"/>
            <p:cNvSpPr txBox="1"/>
            <p:nvPr/>
          </p:nvSpPr>
          <p:spPr>
            <a:xfrm>
              <a:off x="6193664" y="228838"/>
              <a:ext cx="5912198" cy="11237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/>
              </a:lvl1pPr>
            </a:lstStyle>
            <a:p>
              <a:r>
                <a:rPr lang="en-US" b="1" dirty="0" smtClean="0">
                  <a:solidFill>
                    <a:srgbClr val="FF0000"/>
                  </a:solidFill>
                </a:rPr>
                <a:t>EXCEPTION</a:t>
              </a:r>
              <a:r>
                <a:rPr lang="en-US" dirty="0" smtClean="0"/>
                <a:t>: If you declare a class entirely in a .</a:t>
              </a:r>
              <a:r>
                <a:rPr lang="en-US" dirty="0" err="1" smtClean="0"/>
                <a:t>cpp</a:t>
              </a:r>
              <a:r>
                <a:rPr lang="en-US" dirty="0" smtClean="0"/>
                <a:t> file (such as a single-file program), they go entirely in that .</a:t>
              </a:r>
              <a:r>
                <a:rPr lang="en-US" dirty="0" err="1" smtClean="0"/>
                <a:t>cpp</a:t>
              </a:r>
              <a:r>
                <a:rPr lang="en-US" dirty="0" smtClean="0"/>
                <a:t> file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13791" y="1352550"/>
              <a:ext cx="8030818" cy="70485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63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3424" y="912607"/>
            <a:ext cx="938212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File: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SomeClass.h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Bar(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/*====== END CLASS DEFINITION, BEGIN MEMBER FUNCTION DEFINITIONS ======*/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&gt;::Foo(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&gt;::Bar(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219075"/>
            <a:ext cx="8596668" cy="742950"/>
          </a:xfrm>
        </p:spPr>
        <p:txBody>
          <a:bodyPr/>
          <a:lstStyle/>
          <a:p>
            <a:r>
              <a:rPr lang="en-US" dirty="0" smtClean="0"/>
              <a:t>Still split class declaration and definition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15021" y="806052"/>
            <a:ext cx="238125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 smtClean="0"/>
              <a:t>(It’s good practice)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819650" y="912607"/>
            <a:ext cx="4658152" cy="2020431"/>
            <a:chOff x="4819650" y="1075194"/>
            <a:chExt cx="4658152" cy="2020431"/>
          </a:xfrm>
        </p:grpSpPr>
        <p:sp>
          <p:nvSpPr>
            <p:cNvPr id="2" name="Right Brace 1"/>
            <p:cNvSpPr/>
            <p:nvPr/>
          </p:nvSpPr>
          <p:spPr>
            <a:xfrm>
              <a:off x="4819650" y="1075194"/>
              <a:ext cx="352425" cy="2020431"/>
            </a:xfrm>
            <a:prstGeom prst="rightBrace">
              <a:avLst>
                <a:gd name="adj1" fmla="val 48874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85946" y="1496410"/>
              <a:ext cx="4191856" cy="70788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Define the class itself at the top of the header file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43423" y="3344623"/>
            <a:ext cx="4658152" cy="3123321"/>
            <a:chOff x="4819650" y="1075194"/>
            <a:chExt cx="4658152" cy="3123321"/>
          </a:xfrm>
        </p:grpSpPr>
        <p:sp>
          <p:nvSpPr>
            <p:cNvPr id="9" name="Right Brace 8"/>
            <p:cNvSpPr/>
            <p:nvPr/>
          </p:nvSpPr>
          <p:spPr>
            <a:xfrm>
              <a:off x="4819650" y="1075194"/>
              <a:ext cx="352425" cy="3123321"/>
            </a:xfrm>
            <a:prstGeom prst="rightBrace">
              <a:avLst>
                <a:gd name="adj1" fmla="val 48874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85946" y="2282911"/>
              <a:ext cx="4191856" cy="1015663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Define the class member functions later in the file, after the class itself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911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266"/>
          </a:xfrm>
        </p:spPr>
        <p:txBody>
          <a:bodyPr/>
          <a:lstStyle/>
          <a:p>
            <a:r>
              <a:rPr lang="en-US" dirty="0" smtClean="0"/>
              <a:t>You can’t use templates for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2955"/>
            <a:ext cx="8596668" cy="230944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Unique functionality of objects inside a template?</a:t>
            </a:r>
          </a:p>
          <a:p>
            <a:r>
              <a:rPr lang="en-US" sz="2400" dirty="0" smtClean="0"/>
              <a:t>Bad idea--templates deal with </a:t>
            </a:r>
            <a:r>
              <a:rPr lang="en-US" sz="2400" b="1" u="sng" dirty="0" smtClean="0"/>
              <a:t>generic</a:t>
            </a:r>
            <a:r>
              <a:rPr lang="en-US" sz="2400" dirty="0" smtClean="0"/>
              <a:t>, </a:t>
            </a:r>
            <a:r>
              <a:rPr lang="en-US" sz="2400" b="1" u="sng" dirty="0" smtClean="0"/>
              <a:t>reusable</a:t>
            </a:r>
            <a:r>
              <a:rPr lang="en-US" sz="2400" dirty="0" smtClean="0"/>
              <a:t> functionality</a:t>
            </a:r>
          </a:p>
          <a:p>
            <a:pPr lvl="1"/>
            <a:r>
              <a:rPr lang="en-US" sz="2000" dirty="0" smtClean="0"/>
              <a:t>Store some data – perfect for data structures</a:t>
            </a:r>
          </a:p>
          <a:p>
            <a:pPr lvl="1"/>
            <a:r>
              <a:rPr lang="en-US" sz="2000" dirty="0" smtClean="0"/>
              <a:t>Operate on data with IDENTICAL BEHAVIOR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436486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GenericClass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Foo()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T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someVariable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someVariable.Bar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286250" y="4351953"/>
            <a:ext cx="5514975" cy="1572597"/>
            <a:chOff x="4029075" y="4188489"/>
            <a:chExt cx="5514975" cy="1572597"/>
          </a:xfrm>
        </p:grpSpPr>
        <p:sp>
          <p:nvSpPr>
            <p:cNvPr id="5" name="TextBox 4"/>
            <p:cNvSpPr txBox="1"/>
            <p:nvPr/>
          </p:nvSpPr>
          <p:spPr>
            <a:xfrm>
              <a:off x="5695950" y="4188489"/>
              <a:ext cx="3848100" cy="9233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en-US" sz="1800" dirty="0"/>
                <a:t>Every </a:t>
              </a:r>
              <a:r>
                <a:rPr lang="en-US" sz="1800" b="1" dirty="0">
                  <a:solidFill>
                    <a:srgbClr val="FFC000"/>
                  </a:solidFill>
                </a:rPr>
                <a:t>type</a:t>
              </a:r>
              <a:r>
                <a:rPr lang="en-US" sz="1800" dirty="0"/>
                <a:t> you use to create a specialization of this class MUST have a </a:t>
              </a:r>
              <a:r>
                <a:rPr lang="en-US" sz="1800" b="1" dirty="0"/>
                <a:t>Bar()</a:t>
              </a:r>
              <a:r>
                <a:rPr lang="en-US" sz="1800" dirty="0"/>
                <a:t> function</a:t>
              </a:r>
              <a:endParaRPr lang="en-US" sz="18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29075" y="4886325"/>
              <a:ext cx="1581151" cy="8747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029075" y="4286250"/>
              <a:ext cx="1660440" cy="1677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953125" y="5462885"/>
            <a:ext cx="548022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GenericClass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intSpec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Won’t work, compiler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error.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*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 isn’t a class, doesn’t have a </a:t>
            </a:r>
            <a:b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Bar() function (or any functions)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10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7175"/>
            <a:ext cx="8596668" cy="1320800"/>
          </a:xfrm>
        </p:spPr>
        <p:txBody>
          <a:bodyPr/>
          <a:lstStyle/>
          <a:p>
            <a:r>
              <a:rPr lang="en-US" dirty="0" smtClean="0"/>
              <a:t>The object being used must conform to some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390"/>
            <a:ext cx="8596668" cy="16684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May be a standard YOU develop</a:t>
            </a:r>
          </a:p>
          <a:p>
            <a:r>
              <a:rPr lang="en-US" sz="2400" dirty="0" smtClean="0"/>
              <a:t>May be part of the core functionality of the language</a:t>
            </a:r>
          </a:p>
          <a:p>
            <a:r>
              <a:rPr lang="en-US" sz="2400" dirty="0" smtClean="0"/>
              <a:t>There is no way to prevent a specific type from being used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3371850"/>
            <a:ext cx="8434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means ANY TYPE can be used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4" y="4070814"/>
            <a:ext cx="98096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GenericClass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&gt;::Foo(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&amp;other)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As long as T has Foo() overloaded, it’s okay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.Foo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52950" y="5785440"/>
            <a:ext cx="4629150" cy="92333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You CAN assume this function exists as part of your program design… as long as others know this is a choice you’ve made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7229475" y="515995"/>
            <a:ext cx="4962525" cy="61863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Foo();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BadClass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Baz();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In main()…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No problem, Bar::Foo() exists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GenericClass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someTemplate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Won’t compile, no Foo()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exists in "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BadClass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GenericClass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BadClass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nonConforming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Also won’t compile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GenericClass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intHasNoFunctions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17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2435"/>
          </a:xfrm>
        </p:spPr>
        <p:txBody>
          <a:bodyPr/>
          <a:lstStyle/>
          <a:p>
            <a:r>
              <a:rPr lang="en-US" dirty="0" smtClean="0"/>
              <a:t>Code reuse speeds up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2036"/>
            <a:ext cx="8596668" cy="296087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Inventing the wheel is hard, but necessary</a:t>
            </a:r>
          </a:p>
          <a:p>
            <a:r>
              <a:rPr lang="en-US" sz="2400" u="sng" dirty="0" smtClean="0"/>
              <a:t>Reinventing</a:t>
            </a:r>
            <a:r>
              <a:rPr lang="en-US" sz="2400" dirty="0" smtClean="0"/>
              <a:t> the wheel is a waste</a:t>
            </a:r>
          </a:p>
          <a:p>
            <a:endParaRPr lang="en-US" sz="2400" dirty="0" smtClean="0"/>
          </a:p>
          <a:p>
            <a:r>
              <a:rPr lang="en-US" sz="2400" dirty="0" smtClean="0"/>
              <a:t>Building a system to work with one data type might be 99% the same as another system</a:t>
            </a:r>
          </a:p>
          <a:p>
            <a:r>
              <a:rPr lang="en-US" sz="2400" dirty="0" smtClean="0"/>
              <a:t>The only difference might be the </a:t>
            </a:r>
            <a:r>
              <a:rPr lang="en-US" sz="2400" b="1" dirty="0" smtClean="0">
                <a:solidFill>
                  <a:srgbClr val="FF0000"/>
                </a:solidFill>
              </a:rPr>
              <a:t>types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677334" y="4737149"/>
            <a:ext cx="4212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DoSomeStuff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DoSomeStuff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DoSomeStuff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 char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0065" y="4737149"/>
            <a:ext cx="4212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DynamicArrayInt</a:t>
            </a:r>
            <a:r>
              <a:rPr lang="en-US" dirty="0">
                <a:latin typeface="Consolas" panose="020B0609020204030204" pitchFamily="49" charset="0"/>
              </a:rPr>
              <a:t>{};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DynamicArrayFloat</a:t>
            </a:r>
            <a:r>
              <a:rPr lang="en-US" dirty="0">
                <a:latin typeface="Consolas" panose="020B0609020204030204" pitchFamily="49" charset="0"/>
              </a:rPr>
              <a:t>{};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DynamicArrayString</a:t>
            </a:r>
            <a:r>
              <a:rPr lang="en-US" dirty="0">
                <a:latin typeface="Consolas" panose="020B0609020204030204" pitchFamily="49" charset="0"/>
              </a:rPr>
              <a:t>{};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8193" y="5790048"/>
            <a:ext cx="7229030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COULD duplicate code like this… or maybe there’s a better way!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8768" y="6207492"/>
            <a:ext cx="1364925" cy="27699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Spoiler: There </a:t>
            </a:r>
            <a:r>
              <a:rPr lang="en-US" sz="1200" dirty="0" smtClean="0">
                <a:solidFill>
                  <a:schemeClr val="bg1"/>
                </a:solidFill>
              </a:rPr>
              <a:t>is!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87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US" dirty="0" smtClean="0"/>
              <a:t>What about multiple </a:t>
            </a:r>
            <a:r>
              <a:rPr lang="en-US" dirty="0" err="1" smtClean="0"/>
              <a:t>typenames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409700"/>
            <a:ext cx="5409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Type1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Type2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Type1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obj1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Type2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obj2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7334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B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arrayOfThings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[20];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45189" y="1409700"/>
            <a:ext cx="5208586" cy="1477328"/>
            <a:chOff x="5478464" y="1409700"/>
            <a:chExt cx="5208586" cy="1477328"/>
          </a:xfrm>
        </p:grpSpPr>
        <p:sp>
          <p:nvSpPr>
            <p:cNvPr id="8" name="Rectangle 7"/>
            <p:cNvSpPr/>
            <p:nvPr/>
          </p:nvSpPr>
          <p:spPr>
            <a:xfrm>
              <a:off x="6344709" y="1409700"/>
              <a:ext cx="4342341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Foo&lt;string, string&gt;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Foo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"Batman"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"Robin"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Foo&lt;</a:t>
              </a:r>
              <a:r>
                <a:rPr lang="en-US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, float&gt;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Foo(25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-4.6f);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478464" y="1543050"/>
              <a:ext cx="828675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7334" y="4181478"/>
            <a:ext cx="6096000" cy="1542456"/>
            <a:chOff x="677334" y="4181478"/>
            <a:chExt cx="6096000" cy="1542456"/>
          </a:xfrm>
        </p:grpSpPr>
        <p:sp>
          <p:nvSpPr>
            <p:cNvPr id="7" name="Rectangle 6"/>
            <p:cNvSpPr/>
            <p:nvPr/>
          </p:nvSpPr>
          <p:spPr>
            <a:xfrm>
              <a:off x="677334" y="4800604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en-US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Create an object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with 1 string, pointer to </a:t>
              </a:r>
              <a:r>
                <a:rPr lang="en-US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 an integer and 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an array of 20 float pointers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SomeClass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float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*&gt;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myObject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2953279" y="4338641"/>
              <a:ext cx="61912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77333" y="5751138"/>
            <a:ext cx="83333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Create an object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with 1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 a pointer to a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SomeClass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object,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and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an array of 20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chars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myObject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5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0525"/>
            <a:ext cx="8596668" cy="695325"/>
          </a:xfrm>
        </p:spPr>
        <p:txBody>
          <a:bodyPr/>
          <a:lstStyle/>
          <a:p>
            <a:r>
              <a:rPr lang="en-US" dirty="0" smtClean="0"/>
              <a:t>What about templates within templates?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7334" y="1366361"/>
            <a:ext cx="3218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someT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7334" y="2490311"/>
            <a:ext cx="33422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TemplateClass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43375" y="13663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someInts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Easy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43375" y="2644259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TemplateClass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uhhWhat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7334" y="4260592"/>
            <a:ext cx="7035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/>
              <a:t>is just a data type (a template </a:t>
            </a:r>
            <a:r>
              <a:rPr lang="en-US" dirty="0" smtClean="0"/>
              <a:t>type itself, </a:t>
            </a:r>
            <a:r>
              <a:rPr lang="en-US" dirty="0"/>
              <a:t>but still)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7334" y="4763274"/>
            <a:ext cx="6450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TemplateClass</a:t>
            </a:r>
            <a:r>
              <a:rPr lang="en-US" dirty="0"/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&gt;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needs a type in the angle brackets, so…</a:t>
            </a: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TemplateClass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7334" y="5692259"/>
            <a:ext cx="942918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TemplateClass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May look gross, but works just fine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5849" y="6215540"/>
            <a:ext cx="560070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 smtClean="0"/>
              <a:t>Templates can make for some VERY ugly code…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19925" y="6215540"/>
            <a:ext cx="332422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 smtClean="0"/>
              <a:t>But they are very powerful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60585" y="3967639"/>
            <a:ext cx="438150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Basically what a vector is…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</p:txBody>
      </p:sp>
    </p:spTree>
    <p:extLst>
      <p:ext uri="{BB962C8B-B14F-4D97-AF65-F5344CB8AC3E}">
        <p14:creationId xmlns:p14="http://schemas.microsoft.com/office/powerpoint/2010/main" val="239537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0525"/>
            <a:ext cx="8596668" cy="695325"/>
          </a:xfrm>
        </p:spPr>
        <p:txBody>
          <a:bodyPr/>
          <a:lstStyle/>
          <a:p>
            <a:r>
              <a:rPr lang="en-US" dirty="0" smtClean="0"/>
              <a:t>What about nested Classes?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7334" y="1356836"/>
            <a:ext cx="33422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TemplateClass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data_a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data_b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array_Of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[7];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NestedClass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	// Etc...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72714" y="3784667"/>
            <a:ext cx="7469049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T is a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float,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for the outer AND inner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classes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TemplateClass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NestedClass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nestedObject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nestedObject.someData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3.14f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is type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float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T is a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char,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for the outer AND inner classes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TemplateClass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NestedClass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nested;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nested</a:t>
            </a:r>
            <a:r>
              <a:rPr lang="en-US" dirty="0" err="1" smtClean="0">
                <a:latin typeface="Consolas" panose="020B0609020204030204" pitchFamily="49" charset="0"/>
              </a:rPr>
              <a:t>.someData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'$'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someData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is type char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3825" y="1553125"/>
            <a:ext cx="6705600" cy="147732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nested class will use the same &lt;T&gt; as its containing class.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Accessing the nested class requires you provide a specialization (so the compiler knows what type it’s dealing with)</a:t>
            </a:r>
          </a:p>
        </p:txBody>
      </p:sp>
      <p:sp>
        <p:nvSpPr>
          <p:cNvPr id="6" name="Rectangle 5"/>
          <p:cNvSpPr/>
          <p:nvPr/>
        </p:nvSpPr>
        <p:spPr>
          <a:xfrm>
            <a:off x="3933825" y="5159678"/>
            <a:ext cx="6705600" cy="147732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nested class will use the same </a:t>
            </a:r>
            <a:r>
              <a:rPr lang="en-US" b="1" dirty="0">
                <a:solidFill>
                  <a:srgbClr val="FFC000"/>
                </a:solidFill>
              </a:rPr>
              <a:t>&lt;T&gt;</a:t>
            </a:r>
            <a:r>
              <a:rPr lang="en-US" dirty="0">
                <a:solidFill>
                  <a:schemeClr val="bg1"/>
                </a:solidFill>
              </a:rPr>
              <a:t> as its </a:t>
            </a:r>
            <a:r>
              <a:rPr lang="en-US" b="1" dirty="0">
                <a:solidFill>
                  <a:srgbClr val="FFC000"/>
                </a:solidFill>
              </a:rPr>
              <a:t>containing class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Accessing the nested class requires you provide a specialization (so the compiler knows what type it’s dealing with)</a:t>
            </a:r>
          </a:p>
        </p:txBody>
      </p:sp>
    </p:spTree>
    <p:extLst>
      <p:ext uri="{BB962C8B-B14F-4D97-AF65-F5344CB8AC3E}">
        <p14:creationId xmlns:p14="http://schemas.microsoft.com/office/powerpoint/2010/main" val="58646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940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43741"/>
            <a:ext cx="9212101" cy="4297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Reusable code is a good thing!</a:t>
            </a:r>
          </a:p>
          <a:p>
            <a:r>
              <a:rPr lang="en-US" sz="2400" dirty="0"/>
              <a:t>Templates </a:t>
            </a:r>
            <a:r>
              <a:rPr lang="en-US" sz="2400" dirty="0" smtClean="0"/>
              <a:t>let you reuse </a:t>
            </a:r>
            <a:r>
              <a:rPr lang="en-US" sz="2400" b="1" dirty="0">
                <a:solidFill>
                  <a:srgbClr val="00B0F0"/>
                </a:solidFill>
              </a:rPr>
              <a:t>functions</a:t>
            </a:r>
            <a:r>
              <a:rPr lang="en-US" sz="2400" dirty="0" smtClean="0"/>
              <a:t> and </a:t>
            </a:r>
            <a:r>
              <a:rPr lang="en-US" sz="2400" b="1" dirty="0">
                <a:solidFill>
                  <a:srgbClr val="00B0F0"/>
                </a:solidFill>
              </a:rPr>
              <a:t>classes</a:t>
            </a:r>
            <a:r>
              <a:rPr lang="en-US" sz="2400" dirty="0" smtClean="0"/>
              <a:t> with </a:t>
            </a:r>
            <a:r>
              <a:rPr lang="en-US" sz="2400" b="1" dirty="0">
                <a:solidFill>
                  <a:srgbClr val="00B0F0"/>
                </a:solidFill>
              </a:rPr>
              <a:t>different data types</a:t>
            </a:r>
          </a:p>
          <a:p>
            <a:r>
              <a:rPr lang="en-US" sz="2400" dirty="0" smtClean="0"/>
              <a:t>You define a template with a new type or types (often named </a:t>
            </a:r>
            <a:r>
              <a:rPr lang="en-US" sz="2400" b="1" dirty="0">
                <a:solidFill>
                  <a:srgbClr val="00B0F0"/>
                </a:solidFill>
              </a:rPr>
              <a:t>T</a:t>
            </a:r>
            <a:r>
              <a:rPr lang="en-US" sz="2400" dirty="0" smtClean="0"/>
              <a:t>… or other simple names)</a:t>
            </a:r>
          </a:p>
          <a:p>
            <a:r>
              <a:rPr lang="en-US" sz="2400" dirty="0" smtClean="0"/>
              <a:t>The compiler creates a </a:t>
            </a:r>
            <a:r>
              <a:rPr lang="en-US" sz="2400" b="1" dirty="0">
                <a:solidFill>
                  <a:srgbClr val="00B0F0"/>
                </a:solidFill>
              </a:rPr>
              <a:t>specialization</a:t>
            </a:r>
            <a:r>
              <a:rPr lang="en-US" sz="2400" dirty="0" smtClean="0"/>
              <a:t> of that template with the type(s) specified</a:t>
            </a:r>
          </a:p>
          <a:p>
            <a:r>
              <a:rPr lang="en-US" sz="2400" dirty="0" smtClean="0"/>
              <a:t>Template classes must be </a:t>
            </a:r>
            <a:r>
              <a:rPr lang="en-US" sz="2400" b="1" dirty="0">
                <a:solidFill>
                  <a:srgbClr val="00B0F0"/>
                </a:solidFill>
              </a:rPr>
              <a:t>completely defined in a single file</a:t>
            </a:r>
            <a:r>
              <a:rPr lang="en-US" sz="2400" dirty="0" smtClean="0"/>
              <a:t>—typically a header 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63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5891"/>
            <a:ext cx="8596668" cy="636396"/>
          </a:xfrm>
        </p:spPr>
        <p:txBody>
          <a:bodyPr/>
          <a:lstStyle/>
          <a:p>
            <a:r>
              <a:rPr lang="en-US" dirty="0" smtClean="0"/>
              <a:t>Imagine a simple input function…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1247" y="134161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GetNumericValue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Assume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proper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input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code here */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1247" y="3662789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GetNumericValue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Assume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proper input code here */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929" y="3183758"/>
            <a:ext cx="600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about other numeric types?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1247" y="5312245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GetNumericValue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short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max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1247" y="5681577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GetNumericValue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max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1247" y="6050909"/>
            <a:ext cx="892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long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GetNumericValue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long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 long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max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…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01564" y="4280793"/>
            <a:ext cx="3587353" cy="1200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That’s </a:t>
            </a:r>
            <a:r>
              <a:rPr lang="en-US" dirty="0">
                <a:solidFill>
                  <a:schemeClr val="bg1"/>
                </a:solidFill>
              </a:rPr>
              <a:t>a lot of </a:t>
            </a:r>
            <a:r>
              <a:rPr lang="en-US" dirty="0">
                <a:solidFill>
                  <a:schemeClr val="bg1"/>
                </a:solidFill>
              </a:rPr>
              <a:t>repetition!</a:t>
            </a:r>
          </a:p>
          <a:p>
            <a:r>
              <a:rPr lang="en-US" dirty="0" err="1">
                <a:solidFill>
                  <a:schemeClr val="bg1"/>
                </a:solidFill>
              </a:rPr>
              <a:t>Copy+paste</a:t>
            </a:r>
            <a:r>
              <a:rPr lang="en-US" dirty="0">
                <a:solidFill>
                  <a:schemeClr val="bg1"/>
                </a:solidFill>
              </a:rPr>
              <a:t>, change data type… </a:t>
            </a:r>
          </a:p>
          <a:p>
            <a:r>
              <a:rPr lang="en-US" dirty="0" err="1">
                <a:solidFill>
                  <a:schemeClr val="bg1"/>
                </a:solidFill>
              </a:rPr>
              <a:t>Copy+paste</a:t>
            </a:r>
            <a:r>
              <a:rPr lang="en-US" dirty="0">
                <a:solidFill>
                  <a:schemeClr val="bg1"/>
                </a:solidFill>
              </a:rPr>
              <a:t>, change data type… </a:t>
            </a:r>
            <a:r>
              <a:rPr lang="en-US" dirty="0" err="1">
                <a:solidFill>
                  <a:schemeClr val="bg1"/>
                </a:solidFill>
              </a:rPr>
              <a:t>Copy+paste</a:t>
            </a:r>
            <a:r>
              <a:rPr lang="en-US" dirty="0">
                <a:solidFill>
                  <a:schemeClr val="bg1"/>
                </a:solidFill>
              </a:rPr>
              <a:t>, change data type</a:t>
            </a:r>
            <a:r>
              <a:rPr lang="en-US" dirty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2764"/>
            <a:ext cx="8596668" cy="716782"/>
          </a:xfrm>
        </p:spPr>
        <p:txBody>
          <a:bodyPr/>
          <a:lstStyle/>
          <a:p>
            <a:r>
              <a:rPr lang="en-US" dirty="0" smtClean="0"/>
              <a:t>Templates to the rescue!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182529"/>
            <a:ext cx="6999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GetNumericValue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/* Assume proper input code here */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333" y="3796324"/>
            <a:ext cx="7682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GetNumericValue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(3.14f, 29.774f);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dx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GetNumericValue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(3.14, 19.9);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GetNumericValue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(-5, 2000000);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z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GetNumericValue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3770" y="5561763"/>
            <a:ext cx="8249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compiler will create a new version, or </a:t>
            </a:r>
            <a:r>
              <a:rPr lang="en-US" sz="2400" b="1" dirty="0" smtClean="0">
                <a:solidFill>
                  <a:srgbClr val="00B0F0"/>
                </a:solidFill>
              </a:rPr>
              <a:t>specialization</a:t>
            </a:r>
            <a:r>
              <a:rPr lang="en-US" sz="2400" dirty="0" smtClean="0"/>
              <a:t>, of this function, for each data type that it finds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48526" y="1495252"/>
            <a:ext cx="3930266" cy="3806871"/>
            <a:chOff x="7248526" y="1495252"/>
            <a:chExt cx="3930266" cy="3806871"/>
          </a:xfrm>
        </p:grpSpPr>
        <p:grpSp>
          <p:nvGrpSpPr>
            <p:cNvPr id="3" name="Group 2"/>
            <p:cNvGrpSpPr/>
            <p:nvPr/>
          </p:nvGrpSpPr>
          <p:grpSpPr>
            <a:xfrm>
              <a:off x="7248526" y="1495252"/>
              <a:ext cx="3930266" cy="3806871"/>
              <a:chOff x="7248526" y="1495252"/>
              <a:chExt cx="3930266" cy="380687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248526" y="1495252"/>
                <a:ext cx="3930266" cy="15696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sz="2400" dirty="0"/>
                  <a:t>You write one template, the compiler uses that create 4 </a:t>
                </a:r>
                <a:r>
                  <a:rPr lang="en-US" sz="2400" b="1" dirty="0">
                    <a:solidFill>
                      <a:srgbClr val="FFC000"/>
                    </a:solidFill>
                  </a:rPr>
                  <a:t>specializations</a:t>
                </a:r>
                <a:r>
                  <a:rPr lang="en-US" sz="2400" dirty="0"/>
                  <a:t> – one for each data type</a:t>
                </a:r>
                <a:endParaRPr lang="en-US" sz="2400" dirty="0"/>
              </a:p>
            </p:txBody>
          </p:sp>
          <p:sp>
            <p:nvSpPr>
              <p:cNvPr id="8" name="Right Brace 7"/>
              <p:cNvSpPr/>
              <p:nvPr/>
            </p:nvSpPr>
            <p:spPr>
              <a:xfrm>
                <a:off x="7925637" y="3860185"/>
                <a:ext cx="386861" cy="1441938"/>
              </a:xfrm>
              <a:prstGeom prst="rightBrace">
                <a:avLst>
                  <a:gd name="adj1" fmla="val 48593"/>
                  <a:gd name="adj2" fmla="val 5000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Elbow Connector 10"/>
            <p:cNvCxnSpPr>
              <a:stCxn id="5" idx="3"/>
              <a:endCxn id="7" idx="2"/>
            </p:cNvCxnSpPr>
            <p:nvPr/>
          </p:nvCxnSpPr>
          <p:spPr>
            <a:xfrm flipV="1">
              <a:off x="8360229" y="3064912"/>
              <a:ext cx="853430" cy="1516242"/>
            </a:xfrm>
            <a:prstGeom prst="bentConnector2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74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782"/>
          </a:xfrm>
        </p:spPr>
        <p:txBody>
          <a:bodyPr/>
          <a:lstStyle/>
          <a:p>
            <a:r>
              <a:rPr lang="en-US" dirty="0" smtClean="0"/>
              <a:t>Isn’t this function overloading?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1551738"/>
            <a:ext cx="8249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this particular example, it’s </a:t>
            </a:r>
            <a:r>
              <a:rPr lang="en-US" sz="2400" b="1" u="sng" dirty="0" smtClean="0"/>
              <a:t>very similar</a:t>
            </a:r>
            <a:r>
              <a:rPr lang="en-US" sz="2400" dirty="0" smtClean="0"/>
              <a:t>, but not the same as overloading a function</a:t>
            </a:r>
            <a:endParaRPr lang="en-US" sz="24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77334" y="2570913"/>
            <a:ext cx="8249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Overloading a function is passing different types of parameters (possibly a different number of parameters)</a:t>
            </a:r>
            <a:endParaRPr lang="en-US" sz="24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677333" y="3560295"/>
            <a:ext cx="101525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Overloading a function – multiple, </a:t>
            </a:r>
            <a:r>
              <a:rPr lang="en-US" sz="2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DIFFERENT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versions</a:t>
            </a: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GetNumericValue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min);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GetNumericValue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min,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max);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GetNumericValue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min,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max,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error);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7333" y="5288340"/>
            <a:ext cx="7476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Template – one function (written by you)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GetNumericValue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min);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3174" y="5390107"/>
            <a:ext cx="5046178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Multiple </a:t>
            </a:r>
            <a:r>
              <a:rPr lang="en-US" b="1" dirty="0">
                <a:solidFill>
                  <a:srgbClr val="FFC000"/>
                </a:solidFill>
              </a:rPr>
              <a:t>specializations</a:t>
            </a:r>
            <a:r>
              <a:rPr lang="en-US" dirty="0"/>
              <a:t> </a:t>
            </a:r>
            <a:r>
              <a:rPr lang="en-US" dirty="0" smtClean="0"/>
              <a:t>created (if </a:t>
            </a:r>
            <a:r>
              <a:rPr lang="en-US" dirty="0"/>
              <a:t>necessary</a:t>
            </a:r>
            <a:r>
              <a:rPr lang="en-US" dirty="0" smtClean="0"/>
              <a:t>), by </a:t>
            </a:r>
            <a:r>
              <a:rPr lang="en-US" dirty="0"/>
              <a:t>the compiler, from your template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4755" y="6138205"/>
            <a:ext cx="5304597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The specializations are invisible to you, and only created on an as-needed basis by the 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5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4" grpId="0"/>
      <p:bldP spid="15" grpId="0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2967"/>
          </a:xfrm>
        </p:spPr>
        <p:txBody>
          <a:bodyPr/>
          <a:lstStyle/>
          <a:p>
            <a:r>
              <a:rPr lang="en-US" dirty="0" smtClean="0"/>
              <a:t>Template breakdown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467954"/>
            <a:ext cx="98332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77" y="3892213"/>
            <a:ext cx="87344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GetNumericValue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x, y, z;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a, b, c;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What data types are these?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2082" y="4982563"/>
            <a:ext cx="3671487" cy="132343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000" dirty="0"/>
              <a:t>Could be anything, depends on </a:t>
            </a:r>
            <a:r>
              <a:rPr lang="en-US" sz="2000" dirty="0" smtClean="0"/>
              <a:t>the context in which this </a:t>
            </a:r>
            <a:r>
              <a:rPr lang="en-US" sz="2000" dirty="0"/>
              <a:t>function was called elsewhere in your code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16823" y="1895475"/>
            <a:ext cx="2333625" cy="1657334"/>
            <a:chOff x="216823" y="1895475"/>
            <a:chExt cx="2333625" cy="1657334"/>
          </a:xfrm>
        </p:grpSpPr>
        <p:sp>
          <p:nvSpPr>
            <p:cNvPr id="3" name="TextBox 2"/>
            <p:cNvSpPr txBox="1"/>
            <p:nvPr/>
          </p:nvSpPr>
          <p:spPr>
            <a:xfrm>
              <a:off x="216823" y="2537146"/>
              <a:ext cx="2333625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endParaRPr lang="en-US" sz="2000" dirty="0">
                <a:solidFill>
                  <a:srgbClr val="000000"/>
                </a:solidFill>
              </a:endParaRPr>
            </a:p>
            <a:p>
              <a:r>
                <a:rPr lang="en-US" sz="2000" dirty="0" smtClean="0">
                  <a:solidFill>
                    <a:srgbClr val="000000"/>
                  </a:solidFill>
                </a:rPr>
                <a:t>defines </a:t>
              </a:r>
              <a:r>
                <a:rPr lang="en-US" sz="2000" dirty="0">
                  <a:solidFill>
                    <a:srgbClr val="000000"/>
                  </a:solidFill>
                </a:rPr>
                <a:t>this as a template (genius</a:t>
              </a:r>
              <a:r>
                <a:rPr lang="en-US" sz="2000" dirty="0" smtClean="0">
                  <a:solidFill>
                    <a:srgbClr val="000000"/>
                  </a:solidFill>
                </a:rPr>
                <a:t>!)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10" name="Straight Connector 9"/>
            <p:cNvCxnSpPr>
              <a:stCxn id="3" idx="0"/>
            </p:cNvCxnSpPr>
            <p:nvPr/>
          </p:nvCxnSpPr>
          <p:spPr>
            <a:xfrm flipV="1">
              <a:off x="1383636" y="1895475"/>
              <a:ext cx="26064" cy="6416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940713" y="1911971"/>
            <a:ext cx="3202912" cy="1828066"/>
            <a:chOff x="2940713" y="1911971"/>
            <a:chExt cx="3202912" cy="1828066"/>
          </a:xfrm>
        </p:grpSpPr>
        <p:sp>
          <p:nvSpPr>
            <p:cNvPr id="5" name="TextBox 4"/>
            <p:cNvSpPr txBox="1"/>
            <p:nvPr/>
          </p:nvSpPr>
          <p:spPr>
            <a:xfrm>
              <a:off x="2940713" y="2724374"/>
              <a:ext cx="3202912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endParaRPr lang="en-US" sz="2000" dirty="0">
                <a:solidFill>
                  <a:srgbClr val="000000"/>
                </a:solidFill>
              </a:endParaRPr>
            </a:p>
            <a:p>
              <a:r>
                <a:rPr lang="en-US" sz="2000" dirty="0" smtClean="0">
                  <a:solidFill>
                    <a:srgbClr val="000000"/>
                  </a:solidFill>
                </a:rPr>
                <a:t>define </a:t>
              </a:r>
              <a:r>
                <a:rPr lang="en-US" sz="2000" dirty="0">
                  <a:solidFill>
                    <a:srgbClr val="000000"/>
                  </a:solidFill>
                </a:rPr>
                <a:t>whatever follows </a:t>
              </a:r>
              <a:r>
                <a:rPr lang="en-US" sz="2000" dirty="0" smtClean="0">
                  <a:solidFill>
                    <a:srgbClr val="000000"/>
                  </a:solidFill>
                </a:rPr>
                <a:t>this as </a:t>
              </a:r>
              <a:r>
                <a:rPr lang="en-US" sz="2000" dirty="0">
                  <a:solidFill>
                    <a:srgbClr val="000000"/>
                  </a:solidFill>
                </a:rPr>
                <a:t>a </a:t>
              </a:r>
              <a:r>
                <a:rPr lang="en-US" sz="2000" b="1" u="sng" dirty="0" smtClean="0">
                  <a:solidFill>
                    <a:srgbClr val="000000"/>
                  </a:solidFill>
                </a:rPr>
                <a:t>usable </a:t>
              </a:r>
              <a:r>
                <a:rPr lang="en-US" sz="2000" b="1" u="sng" dirty="0">
                  <a:solidFill>
                    <a:srgbClr val="000000"/>
                  </a:solidFill>
                </a:rPr>
                <a:t>data type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 flipV="1">
              <a:off x="3822297" y="1911971"/>
              <a:ext cx="359178" cy="8124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810126" y="1615313"/>
            <a:ext cx="5413445" cy="1631216"/>
            <a:chOff x="4810126" y="1615313"/>
            <a:chExt cx="5413445" cy="1631216"/>
          </a:xfrm>
        </p:grpSpPr>
        <p:sp>
          <p:nvSpPr>
            <p:cNvPr id="6" name="TextBox 5"/>
            <p:cNvSpPr txBox="1"/>
            <p:nvPr/>
          </p:nvSpPr>
          <p:spPr>
            <a:xfrm>
              <a:off x="6249134" y="1615313"/>
              <a:ext cx="3974437" cy="1631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T</a:t>
              </a:r>
              <a:endParaRPr lang="en-US" sz="2000" dirty="0">
                <a:solidFill>
                  <a:srgbClr val="000000"/>
                </a:solidFill>
              </a:endParaRPr>
            </a:p>
            <a:p>
              <a:r>
                <a:rPr lang="en-US" sz="2000" dirty="0" smtClean="0">
                  <a:solidFill>
                    <a:srgbClr val="000000"/>
                  </a:solidFill>
                </a:rPr>
                <a:t>the </a:t>
              </a:r>
              <a:r>
                <a:rPr lang="en-US" sz="2000" dirty="0">
                  <a:solidFill>
                    <a:srgbClr val="000000"/>
                  </a:solidFill>
                </a:rPr>
                <a:t>newly-defined data type</a:t>
              </a:r>
            </a:p>
            <a:p>
              <a:endParaRPr lang="en-US" sz="2000" dirty="0" smtClean="0">
                <a:solidFill>
                  <a:srgbClr val="000000"/>
                </a:solidFill>
              </a:endParaRPr>
            </a:p>
            <a:p>
              <a:r>
                <a:rPr lang="en-US" sz="2000" dirty="0" smtClean="0">
                  <a:solidFill>
                    <a:srgbClr val="000000"/>
                  </a:solidFill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</a:rPr>
                <a:t>T is common, but it can be anything—keep it small, simple)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4810126" y="1877825"/>
              <a:ext cx="1439008" cy="3384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466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1226"/>
          </a:xfrm>
        </p:spPr>
        <p:txBody>
          <a:bodyPr/>
          <a:lstStyle/>
          <a:p>
            <a:r>
              <a:rPr lang="en-US" smtClean="0"/>
              <a:t>Template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8123"/>
            <a:ext cx="8596668" cy="921727"/>
          </a:xfrm>
        </p:spPr>
        <p:txBody>
          <a:bodyPr>
            <a:noAutofit/>
          </a:bodyPr>
          <a:lstStyle/>
          <a:p>
            <a:r>
              <a:rPr lang="en-US" sz="2400" dirty="0" smtClean="0"/>
              <a:t>For functions, specializations are typically </a:t>
            </a:r>
            <a:r>
              <a:rPr lang="en-US" sz="2400" b="1" dirty="0" smtClean="0"/>
              <a:t>deduced</a:t>
            </a:r>
            <a:r>
              <a:rPr lang="en-US" sz="2400" dirty="0" smtClean="0"/>
              <a:t> by the compiler, based on parameter types: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4453933"/>
            <a:ext cx="98954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You can explicitly indicate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a specialization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GetNumericValue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&gt;(1.28f, 6.97f);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6" y="5375660"/>
            <a:ext cx="8596668" cy="9217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Specializations of classes are a little different</a:t>
            </a:r>
          </a:p>
          <a:p>
            <a:r>
              <a:rPr lang="en-US" sz="2400" dirty="0" smtClean="0"/>
              <a:t>For template classes, you </a:t>
            </a:r>
            <a:r>
              <a:rPr lang="en-US" sz="2400" b="1" dirty="0" smtClean="0"/>
              <a:t>must</a:t>
            </a:r>
            <a:r>
              <a:rPr lang="en-US" sz="2400" dirty="0" smtClean="0"/>
              <a:t> provide a type</a:t>
            </a:r>
          </a:p>
        </p:txBody>
      </p:sp>
      <p:sp>
        <p:nvSpPr>
          <p:cNvPr id="7" name="Rectangle 6"/>
          <p:cNvSpPr/>
          <p:nvPr/>
        </p:nvSpPr>
        <p:spPr>
          <a:xfrm>
            <a:off x="7096124" y="387646"/>
            <a:ext cx="467677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TemplateFunction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min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7334" y="3534877"/>
            <a:ext cx="1503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94B6D2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If not…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799" y="2520817"/>
            <a:ext cx="9305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==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(-27.8);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 ==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double</a:t>
            </a:r>
            <a:endParaRPr lang="en-US" dirty="0"/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TemplateFunction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(3.14f);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 ==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float (f means float instead of double)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210426" y="5200651"/>
            <a:ext cx="4772024" cy="1498448"/>
            <a:chOff x="6629401" y="5200651"/>
            <a:chExt cx="4772024" cy="1498448"/>
          </a:xfrm>
        </p:grpSpPr>
        <p:sp>
          <p:nvSpPr>
            <p:cNvPr id="13" name="TextBox 12"/>
            <p:cNvSpPr txBox="1"/>
            <p:nvPr/>
          </p:nvSpPr>
          <p:spPr>
            <a:xfrm>
              <a:off x="7762875" y="5375660"/>
              <a:ext cx="3638550" cy="132343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sz="2000" dirty="0"/>
                <a:t>Tell your compiler to </a:t>
              </a:r>
              <a:r>
                <a:rPr lang="en-US" sz="2000" dirty="0"/>
                <a:t>create </a:t>
              </a:r>
              <a:r>
                <a:rPr lang="en-US" sz="2000" dirty="0"/>
                <a:t>this specialization using float as the </a:t>
              </a:r>
              <a:r>
                <a:rPr lang="en-US" sz="2000" dirty="0"/>
                <a:t>type (or use one if it already exists)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13" idx="1"/>
            </p:cNvCxnSpPr>
            <p:nvPr/>
          </p:nvCxnSpPr>
          <p:spPr>
            <a:xfrm flipH="1" flipV="1">
              <a:off x="6629401" y="5200651"/>
              <a:ext cx="1133474" cy="8367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6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 smtClean="0"/>
              <a:t>Templates and 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390650"/>
            <a:ext cx="54281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GenericClass.h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GenericClass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singleObject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pointerToT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lotsOfT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otherVariable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otherStuff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[12];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GenericClass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82685" y="2993990"/>
            <a:ext cx="661881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GenericClass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intSpecialization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GenericClass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floatSpec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GenericClass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Widget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widgetSpec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GenericClass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RandomObject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random;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Etc…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82685" y="2372633"/>
            <a:ext cx="661881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Create a specialization of the class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62050" y="1181010"/>
            <a:ext cx="8858250" cy="2867115"/>
            <a:chOff x="1162050" y="1181010"/>
            <a:chExt cx="8858250" cy="2867115"/>
          </a:xfrm>
        </p:grpSpPr>
        <p:sp>
          <p:nvSpPr>
            <p:cNvPr id="7" name="Rectangle 6"/>
            <p:cNvSpPr/>
            <p:nvPr/>
          </p:nvSpPr>
          <p:spPr>
            <a:xfrm>
              <a:off x="4573060" y="1181010"/>
              <a:ext cx="5447240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Replace all instances of T with the specialization type, then compile that</a:t>
              </a:r>
              <a:endParaRPr lang="en-US" sz="2400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162050" y="2012006"/>
              <a:ext cx="7248525" cy="2036119"/>
              <a:chOff x="1162050" y="2012006"/>
              <a:chExt cx="7248525" cy="2036119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1162050" y="2909791"/>
                <a:ext cx="428625" cy="1138334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7487179" y="3034228"/>
                <a:ext cx="923396" cy="394771"/>
              </a:xfrm>
              <a:prstGeom prst="round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1590675" y="2012008"/>
                <a:ext cx="3792010" cy="1018511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5382685" y="2012006"/>
                <a:ext cx="2351615" cy="1018513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5495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 smtClean="0"/>
              <a:t>Templates and 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390650"/>
            <a:ext cx="54281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GenericClass.h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GenericClass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singleObject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pointerToT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lotsOfT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otherVariable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otherStuff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[12];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GenericClass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82685" y="2993990"/>
            <a:ext cx="661881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GenericClass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intSpecialization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err="1" smtClean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82685" y="2372633"/>
            <a:ext cx="661881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Create a specialization of the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733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4683</TotalTime>
  <Words>2241</Words>
  <Application>Microsoft Office PowerPoint</Application>
  <PresentationFormat>Widescreen</PresentationFormat>
  <Paragraphs>398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Trebuchet MS</vt:lpstr>
      <vt:lpstr>Wingdings 3</vt:lpstr>
      <vt:lpstr>Facet</vt:lpstr>
      <vt:lpstr>Templates</vt:lpstr>
      <vt:lpstr>Code reuse speeds up development</vt:lpstr>
      <vt:lpstr>Imagine a simple input function…</vt:lpstr>
      <vt:lpstr>Templates to the rescue!</vt:lpstr>
      <vt:lpstr>Isn’t this function overloading?</vt:lpstr>
      <vt:lpstr>Template breakdown</vt:lpstr>
      <vt:lpstr>Template specialization</vt:lpstr>
      <vt:lpstr>Templates and classes</vt:lpstr>
      <vt:lpstr>Templates and classes</vt:lpstr>
      <vt:lpstr>Templates and classes</vt:lpstr>
      <vt:lpstr>Templates and classes</vt:lpstr>
      <vt:lpstr>Templates and classes</vt:lpstr>
      <vt:lpstr>Why use template classes?</vt:lpstr>
      <vt:lpstr>Template classes are cardboard boxes</vt:lpstr>
      <vt:lpstr>Template class functions</vt:lpstr>
      <vt:lpstr>Template declaration</vt:lpstr>
      <vt:lpstr>Still split class declaration and definition</vt:lpstr>
      <vt:lpstr>You can’t use templates for everything</vt:lpstr>
      <vt:lpstr>The object being used must conform to some standard</vt:lpstr>
      <vt:lpstr>What about multiple typenames?</vt:lpstr>
      <vt:lpstr>What about templates within templates?</vt:lpstr>
      <vt:lpstr>What about nested Classes?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Fox</dc:creator>
  <cp:lastModifiedBy>joshuafox@ufl.edu</cp:lastModifiedBy>
  <cp:revision>256</cp:revision>
  <dcterms:created xsi:type="dcterms:W3CDTF">2018-09-14T13:15:39Z</dcterms:created>
  <dcterms:modified xsi:type="dcterms:W3CDTF">2020-09-28T20:51:42Z</dcterms:modified>
</cp:coreProperties>
</file>