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65" r:id="rId3"/>
    <p:sldId id="274" r:id="rId4"/>
    <p:sldId id="267" r:id="rId5"/>
    <p:sldId id="281" r:id="rId6"/>
    <p:sldId id="278" r:id="rId7"/>
    <p:sldId id="270" r:id="rId8"/>
    <p:sldId id="276" r:id="rId9"/>
    <p:sldId id="282" r:id="rId10"/>
    <p:sldId id="271" r:id="rId11"/>
    <p:sldId id="275" r:id="rId12"/>
    <p:sldId id="269" r:id="rId13"/>
    <p:sldId id="272" r:id="rId14"/>
    <p:sldId id="279" r:id="rId15"/>
    <p:sldId id="273" r:id="rId16"/>
    <p:sldId id="257" r:id="rId17"/>
    <p:sldId id="277" r:id="rId18"/>
    <p:sldId id="25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B86F371-5309-4D74-9723-3B660EEBE23E}">
          <p14:sldIdLst>
            <p14:sldId id="256"/>
            <p14:sldId id="265"/>
            <p14:sldId id="274"/>
            <p14:sldId id="267"/>
            <p14:sldId id="281"/>
            <p14:sldId id="278"/>
            <p14:sldId id="270"/>
            <p14:sldId id="276"/>
            <p14:sldId id="282"/>
            <p14:sldId id="271"/>
            <p14:sldId id="275"/>
            <p14:sldId id="269"/>
            <p14:sldId id="272"/>
            <p14:sldId id="279"/>
            <p14:sldId id="273"/>
            <p14:sldId id="257"/>
            <p14:sldId id="277"/>
            <p14:sldId id="25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7" autoAdjust="0"/>
    <p:restoredTop sz="86393" autoAdjust="0"/>
  </p:normalViewPr>
  <p:slideViewPr>
    <p:cSldViewPr snapToGrid="0">
      <p:cViewPr varScale="1">
        <p:scale>
          <a:sx n="82" d="100"/>
          <a:sy n="82" d="100"/>
        </p:scale>
        <p:origin x="41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F8135-5A66-4F46-BC53-0E4E4F26B80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F7DFF-AC7C-42A0-9168-E67C1A34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0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0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47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37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34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5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84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2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F7DFF-AC7C-42A0-9168-E67C1A3451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5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8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806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5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44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7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9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2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3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9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081E-FB04-4BA4-A8FD-573317D4E78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754067-608A-4BA9-BF8D-18F9E739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br>
              <a:rPr lang="en-US" dirty="0" smtClean="0"/>
            </a:br>
            <a:r>
              <a:rPr lang="en-US" sz="3200" dirty="0" smtClean="0"/>
              <a:t>(and </a:t>
            </a:r>
            <a:r>
              <a:rPr lang="en-US" sz="3200" dirty="0" err="1" smtClean="0"/>
              <a:t>unordered_maps</a:t>
            </a:r>
            <a:r>
              <a:rPr lang="en-US" sz="32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756"/>
          </a:xfrm>
        </p:spPr>
        <p:txBody>
          <a:bodyPr/>
          <a:lstStyle/>
          <a:p>
            <a:r>
              <a:rPr lang="en-US" dirty="0" smtClean="0"/>
              <a:t>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1171"/>
            <a:ext cx="8596668" cy="6356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map cannot store duplicate keys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77333" y="2555400"/>
            <a:ext cx="98828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Won't work, key of 21 already exists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(15,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Spider-Man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(27,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"Wonder Woman"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Captain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America"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Still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Batman (sorry,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Wolverine!)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4409" y="5261137"/>
            <a:ext cx="4449337" cy="83099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emplace()</a:t>
            </a:r>
            <a:r>
              <a:rPr lang="en-US" sz="2400" dirty="0" smtClean="0">
                <a:solidFill>
                  <a:schemeClr val="bg1"/>
                </a:solidFill>
              </a:rPr>
              <a:t> will NOT overwrite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operator[]()</a:t>
            </a:r>
            <a:r>
              <a:rPr lang="en-US" sz="2400" dirty="0" smtClean="0">
                <a:solidFill>
                  <a:schemeClr val="bg1"/>
                </a:solidFill>
              </a:rPr>
              <a:t> WILL overwrite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333" y="5078472"/>
            <a:ext cx="70058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Won't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overwrite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Batman</a:t>
            </a:r>
            <a:endParaRPr lang="en-US" dirty="0"/>
          </a:p>
          <a:p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	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Will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overwrite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Wolverine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639"/>
          </a:xfrm>
        </p:spPr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2599"/>
            <a:ext cx="8596668" cy="38387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Maps are implemented internally as some sort of </a:t>
            </a:r>
            <a:r>
              <a:rPr lang="en-US" sz="2400" b="1" dirty="0" smtClean="0">
                <a:solidFill>
                  <a:srgbClr val="EF9011"/>
                </a:solidFill>
              </a:rPr>
              <a:t>tree</a:t>
            </a:r>
            <a:r>
              <a:rPr lang="en-US" sz="2400" dirty="0" smtClean="0"/>
              <a:t> (you’ll talk more about trees in data structures)</a:t>
            </a:r>
          </a:p>
          <a:p>
            <a:endParaRPr lang="en-US" sz="2400" dirty="0" smtClean="0"/>
          </a:p>
          <a:p>
            <a:r>
              <a:rPr lang="en-US" sz="2400" dirty="0" smtClean="0"/>
              <a:t>You add/remove/retrieve elements using functions and operators (which are just functions)</a:t>
            </a:r>
          </a:p>
          <a:p>
            <a:endParaRPr lang="en-US" sz="2400" dirty="0" smtClean="0"/>
          </a:p>
          <a:p>
            <a:r>
              <a:rPr lang="en-US" sz="2400" dirty="0" smtClean="0"/>
              <a:t>From a usage perspective - you don’t have to worry about HOW it stores the data internally</a:t>
            </a:r>
          </a:p>
          <a:p>
            <a:pPr lvl="1"/>
            <a:r>
              <a:rPr lang="en-US" sz="2200" dirty="0" smtClean="0"/>
              <a:t>From a performance perspective, you might want to know</a:t>
            </a:r>
          </a:p>
        </p:txBody>
      </p:sp>
    </p:spTree>
    <p:extLst>
      <p:ext uri="{BB962C8B-B14F-4D97-AF65-F5344CB8AC3E}">
        <p14:creationId xmlns:p14="http://schemas.microsoft.com/office/powerpoint/2010/main" val="4908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51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order </a:t>
            </a:r>
            <a:r>
              <a:rPr lang="en-US" dirty="0" smtClean="0"/>
              <a:t>doesn’t </a:t>
            </a:r>
            <a:r>
              <a:rPr lang="en-US" dirty="0" smtClean="0"/>
              <a:t>matter </a:t>
            </a:r>
            <a:r>
              <a:rPr lang="en-US" dirty="0" smtClean="0"/>
              <a:t>for a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519" y="1483112"/>
            <a:ext cx="4501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"Wonder Woman"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Aquaman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Batman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5088" y="1483112"/>
            <a:ext cx="48648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"Wonder Woman"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Aquaman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Superman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519" y="4074067"/>
            <a:ext cx="4501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(15,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(27,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"Wonder Woman"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Aquaman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5088" y="4074066"/>
            <a:ext cx="48648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(27,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"Wonder Woman"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Aquaman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7334" y="6105391"/>
            <a:ext cx="4028481" cy="6463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>
                <a:solidFill>
                  <a:schemeClr val="bg1"/>
                </a:solidFill>
              </a:rPr>
              <a:t>21 is not a location, but an IDENTIFIER (i.e. a </a:t>
            </a:r>
            <a:r>
              <a:rPr lang="en-US" b="1" dirty="0" smtClean="0">
                <a:solidFill>
                  <a:srgbClr val="FFC000"/>
                </a:solidFill>
              </a:rPr>
              <a:t>key</a:t>
            </a:r>
            <a:r>
              <a:rPr lang="en-US" dirty="0" smtClean="0">
                <a:solidFill>
                  <a:schemeClr val="bg1"/>
                </a:solidFill>
              </a:rPr>
              <a:t>) for that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6475" y="6105390"/>
            <a:ext cx="4462048" cy="6463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>
                <a:solidFill>
                  <a:schemeClr val="bg1"/>
                </a:solidFill>
              </a:rPr>
              <a:t>The map class </a:t>
            </a:r>
            <a:r>
              <a:rPr lang="en-US" dirty="0" smtClean="0">
                <a:solidFill>
                  <a:schemeClr val="bg1"/>
                </a:solidFill>
              </a:rPr>
              <a:t>finds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retrieves the </a:t>
            </a:r>
            <a:r>
              <a:rPr lang="en-US" b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chemeClr val="bg1"/>
                </a:solidFill>
              </a:rPr>
              <a:t> associated with said key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08436" y="3491566"/>
            <a:ext cx="4546951" cy="511941"/>
            <a:chOff x="2208436" y="3491566"/>
            <a:chExt cx="4546951" cy="511941"/>
          </a:xfrm>
        </p:grpSpPr>
        <p:sp>
          <p:nvSpPr>
            <p:cNvPr id="8" name="TextBox 7"/>
            <p:cNvSpPr txBox="1"/>
            <p:nvPr/>
          </p:nvSpPr>
          <p:spPr>
            <a:xfrm>
              <a:off x="2901516" y="3634175"/>
              <a:ext cx="3160791" cy="36933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data[0] is the FIRST element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Bent-Up Arrow 2"/>
            <p:cNvSpPr/>
            <p:nvPr/>
          </p:nvSpPr>
          <p:spPr>
            <a:xfrm>
              <a:off x="6062307" y="3491566"/>
              <a:ext cx="693080" cy="408128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ent-Up Arrow 11"/>
            <p:cNvSpPr/>
            <p:nvPr/>
          </p:nvSpPr>
          <p:spPr>
            <a:xfrm flipH="1">
              <a:off x="2208436" y="3491566"/>
              <a:ext cx="693080" cy="408128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15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/>
          <a:lstStyle/>
          <a:p>
            <a:r>
              <a:rPr lang="en-US" dirty="0" smtClean="0"/>
              <a:t>Why use maps?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8079"/>
            <a:ext cx="8596668" cy="44132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They are great for storing data with some identifying information</a:t>
            </a:r>
          </a:p>
          <a:p>
            <a:r>
              <a:rPr lang="en-US" sz="2400" dirty="0" smtClean="0"/>
              <a:t>Names, labels, ID codes—humans remember that data much better than index values</a:t>
            </a:r>
          </a:p>
          <a:p>
            <a:r>
              <a:rPr lang="en-US" sz="2400" dirty="0" smtClean="0"/>
              <a:t>Retrieval is very fast</a:t>
            </a:r>
          </a:p>
          <a:p>
            <a:pPr lvl="1"/>
            <a:r>
              <a:rPr lang="en-US" sz="2200" dirty="0" smtClean="0"/>
              <a:t>Data is stored in a binary tree</a:t>
            </a:r>
          </a:p>
          <a:p>
            <a:pPr lvl="1"/>
            <a:r>
              <a:rPr lang="en-US" sz="2200" dirty="0" smtClean="0"/>
              <a:t>Behind the scenes data is sorted (sometimes… there are other map types)</a:t>
            </a:r>
          </a:p>
          <a:p>
            <a:r>
              <a:rPr lang="en-US" sz="2400" dirty="0"/>
              <a:t>Retrieval </a:t>
            </a:r>
            <a:r>
              <a:rPr lang="en-US" sz="2400" dirty="0" smtClean="0"/>
              <a:t>can make more sense</a:t>
            </a:r>
          </a:p>
          <a:p>
            <a:pPr lvl="1"/>
            <a:r>
              <a:rPr lang="en-US" sz="2200" dirty="0" smtClean="0"/>
              <a:t>Improve code readability</a:t>
            </a:r>
            <a:endParaRPr lang="en-US" sz="22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303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907"/>
          </a:xfrm>
        </p:spPr>
        <p:txBody>
          <a:bodyPr/>
          <a:lstStyle/>
          <a:p>
            <a:r>
              <a:rPr lang="en-US" dirty="0" smtClean="0"/>
              <a:t>When NOT to use maps?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23"/>
            <a:ext cx="8596668" cy="9282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You don’t have any specific index-association</a:t>
            </a:r>
          </a:p>
          <a:p>
            <a:r>
              <a:rPr lang="en-US" sz="2000" dirty="0" smtClean="0"/>
              <a:t>If your “key” is really just an index…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77335" y="2527123"/>
            <a:ext cx="78421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"Iron 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"Super Smash Bros."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"Everything is in order, why use a map?"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strings;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"Iron 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"Super Smash Bros."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"Everything is in order, why use a map?"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 out the first entry of each container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7099" y="2504822"/>
            <a:ext cx="2981094" cy="92333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You use a map because </a:t>
            </a:r>
            <a:r>
              <a:rPr lang="en-US" dirty="0" smtClean="0"/>
              <a:t>keys may have no specific order or pattern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47099" y="4032802"/>
            <a:ext cx="2981094" cy="92333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If you want data in the same order you added it, use a vector or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815"/>
          </a:xfrm>
        </p:spPr>
        <p:txBody>
          <a:bodyPr/>
          <a:lstStyle/>
          <a:p>
            <a:r>
              <a:rPr lang="en-US" dirty="0" smtClean="0"/>
              <a:t>Usage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796" y="1505415"/>
            <a:ext cx="102062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, sf::</a:t>
            </a:r>
            <a:r>
              <a:rPr lang="en-US" sz="2000" smtClean="0">
                <a:solidFill>
                  <a:srgbClr val="2B91AF"/>
                </a:solidFill>
                <a:latin typeface="Consolas" panose="020B0609020204030204" pitchFamily="49" charset="0"/>
              </a:rPr>
              <a:t>Texture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&gt; someTextures;</a:t>
            </a:r>
          </a:p>
          <a:p>
            <a:endParaRPr 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sf::</a:t>
            </a:r>
            <a:r>
              <a:rPr lang="en-US" sz="2000" smtClean="0">
                <a:solidFill>
                  <a:srgbClr val="2B91AF"/>
                </a:solidFill>
                <a:latin typeface="Consolas" panose="020B0609020204030204" pitchFamily="49" charset="0"/>
              </a:rPr>
              <a:t>Texture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mineTexture;</a:t>
            </a:r>
          </a:p>
          <a:p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mineTexture.loadFromFile(</a:t>
            </a:r>
            <a:r>
              <a:rPr lang="en-US" sz="2000" smtClean="0">
                <a:solidFill>
                  <a:srgbClr val="A31515"/>
                </a:solidFill>
                <a:latin typeface="Consolas" panose="020B0609020204030204" pitchFamily="49" charset="0"/>
              </a:rPr>
              <a:t>"kaboomblowyouup_mine_large_bigBadaBoom.png"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someTextures.emplace(</a:t>
            </a:r>
            <a:r>
              <a:rPr lang="en-US" sz="2000" smtClean="0">
                <a:solidFill>
                  <a:srgbClr val="A31515"/>
                </a:solidFill>
                <a:latin typeface="Consolas" panose="020B0609020204030204" pitchFamily="49" charset="0"/>
              </a:rPr>
              <a:t>"mine"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, mineTexture);</a:t>
            </a:r>
          </a:p>
          <a:p>
            <a:endParaRPr 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rgbClr val="008000"/>
                </a:solidFill>
                <a:latin typeface="Consolas" panose="020B0609020204030204" pitchFamily="49" charset="0"/>
              </a:rPr>
              <a:t>// Need to access that texture?</a:t>
            </a:r>
            <a:endParaRPr 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rgbClr val="008000"/>
                </a:solidFill>
                <a:latin typeface="Consolas" panose="020B0609020204030204" pitchFamily="49" charset="0"/>
              </a:rPr>
              <a:t>// Create a Sprite from that?</a:t>
            </a:r>
            <a:endParaRPr 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sf::</a:t>
            </a:r>
            <a:r>
              <a:rPr lang="en-US" sz="2000" smtClean="0">
                <a:solidFill>
                  <a:srgbClr val="2B91AF"/>
                </a:solidFill>
                <a:latin typeface="Consolas" panose="020B0609020204030204" pitchFamily="49" charset="0"/>
              </a:rPr>
              <a:t>Sprite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mineSprite;</a:t>
            </a:r>
          </a:p>
          <a:p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mineSprite.setTexture(someTextures</a:t>
            </a:r>
            <a:r>
              <a:rPr lang="en-US" sz="200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smtClean="0">
                <a:solidFill>
                  <a:srgbClr val="A31515"/>
                </a:solidFill>
                <a:latin typeface="Consolas" panose="020B0609020204030204" pitchFamily="49" charset="0"/>
              </a:rPr>
              <a:t>"mine"</a:t>
            </a:r>
            <a:r>
              <a:rPr lang="en-US" sz="200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000" smtClean="0">
                <a:solidFill>
                  <a:srgbClr val="008000"/>
                </a:solidFill>
                <a:latin typeface="Consolas" panose="020B0609020204030204" pitchFamily="49" charset="0"/>
              </a:rPr>
              <a:t>// easy-peasy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42796" y="5694439"/>
            <a:ext cx="7061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someTextures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"ship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loadFromFile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"spaceship001.png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763" y="5154198"/>
            <a:ext cx="2266588" cy="36933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Or… even easier…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97951" y="3868415"/>
            <a:ext cx="3122341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dirty="0"/>
              <a:t>Behind the scenes, the map DYNAMICALLY ALLOCATES key/value pairs, and stores pointers to them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762" y="6101649"/>
            <a:ext cx="7677772" cy="6463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If a key of “ship” doesn’t exist, create one, and return a reference to it</a:t>
            </a:r>
            <a:br>
              <a:rPr lang="en-US" dirty="0"/>
            </a:br>
            <a:r>
              <a:rPr lang="en-US" dirty="0"/>
              <a:t>Then, with that reference, load a texture from a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97951" y="5224485"/>
            <a:ext cx="312234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dirty="0" smtClean="0"/>
              <a:t>(And cleans up after itself!)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6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through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For loops won’t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3" y="2172565"/>
            <a:ext cx="85112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heroes;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.emplace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“Spider-Man"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.emplace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“Captain America"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heroes.emplace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“Thor"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.emplace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“Iron Man"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heroes.size(); i++)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&lt;&lt; heroes[i]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7921" y="5395107"/>
            <a:ext cx="304056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For this, we need </a:t>
            </a:r>
            <a:r>
              <a:rPr lang="en-US" sz="2400" dirty="0"/>
              <a:t>an </a:t>
            </a:r>
            <a:r>
              <a:rPr lang="en-US" sz="2400" b="1" dirty="0" smtClean="0">
                <a:solidFill>
                  <a:srgbClr val="EF9011"/>
                </a:solidFill>
              </a:rPr>
              <a:t>iterator</a:t>
            </a:r>
            <a:endParaRPr lang="en-US" sz="2400" b="1" dirty="0">
              <a:solidFill>
                <a:srgbClr val="EF901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3" y="5506770"/>
            <a:ext cx="3961574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sz="2400" dirty="0" smtClean="0"/>
              <a:t>Hmm</a:t>
            </a:r>
            <a:r>
              <a:rPr lang="en-US" sz="2400" dirty="0"/>
              <a:t>... who's at heroes[0</a:t>
            </a:r>
            <a:r>
              <a:rPr lang="en-US" sz="2400" dirty="0" smtClean="0"/>
              <a:t>]?</a:t>
            </a:r>
          </a:p>
          <a:p>
            <a:pPr algn="l"/>
            <a:r>
              <a:rPr lang="en-US" sz="2400" dirty="0" smtClean="0"/>
              <a:t>heroes[1]? heroes[2]?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32968" y="5395107"/>
            <a:ext cx="304056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You might get SOME results… but don’t count on it</a:t>
            </a:r>
            <a:endParaRPr lang="en-US" sz="2400" b="1" dirty="0">
              <a:solidFill>
                <a:srgbClr val="EF90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5853"/>
            <a:ext cx="8596668" cy="750849"/>
          </a:xfrm>
        </p:spPr>
        <p:txBody>
          <a:bodyPr/>
          <a:lstStyle/>
          <a:p>
            <a:r>
              <a:rPr lang="en-US" dirty="0" smtClean="0"/>
              <a:t>Iterators – A standard way of accessing contents of STL containers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3" y="1674454"/>
            <a:ext cx="880120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testMap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testMap.begin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OR with C++ 11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testMap.begin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testMap.end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Get the key of the key/value pair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"Key is: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first;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"Value is: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second;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99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unordered_map</a:t>
            </a:r>
            <a:r>
              <a:rPr lang="en-US" dirty="0" smtClean="0"/>
              <a:t>&lt;key, value&gt;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Stores data unsorted, with unique </a:t>
            </a:r>
            <a:r>
              <a:rPr lang="en-US" sz="2400" b="1" dirty="0" smtClean="0"/>
              <a:t>pairs </a:t>
            </a:r>
            <a:r>
              <a:rPr lang="en-US" sz="2400" dirty="0" smtClean="0"/>
              <a:t>of data (just like the map class)</a:t>
            </a:r>
          </a:p>
          <a:p>
            <a:r>
              <a:rPr lang="en-US" sz="2400" dirty="0" smtClean="0"/>
              <a:t>A pair has a KEY, and a VALUE (just like the map class…)</a:t>
            </a:r>
          </a:p>
          <a:p>
            <a:endParaRPr lang="en-US" sz="2400" dirty="0" smtClean="0"/>
          </a:p>
          <a:p>
            <a:r>
              <a:rPr lang="en-US" sz="2400" dirty="0" smtClean="0"/>
              <a:t>The same interface (adding with emplace or operator[])</a:t>
            </a:r>
          </a:p>
          <a:p>
            <a:r>
              <a:rPr lang="en-US" sz="2400" dirty="0" smtClean="0"/>
              <a:t>Different behind-the-scenes implementation</a:t>
            </a:r>
          </a:p>
          <a:p>
            <a:endParaRPr lang="en-US" sz="2400" dirty="0"/>
          </a:p>
          <a:p>
            <a:r>
              <a:rPr lang="en-US" sz="2400" dirty="0" smtClean="0"/>
              <a:t>Don’t care about sorting? Use </a:t>
            </a:r>
            <a:r>
              <a:rPr lang="en-US" sz="2400" b="1" dirty="0" err="1" smtClean="0">
                <a:solidFill>
                  <a:srgbClr val="FFC000"/>
                </a:solidFill>
              </a:rPr>
              <a:t>unordered_map</a:t>
            </a:r>
            <a:r>
              <a:rPr lang="en-US" sz="2400" dirty="0" smtClean="0"/>
              <a:t>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997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3774"/>
            <a:ext cx="8596668" cy="44615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maps (ordered or unordered) are template classes which store:</a:t>
            </a:r>
          </a:p>
          <a:p>
            <a:pPr lvl="1"/>
            <a:r>
              <a:rPr lang="en-US" sz="2000" dirty="0" smtClean="0"/>
              <a:t>a value</a:t>
            </a:r>
          </a:p>
          <a:p>
            <a:pPr lvl="1"/>
            <a:r>
              <a:rPr lang="en-US" sz="2000" dirty="0" smtClean="0"/>
              <a:t>and a key (some sort of identifier/label for the value)</a:t>
            </a:r>
          </a:p>
          <a:p>
            <a:r>
              <a:rPr lang="en-US" sz="2400" dirty="0" smtClean="0"/>
              <a:t>They support searching by key</a:t>
            </a:r>
          </a:p>
          <a:p>
            <a:r>
              <a:rPr lang="en-US" sz="2400" dirty="0" smtClean="0"/>
              <a:t>They store data in a non-contiguous manner</a:t>
            </a:r>
          </a:p>
          <a:p>
            <a:r>
              <a:rPr lang="en-US" sz="2400" dirty="0" smtClean="0"/>
              <a:t>They are much faster at searching than searching an array or a vector</a:t>
            </a:r>
          </a:p>
          <a:p>
            <a:r>
              <a:rPr lang="en-US" sz="2400" dirty="0" smtClean="0"/>
              <a:t>They are useful when you know WHAT the data is (i.e. you know the key), but don’t care WHERE the data 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73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::map&lt;</a:t>
            </a:r>
            <a:r>
              <a:rPr lang="en-US" dirty="0" err="1" smtClean="0"/>
              <a:t>k,v</a:t>
            </a:r>
            <a:r>
              <a:rPr lang="en-US" dirty="0" smtClean="0"/>
              <a:t>&gt;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7730686" cy="4457889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Consolas" pitchFamily="49" charset="0"/>
              </a:rPr>
              <a:t>A map is a template data structure which stores data in a </a:t>
            </a:r>
            <a:r>
              <a:rPr lang="en-US" sz="2400" b="1" dirty="0" smtClean="0">
                <a:solidFill>
                  <a:srgbClr val="EF9011"/>
                </a:solidFill>
                <a:cs typeface="Consolas" pitchFamily="49" charset="0"/>
              </a:rPr>
              <a:t>non-contiguous</a:t>
            </a:r>
            <a:r>
              <a:rPr lang="en-US" sz="2400" dirty="0" smtClean="0">
                <a:cs typeface="Consolas" pitchFamily="49" charset="0"/>
              </a:rPr>
              <a:t> order</a:t>
            </a:r>
          </a:p>
          <a:p>
            <a:pPr lvl="1"/>
            <a:r>
              <a:rPr lang="en-US" sz="2200" b="1" dirty="0" smtClean="0">
                <a:cs typeface="Consolas" pitchFamily="49" charset="0"/>
              </a:rPr>
              <a:t>Contiguous</a:t>
            </a:r>
            <a:r>
              <a:rPr lang="en-US" sz="2200" dirty="0" smtClean="0">
                <a:cs typeface="Consolas" pitchFamily="49" charset="0"/>
              </a:rPr>
              <a:t> – data elements are adjacent in memory</a:t>
            </a:r>
          </a:p>
          <a:p>
            <a:pPr lvl="2"/>
            <a:r>
              <a:rPr lang="en-US" sz="2000" dirty="0" smtClean="0">
                <a:cs typeface="Consolas" pitchFamily="49" charset="0"/>
              </a:rPr>
              <a:t>arrays, vectors</a:t>
            </a:r>
          </a:p>
          <a:p>
            <a:pPr lvl="1"/>
            <a:r>
              <a:rPr lang="en-US" sz="2200" b="1" dirty="0" smtClean="0">
                <a:cs typeface="Consolas" pitchFamily="49" charset="0"/>
              </a:rPr>
              <a:t>Non-contiguous</a:t>
            </a:r>
            <a:r>
              <a:rPr lang="en-US" sz="2200" dirty="0" smtClean="0">
                <a:cs typeface="Consolas" pitchFamily="49" charset="0"/>
              </a:rPr>
              <a:t> – data elements are not necessarily adjacent in memory </a:t>
            </a:r>
          </a:p>
          <a:p>
            <a:pPr lvl="2"/>
            <a:r>
              <a:rPr lang="en-US" sz="2000" dirty="0" smtClean="0">
                <a:cs typeface="Consolas" pitchFamily="49" charset="0"/>
              </a:rPr>
              <a:t>linked lists, maps, basically everything not an array</a:t>
            </a:r>
          </a:p>
          <a:p>
            <a:r>
              <a:rPr lang="en-US" sz="2400" dirty="0" smtClean="0">
                <a:cs typeface="Consolas" pitchFamily="49" charset="0"/>
              </a:rPr>
              <a:t>A </a:t>
            </a:r>
            <a:r>
              <a:rPr lang="en-US" sz="2400" dirty="0">
                <a:cs typeface="Consolas" pitchFamily="49" charset="0"/>
              </a:rPr>
              <a:t>map is a way of storing, accessing, and possibly sorting data in </a:t>
            </a:r>
            <a:r>
              <a:rPr lang="en-US" sz="2400" b="1" dirty="0">
                <a:solidFill>
                  <a:srgbClr val="EF9011"/>
                </a:solidFill>
                <a:cs typeface="Consolas" pitchFamily="49" charset="0"/>
              </a:rPr>
              <a:t>pairs</a:t>
            </a:r>
            <a:r>
              <a:rPr lang="en-US" sz="2400" dirty="0">
                <a:cs typeface="Consolas" pitchFamily="49" charset="0"/>
              </a:rPr>
              <a:t>.  What makes up a pair?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0868" y="609600"/>
            <a:ext cx="28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756"/>
          </a:xfrm>
        </p:spPr>
        <p:txBody>
          <a:bodyPr/>
          <a:lstStyle/>
          <a:p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7356"/>
            <a:ext cx="8596668" cy="6133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pair consists of two parts: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118732"/>
            <a:ext cx="8734295" cy="16169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cs typeface="Consolas" pitchFamily="49" charset="0"/>
              </a:rPr>
              <a:t>A </a:t>
            </a:r>
            <a:r>
              <a:rPr lang="en-US" sz="2400" b="1" dirty="0" smtClean="0">
                <a:solidFill>
                  <a:srgbClr val="EF9011"/>
                </a:solidFill>
                <a:cs typeface="Consolas" pitchFamily="49" charset="0"/>
              </a:rPr>
              <a:t>key</a:t>
            </a:r>
            <a:r>
              <a:rPr lang="en-US" sz="2400" dirty="0"/>
              <a:t> – an </a:t>
            </a:r>
            <a:r>
              <a:rPr lang="en-US" sz="2400" dirty="0" smtClean="0"/>
              <a:t>identifier</a:t>
            </a:r>
            <a:r>
              <a:rPr lang="en-US" sz="2400" dirty="0"/>
              <a:t>, some label for a piece of information</a:t>
            </a:r>
            <a:endParaRPr lang="en-US" sz="2400" i="1" dirty="0" smtClean="0"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cs typeface="Consolas" pitchFamily="49" charset="0"/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cs typeface="Consolas" pitchFamily="49" charset="0"/>
              </a:rPr>
              <a:t>value</a:t>
            </a:r>
            <a:r>
              <a:rPr lang="en-US" sz="2400" dirty="0"/>
              <a:t> </a:t>
            </a:r>
            <a:r>
              <a:rPr lang="en-US" sz="2400" dirty="0" smtClean="0"/>
              <a:t>– the information being labeled by the 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The value is the “real” data in the map</a:t>
            </a:r>
            <a:endParaRPr lang="en-US" sz="2400" i="1" dirty="0">
              <a:solidFill>
                <a:srgbClr val="FFFF00"/>
              </a:solidFill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7334" y="4533775"/>
            <a:ext cx="8886009" cy="1569660"/>
            <a:chOff x="677334" y="4533775"/>
            <a:chExt cx="8886009" cy="1569660"/>
          </a:xfrm>
        </p:grpSpPr>
        <p:sp>
          <p:nvSpPr>
            <p:cNvPr id="7" name="TextBox 6"/>
            <p:cNvSpPr txBox="1"/>
            <p:nvPr/>
          </p:nvSpPr>
          <p:spPr>
            <a:xfrm>
              <a:off x="677334" y="4533775"/>
              <a:ext cx="45831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 </a:t>
              </a:r>
              <a:r>
                <a:rPr lang="en-US" sz="2400" b="1" dirty="0">
                  <a:solidFill>
                    <a:srgbClr val="EF9011"/>
                  </a:solidFill>
                  <a:cs typeface="Consolas" pitchFamily="49" charset="0"/>
                </a:rPr>
                <a:t>key</a:t>
              </a:r>
              <a:r>
                <a:rPr lang="en-US" sz="2400" dirty="0" smtClean="0"/>
                <a:t> can be any type of data, though strings and integral values are perhaps the most common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5811" y="4718440"/>
              <a:ext cx="40575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Why strings and numbers? We label things with words and numbers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90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7614"/>
            <a:ext cx="8596668" cy="762485"/>
          </a:xfrm>
        </p:spPr>
        <p:txBody>
          <a:bodyPr/>
          <a:lstStyle/>
          <a:p>
            <a:r>
              <a:rPr lang="en-US" dirty="0" smtClean="0"/>
              <a:t>map declarations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826" y="1930400"/>
            <a:ext cx="5667530" cy="3892155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map&lt;</a:t>
            </a:r>
            <a:r>
              <a:rPr lang="en-US" sz="2400" b="1" dirty="0">
                <a:solidFill>
                  <a:srgbClr val="EF9011"/>
                </a:solidFill>
                <a:cs typeface="Consolas" pitchFamily="49" charset="0"/>
              </a:rPr>
              <a:t>key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someVariable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(storing strings)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(storing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Mesh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(storing Meshes, a user-defined class)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79652" y="1930400"/>
            <a:ext cx="6017784" cy="3892155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(also storing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(storing doubles)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(storing floats)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4157" y="5616416"/>
            <a:ext cx="5355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 data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(storing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20537" y="1413264"/>
            <a:ext cx="5414770" cy="653688"/>
            <a:chOff x="2620537" y="1413264"/>
            <a:chExt cx="5414770" cy="653688"/>
          </a:xfrm>
        </p:grpSpPr>
        <p:sp>
          <p:nvSpPr>
            <p:cNvPr id="7" name="TextBox 6"/>
            <p:cNvSpPr txBox="1"/>
            <p:nvPr/>
          </p:nvSpPr>
          <p:spPr>
            <a:xfrm>
              <a:off x="5746596" y="1413264"/>
              <a:ext cx="2288711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is </a:t>
              </a:r>
              <a:r>
                <a:rPr lang="en-US" dirty="0" smtClean="0"/>
                <a:t>what we are really interested in</a:t>
              </a:r>
              <a:endParaRPr lang="en-US" dirty="0"/>
            </a:p>
          </p:txBody>
        </p:sp>
        <p:sp>
          <p:nvSpPr>
            <p:cNvPr id="3" name="Bent-Up Arrow 2"/>
            <p:cNvSpPr/>
            <p:nvPr/>
          </p:nvSpPr>
          <p:spPr>
            <a:xfrm rot="10800000">
              <a:off x="2620537" y="1542845"/>
              <a:ext cx="3126059" cy="52410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05776" y="701135"/>
            <a:ext cx="7348779" cy="1365816"/>
            <a:chOff x="1605776" y="701135"/>
            <a:chExt cx="7348779" cy="1365816"/>
          </a:xfrm>
        </p:grpSpPr>
        <p:sp>
          <p:nvSpPr>
            <p:cNvPr id="11" name="TextBox 10"/>
            <p:cNvSpPr txBox="1"/>
            <p:nvPr/>
          </p:nvSpPr>
          <p:spPr>
            <a:xfrm>
              <a:off x="6964062" y="701135"/>
              <a:ext cx="1990493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This is how you access it</a:t>
              </a:r>
              <a:endParaRPr lang="en-US" dirty="0"/>
            </a:p>
          </p:txBody>
        </p:sp>
        <p:sp>
          <p:nvSpPr>
            <p:cNvPr id="13" name="Bent-Up Arrow 12"/>
            <p:cNvSpPr/>
            <p:nvPr/>
          </p:nvSpPr>
          <p:spPr>
            <a:xfrm rot="10800000">
              <a:off x="1605776" y="1090098"/>
              <a:ext cx="5358286" cy="976853"/>
            </a:xfrm>
            <a:prstGeom prst="bentUpArrow">
              <a:avLst>
                <a:gd name="adj1" fmla="val 11916"/>
                <a:gd name="adj2" fmla="val 15187"/>
                <a:gd name="adj3" fmla="val 175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188220" y="5431750"/>
            <a:ext cx="5041059" cy="36933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Containers holding containers… sure, why not?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9259" y="5970359"/>
            <a:ext cx="4577923" cy="6463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Think of a box containing smaller boxes, a backpack containing a pencil case,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1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546"/>
          </a:xfrm>
        </p:spPr>
        <p:txBody>
          <a:bodyPr/>
          <a:lstStyle/>
          <a:p>
            <a:r>
              <a:rPr lang="en-US" dirty="0" smtClean="0"/>
              <a:t>Usage – Adding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717288"/>
            <a:ext cx="8596668" cy="501806"/>
          </a:xfrm>
        </p:spPr>
        <p:txBody>
          <a:bodyPr/>
          <a:lstStyle/>
          <a:p>
            <a:r>
              <a:rPr lang="en-US" dirty="0" smtClean="0"/>
              <a:t>Method 1: Use the </a:t>
            </a:r>
            <a:r>
              <a:rPr lang="en-US" b="1" u="sng" dirty="0" smtClean="0"/>
              <a:t>emplace</a:t>
            </a:r>
            <a:r>
              <a:rPr lang="en-US" dirty="0" smtClean="0"/>
              <a:t>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3" y="2420925"/>
            <a:ext cx="9771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Storing strings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Add a pair&lt;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string&gt; to the map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(12,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"Superman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Add a second pair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1434" y="1454406"/>
            <a:ext cx="275435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Why 0? Why 12? These are arbitrarily chosen </a:t>
            </a:r>
            <a:r>
              <a:rPr lang="en-US" b="1" dirty="0">
                <a:solidFill>
                  <a:srgbClr val="EF9011"/>
                </a:solidFill>
              </a:rPr>
              <a:t>keys</a:t>
            </a:r>
            <a:r>
              <a:rPr lang="en-US" dirty="0"/>
              <a:t> for this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07658" y="1592905"/>
            <a:ext cx="275435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Keys are needed to later access that 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7333" y="3713898"/>
            <a:ext cx="9771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characters;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Storing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characters.emplace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"Spider-Man"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17);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Key: Spider-Man  Value: 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characters.emplace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"Yoda"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900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333" y="5006871"/>
            <a:ext cx="9771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courses;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Storing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strings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courses.emplace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"COP3503"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"Programming Fundamentals 2"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courses.emplace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"COT3100"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Applications of Discrete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Structures"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849"/>
          </a:xfrm>
        </p:spPr>
        <p:txBody>
          <a:bodyPr/>
          <a:lstStyle/>
          <a:p>
            <a:r>
              <a:rPr lang="en-US" dirty="0" smtClean="0"/>
              <a:t>Usages - Adding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71101"/>
            <a:ext cx="90898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If one doesn’t already exist, create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 new pair&lt;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string&gt;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with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 key of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41, and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 value of "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Hello"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41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Because 41 exists as a key already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overwrite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the VALUE associated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with it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41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 new value for the key of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41"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What about accessing a key that doesn’t exist?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What will "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 store after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this line?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096922" y="2992807"/>
            <a:ext cx="3724507" cy="92333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don’t have to pre-allocate space for a map—it can do so dynamically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96922" y="4193136"/>
            <a:ext cx="3724507" cy="6463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can even access values that might not yet exist…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5866" y="5751851"/>
            <a:ext cx="5846957" cy="92333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If a key is not found when using the subscript operator, a key/value pair is created, with the value initialized to a default value (an empty string, in this case)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677334" y="1414872"/>
            <a:ext cx="8596668" cy="501806"/>
          </a:xfrm>
        </p:spPr>
        <p:txBody>
          <a:bodyPr/>
          <a:lstStyle/>
          <a:p>
            <a:r>
              <a:rPr lang="en-US" dirty="0" smtClean="0"/>
              <a:t>Method 2: </a:t>
            </a:r>
            <a:r>
              <a:rPr lang="en-US" dirty="0"/>
              <a:t>Use </a:t>
            </a:r>
            <a:r>
              <a:rPr lang="en-US" dirty="0" smtClean="0"/>
              <a:t>operator</a:t>
            </a:r>
            <a:r>
              <a:rPr lang="en-US" dirty="0"/>
              <a:t>[]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182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454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47715"/>
            <a:ext cx="7853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Add with emplace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(27,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"Batgirl"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(28,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"Robin"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directly with operator[]()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3606" y="4006543"/>
            <a:ext cx="301455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“Batman” is then assigned to the value of that pair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4" y="5445597"/>
            <a:ext cx="3827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"Bruce Wayne"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2229" y="5304672"/>
            <a:ext cx="402931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If the key of 35 DOES exist, it’s value gets overwritten with “Bruce Wayne”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82854" y="3354745"/>
            <a:ext cx="3131223" cy="2181304"/>
            <a:chOff x="782854" y="2523749"/>
            <a:chExt cx="3131223" cy="2181304"/>
          </a:xfrm>
        </p:grpSpPr>
        <p:sp>
          <p:nvSpPr>
            <p:cNvPr id="9" name="TextBox 8"/>
            <p:cNvSpPr txBox="1"/>
            <p:nvPr/>
          </p:nvSpPr>
          <p:spPr>
            <a:xfrm>
              <a:off x="782854" y="3019754"/>
              <a:ext cx="3131223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 smtClean="0"/>
                <a:t>The brackets operator returns a (</a:t>
              </a:r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dirty="0" smtClean="0">
                  <a:latin typeface="Consolas" panose="020B0609020204030204" pitchFamily="49" charset="0"/>
                </a:rPr>
                <a:t> &amp;</a:t>
              </a:r>
              <a:r>
                <a:rPr lang="en-US" dirty="0" smtClean="0"/>
                <a:t>), so you can modify/retrieve the data (hooray, references!)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1527716" y="2523749"/>
              <a:ext cx="267629" cy="4480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flipV="1">
              <a:off x="1527716" y="4256997"/>
              <a:ext cx="267629" cy="4480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26872" y="2987081"/>
            <a:ext cx="4401284" cy="951425"/>
            <a:chOff x="3426872" y="2987081"/>
            <a:chExt cx="4401284" cy="951425"/>
          </a:xfrm>
        </p:grpSpPr>
        <p:sp>
          <p:nvSpPr>
            <p:cNvPr id="5" name="TextBox 4"/>
            <p:cNvSpPr txBox="1"/>
            <p:nvPr/>
          </p:nvSpPr>
          <p:spPr>
            <a:xfrm>
              <a:off x="4813606" y="3015176"/>
              <a:ext cx="3014550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 smtClean="0"/>
                <a:t>If the key of 35 doesn’t exist, a key/value pair will be created</a:t>
              </a:r>
              <a:endParaRPr lang="en-US" dirty="0"/>
            </a:p>
          </p:txBody>
        </p:sp>
        <p:sp>
          <p:nvSpPr>
            <p:cNvPr id="14" name="Up Arrow 13"/>
            <p:cNvSpPr/>
            <p:nvPr/>
          </p:nvSpPr>
          <p:spPr>
            <a:xfrm rot="16200000">
              <a:off x="3881511" y="2532442"/>
              <a:ext cx="358513" cy="126779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7334" y="6091928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totallyNotBatman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access a key that doesn’t exist?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0881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(27,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"Batgirl"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(28,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"Robin"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37662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alterEgo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whoops, typo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alterEgo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4" y="4933515"/>
            <a:ext cx="5883942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If you access a </a:t>
            </a:r>
            <a:r>
              <a:rPr lang="en-US" b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for a </a:t>
            </a:r>
            <a:r>
              <a:rPr lang="en-US" b="1" dirty="0">
                <a:solidFill>
                  <a:srgbClr val="EF9011"/>
                </a:solidFill>
                <a:cs typeface="Consolas" pitchFamily="49" charset="0"/>
              </a:rPr>
              <a:t>key</a:t>
            </a:r>
            <a:r>
              <a:rPr lang="en-US" dirty="0" smtClean="0"/>
              <a:t> that doesn’t already exist, you get a default constructed object (if it’s an object), or a </a:t>
            </a:r>
            <a:r>
              <a:rPr lang="en-US" b="1" dirty="0" smtClean="0">
                <a:solidFill>
                  <a:srgbClr val="00B0F0"/>
                </a:solidFill>
              </a:rPr>
              <a:t>zero-initialized</a:t>
            </a:r>
            <a:r>
              <a:rPr lang="en-US" dirty="0" smtClean="0"/>
              <a:t> value for primitives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6102171"/>
            <a:ext cx="478759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So </a:t>
            </a:r>
            <a:r>
              <a:rPr lang="en-US" dirty="0" err="1" smtClean="0"/>
              <a:t>alterEgo</a:t>
            </a:r>
            <a:r>
              <a:rPr lang="en-US" dirty="0" smtClean="0"/>
              <a:t> == </a:t>
            </a:r>
            <a:r>
              <a:rPr lang="en-US" dirty="0" err="1" smtClean="0"/>
              <a:t>myMap</a:t>
            </a:r>
            <a:r>
              <a:rPr lang="en-US" dirty="0" smtClean="0"/>
              <a:t>[53] ==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 smtClean="0"/>
              <a:t> in this case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1641" y="5518290"/>
            <a:ext cx="3941707" cy="92333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Zero-initialized: Initialized to zero, applicable to primitive types</a:t>
            </a:r>
            <a:br>
              <a:rPr lang="en-US" dirty="0" smtClean="0"/>
            </a:br>
            <a:r>
              <a:rPr lang="en-US" dirty="0" smtClean="0"/>
              <a:t>(char, float,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non-existent keys with .at()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2831793"/>
            <a:ext cx="9223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print a 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someData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.at(2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throw an exception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97" y="1791006"/>
            <a:ext cx="769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at() function will check if a key exists, and if it doesn’t, throw an </a:t>
            </a:r>
            <a:r>
              <a:rPr lang="en-US" sz="2000" b="1" dirty="0" err="1" smtClean="0">
                <a:solidFill>
                  <a:srgbClr val="FF0000"/>
                </a:solidFill>
              </a:rPr>
              <a:t>out_of_range</a:t>
            </a:r>
            <a:r>
              <a:rPr lang="en-US" sz="2000" dirty="0" smtClean="0"/>
              <a:t> exception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45497" y="4702682"/>
            <a:ext cx="769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can also use the .find() function to check if a key exists before trying to access the corresponding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96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6793</TotalTime>
  <Words>1886</Words>
  <Application>Microsoft Office PowerPoint</Application>
  <PresentationFormat>Widescreen</PresentationFormat>
  <Paragraphs>270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Trebuchet MS</vt:lpstr>
      <vt:lpstr>Wingdings 3</vt:lpstr>
      <vt:lpstr>Facet</vt:lpstr>
      <vt:lpstr>maps (and unordered_maps)</vt:lpstr>
      <vt:lpstr>std::map&lt;k,v&gt; class</vt:lpstr>
      <vt:lpstr>Pairs</vt:lpstr>
      <vt:lpstr>map declarations</vt:lpstr>
      <vt:lpstr>Usage – Adding Data</vt:lpstr>
      <vt:lpstr>Usages - Adding data</vt:lpstr>
      <vt:lpstr>Comparison</vt:lpstr>
      <vt:lpstr>What if you access a key that doesn’t exist?</vt:lpstr>
      <vt:lpstr>Accessing non-existent keys with .at()</vt:lpstr>
      <vt:lpstr>Keys must be unique</vt:lpstr>
      <vt:lpstr>Internal storage</vt:lpstr>
      <vt:lpstr>Code order doesn’t matter for a map</vt:lpstr>
      <vt:lpstr>Why use maps?</vt:lpstr>
      <vt:lpstr>When NOT to use maps?</vt:lpstr>
      <vt:lpstr>Usage example</vt:lpstr>
      <vt:lpstr>Iteration through maps</vt:lpstr>
      <vt:lpstr>Iterators – A standard way of accessing contents of STL containers</vt:lpstr>
      <vt:lpstr>unordered_map&lt;key, value&gt;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</dc:title>
  <dc:creator>Fox</dc:creator>
  <cp:lastModifiedBy>joshuafox@ufl.edu</cp:lastModifiedBy>
  <cp:revision>245</cp:revision>
  <dcterms:created xsi:type="dcterms:W3CDTF">2018-07-17T18:19:58Z</dcterms:created>
  <dcterms:modified xsi:type="dcterms:W3CDTF">2020-11-10T04:29:12Z</dcterms:modified>
</cp:coreProperties>
</file>