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89" r:id="rId3"/>
    <p:sldId id="298" r:id="rId4"/>
    <p:sldId id="319" r:id="rId5"/>
    <p:sldId id="320" r:id="rId6"/>
    <p:sldId id="321" r:id="rId7"/>
    <p:sldId id="297" r:id="rId8"/>
    <p:sldId id="322" r:id="rId9"/>
    <p:sldId id="332" r:id="rId10"/>
    <p:sldId id="272" r:id="rId11"/>
    <p:sldId id="323" r:id="rId12"/>
    <p:sldId id="291" r:id="rId13"/>
    <p:sldId id="324" r:id="rId14"/>
    <p:sldId id="305" r:id="rId15"/>
    <p:sldId id="330" r:id="rId16"/>
    <p:sldId id="331" r:id="rId17"/>
    <p:sldId id="293" r:id="rId18"/>
    <p:sldId id="300" r:id="rId19"/>
    <p:sldId id="325" r:id="rId20"/>
    <p:sldId id="301" r:id="rId21"/>
    <p:sldId id="314" r:id="rId22"/>
    <p:sldId id="316" r:id="rId23"/>
    <p:sldId id="307" r:id="rId24"/>
    <p:sldId id="317" r:id="rId25"/>
    <p:sldId id="315" r:id="rId26"/>
    <p:sldId id="310" r:id="rId27"/>
    <p:sldId id="318" r:id="rId28"/>
    <p:sldId id="326" r:id="rId29"/>
    <p:sldId id="327" r:id="rId30"/>
    <p:sldId id="328" r:id="rId31"/>
    <p:sldId id="329" r:id="rId32"/>
    <p:sldId id="286" r:id="rId33"/>
    <p:sldId id="303" r:id="rId34"/>
    <p:sldId id="304" r:id="rId35"/>
    <p:sldId id="306" r:id="rId36"/>
    <p:sldId id="308" r:id="rId37"/>
    <p:sldId id="309" r:id="rId38"/>
    <p:sldId id="311" r:id="rId39"/>
    <p:sldId id="312" r:id="rId40"/>
    <p:sldId id="313" r:id="rId41"/>
  </p:sldIdLst>
  <p:sldSz cx="9144000" cy="6858000" type="screen4x3"/>
  <p:notesSz cx="7300913" cy="95869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50F31"/>
    <a:srgbClr val="950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469" autoAdjust="0"/>
    <p:restoredTop sz="71143" autoAdjust="0"/>
  </p:normalViewPr>
  <p:slideViewPr>
    <p:cSldViewPr>
      <p:cViewPr varScale="1">
        <p:scale>
          <a:sx n="111" d="100"/>
          <a:sy n="111" d="100"/>
        </p:scale>
        <p:origin x="-15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1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00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4637" cy="431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167" tIns="50259" rIns="97167" bIns="50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5488"/>
            <a:ext cx="4775200" cy="358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7094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137025" y="-1588"/>
            <a:ext cx="3163888" cy="481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137025" y="9105900"/>
            <a:ext cx="3163888" cy="481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0103" tIns="0" rIns="20103" bIns="0" anchor="b"/>
          <a:lstStyle/>
          <a:p>
            <a:pPr algn="r" defTabSz="985838"/>
            <a:r>
              <a:rPr lang="en-US" sz="1100" i="1">
                <a:latin typeface="Times New Roman" pitchFamily="18" charset="0"/>
              </a:rPr>
              <a:t>1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9105900"/>
            <a:ext cx="3163888" cy="481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-1588"/>
            <a:ext cx="3163888" cy="481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8842" rIns="9884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We started with Analysis</a:t>
            </a:r>
            <a:r>
              <a:rPr lang="en-US" baseline="0" dirty="0" smtClean="0"/>
              <a:t> and next we learned the tools and techniques to capture our system model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that enough? No, the model must be validated and then translated from platform independent to architecturally specific/platform specific. So validation and </a:t>
            </a:r>
            <a:r>
              <a:rPr lang="en-US" baseline="0" dirty="0" err="1" smtClean="0"/>
              <a:t>tranlation</a:t>
            </a:r>
            <a:r>
              <a:rPr lang="en-US" baseline="0" dirty="0" smtClean="0"/>
              <a:t> will be the focus of today’s discussion.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90600"/>
            <a:ext cx="80772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396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96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839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90600"/>
            <a:ext cx="80772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81000" y="6248400"/>
            <a:ext cx="44196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46038" rIns="0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/>
              <a:t>#-</a:t>
            </a:r>
            <a:fld id="{ABCEB5DC-EE3B-484D-BB4D-EDD5B2862449}" type="slidenum">
              <a:rPr lang="en-US" sz="100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z="1000"/>
              <a:t>  •  xtUML and BridgePoint: Components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Symbol" pitchFamily="18" charset="2"/>
        <a:buChar char="¨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95600"/>
            <a:ext cx="7772400" cy="1143000"/>
          </a:xfrm>
          <a:noFill/>
        </p:spPr>
        <p:txBody>
          <a:bodyPr/>
          <a:lstStyle/>
          <a:p>
            <a:r>
              <a:rPr lang="en-US" sz="3600" smtClean="0"/>
              <a:t>xtUML and BridgePoint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343400"/>
            <a:ext cx="8305800" cy="1295400"/>
          </a:xfrm>
          <a:noFill/>
        </p:spPr>
        <p:txBody>
          <a:bodyPr/>
          <a:lstStyle/>
          <a:p>
            <a:pPr marL="342900" indent="-342900"/>
            <a:r>
              <a:rPr lang="en-US" sz="4400" dirty="0" smtClean="0"/>
              <a:t>Model Driven Testing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267200"/>
          </a:xfrm>
        </p:spPr>
        <p:txBody>
          <a:bodyPr/>
          <a:lstStyle/>
          <a:p>
            <a:pPr algn="ctr">
              <a:buNone/>
            </a:pPr>
            <a:r>
              <a:rPr lang="en-US" sz="3200" dirty="0" smtClean="0"/>
              <a:t>Test Environment models Actors</a:t>
            </a:r>
          </a:p>
          <a:p>
            <a:pPr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xtMDT</a:t>
            </a:r>
            <a:r>
              <a:rPr lang="en-US" dirty="0" smtClean="0"/>
              <a:t> Analysis - Use Cases</a:t>
            </a:r>
          </a:p>
        </p:txBody>
      </p:sp>
      <p:pic>
        <p:nvPicPr>
          <p:cNvPr id="7172" name="Picture 13"/>
          <p:cNvPicPr>
            <a:picLocks noChangeAspect="1" noChangeArrowheads="1"/>
          </p:cNvPicPr>
          <p:nvPr/>
        </p:nvPicPr>
        <p:blipFill>
          <a:blip r:embed="rId3" cstate="print"/>
          <a:srcRect l="14275" t="25374" r="32120" b="32423"/>
          <a:stretch>
            <a:fillRect/>
          </a:stretch>
        </p:blipFill>
        <p:spPr bwMode="auto">
          <a:xfrm>
            <a:off x="4799013" y="3429000"/>
            <a:ext cx="3890962" cy="2584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Use Cases must</a:t>
            </a:r>
          </a:p>
          <a:p>
            <a:pPr lvl="1"/>
            <a:r>
              <a:rPr lang="en-US" sz="2800" dirty="0" smtClean="0"/>
              <a:t>Capture desired functionality</a:t>
            </a:r>
          </a:p>
          <a:p>
            <a:pPr lvl="1"/>
            <a:r>
              <a:rPr lang="en-US" sz="2800" dirty="0" smtClean="0"/>
              <a:t>Constrain undesired functionality</a:t>
            </a:r>
          </a:p>
          <a:p>
            <a:pPr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xtMDT</a:t>
            </a:r>
            <a:r>
              <a:rPr lang="en-US" dirty="0" smtClean="0"/>
              <a:t> Analysis - Use Cases</a:t>
            </a:r>
          </a:p>
        </p:txBody>
      </p:sp>
      <p:pic>
        <p:nvPicPr>
          <p:cNvPr id="7172" name="Picture 13"/>
          <p:cNvPicPr>
            <a:picLocks noChangeAspect="1" noChangeArrowheads="1"/>
          </p:cNvPicPr>
          <p:nvPr/>
        </p:nvPicPr>
        <p:blipFill>
          <a:blip r:embed="rId3" cstate="print"/>
          <a:srcRect l="14275" t="25374" r="32120" b="32423"/>
          <a:stretch>
            <a:fillRect/>
          </a:stretch>
        </p:blipFill>
        <p:spPr bwMode="auto">
          <a:xfrm>
            <a:off x="4799013" y="3429000"/>
            <a:ext cx="3890962" cy="2584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xtMDT</a:t>
            </a:r>
            <a:r>
              <a:rPr lang="en-US" dirty="0" smtClean="0"/>
              <a:t> Analysis - Sequence Diagrams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4419600" cy="3810000"/>
          </a:xfrm>
        </p:spPr>
        <p:txBody>
          <a:bodyPr/>
          <a:lstStyle/>
          <a:p>
            <a:r>
              <a:rPr lang="en-US" sz="2800" dirty="0" smtClean="0"/>
              <a:t>Interactions between External Actors and the system model are good test candidates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Symbol" pitchFamily="18" charset="2"/>
              <a:buNone/>
            </a:pPr>
            <a:endParaRPr lang="en-US" dirty="0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 cstate="print"/>
          <a:srcRect l="8327" t="22556" r="49963" b="39471"/>
          <a:stretch>
            <a:fillRect/>
          </a:stretch>
        </p:blipFill>
        <p:spPr bwMode="auto">
          <a:xfrm>
            <a:off x="5638800" y="1295400"/>
            <a:ext cx="3181350" cy="3856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xtMDT</a:t>
            </a:r>
            <a:r>
              <a:rPr lang="en-US" dirty="0" smtClean="0"/>
              <a:t> Analysis - Sequence Diagrams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4648200" cy="4038600"/>
          </a:xfrm>
        </p:spPr>
        <p:txBody>
          <a:bodyPr/>
          <a:lstStyle/>
          <a:p>
            <a:r>
              <a:rPr lang="en-US" sz="2200" dirty="0" smtClean="0"/>
              <a:t>Analysis should include both intended and unexpected (</a:t>
            </a:r>
            <a:r>
              <a:rPr lang="en-US" sz="2200" dirty="0" err="1" smtClean="0"/>
              <a:t>ie</a:t>
            </a:r>
            <a:r>
              <a:rPr lang="en-US" sz="2200" dirty="0" smtClean="0"/>
              <a:t>. valid and invalid) messages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Pre-Conditions define </a:t>
            </a:r>
            <a:br>
              <a:rPr lang="en-US" sz="2200" dirty="0" smtClean="0"/>
            </a:br>
            <a:r>
              <a:rPr lang="en-US" sz="2200" dirty="0" smtClean="0"/>
              <a:t>constraints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Post-Conditions define </a:t>
            </a:r>
            <a:br>
              <a:rPr lang="en-US" sz="2200" dirty="0" smtClean="0"/>
            </a:br>
            <a:r>
              <a:rPr lang="en-US" sz="2200" dirty="0" smtClean="0"/>
              <a:t>“Golden” comparison</a:t>
            </a:r>
          </a:p>
          <a:p>
            <a:pPr>
              <a:buFont typeface="Symbol" pitchFamily="18" charset="2"/>
              <a:buNone/>
            </a:pPr>
            <a:endParaRPr lang="en-US" sz="2200" dirty="0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 cstate="print"/>
          <a:srcRect l="8327" t="22556" r="49963" b="39471"/>
          <a:stretch>
            <a:fillRect/>
          </a:stretch>
        </p:blipFill>
        <p:spPr bwMode="auto">
          <a:xfrm>
            <a:off x="5638800" y="1295400"/>
            <a:ext cx="3181350" cy="3856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xtMDT</a:t>
            </a:r>
            <a:r>
              <a:rPr lang="en-US" dirty="0" smtClean="0"/>
              <a:t> Analysis - Scenarios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3200400"/>
          </a:xfrm>
        </p:spPr>
        <p:txBody>
          <a:bodyPr/>
          <a:lstStyle/>
          <a:p>
            <a:r>
              <a:rPr lang="en-US" sz="2400" dirty="0" smtClean="0"/>
              <a:t>Scenarios are Sequence Diagrams with messages from the Actors constrained to give only an unique set of messages from the system.</a:t>
            </a:r>
          </a:p>
          <a:p>
            <a:endParaRPr lang="en-US" dirty="0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/>
          <a:srcRect l="8327" t="22556" r="10706" b="32423"/>
          <a:stretch>
            <a:fillRect/>
          </a:stretch>
        </p:blipFill>
        <p:spPr bwMode="auto">
          <a:xfrm>
            <a:off x="3124200" y="3395663"/>
            <a:ext cx="5681663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xtMDT</a:t>
            </a:r>
            <a:r>
              <a:rPr lang="en-US" dirty="0" smtClean="0"/>
              <a:t> Analysis - Scenarios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315200" cy="2971800"/>
          </a:xfrm>
        </p:spPr>
        <p:txBody>
          <a:bodyPr/>
          <a:lstStyle/>
          <a:p>
            <a:r>
              <a:rPr lang="en-US" sz="2400" dirty="0" smtClean="0"/>
              <a:t>Scenarios provide “Golden Data” to compare model generated messages against.</a:t>
            </a:r>
          </a:p>
          <a:p>
            <a:pPr>
              <a:buFont typeface="Symbol" pitchFamily="18" charset="2"/>
              <a:buNone/>
            </a:pPr>
            <a:endParaRPr lang="en-US" sz="2400" dirty="0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/>
          <a:srcRect l="8327" t="22556" r="10706" b="32423"/>
          <a:stretch>
            <a:fillRect/>
          </a:stretch>
        </p:blipFill>
        <p:spPr bwMode="auto">
          <a:xfrm>
            <a:off x="3124200" y="3395663"/>
            <a:ext cx="5681663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xtMDT</a:t>
            </a:r>
            <a:r>
              <a:rPr lang="en-US" dirty="0" smtClean="0"/>
              <a:t> Analysis - Scenarios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315200" cy="3048000"/>
          </a:xfrm>
        </p:spPr>
        <p:txBody>
          <a:bodyPr/>
          <a:lstStyle/>
          <a:p>
            <a:r>
              <a:rPr lang="en-US" sz="2400" dirty="0" smtClean="0"/>
              <a:t>Scenario = initial state + sequence trajectory</a:t>
            </a:r>
          </a:p>
          <a:p>
            <a:r>
              <a:rPr lang="en-US" sz="2400" dirty="0" smtClean="0"/>
              <a:t>Caution – emphasizing Scenarios in analysis can give false sense of completeness.</a:t>
            </a:r>
          </a:p>
          <a:p>
            <a:endParaRPr lang="en-US" sz="2400" dirty="0" smtClean="0"/>
          </a:p>
          <a:p>
            <a:pPr>
              <a:buFont typeface="Symbol" pitchFamily="18" charset="2"/>
              <a:buNone/>
            </a:pPr>
            <a:endParaRPr lang="en-US" sz="2400" dirty="0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/>
          <a:srcRect l="8327" t="22556" r="10706" b="32423"/>
          <a:stretch>
            <a:fillRect/>
          </a:stretch>
        </p:blipFill>
        <p:spPr bwMode="auto">
          <a:xfrm>
            <a:off x="3124200" y="3395663"/>
            <a:ext cx="5681663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xtMDT</a:t>
            </a:r>
            <a:r>
              <a:rPr lang="en-US" dirty="0" smtClean="0"/>
              <a:t> Analysis - Activity Diagrams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3886200" cy="4191000"/>
          </a:xfrm>
        </p:spPr>
        <p:txBody>
          <a:bodyPr/>
          <a:lstStyle/>
          <a:p>
            <a:r>
              <a:rPr lang="en-US" dirty="0" smtClean="0"/>
              <a:t>Activity Diagrams show the flow of processing interactions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Capture “Behavior / Habits” of an Actor</a:t>
            </a:r>
            <a:br>
              <a:rPr lang="en-US" dirty="0" smtClean="0"/>
            </a:br>
            <a:endParaRPr lang="en-US" dirty="0" smtClean="0"/>
          </a:p>
          <a:p>
            <a:pPr>
              <a:buFont typeface="Symbol" pitchFamily="18" charset="2"/>
              <a:buNone/>
            </a:pPr>
            <a:endParaRPr lang="en-US" dirty="0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 cstate="print"/>
          <a:srcRect l="6407" t="18668" r="35239" b="13333"/>
          <a:stretch>
            <a:fillRect/>
          </a:stretch>
        </p:blipFill>
        <p:spPr bwMode="auto">
          <a:xfrm>
            <a:off x="4419600" y="1143000"/>
            <a:ext cx="4540250" cy="466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Analysis to Tests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696200" cy="4648200"/>
          </a:xfrm>
        </p:spPr>
        <p:txBody>
          <a:bodyPr/>
          <a:lstStyle/>
          <a:p>
            <a:r>
              <a:rPr lang="en-US" dirty="0" smtClean="0"/>
              <a:t>Use Case Diagrams</a:t>
            </a:r>
          </a:p>
          <a:p>
            <a:pPr lvl="1"/>
            <a:r>
              <a:rPr lang="en-US" dirty="0" smtClean="0"/>
              <a:t>Identify components and message categories for test system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Sequence and Scenario Diagrams</a:t>
            </a:r>
          </a:p>
          <a:p>
            <a:pPr lvl="1"/>
            <a:r>
              <a:rPr lang="en-US" dirty="0" smtClean="0"/>
              <a:t>Identify order of key behavior</a:t>
            </a:r>
          </a:p>
          <a:p>
            <a:pPr lvl="1"/>
            <a:r>
              <a:rPr lang="en-US" dirty="0" smtClean="0"/>
              <a:t>Identify boundary constraints and correctness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Activity Diagrams</a:t>
            </a:r>
          </a:p>
          <a:p>
            <a:pPr lvl="1"/>
            <a:r>
              <a:rPr lang="en-US" dirty="0" smtClean="0"/>
              <a:t>Identify classes and messages related to common “Behavior”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Analysis to Tests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696200" cy="3962400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Scenarios + Activity Diagrams provide a prototype of a test component.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/>
          <p:cNvSpPr txBox="1">
            <a:spLocks noChangeArrowheads="1"/>
          </p:cNvSpPr>
          <p:nvPr/>
        </p:nvSpPr>
        <p:spPr bwMode="auto">
          <a:xfrm>
            <a:off x="914400" y="3733800"/>
            <a:ext cx="3048000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Verification– Step 3 in the xtUML Method</a:t>
            </a:r>
            <a:endParaRPr 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5791200" cy="5029200"/>
          </a:xfrm>
        </p:spPr>
        <p:txBody>
          <a:bodyPr/>
          <a:lstStyle/>
          <a:p>
            <a:r>
              <a:rPr lang="en-GB" smtClean="0">
                <a:solidFill>
                  <a:srgbClr val="000000"/>
                </a:solidFill>
              </a:rPr>
              <a:t>Analysis</a:t>
            </a:r>
            <a:r>
              <a:rPr lang="en-GB" b="0" smtClean="0">
                <a:solidFill>
                  <a:srgbClr val="000000"/>
                </a:solidFill>
              </a:rPr>
              <a:t> – questioning, thinking, sketching...</a:t>
            </a:r>
          </a:p>
          <a:p>
            <a:pPr lvl="1"/>
            <a:r>
              <a:rPr lang="en-GB" b="0" smtClean="0"/>
              <a:t>Informal UML diagrams  </a:t>
            </a:r>
            <a:endParaRPr lang="en-GB" b="0" smtClean="0">
              <a:solidFill>
                <a:srgbClr val="000000"/>
              </a:solidFill>
            </a:endParaRPr>
          </a:p>
          <a:p>
            <a:pPr lvl="2"/>
            <a:r>
              <a:rPr lang="en-GB" b="0" smtClean="0">
                <a:solidFill>
                  <a:srgbClr val="000000"/>
                </a:solidFill>
              </a:rPr>
              <a:t> use case, sequence, ...</a:t>
            </a:r>
          </a:p>
          <a:p>
            <a:r>
              <a:rPr lang="en-GB" smtClean="0">
                <a:solidFill>
                  <a:srgbClr val="000000"/>
                </a:solidFill>
              </a:rPr>
              <a:t>Modeling </a:t>
            </a:r>
            <a:r>
              <a:rPr lang="en-GB" b="0" smtClean="0">
                <a:solidFill>
                  <a:srgbClr val="000000"/>
                </a:solidFill>
              </a:rPr>
              <a:t>– formalizing the analysis:</a:t>
            </a:r>
          </a:p>
          <a:p>
            <a:pPr lvl="1"/>
            <a:r>
              <a:rPr lang="en-GB" b="0" smtClean="0">
                <a:solidFill>
                  <a:srgbClr val="000000"/>
                </a:solidFill>
              </a:rPr>
              <a:t>Component Diagrams (partitioning/interfaces)</a:t>
            </a:r>
          </a:p>
          <a:p>
            <a:pPr lvl="1"/>
            <a:r>
              <a:rPr lang="en-GB" b="0" smtClean="0">
                <a:solidFill>
                  <a:srgbClr val="000000"/>
                </a:solidFill>
              </a:rPr>
              <a:t>Class Diagrams (data)</a:t>
            </a:r>
          </a:p>
          <a:p>
            <a:pPr lvl="1"/>
            <a:r>
              <a:rPr lang="en-GB" b="0" smtClean="0">
                <a:solidFill>
                  <a:srgbClr val="000000"/>
                </a:solidFill>
              </a:rPr>
              <a:t>State Machines (control)</a:t>
            </a:r>
          </a:p>
          <a:p>
            <a:pPr lvl="1"/>
            <a:r>
              <a:rPr lang="en-GB" b="0" smtClean="0">
                <a:solidFill>
                  <a:srgbClr val="000000"/>
                </a:solidFill>
              </a:rPr>
              <a:t>Activities (processing)</a:t>
            </a:r>
          </a:p>
          <a:p>
            <a:r>
              <a:rPr lang="en-GB" smtClean="0">
                <a:solidFill>
                  <a:srgbClr val="000000"/>
                </a:solidFill>
              </a:rPr>
              <a:t>Verification</a:t>
            </a:r>
          </a:p>
          <a:p>
            <a:pPr lvl="1"/>
            <a:r>
              <a:rPr lang="en-GB" b="0" smtClean="0">
                <a:solidFill>
                  <a:srgbClr val="000000"/>
                </a:solidFill>
              </a:rPr>
              <a:t>Interpretive Model Execution</a:t>
            </a:r>
          </a:p>
          <a:p>
            <a:r>
              <a:rPr lang="en-GB" smtClean="0">
                <a:solidFill>
                  <a:srgbClr val="000000"/>
                </a:solidFill>
              </a:rPr>
              <a:t>Code generation</a:t>
            </a:r>
          </a:p>
          <a:p>
            <a:pPr lvl="1"/>
            <a:r>
              <a:rPr lang="en-GB" smtClean="0">
                <a:solidFill>
                  <a:srgbClr val="000000"/>
                </a:solidFill>
              </a:rPr>
              <a:t> </a:t>
            </a:r>
            <a:r>
              <a:rPr lang="en-GB" b="0" smtClean="0">
                <a:solidFill>
                  <a:srgbClr val="000000"/>
                </a:solidFill>
              </a:rPr>
              <a:t>Template and Rule-Based Translation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7088" y="2743200"/>
            <a:ext cx="2795587" cy="2403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078" name="Picture 5" descr="BPlogo-t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5638800"/>
            <a:ext cx="20240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Suggested System Structure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9144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Most Commonly split into </a:t>
            </a:r>
            <a:br>
              <a:rPr lang="en-US" dirty="0" smtClean="0"/>
            </a:br>
            <a:r>
              <a:rPr lang="en-US" dirty="0" smtClean="0"/>
              <a:t>Test Component and System Component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7524204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a Test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5" y="1600200"/>
            <a:ext cx="7994650" cy="4284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71600"/>
            <a:ext cx="6961188" cy="3867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xtMDT</a:t>
            </a:r>
            <a:r>
              <a:rPr lang="en-US" dirty="0" smtClean="0"/>
              <a:t>– Test Component Phases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8083550" cy="407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xtMDT</a:t>
            </a:r>
            <a:r>
              <a:rPr lang="en-US" dirty="0" smtClean="0"/>
              <a:t>– Test Component Phases</a:t>
            </a:r>
          </a:p>
        </p:txBody>
      </p:sp>
      <p:pic>
        <p:nvPicPr>
          <p:cNvPr id="15363" name="Picture 5" descr="PPT65B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33337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5" descr="PPT65B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09800"/>
            <a:ext cx="36099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xtMDT</a:t>
            </a:r>
            <a:r>
              <a:rPr lang="en-US" dirty="0" smtClean="0"/>
              <a:t>– Test Component Phases</a:t>
            </a:r>
          </a:p>
        </p:txBody>
      </p:sp>
      <p:pic>
        <p:nvPicPr>
          <p:cNvPr id="16387" name="Picture 4" descr="PPT6596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447800"/>
            <a:ext cx="47434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 descr="PPT65B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33337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7" descr="PPT65CA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419600"/>
            <a:ext cx="42767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xtMDT</a:t>
            </a:r>
            <a:r>
              <a:rPr lang="en-US" dirty="0" smtClean="0"/>
              <a:t>– Test Phases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63" y="1447800"/>
            <a:ext cx="6718300" cy="4379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xtMDT</a:t>
            </a:r>
            <a:r>
              <a:rPr lang="en-US" dirty="0" smtClean="0"/>
              <a:t> Example from Application Model</a:t>
            </a:r>
          </a:p>
        </p:txBody>
      </p:sp>
      <p:pic>
        <p:nvPicPr>
          <p:cNvPr id="18435" name="Picture 4" descr="PPT6635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19188"/>
            <a:ext cx="53340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xtMDT</a:t>
            </a:r>
            <a:r>
              <a:rPr lang="en-US" dirty="0" smtClean="0"/>
              <a:t> Summary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Benefits of Platform-Independence applies to test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Abstraction  reduces complexity and simplifies test writing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Start with </a:t>
            </a:r>
            <a:r>
              <a:rPr lang="en-US" dirty="0" err="1" smtClean="0"/>
              <a:t>xtUML</a:t>
            </a:r>
            <a:r>
              <a:rPr lang="en-US" dirty="0" smtClean="0"/>
              <a:t> Analysis artifacts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Structure model and micro-sprints around component phases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xtMDT</a:t>
            </a:r>
            <a:r>
              <a:rPr lang="en-US" dirty="0" smtClean="0"/>
              <a:t> eases transition to Advanced Verification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Code generation enables easier path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xtMDL – Advanced test Class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648200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Use super-class and sub-class structure to generalize the test structure</a:t>
            </a:r>
          </a:p>
        </p:txBody>
      </p:sp>
      <p:pic>
        <p:nvPicPr>
          <p:cNvPr id="19460" name="Picture 5" descr="PPT656F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200400"/>
            <a:ext cx="4876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xtMDL – Advanced test Class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648200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Super-class contains OAL to implement collection of parameterized sequences</a:t>
            </a:r>
          </a:p>
        </p:txBody>
      </p:sp>
      <p:pic>
        <p:nvPicPr>
          <p:cNvPr id="19460" name="Picture 5" descr="PPT656F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200400"/>
            <a:ext cx="4876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xtUML</a:t>
            </a:r>
            <a:r>
              <a:rPr lang="en-US" dirty="0" smtClean="0"/>
              <a:t> Model Driven Test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7924800" cy="3733800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Model Driven Test delivers verified </a:t>
            </a:r>
            <a:br>
              <a:rPr lang="en-US" sz="2800" dirty="0" smtClean="0"/>
            </a:br>
            <a:r>
              <a:rPr lang="en-US" sz="2800" dirty="0" smtClean="0"/>
              <a:t>models to the next level</a:t>
            </a:r>
            <a:br>
              <a:rPr lang="en-US" sz="2800" dirty="0" smtClean="0"/>
            </a:br>
            <a:endParaRPr lang="en-US" sz="2800" dirty="0" smtClean="0"/>
          </a:p>
          <a:p>
            <a:pPr algn="ctr"/>
            <a:endParaRPr lang="en-US" sz="2800" dirty="0" smtClean="0"/>
          </a:p>
          <a:p>
            <a:pPr lvl="1" algn="ctr"/>
            <a:endParaRPr lang="en-US" sz="2400" dirty="0" smtClean="0"/>
          </a:p>
          <a:p>
            <a:pPr algn="ctr"/>
            <a:endParaRPr lang="en-US" sz="28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657600"/>
            <a:ext cx="2795587" cy="2403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xtMDL – Advanced test Class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648200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Sub-class contains configuration details </a:t>
            </a:r>
            <a:br>
              <a:rPr lang="en-US" sz="2800" dirty="0" smtClean="0"/>
            </a:br>
            <a:r>
              <a:rPr lang="en-US" sz="2800" dirty="0" smtClean="0"/>
              <a:t>and orders the sequences</a:t>
            </a:r>
          </a:p>
        </p:txBody>
      </p:sp>
      <p:pic>
        <p:nvPicPr>
          <p:cNvPr id="19460" name="Picture 5" descr="PPT656F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200400"/>
            <a:ext cx="4876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xtMDL – Advanced test Class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3200" dirty="0" smtClean="0"/>
              <a:t>Randomization + Sequences = </a:t>
            </a:r>
            <a:br>
              <a:rPr lang="en-US" sz="3200" dirty="0" smtClean="0"/>
            </a:br>
            <a:r>
              <a:rPr lang="en-US" sz="3200" dirty="0" smtClean="0"/>
              <a:t>	      Compact Test Suite Description</a:t>
            </a:r>
          </a:p>
        </p:txBody>
      </p:sp>
      <p:pic>
        <p:nvPicPr>
          <p:cNvPr id="19460" name="Picture 5" descr="PPT656F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200400"/>
            <a:ext cx="4876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BKG 12 bx E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4" descr="MGC 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3363" y="2597150"/>
            <a:ext cx="3603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9"/>
          <p:cNvSpPr txBox="1">
            <a:spLocks noChangeArrowheads="1"/>
          </p:cNvSpPr>
          <p:nvPr/>
        </p:nvSpPr>
        <p:spPr bwMode="auto">
          <a:xfrm>
            <a:off x="3205163" y="4013200"/>
            <a:ext cx="27384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1" hangingPunct="1"/>
            <a:r>
              <a:rPr lang="en-US" sz="1600" b="1">
                <a:solidFill>
                  <a:schemeClr val="bg1"/>
                </a:solidFill>
                <a:latin typeface="Tahoma" pitchFamily="34" charset="0"/>
                <a:ea typeface="MS PGothic" pitchFamily="34" charset="-128"/>
              </a:rPr>
              <a:t>www.mentor.com</a:t>
            </a:r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374650" y="6615113"/>
            <a:ext cx="28956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800">
                <a:solidFill>
                  <a:schemeClr val="tx2"/>
                </a:solidFill>
                <a:latin typeface="Tahoma" pitchFamily="34" charset="0"/>
                <a:ea typeface="MS PGothic" pitchFamily="34" charset="-128"/>
              </a:rPr>
              <a:t>BP Training 2 Components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1" name="Picture 4" descr="PPT6579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4788"/>
            <a:ext cx="91440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xtMDL -  Test Classes</a:t>
            </a:r>
          </a:p>
        </p:txBody>
      </p:sp>
      <p:pic>
        <p:nvPicPr>
          <p:cNvPr id="23555" name="Picture 4" descr="PPT658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514600"/>
            <a:ext cx="7077075" cy="36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79" name="Picture 5" descr="PPT65B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013" y="2490788"/>
            <a:ext cx="36099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6" descr="PPT66A9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7713" y="3267075"/>
            <a:ext cx="28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3" name="Picture 5" descr="PPT65A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276600"/>
            <a:ext cx="35814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6627" name="Picture 4" descr="PPT66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2688"/>
            <a:ext cx="91440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5" descr="PPT660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3" y="1257300"/>
            <a:ext cx="84486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6" descr="PPT6616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447800"/>
            <a:ext cx="42862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7" descr="PPT6628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86150" y="4419600"/>
            <a:ext cx="56578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1" name="Picture 4" descr="PPT6649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1700"/>
            <a:ext cx="91440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5" name="Picture 4" descr="PPT665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363" y="2181225"/>
            <a:ext cx="56292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xtUML</a:t>
            </a:r>
            <a:r>
              <a:rPr lang="en-US" dirty="0" smtClean="0"/>
              <a:t> Model Driven Test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391400" cy="422148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Abstraction accelerates verification</a:t>
            </a:r>
          </a:p>
          <a:p>
            <a:pPr lvl="1"/>
            <a:r>
              <a:rPr lang="en-US" sz="2400" dirty="0" smtClean="0"/>
              <a:t>Models have lower complexity</a:t>
            </a:r>
          </a:p>
          <a:p>
            <a:pPr lvl="1"/>
            <a:r>
              <a:rPr lang="en-US" sz="2400" dirty="0" smtClean="0"/>
              <a:t>Fewer requirements to check</a:t>
            </a:r>
          </a:p>
          <a:p>
            <a:pPr lvl="1"/>
            <a:r>
              <a:rPr lang="en-US" sz="2400" dirty="0" smtClean="0"/>
              <a:t>Faster test execution</a:t>
            </a:r>
          </a:p>
          <a:p>
            <a:pPr lvl="1"/>
            <a:r>
              <a:rPr lang="en-US" sz="2400" dirty="0" smtClean="0"/>
              <a:t>Easier to write tests</a:t>
            </a:r>
          </a:p>
          <a:p>
            <a:pPr lvl="1"/>
            <a:r>
              <a:rPr lang="en-US" sz="2400" dirty="0" smtClean="0"/>
              <a:t>Lower Model decay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657600"/>
            <a:ext cx="2795587" cy="2403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699" name="Picture 4" descr="PPT66A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2224088"/>
            <a:ext cx="72199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xtUML</a:t>
            </a:r>
            <a:r>
              <a:rPr lang="en-US" dirty="0" smtClean="0"/>
              <a:t> Model Driven Test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391400" cy="4343400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Translation provides traceable path to “Golden” Reference for architecture- specific and technology-specific models</a:t>
            </a:r>
            <a:br>
              <a:rPr lang="en-US" sz="2800" dirty="0" smtClean="0"/>
            </a:br>
            <a:endParaRPr lang="en-US" sz="28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657600"/>
            <a:ext cx="2795587" cy="2403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xtUML</a:t>
            </a:r>
            <a:r>
              <a:rPr lang="en-US" dirty="0" smtClean="0"/>
              <a:t> Model Driven Test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391400" cy="44958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MDT offers Test Driven Design benefits</a:t>
            </a:r>
          </a:p>
          <a:p>
            <a:pPr lvl="1"/>
            <a:r>
              <a:rPr lang="en-US" sz="2400" dirty="0" smtClean="0"/>
              <a:t>Higher re-use with test component </a:t>
            </a:r>
          </a:p>
          <a:p>
            <a:pPr lvl="1"/>
            <a:r>
              <a:rPr lang="en-US" sz="2400" dirty="0" smtClean="0"/>
              <a:t>Lower system model debris</a:t>
            </a:r>
          </a:p>
          <a:p>
            <a:pPr lvl="1"/>
            <a:r>
              <a:rPr lang="en-US" sz="2400" dirty="0" smtClean="0"/>
              <a:t>Eliminates situation of design </a:t>
            </a:r>
            <a:br>
              <a:rPr lang="en-US" sz="2400" dirty="0" smtClean="0"/>
            </a:br>
            <a:r>
              <a:rPr lang="en-US" sz="2400" dirty="0" smtClean="0"/>
              <a:t>waiting for test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657600"/>
            <a:ext cx="2795587" cy="2403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vs Verification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239000" cy="48768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Validation </a:t>
            </a:r>
          </a:p>
          <a:p>
            <a:pPr lvl="1"/>
            <a:r>
              <a:rPr lang="en-US" sz="2400" dirty="0" smtClean="0"/>
              <a:t>Confirming that the system performs intended function under Intended Usage</a:t>
            </a:r>
          </a:p>
          <a:p>
            <a:pPr lvl="1"/>
            <a:r>
              <a:rPr lang="en-US" sz="2400" dirty="0" smtClean="0"/>
              <a:t>Often emphasized by Modeling Analysis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>
              <a:buNone/>
            </a:pPr>
            <a:r>
              <a:rPr lang="en-US" sz="2800" dirty="0" smtClean="0"/>
              <a:t>Verification</a:t>
            </a:r>
          </a:p>
          <a:p>
            <a:pPr lvl="1"/>
            <a:r>
              <a:rPr lang="en-US" sz="2400" dirty="0" smtClean="0"/>
              <a:t>Confirming that the system is validated and does not perform “Bad Things” under Unintended Usage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vs Verification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077200" cy="3733800"/>
          </a:xfrm>
        </p:spPr>
        <p:txBody>
          <a:bodyPr/>
          <a:lstStyle/>
          <a:p>
            <a:pPr algn="ctr">
              <a:buNone/>
            </a:pPr>
            <a:r>
              <a:rPr lang="en-US" sz="4000" dirty="0" err="1" smtClean="0"/>
              <a:t>xtMDT</a:t>
            </a:r>
            <a:r>
              <a:rPr lang="en-US" sz="4000" dirty="0" smtClean="0"/>
              <a:t> requires Verification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xtMDT</a:t>
            </a:r>
            <a:r>
              <a:rPr lang="en-US" dirty="0" smtClean="0"/>
              <a:t> Verification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077200" cy="3733800"/>
          </a:xfrm>
        </p:spPr>
        <p:txBody>
          <a:bodyPr/>
          <a:lstStyle/>
          <a:p>
            <a:pPr algn="ctr">
              <a:buNone/>
            </a:pPr>
            <a:r>
              <a:rPr lang="en-US" sz="4000" dirty="0" err="1" smtClean="0"/>
              <a:t>xtMDT</a:t>
            </a:r>
            <a:r>
              <a:rPr lang="en-US" sz="4000" dirty="0" smtClean="0"/>
              <a:t> starts with Analysis</a:t>
            </a:r>
          </a:p>
        </p:txBody>
      </p:sp>
    </p:spTree>
  </p:cSld>
  <p:clrMapOvr>
    <a:masterClrMapping/>
  </p:clrMapOvr>
  <p:transition xmlns:p14="http://schemas.microsoft.com/office/powerpoint/2010/main" spd="slow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c_training_slidemaster">
  <a:themeElements>
    <a:clrScheme name="">
      <a:dk1>
        <a:srgbClr val="000000"/>
      </a:dk1>
      <a:lt1>
        <a:srgbClr val="FFFFFF"/>
      </a:lt1>
      <a:dk2>
        <a:srgbClr val="114FFB"/>
      </a:dk2>
      <a:lt2>
        <a:srgbClr val="919191"/>
      </a:lt2>
      <a:accent1>
        <a:srgbClr val="A2C1FE"/>
      </a:accent1>
      <a:accent2>
        <a:srgbClr val="EAEC5E"/>
      </a:accent2>
      <a:accent3>
        <a:srgbClr val="FFFFFF"/>
      </a:accent3>
      <a:accent4>
        <a:srgbClr val="000000"/>
      </a:accent4>
      <a:accent5>
        <a:srgbClr val="CEDDFE"/>
      </a:accent5>
      <a:accent6>
        <a:srgbClr val="D4D654"/>
      </a:accent6>
      <a:hlink>
        <a:srgbClr val="950728"/>
      </a:hlink>
      <a:folHlink>
        <a:srgbClr val="60C900"/>
      </a:folHlink>
    </a:clrScheme>
    <a:fontScheme name="mgc_training_slide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gc_training_slide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c_training_slide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c_training_slide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Pages>3</Pages>
  <Words>547</Words>
  <Application>Microsoft Macintosh PowerPoint</Application>
  <PresentationFormat>On-screen Show (4:3)</PresentationFormat>
  <Paragraphs>113</Paragraphs>
  <Slides>40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mgc_training_slidemaster</vt:lpstr>
      <vt:lpstr>xtUML and BridgePoint </vt:lpstr>
      <vt:lpstr>Verification– Step 3 in the xtUML Method</vt:lpstr>
      <vt:lpstr>xtUML Model Driven Test</vt:lpstr>
      <vt:lpstr>xtUML Model Driven Test</vt:lpstr>
      <vt:lpstr>xtUML Model Driven Test</vt:lpstr>
      <vt:lpstr>xtUML Model Driven Test</vt:lpstr>
      <vt:lpstr>Validation vs Verification</vt:lpstr>
      <vt:lpstr>Validation vs Verification</vt:lpstr>
      <vt:lpstr>xtMDT Verification</vt:lpstr>
      <vt:lpstr>xtMDT Analysis - Use Cases</vt:lpstr>
      <vt:lpstr>xtMDT Analysis - Use Cases</vt:lpstr>
      <vt:lpstr>xtMDT Analysis - Sequence Diagrams</vt:lpstr>
      <vt:lpstr>xtMDT Analysis - Sequence Diagrams</vt:lpstr>
      <vt:lpstr>xtMDT Analysis - Scenarios</vt:lpstr>
      <vt:lpstr>xtMDT Analysis - Scenarios</vt:lpstr>
      <vt:lpstr>xtMDT Analysis - Scenarios</vt:lpstr>
      <vt:lpstr>xtMDT Analysis - Activity Diagrams</vt:lpstr>
      <vt:lpstr>Mapping Analysis to Tests</vt:lpstr>
      <vt:lpstr>Mapping Analysis to Tests</vt:lpstr>
      <vt:lpstr>Suggested System Structure</vt:lpstr>
      <vt:lpstr>Structure of a Test</vt:lpstr>
      <vt:lpstr>xtMDT– Test Component Phases</vt:lpstr>
      <vt:lpstr>xtMDT– Test Component Phases</vt:lpstr>
      <vt:lpstr>xtMDT– Test Component Phases</vt:lpstr>
      <vt:lpstr>xtMDT– Test Phases</vt:lpstr>
      <vt:lpstr>xtMDT Example from Application Model</vt:lpstr>
      <vt:lpstr>xtMDT Summary</vt:lpstr>
      <vt:lpstr>xtMDL – Advanced test Class</vt:lpstr>
      <vt:lpstr>xtMDL – Advanced test Class</vt:lpstr>
      <vt:lpstr>xtMDL – Advanced test Class</vt:lpstr>
      <vt:lpstr>xtMDL – Advanced test Class</vt:lpstr>
      <vt:lpstr>PowerPoint Presentation</vt:lpstr>
      <vt:lpstr>PowerPoint Presentation</vt:lpstr>
      <vt:lpstr>xtMDL -  Test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Mentor 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  </dc:title>
  <dc:subject/>
  <dc:creator>Steve Mock</dc:creator>
  <cp:keywords/>
  <dc:description/>
  <cp:lastModifiedBy>Cortland Starrett</cp:lastModifiedBy>
  <cp:revision>76</cp:revision>
  <cp:lastPrinted>1999-02-06T01:19:18Z</cp:lastPrinted>
  <dcterms:created xsi:type="dcterms:W3CDTF">2005-08-17T15:31:43Z</dcterms:created>
  <dcterms:modified xsi:type="dcterms:W3CDTF">2015-09-17T04:45:21Z</dcterms:modified>
</cp:coreProperties>
</file>