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7"/>
  </p:notesMasterIdLst>
  <p:handoutMasterIdLst>
    <p:handoutMasterId r:id="rId28"/>
  </p:handoutMasterIdLst>
  <p:sldIdLst>
    <p:sldId id="393" r:id="rId2"/>
    <p:sldId id="529" r:id="rId3"/>
    <p:sldId id="507" r:id="rId4"/>
    <p:sldId id="508" r:id="rId5"/>
    <p:sldId id="509" r:id="rId6"/>
    <p:sldId id="510" r:id="rId7"/>
    <p:sldId id="511" r:id="rId8"/>
    <p:sldId id="512" r:id="rId9"/>
    <p:sldId id="513" r:id="rId10"/>
    <p:sldId id="514" r:id="rId11"/>
    <p:sldId id="515" r:id="rId12"/>
    <p:sldId id="516" r:id="rId13"/>
    <p:sldId id="517" r:id="rId14"/>
    <p:sldId id="518" r:id="rId15"/>
    <p:sldId id="519" r:id="rId16"/>
    <p:sldId id="520" r:id="rId17"/>
    <p:sldId id="521" r:id="rId18"/>
    <p:sldId id="524" r:id="rId19"/>
    <p:sldId id="525" r:id="rId20"/>
    <p:sldId id="526" r:id="rId21"/>
    <p:sldId id="527" r:id="rId22"/>
    <p:sldId id="528" r:id="rId23"/>
    <p:sldId id="522" r:id="rId24"/>
    <p:sldId id="523" r:id="rId25"/>
    <p:sldId id="506" r:id="rId26"/>
  </p:sldIdLst>
  <p:sldSz cx="9144000" cy="6858000" type="letter"/>
  <p:notesSz cx="6946900" cy="9220200"/>
  <p:custDataLst>
    <p:tags r:id="rId30"/>
  </p:custDataLst>
  <p:defaultTextStyle>
    <a:defPPr>
      <a:defRPr lang="en-US"/>
    </a:defPPr>
    <a:lvl1pPr algn="l" rtl="0" fontAlgn="base">
      <a:spcBef>
        <a:spcPct val="0"/>
      </a:spcBef>
      <a:spcAft>
        <a:spcPct val="0"/>
      </a:spcAft>
      <a:defRPr sz="3200" kern="1200">
        <a:solidFill>
          <a:schemeClr val="tx1"/>
        </a:solidFill>
        <a:latin typeface="Tahoma" pitchFamily="-112" charset="0"/>
        <a:ea typeface="ＭＳ Ｐゴシック" pitchFamily="-112" charset="-128"/>
        <a:cs typeface="+mn-cs"/>
      </a:defRPr>
    </a:lvl1pPr>
    <a:lvl2pPr marL="457200" algn="l" rtl="0" fontAlgn="base">
      <a:spcBef>
        <a:spcPct val="0"/>
      </a:spcBef>
      <a:spcAft>
        <a:spcPct val="0"/>
      </a:spcAft>
      <a:defRPr sz="3200" kern="1200">
        <a:solidFill>
          <a:schemeClr val="tx1"/>
        </a:solidFill>
        <a:latin typeface="Tahoma" pitchFamily="-112" charset="0"/>
        <a:ea typeface="ＭＳ Ｐゴシック" pitchFamily="-112" charset="-128"/>
        <a:cs typeface="+mn-cs"/>
      </a:defRPr>
    </a:lvl2pPr>
    <a:lvl3pPr marL="914400" algn="l" rtl="0" fontAlgn="base">
      <a:spcBef>
        <a:spcPct val="0"/>
      </a:spcBef>
      <a:spcAft>
        <a:spcPct val="0"/>
      </a:spcAft>
      <a:defRPr sz="3200" kern="1200">
        <a:solidFill>
          <a:schemeClr val="tx1"/>
        </a:solidFill>
        <a:latin typeface="Tahoma" pitchFamily="-112" charset="0"/>
        <a:ea typeface="ＭＳ Ｐゴシック" pitchFamily="-112" charset="-128"/>
        <a:cs typeface="+mn-cs"/>
      </a:defRPr>
    </a:lvl3pPr>
    <a:lvl4pPr marL="1371600" algn="l" rtl="0" fontAlgn="base">
      <a:spcBef>
        <a:spcPct val="0"/>
      </a:spcBef>
      <a:spcAft>
        <a:spcPct val="0"/>
      </a:spcAft>
      <a:defRPr sz="3200" kern="1200">
        <a:solidFill>
          <a:schemeClr val="tx1"/>
        </a:solidFill>
        <a:latin typeface="Tahoma" pitchFamily="-112" charset="0"/>
        <a:ea typeface="ＭＳ Ｐゴシック" pitchFamily="-112" charset="-128"/>
        <a:cs typeface="+mn-cs"/>
      </a:defRPr>
    </a:lvl4pPr>
    <a:lvl5pPr marL="1828800" algn="l" rtl="0" fontAlgn="base">
      <a:spcBef>
        <a:spcPct val="0"/>
      </a:spcBef>
      <a:spcAft>
        <a:spcPct val="0"/>
      </a:spcAft>
      <a:defRPr sz="3200" kern="1200">
        <a:solidFill>
          <a:schemeClr val="tx1"/>
        </a:solidFill>
        <a:latin typeface="Tahoma" pitchFamily="-112" charset="0"/>
        <a:ea typeface="ＭＳ Ｐゴシック" pitchFamily="-112" charset="-128"/>
        <a:cs typeface="+mn-cs"/>
      </a:defRPr>
    </a:lvl5pPr>
    <a:lvl6pPr marL="2286000" algn="l" defTabSz="914400" rtl="0" eaLnBrk="1" latinLnBrk="0" hangingPunct="1">
      <a:defRPr sz="3200" kern="1200">
        <a:solidFill>
          <a:schemeClr val="tx1"/>
        </a:solidFill>
        <a:latin typeface="Tahoma" pitchFamily="-112" charset="0"/>
        <a:ea typeface="ＭＳ Ｐゴシック" pitchFamily="-112" charset="-128"/>
        <a:cs typeface="+mn-cs"/>
      </a:defRPr>
    </a:lvl6pPr>
    <a:lvl7pPr marL="2743200" algn="l" defTabSz="914400" rtl="0" eaLnBrk="1" latinLnBrk="0" hangingPunct="1">
      <a:defRPr sz="3200" kern="1200">
        <a:solidFill>
          <a:schemeClr val="tx1"/>
        </a:solidFill>
        <a:latin typeface="Tahoma" pitchFamily="-112" charset="0"/>
        <a:ea typeface="ＭＳ Ｐゴシック" pitchFamily="-112" charset="-128"/>
        <a:cs typeface="+mn-cs"/>
      </a:defRPr>
    </a:lvl7pPr>
    <a:lvl8pPr marL="3200400" algn="l" defTabSz="914400" rtl="0" eaLnBrk="1" latinLnBrk="0" hangingPunct="1">
      <a:defRPr sz="3200" kern="1200">
        <a:solidFill>
          <a:schemeClr val="tx1"/>
        </a:solidFill>
        <a:latin typeface="Tahoma" pitchFamily="-112" charset="0"/>
        <a:ea typeface="ＭＳ Ｐゴシック" pitchFamily="-112" charset="-128"/>
        <a:cs typeface="+mn-cs"/>
      </a:defRPr>
    </a:lvl8pPr>
    <a:lvl9pPr marL="3657600" algn="l" defTabSz="914400" rtl="0" eaLnBrk="1" latinLnBrk="0" hangingPunct="1">
      <a:defRPr sz="3200" kern="1200">
        <a:solidFill>
          <a:schemeClr val="tx1"/>
        </a:solidFill>
        <a:latin typeface="Tahoma" pitchFamily="-112" charset="0"/>
        <a:ea typeface="ＭＳ Ｐゴシック" pitchFamily="-112"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428C8A"/>
    <a:srgbClr val="7575FF"/>
    <a:srgbClr val="6666FF"/>
    <a:srgbClr val="FFCC00"/>
    <a:srgbClr val="D00023"/>
    <a:srgbClr val="993300"/>
    <a:srgbClr val="CB3300"/>
    <a:srgbClr val="66CCFF"/>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24" autoAdjust="0"/>
    <p:restoredTop sz="99003" autoAdjust="0"/>
  </p:normalViewPr>
  <p:slideViewPr>
    <p:cSldViewPr>
      <p:cViewPr varScale="1">
        <p:scale>
          <a:sx n="90" d="100"/>
          <a:sy n="90" d="100"/>
        </p:scale>
        <p:origin x="-1552"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p:scale>
          <a:sx n="112" d="100"/>
          <a:sy n="112" d="100"/>
        </p:scale>
        <p:origin x="-1728" y="2688"/>
      </p:cViewPr>
      <p:guideLst>
        <p:guide orient="horz" pos="2904"/>
        <p:guide pos="2188"/>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tags" Target="tags/tag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6802" name="Picture 11" descr="BKG-12x-Rules.jpg"/>
          <p:cNvPicPr>
            <a:picLocks noChangeAspect="1"/>
          </p:cNvPicPr>
          <p:nvPr/>
        </p:nvPicPr>
        <p:blipFill>
          <a:blip r:embed="rId2"/>
          <a:srcRect l="24028" t="92223"/>
          <a:stretch>
            <a:fillRect/>
          </a:stretch>
        </p:blipFill>
        <p:spPr bwMode="auto">
          <a:xfrm>
            <a:off x="0" y="8686800"/>
            <a:ext cx="6946900" cy="533400"/>
          </a:xfrm>
          <a:prstGeom prst="rect">
            <a:avLst/>
          </a:prstGeom>
          <a:noFill/>
          <a:ln w="9525">
            <a:noFill/>
            <a:miter lim="800000"/>
            <a:headEnd/>
            <a:tailEnd/>
          </a:ln>
        </p:spPr>
      </p:pic>
      <p:sp>
        <p:nvSpPr>
          <p:cNvPr id="65538" name="Rectangle 2"/>
          <p:cNvSpPr>
            <a:spLocks noGrp="1" noChangeArrowheads="1"/>
          </p:cNvSpPr>
          <p:nvPr>
            <p:ph type="hdr" sz="quarter"/>
          </p:nvPr>
        </p:nvSpPr>
        <p:spPr bwMode="auto">
          <a:xfrm>
            <a:off x="539750" y="76200"/>
            <a:ext cx="3011488" cy="2317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defTabSz="923925">
              <a:defRPr sz="1000">
                <a:ea typeface="+mn-ea"/>
              </a:defRPr>
            </a:lvl1pPr>
          </a:lstStyle>
          <a:p>
            <a:pPr>
              <a:defRPr/>
            </a:pPr>
            <a:r>
              <a:rPr lang="en-US"/>
              <a:t>Presentation Title</a:t>
            </a:r>
          </a:p>
        </p:txBody>
      </p:sp>
      <p:grpSp>
        <p:nvGrpSpPr>
          <p:cNvPr id="76807" name="Group 25"/>
          <p:cNvGrpSpPr>
            <a:grpSpLocks/>
          </p:cNvGrpSpPr>
          <p:nvPr/>
        </p:nvGrpSpPr>
        <p:grpSpPr bwMode="auto">
          <a:xfrm>
            <a:off x="3460750" y="8880475"/>
            <a:ext cx="2451100" cy="327025"/>
            <a:chOff x="2445" y="4095"/>
            <a:chExt cx="1524" cy="204"/>
          </a:xfrm>
        </p:grpSpPr>
        <p:sp>
          <p:nvSpPr>
            <p:cNvPr id="65562" name="Text Box 26"/>
            <p:cNvSpPr txBox="1">
              <a:spLocks noChangeArrowheads="1"/>
            </p:cNvSpPr>
            <p:nvPr userDrawn="1"/>
          </p:nvSpPr>
          <p:spPr bwMode="auto">
            <a:xfrm>
              <a:off x="2445" y="4095"/>
              <a:ext cx="1524" cy="125"/>
            </a:xfrm>
            <a:prstGeom prst="rect">
              <a:avLst/>
            </a:prstGeom>
            <a:noFill/>
            <a:ln w="9525">
              <a:noFill/>
              <a:miter lim="800000"/>
              <a:headEnd/>
              <a:tailEnd/>
            </a:ln>
            <a:effectLst/>
          </p:spPr>
          <p:txBody>
            <a:bodyPr lIns="92382" tIns="46191" rIns="92382" bIns="46191">
              <a:spAutoFit/>
            </a:bodyPr>
            <a:lstStyle/>
            <a:p>
              <a:pPr defTabSz="923925">
                <a:spcBef>
                  <a:spcPct val="50000"/>
                </a:spcBef>
                <a:defRPr/>
              </a:pPr>
              <a:r>
                <a:rPr lang="en-US" sz="700" dirty="0">
                  <a:solidFill>
                    <a:schemeClr val="bg2"/>
                  </a:solidFill>
                </a:rPr>
                <a:t>© </a:t>
              </a:r>
              <a:r>
                <a:rPr lang="en-US" sz="700" dirty="0" smtClean="0">
                  <a:solidFill>
                    <a:schemeClr val="bg2"/>
                  </a:solidFill>
                </a:rPr>
                <a:t>2012 Mentor </a:t>
              </a:r>
              <a:r>
                <a:rPr lang="en-US" sz="700" dirty="0">
                  <a:solidFill>
                    <a:schemeClr val="bg2"/>
                  </a:solidFill>
                </a:rPr>
                <a:t>Graphics Corp. Company Confidential</a:t>
              </a:r>
            </a:p>
          </p:txBody>
        </p:sp>
        <p:sp>
          <p:nvSpPr>
            <p:cNvPr id="1046" name="Text Box 22"/>
            <p:cNvSpPr txBox="1">
              <a:spLocks noChangeArrowheads="1"/>
            </p:cNvSpPr>
            <p:nvPr userDrawn="1"/>
          </p:nvSpPr>
          <p:spPr bwMode="auto">
            <a:xfrm>
              <a:off x="2448" y="4164"/>
              <a:ext cx="912" cy="135"/>
            </a:xfrm>
            <a:prstGeom prst="rect">
              <a:avLst/>
            </a:prstGeom>
            <a:noFill/>
            <a:ln w="9525">
              <a:noFill/>
              <a:miter lim="800000"/>
              <a:headEnd/>
              <a:tailEnd/>
            </a:ln>
          </p:spPr>
          <p:txBody>
            <a:bodyPr lIns="92382" tIns="46191" rIns="230955" bIns="46191"/>
            <a:lstStyle/>
            <a:p>
              <a:pPr defTabSz="923925">
                <a:spcBef>
                  <a:spcPct val="50000"/>
                </a:spcBef>
                <a:defRPr/>
              </a:pPr>
              <a:r>
                <a:rPr lang="en-US" sz="800" b="1">
                  <a:solidFill>
                    <a:schemeClr val="bg2"/>
                  </a:solidFill>
                  <a:cs typeface="ＭＳ Ｐゴシック" pitchFamily="-112" charset="-128"/>
                </a:rPr>
                <a:t>www.mentor.com</a:t>
              </a:r>
            </a:p>
          </p:txBody>
        </p:sp>
      </p:grpSp>
      <p:sp>
        <p:nvSpPr>
          <p:cNvPr id="10" name="Footer Placeholder 9"/>
          <p:cNvSpPr>
            <a:spLocks noGrp="1"/>
          </p:cNvSpPr>
          <p:nvPr>
            <p:ph type="ftr" sz="quarter" idx="2"/>
          </p:nvPr>
        </p:nvSpPr>
        <p:spPr>
          <a:xfrm>
            <a:off x="463550" y="8980956"/>
            <a:ext cx="2971800" cy="237744"/>
          </a:xfrm>
          <a:prstGeom prst="rect">
            <a:avLst/>
          </a:prstGeom>
        </p:spPr>
        <p:txBody>
          <a:bodyPr vert="horz" lIns="91440" tIns="45720" rIns="91440" bIns="45720" rtlCol="0" anchor="b"/>
          <a:lstStyle>
            <a:lvl1pPr algn="l">
              <a:defRPr sz="1200"/>
            </a:lvl1pPr>
          </a:lstStyle>
          <a:p>
            <a:pPr lvl="0" defTabSz="923925">
              <a:defRPr/>
            </a:pPr>
            <a:r>
              <a:rPr lang="en-US" sz="800" dirty="0" smtClean="0">
                <a:solidFill>
                  <a:srgbClr val="000000"/>
                </a:solidFill>
              </a:rPr>
              <a:t>Your Initials, Presentation Title, Month Year</a:t>
            </a:r>
          </a:p>
        </p:txBody>
      </p:sp>
      <p:sp>
        <p:nvSpPr>
          <p:cNvPr id="11" name="Slide Number Placeholder 10"/>
          <p:cNvSpPr>
            <a:spLocks noGrp="1"/>
          </p:cNvSpPr>
          <p:nvPr>
            <p:ph type="sldNum" sz="quarter" idx="3"/>
          </p:nvPr>
        </p:nvSpPr>
        <p:spPr>
          <a:xfrm>
            <a:off x="0" y="8980956"/>
            <a:ext cx="463346" cy="237744"/>
          </a:xfrm>
          <a:prstGeom prst="rect">
            <a:avLst/>
          </a:prstGeom>
        </p:spPr>
        <p:txBody>
          <a:bodyPr vert="horz" lIns="91440" tIns="45720" rIns="91440" bIns="45720" rtlCol="0" anchor="b"/>
          <a:lstStyle>
            <a:lvl1pPr algn="r">
              <a:defRPr sz="1200"/>
            </a:lvl1pPr>
          </a:lstStyle>
          <a:p>
            <a:pPr algn="ctr"/>
            <a:fld id="{D2BC424D-003F-4F60-9028-6437F3764404}" type="slidenum">
              <a:rPr lang="en-US" sz="800" smtClean="0"/>
              <a:pPr algn="ctr"/>
              <a:t>‹#›</a:t>
            </a:fld>
            <a:endParaRPr lang="en-US" sz="800"/>
          </a:p>
        </p:txBody>
      </p:sp>
    </p:spTree>
    <p:extLst>
      <p:ext uri="{BB962C8B-B14F-4D97-AF65-F5344CB8AC3E}">
        <p14:creationId xmlns:p14="http://schemas.microsoft.com/office/powerpoint/2010/main" val="11223998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5" name="Rectangle 4"/>
          <p:cNvSpPr>
            <a:spLocks noGrp="1" noRot="1" noChangeAspect="1" noChangeArrowheads="1" noTextEdit="1"/>
          </p:cNvSpPr>
          <p:nvPr>
            <p:ph type="sldImg" idx="2"/>
          </p:nvPr>
        </p:nvSpPr>
        <p:spPr bwMode="auto">
          <a:xfrm>
            <a:off x="1400175" y="461963"/>
            <a:ext cx="4148138" cy="3111500"/>
          </a:xfrm>
          <a:prstGeom prst="rect">
            <a:avLst/>
          </a:prstGeom>
          <a:noFill/>
          <a:ln w="9525">
            <a:solidFill>
              <a:srgbClr val="000000"/>
            </a:solidFill>
            <a:miter lim="800000"/>
            <a:headEnd/>
            <a:tailEnd/>
          </a:ln>
        </p:spPr>
      </p:sp>
      <p:sp>
        <p:nvSpPr>
          <p:cNvPr id="67589" name="Rectangle 5"/>
          <p:cNvSpPr>
            <a:spLocks noGrp="1" noChangeArrowheads="1"/>
          </p:cNvSpPr>
          <p:nvPr>
            <p:ph type="body" sz="quarter" idx="3"/>
          </p:nvPr>
        </p:nvSpPr>
        <p:spPr bwMode="auto">
          <a:xfrm>
            <a:off x="695325" y="3611563"/>
            <a:ext cx="5556250" cy="498792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p>
            <a:pPr lvl="0"/>
            <a:endParaRPr lang="en-US" noProof="0" dirty="0"/>
          </a:p>
        </p:txBody>
      </p:sp>
      <p:sp>
        <p:nvSpPr>
          <p:cNvPr id="1029" name="Rectangle 5"/>
          <p:cNvSpPr>
            <a:spLocks noChangeArrowheads="1"/>
          </p:cNvSpPr>
          <p:nvPr/>
        </p:nvSpPr>
        <p:spPr bwMode="auto">
          <a:xfrm>
            <a:off x="4090988" y="6684963"/>
            <a:ext cx="4630737" cy="230187"/>
          </a:xfrm>
          <a:prstGeom prst="rect">
            <a:avLst/>
          </a:prstGeom>
          <a:noFill/>
          <a:ln w="9525">
            <a:noFill/>
            <a:miter lim="800000"/>
            <a:headEnd/>
            <a:tailEnd/>
          </a:ln>
        </p:spPr>
        <p:txBody>
          <a:bodyPr lIns="92382" tIns="46191" rIns="92382" bIns="46191"/>
          <a:lstStyle/>
          <a:p>
            <a:pPr algn="r" defTabSz="923925" eaLnBrk="0" hangingPunct="0">
              <a:defRPr/>
            </a:pPr>
            <a:endParaRPr lang="en-US" sz="800">
              <a:solidFill>
                <a:srgbClr val="7F7F7F"/>
              </a:solidFill>
              <a:cs typeface="ＭＳ Ｐゴシック" pitchFamily="-112" charset="-128"/>
            </a:endParaRPr>
          </a:p>
        </p:txBody>
      </p:sp>
      <p:sp>
        <p:nvSpPr>
          <p:cNvPr id="2" name="Rectangle 5"/>
          <p:cNvSpPr>
            <a:spLocks noChangeArrowheads="1"/>
          </p:cNvSpPr>
          <p:nvPr/>
        </p:nvSpPr>
        <p:spPr bwMode="auto">
          <a:xfrm>
            <a:off x="4090988" y="6684963"/>
            <a:ext cx="4630737" cy="230187"/>
          </a:xfrm>
          <a:prstGeom prst="rect">
            <a:avLst/>
          </a:prstGeom>
          <a:noFill/>
          <a:ln w="9525">
            <a:noFill/>
            <a:miter lim="800000"/>
            <a:headEnd/>
            <a:tailEnd/>
          </a:ln>
        </p:spPr>
        <p:txBody>
          <a:bodyPr lIns="92382" tIns="46191" rIns="92382" bIns="46191"/>
          <a:lstStyle/>
          <a:p>
            <a:pPr algn="r" defTabSz="923925" eaLnBrk="0" hangingPunct="0">
              <a:defRPr/>
            </a:pPr>
            <a:endParaRPr lang="en-US" sz="800">
              <a:solidFill>
                <a:srgbClr val="7F7F7F"/>
              </a:solidFill>
              <a:cs typeface="ＭＳ Ｐゴシック" pitchFamily="-112" charset="-128"/>
            </a:endParaRPr>
          </a:p>
        </p:txBody>
      </p:sp>
      <p:pic>
        <p:nvPicPr>
          <p:cNvPr id="59400" name="Picture 17" descr="bar a short.png"/>
          <p:cNvPicPr>
            <a:picLocks noChangeAspect="1"/>
          </p:cNvPicPr>
          <p:nvPr/>
        </p:nvPicPr>
        <p:blipFill>
          <a:blip r:embed="rId2"/>
          <a:srcRect/>
          <a:stretch>
            <a:fillRect/>
          </a:stretch>
        </p:blipFill>
        <p:spPr bwMode="auto">
          <a:xfrm>
            <a:off x="3511550" y="8870950"/>
            <a:ext cx="3435350" cy="12700"/>
          </a:xfrm>
          <a:prstGeom prst="rect">
            <a:avLst/>
          </a:prstGeom>
          <a:noFill/>
          <a:ln w="9525">
            <a:noFill/>
            <a:miter lim="800000"/>
            <a:headEnd/>
            <a:tailEnd/>
          </a:ln>
        </p:spPr>
      </p:pic>
      <p:grpSp>
        <p:nvGrpSpPr>
          <p:cNvPr id="59402" name="Group 24"/>
          <p:cNvGrpSpPr>
            <a:grpSpLocks/>
          </p:cNvGrpSpPr>
          <p:nvPr/>
        </p:nvGrpSpPr>
        <p:grpSpPr bwMode="auto">
          <a:xfrm>
            <a:off x="3381375" y="8880475"/>
            <a:ext cx="2451100" cy="327025"/>
            <a:chOff x="2445" y="4095"/>
            <a:chExt cx="1524" cy="204"/>
          </a:xfrm>
        </p:grpSpPr>
        <p:sp>
          <p:nvSpPr>
            <p:cNvPr id="67609" name="Text Box 25"/>
            <p:cNvSpPr txBox="1">
              <a:spLocks noChangeArrowheads="1"/>
            </p:cNvSpPr>
            <p:nvPr userDrawn="1"/>
          </p:nvSpPr>
          <p:spPr bwMode="auto">
            <a:xfrm>
              <a:off x="2445" y="4095"/>
              <a:ext cx="1524" cy="125"/>
            </a:xfrm>
            <a:prstGeom prst="rect">
              <a:avLst/>
            </a:prstGeom>
            <a:noFill/>
            <a:ln w="9525">
              <a:noFill/>
              <a:miter lim="800000"/>
              <a:headEnd/>
              <a:tailEnd/>
            </a:ln>
            <a:effectLst/>
          </p:spPr>
          <p:txBody>
            <a:bodyPr lIns="92382" tIns="46191" rIns="92382" bIns="46191">
              <a:spAutoFit/>
            </a:bodyPr>
            <a:lstStyle/>
            <a:p>
              <a:pPr defTabSz="923925">
                <a:spcBef>
                  <a:spcPct val="50000"/>
                </a:spcBef>
                <a:defRPr/>
              </a:pPr>
              <a:r>
                <a:rPr lang="en-US" sz="700" dirty="0">
                  <a:solidFill>
                    <a:schemeClr val="bg2"/>
                  </a:solidFill>
                </a:rPr>
                <a:t>© </a:t>
              </a:r>
              <a:r>
                <a:rPr lang="en-US" sz="700" dirty="0" smtClean="0">
                  <a:solidFill>
                    <a:schemeClr val="bg2"/>
                  </a:solidFill>
                </a:rPr>
                <a:t>2011 </a:t>
              </a:r>
              <a:r>
                <a:rPr lang="en-US" sz="700" dirty="0">
                  <a:solidFill>
                    <a:schemeClr val="bg2"/>
                  </a:solidFill>
                </a:rPr>
                <a:t>Mentor Graphics Corp. Company Confidential</a:t>
              </a:r>
            </a:p>
          </p:txBody>
        </p:sp>
        <p:sp>
          <p:nvSpPr>
            <p:cNvPr id="1046" name="Text Box 22"/>
            <p:cNvSpPr txBox="1">
              <a:spLocks noChangeArrowheads="1"/>
            </p:cNvSpPr>
            <p:nvPr userDrawn="1"/>
          </p:nvSpPr>
          <p:spPr bwMode="auto">
            <a:xfrm>
              <a:off x="2448" y="4164"/>
              <a:ext cx="912" cy="135"/>
            </a:xfrm>
            <a:prstGeom prst="rect">
              <a:avLst/>
            </a:prstGeom>
            <a:noFill/>
            <a:ln w="9525">
              <a:noFill/>
              <a:miter lim="800000"/>
              <a:headEnd/>
              <a:tailEnd/>
            </a:ln>
          </p:spPr>
          <p:txBody>
            <a:bodyPr lIns="92382" tIns="46191" rIns="230955" bIns="46191"/>
            <a:lstStyle/>
            <a:p>
              <a:pPr defTabSz="923925">
                <a:spcBef>
                  <a:spcPct val="50000"/>
                </a:spcBef>
                <a:defRPr/>
              </a:pPr>
              <a:r>
                <a:rPr lang="en-US" sz="800" b="1">
                  <a:solidFill>
                    <a:schemeClr val="bg2"/>
                  </a:solidFill>
                  <a:cs typeface="ＭＳ Ｐゴシック" pitchFamily="-112" charset="-128"/>
                </a:rPr>
                <a:t>www.mentor.com</a:t>
              </a:r>
            </a:p>
          </p:txBody>
        </p:sp>
      </p:grpSp>
      <p:pic>
        <p:nvPicPr>
          <p:cNvPr id="59403" name="Picture 12" descr="MGC-Logo_Black-72.png"/>
          <p:cNvPicPr>
            <a:picLocks noChangeAspect="1"/>
          </p:cNvPicPr>
          <p:nvPr/>
        </p:nvPicPr>
        <p:blipFill>
          <a:blip r:embed="rId3"/>
          <a:srcRect/>
          <a:stretch>
            <a:fillRect/>
          </a:stretch>
        </p:blipFill>
        <p:spPr bwMode="auto">
          <a:xfrm>
            <a:off x="6065838" y="8951913"/>
            <a:ext cx="711200" cy="233362"/>
          </a:xfrm>
          <a:prstGeom prst="rect">
            <a:avLst/>
          </a:prstGeom>
          <a:noFill/>
          <a:ln w="9525">
            <a:noFill/>
            <a:miter lim="800000"/>
            <a:headEnd/>
            <a:tailEnd/>
          </a:ln>
        </p:spPr>
      </p:pic>
      <p:sp>
        <p:nvSpPr>
          <p:cNvPr id="67586" name="Rectangle 2"/>
          <p:cNvSpPr>
            <a:spLocks noGrp="1" noChangeArrowheads="1"/>
          </p:cNvSpPr>
          <p:nvPr>
            <p:ph type="hdr" sz="quarter"/>
          </p:nvPr>
        </p:nvSpPr>
        <p:spPr bwMode="auto">
          <a:xfrm>
            <a:off x="0" y="0"/>
            <a:ext cx="6946900" cy="423863"/>
          </a:xfrm>
          <a:prstGeom prst="rect">
            <a:avLst/>
          </a:prstGeom>
          <a:noFill/>
          <a:ln w="9525">
            <a:noFill/>
            <a:miter lim="800000"/>
            <a:headEnd/>
            <a:tailEnd/>
          </a:ln>
          <a:effectLst/>
        </p:spPr>
        <p:txBody>
          <a:bodyPr vert="horz" wrap="square" lIns="91440" tIns="228600" rIns="92382" bIns="45720" numCol="1" anchor="t" anchorCtr="1" compatLnSpc="1">
            <a:prstTxWarp prst="textNoShape">
              <a:avLst/>
            </a:prstTxWarp>
          </a:bodyPr>
          <a:lstStyle>
            <a:lvl1pPr algn="ctr" defTabSz="923925">
              <a:defRPr sz="900">
                <a:ea typeface="+mn-ea"/>
              </a:defRPr>
            </a:lvl1pPr>
          </a:lstStyle>
          <a:p>
            <a:pPr>
              <a:defRPr/>
            </a:pPr>
            <a:r>
              <a:rPr lang="en-US"/>
              <a:t>Presentation Title</a:t>
            </a:r>
          </a:p>
        </p:txBody>
      </p:sp>
      <p:sp>
        <p:nvSpPr>
          <p:cNvPr id="15" name="Slide Number Placeholder 14"/>
          <p:cNvSpPr>
            <a:spLocks noGrp="1"/>
          </p:cNvSpPr>
          <p:nvPr>
            <p:ph type="sldNum" sz="quarter" idx="5"/>
          </p:nvPr>
        </p:nvSpPr>
        <p:spPr>
          <a:xfrm>
            <a:off x="0" y="8988270"/>
            <a:ext cx="466344" cy="230430"/>
          </a:xfrm>
          <a:prstGeom prst="rect">
            <a:avLst/>
          </a:prstGeom>
        </p:spPr>
        <p:txBody>
          <a:bodyPr vert="horz" lIns="91440" tIns="45720" rIns="91440" bIns="45720" rtlCol="0" anchor="b"/>
          <a:lstStyle>
            <a:lvl1pPr algn="ctr">
              <a:defRPr sz="800"/>
            </a:lvl1pPr>
          </a:lstStyle>
          <a:p>
            <a:fld id="{4EF60D13-6827-4DE5-BBDB-189D9C1C94B1}" type="slidenum">
              <a:rPr lang="en-US" smtClean="0"/>
              <a:pPr/>
              <a:t>‹#›</a:t>
            </a:fld>
            <a:endParaRPr lang="en-US"/>
          </a:p>
        </p:txBody>
      </p:sp>
      <p:sp>
        <p:nvSpPr>
          <p:cNvPr id="16" name="Footer Placeholder 15"/>
          <p:cNvSpPr>
            <a:spLocks noGrp="1"/>
          </p:cNvSpPr>
          <p:nvPr>
            <p:ph type="ftr" sz="quarter" idx="4"/>
          </p:nvPr>
        </p:nvSpPr>
        <p:spPr>
          <a:xfrm>
            <a:off x="474728" y="8988270"/>
            <a:ext cx="2971800" cy="237744"/>
          </a:xfrm>
          <a:prstGeom prst="rect">
            <a:avLst/>
          </a:prstGeom>
        </p:spPr>
        <p:txBody>
          <a:bodyPr vert="horz" lIns="91440" tIns="45720" rIns="91440" bIns="45720" rtlCol="0" anchor="b"/>
          <a:lstStyle>
            <a:lvl1pPr algn="l">
              <a:defRPr sz="800"/>
            </a:lvl1pPr>
          </a:lstStyle>
          <a:p>
            <a:r>
              <a:rPr lang="en-US" smtClean="0"/>
              <a:t>Your Initials, Presentation Title, Month Year</a:t>
            </a:r>
            <a:endParaRPr lang="en-US" dirty="0"/>
          </a:p>
        </p:txBody>
      </p:sp>
    </p:spTree>
    <p:extLst>
      <p:ext uri="{BB962C8B-B14F-4D97-AF65-F5344CB8AC3E}">
        <p14:creationId xmlns:p14="http://schemas.microsoft.com/office/powerpoint/2010/main" val="3860683207"/>
      </p:ext>
    </p:extLst>
  </p:cSld>
  <p:clrMap bg1="lt1" tx1="dk1" bg2="lt2" tx2="dk2" accent1="accent1" accent2="accent2" accent3="accent3" accent4="accent4" accent5="accent5" accent6="accent6" hlink="hlink" folHlink="folHlink"/>
  <p:hf dt="0"/>
  <p:notesStyle>
    <a:lvl1pPr algn="l" defTabSz="228600" rtl="0" eaLnBrk="0" fontAlgn="base" hangingPunct="0">
      <a:spcBef>
        <a:spcPct val="30000"/>
      </a:spcBef>
      <a:spcAft>
        <a:spcPct val="0"/>
      </a:spcAft>
      <a:defRPr sz="1200" kern="1200" baseline="0">
        <a:solidFill>
          <a:schemeClr val="tx1"/>
        </a:solidFill>
        <a:latin typeface="Tahoma" pitchFamily="-112" charset="0"/>
        <a:ea typeface="ＭＳ Ｐゴシック" pitchFamily="-112" charset="-128"/>
        <a:cs typeface="+mn-cs"/>
      </a:defRPr>
    </a:lvl1pPr>
    <a:lvl2pPr marL="293688" algn="l" rtl="0" eaLnBrk="0" fontAlgn="base" hangingPunct="0">
      <a:spcBef>
        <a:spcPct val="30000"/>
      </a:spcBef>
      <a:spcAft>
        <a:spcPct val="0"/>
      </a:spcAft>
      <a:defRPr sz="1000" kern="1200">
        <a:solidFill>
          <a:schemeClr val="tx1"/>
        </a:solidFill>
        <a:latin typeface="Tahoma" pitchFamily="-112" charset="0"/>
        <a:ea typeface="ＭＳ Ｐゴシック" pitchFamily="-112" charset="-128"/>
        <a:cs typeface="+mn-cs"/>
      </a:defRPr>
    </a:lvl2pPr>
    <a:lvl3pPr marL="636588" algn="l" rtl="0" eaLnBrk="0" fontAlgn="base" hangingPunct="0">
      <a:spcBef>
        <a:spcPct val="30000"/>
      </a:spcBef>
      <a:spcAft>
        <a:spcPct val="0"/>
      </a:spcAft>
      <a:defRPr sz="1000" kern="1200">
        <a:solidFill>
          <a:schemeClr val="tx1"/>
        </a:solidFill>
        <a:latin typeface="Tahoma" pitchFamily="-112" charset="0"/>
        <a:ea typeface="ＭＳ Ｐゴシック" pitchFamily="-112" charset="-128"/>
        <a:cs typeface="+mn-cs"/>
      </a:defRPr>
    </a:lvl3pPr>
    <a:lvl4pPr marL="979488" algn="l" rtl="0" eaLnBrk="0" fontAlgn="base" hangingPunct="0">
      <a:spcBef>
        <a:spcPct val="30000"/>
      </a:spcBef>
      <a:spcAft>
        <a:spcPct val="0"/>
      </a:spcAft>
      <a:defRPr sz="1000" kern="1200">
        <a:solidFill>
          <a:schemeClr val="tx1"/>
        </a:solidFill>
        <a:latin typeface="Tahoma" pitchFamily="-112" charset="0"/>
        <a:ea typeface="ＭＳ Ｐゴシック" pitchFamily="-112" charset="-128"/>
        <a:cs typeface="+mn-cs"/>
      </a:defRPr>
    </a:lvl4pPr>
    <a:lvl5pPr marL="1322388" algn="l" rtl="0" eaLnBrk="0" fontAlgn="base" hangingPunct="0">
      <a:spcBef>
        <a:spcPct val="30000"/>
      </a:spcBef>
      <a:spcAft>
        <a:spcPct val="0"/>
      </a:spcAft>
      <a:defRPr sz="1000" kern="1200">
        <a:solidFill>
          <a:schemeClr val="tx1"/>
        </a:solidFill>
        <a:latin typeface="Tahoma"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US" smtClean="0">
                <a:ea typeface="ＭＳ Ｐゴシック" pitchFamily="-112" charset="-128"/>
              </a:rPr>
              <a:t>Presentation Title</a:t>
            </a: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
        <p:nvSpPr>
          <p:cNvPr id="5" name="Slide Number Placeholder 4"/>
          <p:cNvSpPr>
            <a:spLocks noGrp="1"/>
          </p:cNvSpPr>
          <p:nvPr>
            <p:ph type="sldNum" sz="quarter" idx="10"/>
          </p:nvPr>
        </p:nvSpPr>
        <p:spPr/>
        <p:txBody>
          <a:bodyPr/>
          <a:lstStyle/>
          <a:p>
            <a:fld id="{4EF60D13-6827-4DE5-BBDB-189D9C1C94B1}" type="slidenum">
              <a:rPr lang="en-US" smtClean="0"/>
              <a:pPr/>
              <a:t>1</a:t>
            </a:fld>
            <a:endParaRPr lang="en-US"/>
          </a:p>
        </p:txBody>
      </p:sp>
      <p:sp>
        <p:nvSpPr>
          <p:cNvPr id="6" name="Footer Placeholder 5"/>
          <p:cNvSpPr>
            <a:spLocks noGrp="1"/>
          </p:cNvSpPr>
          <p:nvPr>
            <p:ph type="ftr" sz="quarter" idx="11"/>
          </p:nvPr>
        </p:nvSpPr>
        <p:spPr/>
        <p:txBody>
          <a:bodyPr/>
          <a:lstStyle/>
          <a:p>
            <a:r>
              <a:rPr lang="en-US" smtClean="0"/>
              <a:t>Your Initials, Presentation Title, Month Year</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CCD75B-212C-4696-9A87-48550C5496C7}" type="slidenum">
              <a:rPr lang="en-US"/>
              <a:pPr/>
              <a:t>10</a:t>
            </a:fld>
            <a:endParaRPr lang="en-US"/>
          </a:p>
        </p:txBody>
      </p:sp>
      <p:sp>
        <p:nvSpPr>
          <p:cNvPr id="959490" name="Rectangle 2"/>
          <p:cNvSpPr>
            <a:spLocks noGrp="1" noRot="1" noChangeAspect="1" noChangeArrowheads="1" noTextEdit="1"/>
          </p:cNvSpPr>
          <p:nvPr>
            <p:ph type="sldImg"/>
          </p:nvPr>
        </p:nvSpPr>
        <p:spPr>
          <a:ln/>
        </p:spPr>
      </p:sp>
      <p:sp>
        <p:nvSpPr>
          <p:cNvPr id="959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52E5FB-8D65-4808-AA5E-F22399B3C8E9}" type="slidenum">
              <a:rPr lang="en-US"/>
              <a:pPr/>
              <a:t>11</a:t>
            </a:fld>
            <a:endParaRPr lang="en-US"/>
          </a:p>
        </p:txBody>
      </p:sp>
      <p:sp>
        <p:nvSpPr>
          <p:cNvPr id="960514" name="Rectangle 2"/>
          <p:cNvSpPr>
            <a:spLocks noGrp="1" noRot="1" noChangeAspect="1" noChangeArrowheads="1" noTextEdit="1"/>
          </p:cNvSpPr>
          <p:nvPr>
            <p:ph type="sldImg"/>
          </p:nvPr>
        </p:nvSpPr>
        <p:spPr>
          <a:ln/>
        </p:spPr>
      </p:sp>
      <p:sp>
        <p:nvSpPr>
          <p:cNvPr id="960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4D3621-D220-4475-81FB-EB1CB07C7300}" type="slidenum">
              <a:rPr lang="en-US"/>
              <a:pPr/>
              <a:t>12</a:t>
            </a:fld>
            <a:endParaRPr lang="en-US"/>
          </a:p>
        </p:txBody>
      </p:sp>
      <p:sp>
        <p:nvSpPr>
          <p:cNvPr id="961538" name="Rectangle 2"/>
          <p:cNvSpPr>
            <a:spLocks noGrp="1" noRot="1" noChangeAspect="1" noChangeArrowheads="1" noTextEdit="1"/>
          </p:cNvSpPr>
          <p:nvPr>
            <p:ph type="sldImg"/>
          </p:nvPr>
        </p:nvSpPr>
        <p:spPr>
          <a:ln/>
        </p:spPr>
      </p:sp>
      <p:sp>
        <p:nvSpPr>
          <p:cNvPr id="961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4A47BA-AF13-49DE-9785-CB088BD60470}" type="slidenum">
              <a:rPr lang="en-US"/>
              <a:pPr/>
              <a:t>13</a:t>
            </a:fld>
            <a:endParaRPr lang="en-US"/>
          </a:p>
        </p:txBody>
      </p:sp>
      <p:sp>
        <p:nvSpPr>
          <p:cNvPr id="1006594" name="Rectangle 2"/>
          <p:cNvSpPr>
            <a:spLocks noGrp="1" noRot="1" noChangeAspect="1" noChangeArrowheads="1" noTextEdit="1"/>
          </p:cNvSpPr>
          <p:nvPr>
            <p:ph type="sldImg"/>
          </p:nvPr>
        </p:nvSpPr>
        <p:spPr>
          <a:ln/>
        </p:spPr>
      </p:sp>
      <p:sp>
        <p:nvSpPr>
          <p:cNvPr id="1006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56D260-7676-4146-863F-FD335C6DE098}" type="slidenum">
              <a:rPr lang="en-US"/>
              <a:pPr/>
              <a:t>14</a:t>
            </a:fld>
            <a:endParaRPr lang="en-US"/>
          </a:p>
        </p:txBody>
      </p:sp>
      <p:sp>
        <p:nvSpPr>
          <p:cNvPr id="1011714" name="Rectangle 2"/>
          <p:cNvSpPr>
            <a:spLocks noGrp="1" noRot="1" noChangeAspect="1" noChangeArrowheads="1" noTextEdit="1"/>
          </p:cNvSpPr>
          <p:nvPr>
            <p:ph type="sldImg"/>
          </p:nvPr>
        </p:nvSpPr>
        <p:spPr>
          <a:ln/>
        </p:spPr>
      </p:sp>
      <p:sp>
        <p:nvSpPr>
          <p:cNvPr id="1011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6E2589-07B3-40C2-986D-CDF768C114E0}" type="slidenum">
              <a:rPr lang="en-US"/>
              <a:pPr/>
              <a:t>15</a:t>
            </a:fld>
            <a:endParaRPr lang="en-US"/>
          </a:p>
        </p:txBody>
      </p:sp>
      <p:sp>
        <p:nvSpPr>
          <p:cNvPr id="1013762" name="Rectangle 2"/>
          <p:cNvSpPr>
            <a:spLocks noGrp="1" noRot="1" noChangeAspect="1" noChangeArrowheads="1" noTextEdit="1"/>
          </p:cNvSpPr>
          <p:nvPr>
            <p:ph type="sldImg"/>
          </p:nvPr>
        </p:nvSpPr>
        <p:spPr>
          <a:ln/>
        </p:spPr>
      </p:sp>
      <p:sp>
        <p:nvSpPr>
          <p:cNvPr id="1013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5B6B9A-08E3-4D10-82F4-6A89C56181AC}" type="slidenum">
              <a:rPr lang="en-US"/>
              <a:pPr/>
              <a:t>16</a:t>
            </a:fld>
            <a:endParaRPr lang="en-US"/>
          </a:p>
        </p:txBody>
      </p:sp>
      <p:sp>
        <p:nvSpPr>
          <p:cNvPr id="1009666" name="Rectangle 2"/>
          <p:cNvSpPr>
            <a:spLocks noGrp="1" noRot="1" noChangeAspect="1" noChangeArrowheads="1" noTextEdit="1"/>
          </p:cNvSpPr>
          <p:nvPr>
            <p:ph type="sldImg"/>
          </p:nvPr>
        </p:nvSpPr>
        <p:spPr>
          <a:ln/>
        </p:spPr>
      </p:sp>
      <p:sp>
        <p:nvSpPr>
          <p:cNvPr id="1009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F9ED30-3ECC-4FC2-A9B6-FE96FA4891FF}" type="slidenum">
              <a:rPr lang="en-US"/>
              <a:pPr/>
              <a:t>17</a:t>
            </a:fld>
            <a:endParaRPr lang="en-US"/>
          </a:p>
        </p:txBody>
      </p:sp>
      <p:sp>
        <p:nvSpPr>
          <p:cNvPr id="1015810" name="Rectangle 2"/>
          <p:cNvSpPr>
            <a:spLocks noGrp="1" noRot="1" noChangeAspect="1" noChangeArrowheads="1" noTextEdit="1"/>
          </p:cNvSpPr>
          <p:nvPr>
            <p:ph type="sldImg"/>
          </p:nvPr>
        </p:nvSpPr>
        <p:spPr>
          <a:ln/>
        </p:spPr>
      </p:sp>
      <p:sp>
        <p:nvSpPr>
          <p:cNvPr id="1015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E73CF2-FFC5-44A0-A303-91B2E1F052D6}" type="slidenum">
              <a:rPr lang="en-US"/>
              <a:pPr/>
              <a:t>18</a:t>
            </a:fld>
            <a:endParaRPr lang="en-US"/>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r>
              <a:rPr lang="en-US"/>
              <a:t>Here is a small representation of the BP repository.  (We are inside the BP tool now.)  The model shown here represents the structure of the data repository where BP models are stored.  The structure allows the storage of the model elements in a way that preserves their meaning.  (For you nerd modelers, this is the meta-model.)</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AD55BE-BB7C-41C2-9419-A476C9C79D10}" type="slidenum">
              <a:rPr lang="en-US"/>
              <a:pPr/>
              <a:t>19</a:t>
            </a:fld>
            <a:endParaRPr lang="en-US"/>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r>
              <a:rPr lang="en-US"/>
              <a:t>So, imagine you are the BP user and you are building a model (of a SeatHeater).  As you draw elements on the model, the BP database is “populated” with instances of the elements you are building.</a:t>
            </a:r>
          </a:p>
          <a:p>
            <a:r>
              <a:rPr lang="en-US"/>
              <a:t>Note that the BP database does not “speak SeatHeater”, but instead “speaks xtUML”, which allows any application to be captured and stored.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A41A71-1B00-478E-A968-18679D981A03}" type="slidenum">
              <a:rPr lang="en-US"/>
              <a:pPr/>
              <a:t>2</a:t>
            </a:fld>
            <a:endParaRPr lang="en-US"/>
          </a:p>
        </p:txBody>
      </p:sp>
      <p:sp>
        <p:nvSpPr>
          <p:cNvPr id="1020930" name="Rectangle 2"/>
          <p:cNvSpPr>
            <a:spLocks noGrp="1" noRot="1" noChangeAspect="1" noChangeArrowheads="1" noTextEdit="1"/>
          </p:cNvSpPr>
          <p:nvPr>
            <p:ph type="sldImg"/>
          </p:nvPr>
        </p:nvSpPr>
        <p:spPr>
          <a:ln/>
        </p:spPr>
      </p:sp>
      <p:sp>
        <p:nvSpPr>
          <p:cNvPr id="1020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8E609-C7D5-4585-B753-62126695E2CB}" type="slidenum">
              <a:rPr lang="en-US"/>
              <a:pPr/>
              <a:t>20</a:t>
            </a:fld>
            <a:endParaRPr lang="en-US"/>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r>
              <a:rPr lang="en-US"/>
              <a:t>Here I have shown representations of the model data (instances) being stored in the repository.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4722EE-DBBA-40CF-9108-90EE4EE604CF}" type="slidenum">
              <a:rPr lang="en-US"/>
              <a:pPr/>
              <a:t>21</a:t>
            </a:fld>
            <a:endParaRPr lang="en-US"/>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r>
              <a:rPr lang="en-US"/>
              <a:t>Here is a closer look at a representation of the model data in the BP repository.</a:t>
            </a:r>
          </a:p>
          <a:p>
            <a:r>
              <a:rPr lang="en-US"/>
              <a:t>This data lets us store a model... but it also allows us to execute the model (by interpreting it with Verifier) or to _translate_ the model using a model compiler.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F9ED30-3ECC-4FC2-A9B6-FE96FA4891FF}" type="slidenum">
              <a:rPr lang="en-US"/>
              <a:pPr/>
              <a:t>22</a:t>
            </a:fld>
            <a:endParaRPr lang="en-US"/>
          </a:p>
        </p:txBody>
      </p:sp>
      <p:sp>
        <p:nvSpPr>
          <p:cNvPr id="1015810" name="Rectangle 2"/>
          <p:cNvSpPr>
            <a:spLocks noGrp="1" noRot="1" noChangeAspect="1" noChangeArrowheads="1" noTextEdit="1"/>
          </p:cNvSpPr>
          <p:nvPr>
            <p:ph type="sldImg"/>
          </p:nvPr>
        </p:nvSpPr>
        <p:spPr>
          <a:ln/>
        </p:spPr>
      </p:sp>
      <p:sp>
        <p:nvSpPr>
          <p:cNvPr id="1015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A41A71-1B00-478E-A968-18679D981A03}" type="slidenum">
              <a:rPr lang="en-US"/>
              <a:pPr/>
              <a:t>23</a:t>
            </a:fld>
            <a:endParaRPr lang="en-US"/>
          </a:p>
        </p:txBody>
      </p:sp>
      <p:sp>
        <p:nvSpPr>
          <p:cNvPr id="1020930" name="Rectangle 2"/>
          <p:cNvSpPr>
            <a:spLocks noGrp="1" noRot="1" noChangeAspect="1" noChangeArrowheads="1" noTextEdit="1"/>
          </p:cNvSpPr>
          <p:nvPr>
            <p:ph type="sldImg"/>
          </p:nvPr>
        </p:nvSpPr>
        <p:spPr>
          <a:ln/>
        </p:spPr>
      </p:sp>
      <p:sp>
        <p:nvSpPr>
          <p:cNvPr id="1020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739D70-1E85-45EA-B056-3C4BCC7ED0AF}" type="slidenum">
              <a:rPr lang="en-US"/>
              <a:pPr/>
              <a:t>24</a:t>
            </a:fld>
            <a:endParaRPr lang="en-US"/>
          </a:p>
        </p:txBody>
      </p:sp>
      <p:sp>
        <p:nvSpPr>
          <p:cNvPr id="975874" name="Rectangle 2"/>
          <p:cNvSpPr>
            <a:spLocks noGrp="1" noRot="1" noChangeAspect="1" noChangeArrowheads="1" noTextEdit="1"/>
          </p:cNvSpPr>
          <p:nvPr>
            <p:ph type="sldImg"/>
          </p:nvPr>
        </p:nvSpPr>
        <p:spPr>
          <a:ln/>
        </p:spPr>
      </p:sp>
      <p:sp>
        <p:nvSpPr>
          <p:cNvPr id="975875" name="Rectangle 3"/>
          <p:cNvSpPr>
            <a:spLocks noGrp="1" noChangeArrowheads="1"/>
          </p:cNvSpPr>
          <p:nvPr>
            <p:ph type="body" idx="1"/>
          </p:nvPr>
        </p:nvSpPr>
        <p:spPr/>
        <p:txBody>
          <a:bodyPr/>
          <a:lstStyle/>
          <a:p>
            <a:r>
              <a:rPr lang="en-US"/>
              <a:t>I color-coded the C-source in text blue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F95BDB-CE71-4906-B12B-C7BC5DD2D461}" type="slidenum">
              <a:rPr lang="en-US"/>
              <a:pPr/>
              <a:t>3</a:t>
            </a:fld>
            <a:endParaRPr lang="en-US"/>
          </a:p>
        </p:txBody>
      </p:sp>
      <p:sp>
        <p:nvSpPr>
          <p:cNvPr id="952322" name="Rectangle 2"/>
          <p:cNvSpPr>
            <a:spLocks noGrp="1" noRot="1" noChangeAspect="1" noChangeArrowheads="1" noTextEdit="1"/>
          </p:cNvSpPr>
          <p:nvPr>
            <p:ph type="sldImg"/>
          </p:nvPr>
        </p:nvSpPr>
        <p:spPr>
          <a:ln/>
        </p:spPr>
      </p:sp>
      <p:sp>
        <p:nvSpPr>
          <p:cNvPr id="952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98E86C-C853-427C-8B0B-EFB88F20399F}" type="slidenum">
              <a:rPr lang="en-US"/>
              <a:pPr/>
              <a:t>4</a:t>
            </a:fld>
            <a:endParaRPr lang="en-US"/>
          </a:p>
        </p:txBody>
      </p:sp>
      <p:sp>
        <p:nvSpPr>
          <p:cNvPr id="953346" name="Rectangle 2"/>
          <p:cNvSpPr>
            <a:spLocks noGrp="1" noRot="1" noChangeAspect="1" noChangeArrowheads="1" noTextEdit="1"/>
          </p:cNvSpPr>
          <p:nvPr>
            <p:ph type="sldImg"/>
          </p:nvPr>
        </p:nvSpPr>
        <p:spPr>
          <a:ln/>
        </p:spPr>
      </p:sp>
      <p:sp>
        <p:nvSpPr>
          <p:cNvPr id="953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19B94F-5564-442A-8F4C-5FD058F1827C}" type="slidenum">
              <a:rPr lang="en-US"/>
              <a:pPr/>
              <a:t>5</a:t>
            </a:fld>
            <a:endParaRPr lang="en-US"/>
          </a:p>
        </p:txBody>
      </p:sp>
      <p:sp>
        <p:nvSpPr>
          <p:cNvPr id="954370" name="Rectangle 2"/>
          <p:cNvSpPr>
            <a:spLocks noGrp="1" noRot="1" noChangeAspect="1" noChangeArrowheads="1" noTextEdit="1"/>
          </p:cNvSpPr>
          <p:nvPr>
            <p:ph type="sldImg"/>
          </p:nvPr>
        </p:nvSpPr>
        <p:spPr>
          <a:ln/>
        </p:spPr>
      </p:sp>
      <p:sp>
        <p:nvSpPr>
          <p:cNvPr id="954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F1B71-F23B-43E8-9133-7C7476DFF2FE}" type="slidenum">
              <a:rPr lang="en-US"/>
              <a:pPr/>
              <a:t>6</a:t>
            </a:fld>
            <a:endParaRPr lang="en-US"/>
          </a:p>
        </p:txBody>
      </p:sp>
      <p:sp>
        <p:nvSpPr>
          <p:cNvPr id="955394" name="Rectangle 2"/>
          <p:cNvSpPr>
            <a:spLocks noGrp="1" noRot="1" noChangeAspect="1" noChangeArrowheads="1" noTextEdit="1"/>
          </p:cNvSpPr>
          <p:nvPr>
            <p:ph type="sldImg"/>
          </p:nvPr>
        </p:nvSpPr>
        <p:spPr>
          <a:ln/>
        </p:spPr>
      </p:sp>
      <p:sp>
        <p:nvSpPr>
          <p:cNvPr id="955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9FCAB-06EE-458E-9B1C-554990DD45DD}" type="slidenum">
              <a:rPr lang="en-US"/>
              <a:pPr/>
              <a:t>7</a:t>
            </a:fld>
            <a:endParaRPr lang="en-US"/>
          </a:p>
        </p:txBody>
      </p:sp>
      <p:sp>
        <p:nvSpPr>
          <p:cNvPr id="956418" name="Rectangle 2"/>
          <p:cNvSpPr>
            <a:spLocks noGrp="1" noRot="1" noChangeAspect="1" noChangeArrowheads="1" noTextEdit="1"/>
          </p:cNvSpPr>
          <p:nvPr>
            <p:ph type="sldImg"/>
          </p:nvPr>
        </p:nvSpPr>
        <p:spPr>
          <a:ln/>
        </p:spPr>
      </p:sp>
      <p:sp>
        <p:nvSpPr>
          <p:cNvPr id="956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DF9E66-5535-43D6-806B-5F234D8D5037}" type="slidenum">
              <a:rPr lang="en-US"/>
              <a:pPr/>
              <a:t>8</a:t>
            </a:fld>
            <a:endParaRPr lang="en-US"/>
          </a:p>
        </p:txBody>
      </p:sp>
      <p:sp>
        <p:nvSpPr>
          <p:cNvPr id="957442" name="Rectangle 2"/>
          <p:cNvSpPr>
            <a:spLocks noGrp="1" noRot="1" noChangeAspect="1" noChangeArrowheads="1" noTextEdit="1"/>
          </p:cNvSpPr>
          <p:nvPr>
            <p:ph type="sldImg"/>
          </p:nvPr>
        </p:nvSpPr>
        <p:spPr>
          <a:ln/>
        </p:spPr>
      </p:sp>
      <p:sp>
        <p:nvSpPr>
          <p:cNvPr id="957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85A5AF-37D1-4F79-B97C-62FFF5EEDCD2}" type="slidenum">
              <a:rPr lang="en-US"/>
              <a:pPr/>
              <a:t>9</a:t>
            </a:fld>
            <a:endParaRPr lang="en-US"/>
          </a:p>
        </p:txBody>
      </p:sp>
      <p:sp>
        <p:nvSpPr>
          <p:cNvPr id="958466" name="Rectangle 2"/>
          <p:cNvSpPr>
            <a:spLocks noGrp="1" noRot="1" noChangeAspect="1" noChangeArrowheads="1" noTextEdit="1"/>
          </p:cNvSpPr>
          <p:nvPr>
            <p:ph type="sldImg"/>
          </p:nvPr>
        </p:nvSpPr>
        <p:spPr>
          <a:ln/>
        </p:spPr>
      </p:sp>
      <p:sp>
        <p:nvSpPr>
          <p:cNvPr id="95846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8023" name="Rectangle 23"/>
          <p:cNvSpPr>
            <a:spLocks noGrp="1" noChangeArrowheads="1"/>
          </p:cNvSpPr>
          <p:nvPr>
            <p:ph type="subTitle" sz="quarter" idx="1"/>
          </p:nvPr>
        </p:nvSpPr>
        <p:spPr>
          <a:xfrm>
            <a:off x="3457575" y="2852738"/>
            <a:ext cx="5313363" cy="541337"/>
          </a:xfrm>
        </p:spPr>
        <p:txBody>
          <a:bodyPr lIns="0" rIns="0"/>
          <a:lstStyle>
            <a:lvl1pPr marL="0" indent="0">
              <a:buFont typeface="Wingdings" pitchFamily="-112" charset="2"/>
              <a:buNone/>
              <a:tabLst>
                <a:tab pos="3886200" algn="l"/>
              </a:tabLst>
              <a:defRPr/>
            </a:lvl1pPr>
          </a:lstStyle>
          <a:p>
            <a:r>
              <a:rPr lang="en-US" smtClean="0"/>
              <a:t>Click to edit Master subtitle style</a:t>
            </a:r>
            <a:endParaRPr lang="en-US" dirty="0"/>
          </a:p>
        </p:txBody>
      </p:sp>
      <p:sp>
        <p:nvSpPr>
          <p:cNvPr id="128007" name="Rectangle 2"/>
          <p:cNvSpPr>
            <a:spLocks noGrp="1" noChangeArrowheads="1"/>
          </p:cNvSpPr>
          <p:nvPr>
            <p:ph type="ctrTitle"/>
          </p:nvPr>
        </p:nvSpPr>
        <p:spPr>
          <a:xfrm>
            <a:off x="3457575" y="914400"/>
            <a:ext cx="5303838" cy="1752600"/>
          </a:xfrm>
        </p:spPr>
        <p:txBody>
          <a:bodyPr lIns="0" rIns="0"/>
          <a:lstStyle>
            <a:lvl1pPr>
              <a:defRPr sz="3600">
                <a:solidFill>
                  <a:schemeClr val="bg1"/>
                </a:solidFill>
              </a:defRPr>
            </a:lvl1pPr>
          </a:lstStyle>
          <a:p>
            <a:r>
              <a:rPr lang="en-US" smtClean="0"/>
              <a:t>Click to edit Master title style</a:t>
            </a:r>
            <a:endParaRPr lang="en-US"/>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a:xfrm>
            <a:off x="380999" y="6626225"/>
            <a:ext cx="5212080" cy="231775"/>
          </a:xfrm>
          <a:prstGeom prst="rect">
            <a:avLst/>
          </a:prstGeom>
        </p:spPr>
        <p:txBody>
          <a:bodyPr/>
          <a:lstStyle/>
          <a:p>
            <a:pPr>
              <a:defRPr/>
            </a:pPr>
            <a:r>
              <a:rPr lang="en-US" smtClean="0"/>
              <a:t>Corporate Overview - March 2012</a:t>
            </a:r>
            <a:endParaRPr lang="en-US" dirty="0"/>
          </a:p>
        </p:txBody>
      </p:sp>
      <p:sp>
        <p:nvSpPr>
          <p:cNvPr id="4" name="Slide Number Placeholder 3"/>
          <p:cNvSpPr>
            <a:spLocks noGrp="1"/>
          </p:cNvSpPr>
          <p:nvPr>
            <p:ph type="sldNum" sz="quarter" idx="11"/>
          </p:nvPr>
        </p:nvSpPr>
        <p:spPr/>
        <p:txBody>
          <a:bodyPr/>
          <a:lstStyle/>
          <a:p>
            <a:fld id="{B4689765-5485-4130-8525-AA8B12692EFF}" type="slidenum">
              <a:rPr lang="en-US" smtClean="0"/>
              <a:pPr/>
              <a:t>‹#›</a:t>
            </a:fld>
            <a:endParaRPr lang="en-US"/>
          </a:p>
        </p:txBody>
      </p:sp>
      <p:sp>
        <p:nvSpPr>
          <p:cNvPr id="5" name="Content Placeholder 2"/>
          <p:cNvSpPr>
            <a:spLocks noGrp="1"/>
          </p:cNvSpPr>
          <p:nvPr>
            <p:ph sz="half" idx="1"/>
          </p:nvPr>
        </p:nvSpPr>
        <p:spPr>
          <a:xfrm>
            <a:off x="0" y="1316038"/>
            <a:ext cx="4495800" cy="507047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3"/>
          <p:cNvSpPr>
            <a:spLocks noGrp="1"/>
          </p:cNvSpPr>
          <p:nvPr>
            <p:ph sz="half" idx="2"/>
          </p:nvPr>
        </p:nvSpPr>
        <p:spPr>
          <a:xfrm>
            <a:off x="4648200" y="1316038"/>
            <a:ext cx="4495800" cy="5070475"/>
          </a:xfrm>
        </p:spPr>
        <p:txBody>
          <a:bodyPr/>
          <a:lstStyle>
            <a:lvl1pPr marL="342900" marR="0" indent="-342900" algn="l" defTabSz="914400" rtl="0" eaLnBrk="0" fontAlgn="base" latinLnBrk="0" hangingPunct="0">
              <a:lnSpc>
                <a:spcPct val="100000"/>
              </a:lnSpc>
              <a:spcBef>
                <a:spcPct val="30000"/>
              </a:spcBef>
              <a:spcAft>
                <a:spcPct val="0"/>
              </a:spcAft>
              <a:buClr>
                <a:srgbClr val="428C8A"/>
              </a:buClr>
              <a:buSzPct val="80000"/>
              <a:buFont typeface="Wingdings" pitchFamily="-112" charset="2"/>
              <a:buChar char="n"/>
              <a:tabLst/>
              <a:defRPr sz="2400"/>
            </a:lvl1pPr>
            <a:lvl2pPr>
              <a:defRPr sz="2000"/>
            </a:lvl2pPr>
            <a:lvl3pPr>
              <a:defRPr sz="1800"/>
            </a:lvl3pPr>
            <a:lvl4pPr>
              <a:defRPr sz="1600"/>
            </a:lvl4pPr>
            <a:lvl5pPr marL="2057400" marR="0" indent="-228600" algn="l" defTabSz="914400" rtl="0" eaLnBrk="0" fontAlgn="base" latinLnBrk="0" hangingPunct="0">
              <a:lnSpc>
                <a:spcPct val="100000"/>
              </a:lnSpc>
              <a:spcBef>
                <a:spcPct val="30000"/>
              </a:spcBef>
              <a:spcAft>
                <a:spcPct val="0"/>
              </a:spcAft>
              <a:buClr>
                <a:schemeClr val="bg2"/>
              </a:buClr>
              <a:buSzTx/>
              <a:buFont typeface="Tahoma" pitchFamily="-112" charset="0"/>
              <a:buNone/>
              <a:tabLst/>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a:xfrm>
            <a:off x="380999" y="6626225"/>
            <a:ext cx="5212080" cy="231775"/>
          </a:xfrm>
          <a:prstGeom prst="rect">
            <a:avLst/>
          </a:prstGeom>
        </p:spPr>
        <p:txBody>
          <a:bodyPr/>
          <a:lstStyle/>
          <a:p>
            <a:pPr>
              <a:defRPr/>
            </a:pPr>
            <a:r>
              <a:rPr lang="en-US" smtClean="0"/>
              <a:t>Corporate Overview - March 2012</a:t>
            </a:r>
            <a:endParaRPr lang="en-US" dirty="0"/>
          </a:p>
        </p:txBody>
      </p:sp>
      <p:sp>
        <p:nvSpPr>
          <p:cNvPr id="4" name="Slide Number Placeholder 3"/>
          <p:cNvSpPr>
            <a:spLocks noGrp="1"/>
          </p:cNvSpPr>
          <p:nvPr>
            <p:ph type="sldNum" sz="quarter" idx="11"/>
          </p:nvPr>
        </p:nvSpPr>
        <p:spPr/>
        <p:txBody>
          <a:bodyPr/>
          <a:lstStyle/>
          <a:p>
            <a:fld id="{B4689765-5485-4130-8525-AA8B12692EFF}" type="slidenum">
              <a:rPr lang="en-US" smtClean="0"/>
              <a:pPr/>
              <a:t>‹#›</a:t>
            </a:fld>
            <a:endParaRPr lang="en-US"/>
          </a:p>
        </p:txBody>
      </p:sp>
      <p:sp>
        <p:nvSpPr>
          <p:cNvPr id="5" name="Text Placeholder 2"/>
          <p:cNvSpPr>
            <a:spLocks noGrp="1"/>
          </p:cNvSpPr>
          <p:nvPr>
            <p:ph type="body" idx="1"/>
          </p:nvPr>
        </p:nvSpPr>
        <p:spPr>
          <a:xfrm>
            <a:off x="457200" y="1295400"/>
            <a:ext cx="4040188" cy="879475"/>
          </a:xfrm>
        </p:spPr>
        <p:txBody>
          <a:bodyPr lIns="118872" rIns="118872"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3"/>
          <p:cNvSpPr>
            <a:spLocks noGrp="1"/>
          </p:cNvSpPr>
          <p:nvPr>
            <p:ph sz="half" idx="2"/>
          </p:nvPr>
        </p:nvSpPr>
        <p:spPr>
          <a:xfrm>
            <a:off x="457200" y="2174875"/>
            <a:ext cx="4040188" cy="3951288"/>
          </a:xfrm>
        </p:spPr>
        <p:txBody>
          <a:bodyPr lIns="118872" rIns="118872"/>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4"/>
          <p:cNvSpPr>
            <a:spLocks noGrp="1"/>
          </p:cNvSpPr>
          <p:nvPr>
            <p:ph type="body" sz="quarter" idx="3"/>
          </p:nvPr>
        </p:nvSpPr>
        <p:spPr>
          <a:xfrm>
            <a:off x="4645025" y="1295400"/>
            <a:ext cx="4041775" cy="879475"/>
          </a:xfrm>
        </p:spPr>
        <p:txBody>
          <a:bodyPr lIns="118872" rIns="118872"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Content Placeholder 5"/>
          <p:cNvSpPr>
            <a:spLocks noGrp="1"/>
          </p:cNvSpPr>
          <p:nvPr>
            <p:ph sz="quarter" idx="4"/>
          </p:nvPr>
        </p:nvSpPr>
        <p:spPr>
          <a:xfrm>
            <a:off x="4645025" y="2174875"/>
            <a:ext cx="4041775" cy="3951288"/>
          </a:xfrm>
        </p:spPr>
        <p:txBody>
          <a:bodyPr lIns="118872" rIns="118872"/>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a:xfrm>
            <a:off x="380999" y="6626225"/>
            <a:ext cx="5212080" cy="231775"/>
          </a:xfrm>
          <a:prstGeom prst="rect">
            <a:avLst/>
          </a:prstGeom>
        </p:spPr>
        <p:txBody>
          <a:bodyPr/>
          <a:lstStyle/>
          <a:p>
            <a:pPr>
              <a:defRPr/>
            </a:pPr>
            <a:r>
              <a:rPr lang="en-US" smtClean="0"/>
              <a:t>Corporate Overview - March 2012</a:t>
            </a:r>
            <a:endParaRPr lang="en-US" dirty="0"/>
          </a:p>
        </p:txBody>
      </p:sp>
      <p:sp>
        <p:nvSpPr>
          <p:cNvPr id="4" name="Slide Number Placeholder 3"/>
          <p:cNvSpPr>
            <a:spLocks noGrp="1"/>
          </p:cNvSpPr>
          <p:nvPr>
            <p:ph type="sldNum" sz="quarter" idx="11"/>
          </p:nvPr>
        </p:nvSpPr>
        <p:spPr/>
        <p:txBody>
          <a:bodyPr/>
          <a:lstStyle/>
          <a:p>
            <a:fld id="{B4689765-5485-4130-8525-AA8B12692EFF}" type="slidenum">
              <a:rPr lang="en-US" smtClean="0"/>
              <a:pPr/>
              <a:t>‹#›</a:t>
            </a:fld>
            <a:endParaRPr lang="en-US"/>
          </a:p>
        </p:txBody>
      </p:sp>
      <p:sp>
        <p:nvSpPr>
          <p:cNvPr id="5" name="Content Placeholder 2"/>
          <p:cNvSpPr>
            <a:spLocks noGrp="1"/>
          </p:cNvSpPr>
          <p:nvPr>
            <p:ph idx="1"/>
          </p:nvPr>
        </p:nvSpPr>
        <p:spPr>
          <a:xfrm>
            <a:off x="0" y="1316038"/>
            <a:ext cx="9144000" cy="5070475"/>
          </a:xfrm>
        </p:spPr>
        <p:txBody>
          <a:bodyPr/>
          <a:lstStyle>
            <a:lvl1pPr>
              <a:spcBef>
                <a:spcPts val="850"/>
              </a:spcBef>
              <a:defRPr/>
            </a:lvl1pPr>
            <a:lvl4pPr>
              <a:defRPr/>
            </a:lvl4pPr>
            <a:lvl5pPr>
              <a:buFont typeface="Arial" pitchFamily="34" charset="0"/>
              <a:buChar cha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a:xfrm>
            <a:off x="380999" y="6626225"/>
            <a:ext cx="5212080" cy="231775"/>
          </a:xfrm>
          <a:prstGeom prst="rect">
            <a:avLst/>
          </a:prstGeom>
        </p:spPr>
        <p:txBody>
          <a:bodyPr/>
          <a:lstStyle/>
          <a:p>
            <a:pPr>
              <a:defRPr/>
            </a:pPr>
            <a:r>
              <a:rPr lang="en-US" smtClean="0"/>
              <a:t>Corporate Overview - March 2012</a:t>
            </a:r>
            <a:endParaRPr lang="en-US" dirty="0"/>
          </a:p>
        </p:txBody>
      </p:sp>
      <p:sp>
        <p:nvSpPr>
          <p:cNvPr id="4" name="Slide Number Placeholder 3"/>
          <p:cNvSpPr>
            <a:spLocks noGrp="1"/>
          </p:cNvSpPr>
          <p:nvPr>
            <p:ph type="sldNum" sz="quarter" idx="11"/>
          </p:nvPr>
        </p:nvSpPr>
        <p:spPr/>
        <p:txBody>
          <a:bodyPr/>
          <a:lstStyle/>
          <a:p>
            <a:fld id="{B4689765-5485-4130-8525-AA8B12692EFF}" type="slidenum">
              <a:rPr lang="en-US" smtClean="0"/>
              <a:pPr/>
              <a:t>‹#›</a:t>
            </a:fld>
            <a:endParaRPr lang="en-US"/>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a:xfrm>
            <a:off x="380999" y="6626225"/>
            <a:ext cx="5212080" cy="231775"/>
          </a:xfrm>
          <a:prstGeom prst="rect">
            <a:avLst/>
          </a:prstGeom>
        </p:spPr>
        <p:txBody>
          <a:bodyPr/>
          <a:lstStyle/>
          <a:p>
            <a:pPr>
              <a:defRPr/>
            </a:pPr>
            <a:r>
              <a:rPr lang="en-US" smtClean="0"/>
              <a:t>Corporate Overview - March 2012</a:t>
            </a:r>
            <a:endParaRPr lang="en-US" dirty="0"/>
          </a:p>
        </p:txBody>
      </p:sp>
      <p:sp>
        <p:nvSpPr>
          <p:cNvPr id="4" name="Slide Number Placeholder 3"/>
          <p:cNvSpPr>
            <a:spLocks noGrp="1"/>
          </p:cNvSpPr>
          <p:nvPr>
            <p:ph type="sldNum" sz="quarter" idx="11"/>
          </p:nvPr>
        </p:nvSpPr>
        <p:spPr/>
        <p:txBody>
          <a:bodyPr/>
          <a:lstStyle/>
          <a:p>
            <a:fld id="{B4689765-5485-4130-8525-AA8B12692EFF}" type="slidenum">
              <a:rPr lang="en-US" smtClean="0"/>
              <a:pPr/>
              <a:t>‹#›</a:t>
            </a:fld>
            <a:endParaRPr lang="en-US"/>
          </a:p>
        </p:txBody>
      </p:sp>
      <p:sp>
        <p:nvSpPr>
          <p:cNvPr id="5" name="Content Placeholder 3"/>
          <p:cNvSpPr>
            <a:spLocks noGrp="1"/>
          </p:cNvSpPr>
          <p:nvPr>
            <p:ph sz="half" idx="2"/>
          </p:nvPr>
        </p:nvSpPr>
        <p:spPr>
          <a:xfrm>
            <a:off x="3957638" y="1316038"/>
            <a:ext cx="5186362" cy="5070475"/>
          </a:xfrm>
        </p:spPr>
        <p:txBody>
          <a:bodyPr lIns="228600"/>
          <a:lstStyle>
            <a:lvl1pPr>
              <a:spcBef>
                <a:spcPts val="850"/>
              </a:spcBef>
              <a:defRPr sz="2400"/>
            </a:lvl1pPr>
            <a:lvl2pPr>
              <a:defRPr sz="2000"/>
            </a:lvl2pPr>
            <a:lvl3pPr>
              <a:defRPr sz="1800"/>
            </a:lvl3pPr>
            <a:lvl4pPr>
              <a:defRPr sz="1800"/>
            </a:lvl4pPr>
            <a:lvl5pPr>
              <a:spcBef>
                <a:spcPts val="0"/>
              </a:spcBef>
              <a:buFont typeface="Tahoma"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a:xfrm>
            <a:off x="380999" y="6626225"/>
            <a:ext cx="5212080" cy="231775"/>
          </a:xfrm>
          <a:prstGeom prst="rect">
            <a:avLst/>
          </a:prstGeom>
        </p:spPr>
        <p:txBody>
          <a:bodyPr/>
          <a:lstStyle/>
          <a:p>
            <a:pPr>
              <a:defRPr/>
            </a:pPr>
            <a:r>
              <a:rPr lang="en-US" smtClean="0"/>
              <a:t>Corporate Overview - March 2012</a:t>
            </a:r>
            <a:endParaRPr lang="en-US" dirty="0"/>
          </a:p>
        </p:txBody>
      </p:sp>
      <p:sp>
        <p:nvSpPr>
          <p:cNvPr id="4" name="Slide Number Placeholder 3"/>
          <p:cNvSpPr>
            <a:spLocks noGrp="1"/>
          </p:cNvSpPr>
          <p:nvPr>
            <p:ph type="sldNum" sz="quarter" idx="11"/>
          </p:nvPr>
        </p:nvSpPr>
        <p:spPr/>
        <p:txBody>
          <a:bodyPr/>
          <a:lstStyle/>
          <a:p>
            <a:fld id="{B4689765-5485-4130-8525-AA8B12692EFF}" type="slidenum">
              <a:rPr lang="en-US" smtClean="0"/>
              <a:pPr/>
              <a:t>‹#›</a:t>
            </a:fld>
            <a:endParaRPr lang="en-US"/>
          </a:p>
        </p:txBody>
      </p:sp>
      <p:sp>
        <p:nvSpPr>
          <p:cNvPr id="5" name="Table Placeholder 2"/>
          <p:cNvSpPr>
            <a:spLocks noGrp="1"/>
          </p:cNvSpPr>
          <p:nvPr>
            <p:ph type="tbl" idx="1"/>
          </p:nvPr>
        </p:nvSpPr>
        <p:spPr>
          <a:xfrm>
            <a:off x="0" y="1316038"/>
            <a:ext cx="9144000" cy="5070475"/>
          </a:xfrm>
        </p:spPr>
        <p:txBody>
          <a:bodyPr/>
          <a:lstStyle/>
          <a:p>
            <a:pPr lvl="0"/>
            <a:r>
              <a:rPr lang="en-US" noProof="0" smtClean="0"/>
              <a:t>Click icon to add table</a:t>
            </a:r>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616200"/>
            <a:ext cx="7772400" cy="1612900"/>
          </a:xfrm>
        </p:spPr>
        <p:txBody>
          <a:bodyPr anchor="ctr" anchorCtr="1"/>
          <a:lstStyle>
            <a:lvl1pPr algn="ctr">
              <a:defRPr sz="3600" b="1" cap="all">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71700"/>
            <a:ext cx="7772400" cy="444500"/>
          </a:xfrm>
        </p:spPr>
        <p:txBody>
          <a:bodyPr anchor="b"/>
          <a:lstStyle>
            <a:lvl1pPr marL="0" indent="0" algn="ctr">
              <a:buNone/>
              <a:defRPr sz="16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Quote 01">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2832100"/>
          </a:xfrm>
        </p:spPr>
        <p:txBody>
          <a:bodyPr anchor="ctr" anchorCtr="1"/>
          <a:lstStyle>
            <a:lvl1pPr algn="ctr">
              <a:defRPr sz="3200" b="1" i="1" cap="none"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699000"/>
            <a:ext cx="7772400" cy="444500"/>
          </a:xfrm>
        </p:spPr>
        <p:txBody>
          <a:bodyPr anchor="b"/>
          <a:lstStyle>
            <a:lvl1pPr marL="0" indent="0" algn="r">
              <a:buNone/>
              <a:defRPr sz="1600" i="1">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no top rule">
    <p:spTree>
      <p:nvGrpSpPr>
        <p:cNvPr id="1" name=""/>
        <p:cNvGrpSpPr/>
        <p:nvPr/>
      </p:nvGrpSpPr>
      <p:grpSpPr>
        <a:xfrm>
          <a:off x="0" y="0"/>
          <a:ext cx="0" cy="0"/>
          <a:chOff x="0" y="0"/>
          <a:chExt cx="0" cy="0"/>
        </a:xfrm>
      </p:grpSpPr>
      <p:sp>
        <p:nvSpPr>
          <p:cNvPr id="5" name="Rectangle 4"/>
          <p:cNvSpPr/>
          <p:nvPr userDrawn="1"/>
        </p:nvSpPr>
        <p:spPr>
          <a:xfrm>
            <a:off x="0" y="1066800"/>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a:xfrm>
            <a:off x="380999" y="6626225"/>
            <a:ext cx="5212080" cy="231775"/>
          </a:xfrm>
          <a:prstGeom prst="rect">
            <a:avLst/>
          </a:prstGeom>
        </p:spPr>
        <p:txBody>
          <a:bodyPr/>
          <a:lstStyle/>
          <a:p>
            <a:pPr>
              <a:defRPr/>
            </a:pPr>
            <a:r>
              <a:rPr lang="en-US" smtClean="0"/>
              <a:t>Corporate Overview - March 2012</a:t>
            </a:r>
            <a:endParaRPr lang="en-US" dirty="0"/>
          </a:p>
        </p:txBody>
      </p:sp>
      <p:sp>
        <p:nvSpPr>
          <p:cNvPr id="4" name="Slide Number Placeholder 3"/>
          <p:cNvSpPr>
            <a:spLocks noGrp="1"/>
          </p:cNvSpPr>
          <p:nvPr>
            <p:ph type="sldNum" sz="quarter" idx="11"/>
          </p:nvPr>
        </p:nvSpPr>
        <p:spPr/>
        <p:txBody>
          <a:bodyPr/>
          <a:lstStyle/>
          <a:p>
            <a:fld id="{B4689765-5485-4130-8525-AA8B12692EFF}" type="slidenum">
              <a:rPr lang="en-US" smtClean="0"/>
              <a:pPr/>
              <a:t>‹#›</a:t>
            </a:fld>
            <a:endParaRPr lang="en-US"/>
          </a:p>
        </p:txBody>
      </p:sp>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losing-End">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0" y="1316038"/>
            <a:ext cx="9144000" cy="5070475"/>
          </a:xfrm>
          <a:prstGeom prst="rect">
            <a:avLst/>
          </a:prstGeom>
          <a:noFill/>
          <a:ln w="9525">
            <a:noFill/>
            <a:miter lim="800000"/>
            <a:headEnd/>
            <a:tailEnd/>
          </a:ln>
        </p:spPr>
        <p:txBody>
          <a:bodyPr vert="horz" wrap="square" lIns="457200" tIns="45720" rIns="45720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endParaRPr lang="en-US" dirty="0" smtClean="0"/>
          </a:p>
        </p:txBody>
      </p:sp>
      <p:sp>
        <p:nvSpPr>
          <p:cNvPr id="1029" name="Rectangle 2"/>
          <p:cNvSpPr>
            <a:spLocks noGrp="1" noChangeArrowheads="1"/>
          </p:cNvSpPr>
          <p:nvPr>
            <p:ph type="title"/>
          </p:nvPr>
        </p:nvSpPr>
        <p:spPr bwMode="auto">
          <a:xfrm>
            <a:off x="0" y="0"/>
            <a:ext cx="9144000" cy="1066800"/>
          </a:xfrm>
          <a:prstGeom prst="rect">
            <a:avLst/>
          </a:prstGeom>
          <a:noFill/>
          <a:ln w="9525">
            <a:noFill/>
            <a:miter lim="800000"/>
            <a:headEnd/>
            <a:tailEnd/>
          </a:ln>
        </p:spPr>
        <p:txBody>
          <a:bodyPr vert="horz" wrap="square" lIns="457200" tIns="45720" rIns="457200" bIns="45720" numCol="1" anchor="b" anchorCtr="0" compatLnSpc="1">
            <a:prstTxWarp prst="textNoShape">
              <a:avLst/>
            </a:prstTxWarp>
          </a:bodyPr>
          <a:lstStyle/>
          <a:p>
            <a:pPr lvl="0"/>
            <a:r>
              <a:rPr lang="en-US" smtClean="0"/>
              <a:t>Click to edit Master title style</a:t>
            </a:r>
            <a:endParaRPr lang="en-US" dirty="0" smtClean="0"/>
          </a:p>
        </p:txBody>
      </p:sp>
      <p:sp>
        <p:nvSpPr>
          <p:cNvPr id="10" name="Slide Number Placeholder 9"/>
          <p:cNvSpPr>
            <a:spLocks noGrp="1"/>
          </p:cNvSpPr>
          <p:nvPr>
            <p:ph type="sldNum" sz="quarter" idx="4"/>
          </p:nvPr>
        </p:nvSpPr>
        <p:spPr>
          <a:xfrm>
            <a:off x="0" y="6629400"/>
            <a:ext cx="381000" cy="228600"/>
          </a:xfrm>
          <a:prstGeom prst="rect">
            <a:avLst/>
          </a:prstGeom>
        </p:spPr>
        <p:txBody>
          <a:bodyPr vert="horz" lIns="91440" tIns="45720" rIns="91440" bIns="45720" rtlCol="0" anchor="b" anchorCtr="0"/>
          <a:lstStyle>
            <a:lvl1pPr algn="ctr">
              <a:defRPr sz="800">
                <a:solidFill>
                  <a:schemeClr val="tx2"/>
                </a:solidFill>
              </a:defRPr>
            </a:lvl1pPr>
          </a:lstStyle>
          <a:p>
            <a:fld id="{B4689765-5485-4130-8525-AA8B12692EF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4" r:id="rId1"/>
    <p:sldLayoutId id="2147483739" r:id="rId2"/>
    <p:sldLayoutId id="2147483740" r:id="rId3"/>
    <p:sldLayoutId id="2147483741" r:id="rId4"/>
    <p:sldLayoutId id="2147483742" r:id="rId5"/>
    <p:sldLayoutId id="2147483726" r:id="rId6"/>
    <p:sldLayoutId id="2147483737" r:id="rId7"/>
    <p:sldLayoutId id="2147483743" r:id="rId8"/>
    <p:sldLayoutId id="2147483738" r:id="rId9"/>
    <p:sldLayoutId id="2147483744" r:id="rId10"/>
    <p:sldLayoutId id="2147483745" r:id="rId11"/>
  </p:sldLayoutIdLst>
  <p:transition xmlns:p14="http://schemas.microsoft.com/office/powerpoint/2010/main">
    <p:fade/>
  </p:transition>
  <p:timing>
    <p:tnLst>
      <p:par>
        <p:cTn xmlns:p14="http://schemas.microsoft.com/office/powerpoint/2010/main" id="1" dur="indefinite" restart="never" nodeType="tmRoot"/>
      </p:par>
    </p:tnLst>
  </p:timing>
  <p:hf hdr="0" dt="0"/>
  <p:txStyles>
    <p:titleStyle>
      <a:lvl1pPr algn="l" rtl="0" eaLnBrk="1" fontAlgn="base" hangingPunct="1">
        <a:spcBef>
          <a:spcPct val="0"/>
        </a:spcBef>
        <a:spcAft>
          <a:spcPct val="0"/>
        </a:spcAft>
        <a:defRPr sz="2800" b="1">
          <a:solidFill>
            <a:schemeClr val="tx2"/>
          </a:solidFill>
          <a:latin typeface="+mj-lt"/>
          <a:ea typeface="ＭＳ Ｐゴシック" pitchFamily="-112" charset="-128"/>
          <a:cs typeface="+mj-cs"/>
        </a:defRPr>
      </a:lvl1pPr>
      <a:lvl2pPr algn="l" rtl="0" eaLnBrk="1" fontAlgn="base" hangingPunct="1">
        <a:spcBef>
          <a:spcPct val="0"/>
        </a:spcBef>
        <a:spcAft>
          <a:spcPct val="0"/>
        </a:spcAft>
        <a:defRPr sz="3200" b="1">
          <a:solidFill>
            <a:schemeClr val="tx2"/>
          </a:solidFill>
          <a:latin typeface="Tahoma" pitchFamily="-112" charset="0"/>
          <a:ea typeface="ＭＳ Ｐゴシック" pitchFamily="-112" charset="-128"/>
        </a:defRPr>
      </a:lvl2pPr>
      <a:lvl3pPr algn="l" rtl="0" eaLnBrk="1" fontAlgn="base" hangingPunct="1">
        <a:spcBef>
          <a:spcPct val="0"/>
        </a:spcBef>
        <a:spcAft>
          <a:spcPct val="0"/>
        </a:spcAft>
        <a:defRPr sz="3200" b="1">
          <a:solidFill>
            <a:schemeClr val="tx2"/>
          </a:solidFill>
          <a:latin typeface="Tahoma" pitchFamily="-112" charset="0"/>
          <a:ea typeface="ＭＳ Ｐゴシック" pitchFamily="-112" charset="-128"/>
        </a:defRPr>
      </a:lvl3pPr>
      <a:lvl4pPr algn="l" rtl="0" eaLnBrk="1" fontAlgn="base" hangingPunct="1">
        <a:spcBef>
          <a:spcPct val="0"/>
        </a:spcBef>
        <a:spcAft>
          <a:spcPct val="0"/>
        </a:spcAft>
        <a:defRPr sz="3200" b="1">
          <a:solidFill>
            <a:schemeClr val="tx2"/>
          </a:solidFill>
          <a:latin typeface="Tahoma" pitchFamily="-112" charset="0"/>
          <a:ea typeface="ＭＳ Ｐゴシック" pitchFamily="-112" charset="-128"/>
        </a:defRPr>
      </a:lvl4pPr>
      <a:lvl5pPr algn="l" rtl="0" eaLnBrk="1" fontAlgn="base" hangingPunct="1">
        <a:spcBef>
          <a:spcPct val="0"/>
        </a:spcBef>
        <a:spcAft>
          <a:spcPct val="0"/>
        </a:spcAft>
        <a:defRPr sz="3200" b="1">
          <a:solidFill>
            <a:schemeClr val="tx2"/>
          </a:solidFill>
          <a:latin typeface="Tahoma" pitchFamily="-112" charset="0"/>
          <a:ea typeface="ＭＳ Ｐゴシック" pitchFamily="-112" charset="-128"/>
        </a:defRPr>
      </a:lvl5pPr>
      <a:lvl6pPr marL="457200" algn="l" rtl="0" eaLnBrk="1" fontAlgn="base" hangingPunct="1">
        <a:spcBef>
          <a:spcPct val="0"/>
        </a:spcBef>
        <a:spcAft>
          <a:spcPct val="0"/>
        </a:spcAft>
        <a:defRPr sz="3200" b="1">
          <a:solidFill>
            <a:schemeClr val="tx2"/>
          </a:solidFill>
          <a:latin typeface="Tahoma" pitchFamily="-112" charset="0"/>
        </a:defRPr>
      </a:lvl6pPr>
      <a:lvl7pPr marL="914400" algn="l" rtl="0" eaLnBrk="1" fontAlgn="base" hangingPunct="1">
        <a:spcBef>
          <a:spcPct val="0"/>
        </a:spcBef>
        <a:spcAft>
          <a:spcPct val="0"/>
        </a:spcAft>
        <a:defRPr sz="3200" b="1">
          <a:solidFill>
            <a:schemeClr val="tx2"/>
          </a:solidFill>
          <a:latin typeface="Tahoma" pitchFamily="-112" charset="0"/>
        </a:defRPr>
      </a:lvl7pPr>
      <a:lvl8pPr marL="1371600" algn="l" rtl="0" eaLnBrk="1" fontAlgn="base" hangingPunct="1">
        <a:spcBef>
          <a:spcPct val="0"/>
        </a:spcBef>
        <a:spcAft>
          <a:spcPct val="0"/>
        </a:spcAft>
        <a:defRPr sz="3200" b="1">
          <a:solidFill>
            <a:schemeClr val="tx2"/>
          </a:solidFill>
          <a:latin typeface="Tahoma" pitchFamily="-112" charset="0"/>
        </a:defRPr>
      </a:lvl8pPr>
      <a:lvl9pPr marL="1828800" algn="l" rtl="0" eaLnBrk="1" fontAlgn="base" hangingPunct="1">
        <a:spcBef>
          <a:spcPct val="0"/>
        </a:spcBef>
        <a:spcAft>
          <a:spcPct val="0"/>
        </a:spcAft>
        <a:defRPr sz="3200" b="1">
          <a:solidFill>
            <a:schemeClr val="tx2"/>
          </a:solidFill>
          <a:latin typeface="Tahoma" pitchFamily="-112" charset="0"/>
        </a:defRPr>
      </a:lvl9pPr>
    </p:titleStyle>
    <p:bodyStyle>
      <a:lvl1pPr marL="342900" indent="-342900" algn="l" rtl="0" eaLnBrk="1" fontAlgn="base" hangingPunct="1">
        <a:spcBef>
          <a:spcPct val="30000"/>
        </a:spcBef>
        <a:spcAft>
          <a:spcPct val="0"/>
        </a:spcAft>
        <a:buClr>
          <a:srgbClr val="428C8A"/>
        </a:buClr>
        <a:buSzPct val="80000"/>
        <a:buFont typeface="Wingdings" pitchFamily="-112" charset="2"/>
        <a:buChar char="n"/>
        <a:defRPr sz="2400">
          <a:solidFill>
            <a:schemeClr val="tx2"/>
          </a:solidFill>
          <a:latin typeface="+mn-lt"/>
          <a:ea typeface="ＭＳ Ｐゴシック" pitchFamily="-112" charset="-128"/>
          <a:cs typeface="+mn-cs"/>
        </a:defRPr>
      </a:lvl1pPr>
      <a:lvl2pPr marL="803275" indent="-346075" algn="l" rtl="0" eaLnBrk="1" fontAlgn="base" hangingPunct="1">
        <a:spcBef>
          <a:spcPts val="0"/>
        </a:spcBef>
        <a:spcAft>
          <a:spcPct val="0"/>
        </a:spcAft>
        <a:buClr>
          <a:schemeClr val="bg2"/>
        </a:buClr>
        <a:buFont typeface="Tahoma" pitchFamily="-112" charset="0"/>
        <a:buChar char="—"/>
        <a:defRPr sz="2000">
          <a:solidFill>
            <a:schemeClr val="bg2"/>
          </a:solidFill>
          <a:latin typeface="+mn-lt"/>
          <a:ea typeface="ＭＳ Ｐゴシック" pitchFamily="-112" charset="-128"/>
        </a:defRPr>
      </a:lvl2pPr>
      <a:lvl3pPr marL="1193800" indent="-228600" algn="l" rtl="0" eaLnBrk="1" fontAlgn="base" hangingPunct="1">
        <a:spcBef>
          <a:spcPts val="0"/>
        </a:spcBef>
        <a:spcAft>
          <a:spcPct val="0"/>
        </a:spcAft>
        <a:buClr>
          <a:schemeClr val="bg2"/>
        </a:buClr>
        <a:buFont typeface="Tahoma" pitchFamily="-112" charset="0"/>
        <a:buChar char="–"/>
        <a:defRPr>
          <a:solidFill>
            <a:schemeClr val="bg2"/>
          </a:solidFill>
          <a:latin typeface="+mn-lt"/>
          <a:ea typeface="ＭＳ Ｐゴシック" pitchFamily="-112" charset="-128"/>
        </a:defRPr>
      </a:lvl3pPr>
      <a:lvl4pPr marL="1600200" indent="-228600" algn="l" rtl="0" eaLnBrk="1" fontAlgn="base" hangingPunct="1">
        <a:spcBef>
          <a:spcPts val="0"/>
        </a:spcBef>
        <a:spcAft>
          <a:spcPct val="0"/>
        </a:spcAft>
        <a:buClr>
          <a:schemeClr val="bg2"/>
        </a:buClr>
        <a:buFont typeface="Tahoma" pitchFamily="-112" charset="0"/>
        <a:buChar char="–"/>
        <a:defRPr sz="1600">
          <a:solidFill>
            <a:schemeClr val="bg2"/>
          </a:solidFill>
          <a:latin typeface="+mn-lt"/>
          <a:ea typeface="ＭＳ Ｐゴシック" pitchFamily="-112" charset="-128"/>
        </a:defRPr>
      </a:lvl4pPr>
      <a:lvl5pPr marL="2057400" indent="-228600" algn="l" rtl="0" eaLnBrk="1" fontAlgn="base" hangingPunct="1">
        <a:spcBef>
          <a:spcPct val="30000"/>
        </a:spcBef>
        <a:spcAft>
          <a:spcPct val="0"/>
        </a:spcAft>
        <a:buClr>
          <a:schemeClr val="bg2"/>
        </a:buClr>
        <a:buFont typeface="Arial" pitchFamily="34" charset="0"/>
        <a:buChar char="•"/>
        <a:defRPr sz="1600">
          <a:solidFill>
            <a:schemeClr val="bg2"/>
          </a:solidFill>
          <a:latin typeface="+mn-lt"/>
          <a:ea typeface="ＭＳ Ｐゴシック" pitchFamily="-112" charset="-128"/>
        </a:defRPr>
      </a:lvl5pPr>
      <a:lvl6pPr marL="2514600" indent="-228600" algn="l" rtl="0" eaLnBrk="1" fontAlgn="base" hangingPunct="1">
        <a:spcBef>
          <a:spcPct val="30000"/>
        </a:spcBef>
        <a:spcAft>
          <a:spcPct val="0"/>
        </a:spcAft>
        <a:buClr>
          <a:schemeClr val="bg2"/>
        </a:buClr>
        <a:buFont typeface="Tahoma" pitchFamily="-112" charset="0"/>
        <a:defRPr sz="1600">
          <a:solidFill>
            <a:schemeClr val="bg2"/>
          </a:solidFill>
          <a:latin typeface="+mn-lt"/>
          <a:ea typeface="ＭＳ Ｐゴシック" pitchFamily="-112" charset="-128"/>
        </a:defRPr>
      </a:lvl6pPr>
      <a:lvl7pPr marL="2971800" indent="-228600" algn="l" rtl="0" eaLnBrk="1" fontAlgn="base" hangingPunct="1">
        <a:spcBef>
          <a:spcPct val="30000"/>
        </a:spcBef>
        <a:spcAft>
          <a:spcPct val="0"/>
        </a:spcAft>
        <a:buClr>
          <a:schemeClr val="bg2"/>
        </a:buClr>
        <a:buFont typeface="Tahoma" pitchFamily="-112" charset="0"/>
        <a:defRPr sz="1600">
          <a:solidFill>
            <a:schemeClr val="bg2"/>
          </a:solidFill>
          <a:latin typeface="+mn-lt"/>
          <a:ea typeface="ＭＳ Ｐゴシック" pitchFamily="-112" charset="-128"/>
        </a:defRPr>
      </a:lvl7pPr>
      <a:lvl8pPr marL="3429000" indent="-228600" algn="l" rtl="0" eaLnBrk="1" fontAlgn="base" hangingPunct="1">
        <a:spcBef>
          <a:spcPct val="30000"/>
        </a:spcBef>
        <a:spcAft>
          <a:spcPct val="0"/>
        </a:spcAft>
        <a:buClr>
          <a:schemeClr val="bg2"/>
        </a:buClr>
        <a:buFont typeface="Tahoma" pitchFamily="-112" charset="0"/>
        <a:defRPr sz="1600">
          <a:solidFill>
            <a:schemeClr val="bg2"/>
          </a:solidFill>
          <a:latin typeface="+mn-lt"/>
          <a:ea typeface="ＭＳ Ｐゴシック" pitchFamily="-112" charset="-128"/>
        </a:defRPr>
      </a:lvl8pPr>
      <a:lvl9pPr marL="3886200" indent="-228600" algn="l" rtl="0" eaLnBrk="1" fontAlgn="base" hangingPunct="1">
        <a:spcBef>
          <a:spcPct val="30000"/>
        </a:spcBef>
        <a:spcAft>
          <a:spcPct val="0"/>
        </a:spcAft>
        <a:buClr>
          <a:schemeClr val="bg2"/>
        </a:buClr>
        <a:buFont typeface="Tahoma" pitchFamily="-112" charset="0"/>
        <a:defRPr sz="1600">
          <a:solidFill>
            <a:schemeClr val="bg2"/>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1.png"/><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ctrTitle"/>
          </p:nvPr>
        </p:nvSpPr>
        <p:spPr/>
        <p:txBody>
          <a:bodyPr/>
          <a:lstStyle/>
          <a:p>
            <a:pPr eaLnBrk="1" hangingPunct="1"/>
            <a:r>
              <a:rPr lang="en-US" dirty="0" smtClean="0"/>
              <a:t>BridgePoint Model Compiler Overview</a:t>
            </a:r>
          </a:p>
        </p:txBody>
      </p:sp>
      <p:sp>
        <p:nvSpPr>
          <p:cNvPr id="3" name="TextBox 2"/>
          <p:cNvSpPr txBox="1"/>
          <p:nvPr/>
        </p:nvSpPr>
        <p:spPr>
          <a:xfrm>
            <a:off x="3581400" y="3581400"/>
            <a:ext cx="4038600" cy="707886"/>
          </a:xfrm>
          <a:prstGeom prst="rect">
            <a:avLst/>
          </a:prstGeom>
          <a:noFill/>
        </p:spPr>
        <p:txBody>
          <a:bodyPr wrap="square" rtlCol="0">
            <a:spAutoFit/>
          </a:bodyPr>
          <a:lstStyle/>
          <a:p>
            <a:r>
              <a:rPr lang="en-US" sz="2000" dirty="0" smtClean="0"/>
              <a:t>Cortland Starrett</a:t>
            </a:r>
          </a:p>
          <a:p>
            <a:r>
              <a:rPr lang="en-US" sz="2000" dirty="0" smtClean="0"/>
              <a:t>Model-Driven Engineering</a:t>
            </a:r>
            <a:endParaRPr lang="en-US" sz="2000"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t>..and the rule to produce it</a:t>
            </a:r>
          </a:p>
        </p:txBody>
      </p:sp>
      <p:sp>
        <p:nvSpPr>
          <p:cNvPr id="548867" name="Rectangle 3"/>
          <p:cNvSpPr>
            <a:spLocks noChangeArrowheads="1"/>
          </p:cNvSpPr>
          <p:nvPr/>
        </p:nvSpPr>
        <p:spPr bwMode="auto">
          <a:xfrm>
            <a:off x="304800" y="1295400"/>
            <a:ext cx="8686800" cy="2843213"/>
          </a:xfrm>
          <a:prstGeom prst="rect">
            <a:avLst/>
          </a:prstGeom>
          <a:noFill/>
          <a:ln w="9525">
            <a:noFill/>
            <a:miter lim="800000"/>
            <a:headEnd/>
            <a:tailEnd/>
          </a:ln>
          <a:effectLst/>
        </p:spPr>
        <p:txBody>
          <a:bodyPr>
            <a:spAutoFit/>
          </a:bodyPr>
          <a:lstStyle/>
          <a:p>
            <a:pPr>
              <a:spcBef>
                <a:spcPct val="50000"/>
              </a:spcBef>
            </a:pPr>
            <a:r>
              <a:rPr lang="en-US" sz="1800" b="1">
                <a:latin typeface="Arial Unicode MS" pitchFamily="34" charset="-128"/>
                <a:cs typeface="Times New Roman" pitchFamily="18" charset="0"/>
              </a:rPr>
              <a:t>      . . .</a:t>
            </a:r>
          </a:p>
          <a:p>
            <a:pPr>
              <a:spcBef>
                <a:spcPct val="50000"/>
              </a:spcBef>
            </a:pPr>
            <a:r>
              <a:rPr lang="en-US" sz="1800" b="1">
                <a:latin typeface="Arial Unicode MS" pitchFamily="34" charset="-128"/>
                <a:cs typeface="Times New Roman" pitchFamily="18" charset="0"/>
              </a:rPr>
              <a:t>state = instance-&gt;current_state;</a:t>
            </a:r>
          </a:p>
          <a:p>
            <a:pPr>
              <a:spcBef>
                <a:spcPct val="50000"/>
              </a:spcBef>
            </a:pPr>
            <a:r>
              <a:rPr lang="en-US" sz="1800" b="1">
                <a:latin typeface="Arial Unicode MS" pitchFamily="34" charset="-128"/>
                <a:cs typeface="Times New Roman" pitchFamily="18" charset="0"/>
              </a:rPr>
              <a:t>next_state = </a:t>
            </a:r>
            <a:r>
              <a:rPr lang="en-US" sz="1800" b="1">
                <a:solidFill>
                  <a:schemeClr val="hlink"/>
                </a:solidFill>
                <a:latin typeface="Arial Unicode MS" pitchFamily="34" charset="-128"/>
                <a:cs typeface="Times New Roman" pitchFamily="18" charset="0"/>
              </a:rPr>
              <a:t>&lt;class name&gt;</a:t>
            </a:r>
            <a:r>
              <a:rPr lang="en-US" sz="1800" b="1">
                <a:latin typeface="Arial Unicode MS" pitchFamily="34" charset="-128"/>
                <a:cs typeface="Times New Roman" pitchFamily="18" charset="0"/>
              </a:rPr>
              <a:t>_StateEventMatrix[ state ][ event_number ];</a:t>
            </a:r>
          </a:p>
          <a:p>
            <a:pPr>
              <a:spcBef>
                <a:spcPct val="50000"/>
              </a:spcBef>
            </a:pPr>
            <a:r>
              <a:rPr lang="en-US" sz="1800" b="1">
                <a:latin typeface="Arial Unicode MS" pitchFamily="34" charset="-128"/>
                <a:cs typeface="Times New Roman" pitchFamily="18" charset="0"/>
              </a:rPr>
              <a:t>/* Update state and execute the state action */</a:t>
            </a:r>
          </a:p>
          <a:p>
            <a:pPr>
              <a:spcBef>
                <a:spcPct val="50000"/>
              </a:spcBef>
            </a:pPr>
            <a:r>
              <a:rPr lang="en-US" sz="1800" b="1">
                <a:latin typeface="Arial Unicode MS" pitchFamily="34" charset="-128"/>
                <a:cs typeface="Times New Roman" pitchFamily="18" charset="0"/>
              </a:rPr>
              <a:t>instance-&gt;current_state = next_state; </a:t>
            </a:r>
          </a:p>
          <a:p>
            <a:pPr>
              <a:spcBef>
                <a:spcPct val="50000"/>
              </a:spcBef>
            </a:pPr>
            <a:r>
              <a:rPr lang="en-US" sz="1800" b="1">
                <a:latin typeface="Arial Unicode MS" pitchFamily="34" charset="-128"/>
                <a:cs typeface="Times New Roman" pitchFamily="18" charset="0"/>
              </a:rPr>
              <a:t>( *</a:t>
            </a:r>
            <a:r>
              <a:rPr lang="en-US" sz="1800" b="1">
                <a:solidFill>
                  <a:schemeClr val="hlink"/>
                </a:solidFill>
                <a:latin typeface="Arial Unicode MS" pitchFamily="34" charset="-128"/>
                <a:cs typeface="Times New Roman" pitchFamily="18" charset="0"/>
              </a:rPr>
              <a:t>&lt;class name&gt;</a:t>
            </a:r>
            <a:r>
              <a:rPr lang="en-US" sz="1800" b="1">
                <a:latin typeface="Arial Unicode MS" pitchFamily="34" charset="-128"/>
                <a:cs typeface="Times New Roman" pitchFamily="18" charset="0"/>
              </a:rPr>
              <a:t>_Actions[ next_state ] )( instance, eventData );</a:t>
            </a:r>
          </a:p>
          <a:p>
            <a:pPr>
              <a:spcBef>
                <a:spcPct val="50000"/>
              </a:spcBef>
            </a:pPr>
            <a:r>
              <a:rPr lang="en-US" sz="1800" b="1">
                <a:latin typeface="Arial Unicode MS" pitchFamily="34" charset="-128"/>
                <a:cs typeface="Times New Roman" pitchFamily="18" charset="0"/>
              </a:rPr>
              <a:t>      . . . </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6124" name="Picture 60"/>
          <p:cNvPicPr>
            <a:picLocks noChangeAspect="1" noChangeArrowheads="1"/>
          </p:cNvPicPr>
          <p:nvPr/>
        </p:nvPicPr>
        <p:blipFill>
          <a:blip r:embed="rId3"/>
          <a:srcRect/>
          <a:stretch>
            <a:fillRect/>
          </a:stretch>
        </p:blipFill>
        <p:spPr bwMode="auto">
          <a:xfrm>
            <a:off x="5591175" y="1223873"/>
            <a:ext cx="3400425" cy="2173287"/>
          </a:xfrm>
          <a:prstGeom prst="rect">
            <a:avLst/>
          </a:prstGeom>
          <a:noFill/>
        </p:spPr>
      </p:pic>
      <p:sp>
        <p:nvSpPr>
          <p:cNvPr id="856066" name="Rectangle 2"/>
          <p:cNvSpPr>
            <a:spLocks noGrp="1" noChangeArrowheads="1"/>
          </p:cNvSpPr>
          <p:nvPr>
            <p:ph type="title"/>
          </p:nvPr>
        </p:nvSpPr>
        <p:spPr/>
        <p:txBody>
          <a:bodyPr/>
          <a:lstStyle/>
          <a:p>
            <a:r>
              <a:rPr lang="en-US" dirty="0" err="1"/>
              <a:t>xtUML</a:t>
            </a:r>
            <a:r>
              <a:rPr lang="en-US" dirty="0"/>
              <a:t> </a:t>
            </a:r>
            <a:r>
              <a:rPr lang="en-US" dirty="0" smtClean="0"/>
              <a:t>– Executable Modeling</a:t>
            </a:r>
            <a:endParaRPr lang="en-US" dirty="0"/>
          </a:p>
        </p:txBody>
      </p:sp>
      <p:sp>
        <p:nvSpPr>
          <p:cNvPr id="856067" name="Line 3"/>
          <p:cNvSpPr>
            <a:spLocks noChangeShapeType="1"/>
          </p:cNvSpPr>
          <p:nvPr/>
        </p:nvSpPr>
        <p:spPr bwMode="auto">
          <a:xfrm>
            <a:off x="1955800" y="5822860"/>
            <a:ext cx="0" cy="457200"/>
          </a:xfrm>
          <a:prstGeom prst="line">
            <a:avLst/>
          </a:prstGeom>
          <a:noFill/>
          <a:ln w="9525">
            <a:solidFill>
              <a:schemeClr val="bg1"/>
            </a:solidFill>
            <a:round/>
            <a:headEnd/>
            <a:tailEnd/>
          </a:ln>
          <a:effectLst/>
        </p:spPr>
        <p:txBody>
          <a:bodyPr>
            <a:spAutoFit/>
          </a:bodyPr>
          <a:lstStyle/>
          <a:p>
            <a:endParaRPr lang="en-US"/>
          </a:p>
        </p:txBody>
      </p:sp>
      <p:sp>
        <p:nvSpPr>
          <p:cNvPr id="856068" name="Line 4"/>
          <p:cNvSpPr>
            <a:spLocks noChangeShapeType="1"/>
          </p:cNvSpPr>
          <p:nvPr/>
        </p:nvSpPr>
        <p:spPr bwMode="auto">
          <a:xfrm flipV="1">
            <a:off x="1498600" y="3765460"/>
            <a:ext cx="0" cy="2514600"/>
          </a:xfrm>
          <a:prstGeom prst="line">
            <a:avLst/>
          </a:prstGeom>
          <a:noFill/>
          <a:ln w="9525">
            <a:solidFill>
              <a:schemeClr val="bg1"/>
            </a:solidFill>
            <a:round/>
            <a:headEnd/>
            <a:tailEnd/>
          </a:ln>
          <a:effectLst/>
        </p:spPr>
        <p:txBody>
          <a:bodyPr>
            <a:spAutoFit/>
          </a:bodyPr>
          <a:lstStyle/>
          <a:p>
            <a:endParaRPr lang="en-US"/>
          </a:p>
        </p:txBody>
      </p:sp>
      <p:sp>
        <p:nvSpPr>
          <p:cNvPr id="856069" name="Line 5"/>
          <p:cNvSpPr>
            <a:spLocks noChangeShapeType="1"/>
          </p:cNvSpPr>
          <p:nvPr/>
        </p:nvSpPr>
        <p:spPr bwMode="auto">
          <a:xfrm flipH="1">
            <a:off x="1485900" y="6267360"/>
            <a:ext cx="457200" cy="0"/>
          </a:xfrm>
          <a:prstGeom prst="line">
            <a:avLst/>
          </a:prstGeom>
          <a:noFill/>
          <a:ln w="9525">
            <a:solidFill>
              <a:schemeClr val="bg1"/>
            </a:solidFill>
            <a:round/>
            <a:headEnd/>
            <a:tailEnd/>
          </a:ln>
          <a:effectLst/>
        </p:spPr>
        <p:txBody>
          <a:bodyPr>
            <a:spAutoFit/>
          </a:bodyPr>
          <a:lstStyle/>
          <a:p>
            <a:endParaRPr lang="en-US"/>
          </a:p>
        </p:txBody>
      </p:sp>
      <p:sp>
        <p:nvSpPr>
          <p:cNvPr id="856070" name="Rectangle 6"/>
          <p:cNvSpPr>
            <a:spLocks noChangeArrowheads="1"/>
          </p:cNvSpPr>
          <p:nvPr/>
        </p:nvSpPr>
        <p:spPr bwMode="auto">
          <a:xfrm>
            <a:off x="4616450" y="6616700"/>
            <a:ext cx="184150" cy="228600"/>
          </a:xfrm>
          <a:prstGeom prst="rect">
            <a:avLst/>
          </a:prstGeom>
          <a:noFill/>
          <a:ln w="9525">
            <a:noFill/>
            <a:miter lim="800000"/>
            <a:headEnd/>
            <a:tailEnd/>
          </a:ln>
          <a:effectLst/>
        </p:spPr>
        <p:txBody>
          <a:bodyPr wrap="none">
            <a:spAutoFit/>
          </a:bodyPr>
          <a:lstStyle/>
          <a:p>
            <a:endParaRPr lang="en-US" sz="900">
              <a:solidFill>
                <a:schemeClr val="bg1"/>
              </a:solidFill>
              <a:effectLst>
                <a:outerShdw blurRad="38100" dist="38100" dir="2700000" algn="tl">
                  <a:srgbClr val="C0C0C0"/>
                </a:outerShdw>
              </a:effectLst>
              <a:latin typeface="Times New Roman" pitchFamily="18" charset="0"/>
            </a:endParaRPr>
          </a:p>
        </p:txBody>
      </p:sp>
      <p:grpSp>
        <p:nvGrpSpPr>
          <p:cNvPr id="2" name="Group 7"/>
          <p:cNvGrpSpPr>
            <a:grpSpLocks/>
          </p:cNvGrpSpPr>
          <p:nvPr/>
        </p:nvGrpSpPr>
        <p:grpSpPr bwMode="auto">
          <a:xfrm>
            <a:off x="334963" y="1236573"/>
            <a:ext cx="4643437" cy="2128837"/>
            <a:chOff x="243" y="531"/>
            <a:chExt cx="2925" cy="1341"/>
          </a:xfrm>
        </p:grpSpPr>
        <p:sp>
          <p:nvSpPr>
            <p:cNvPr id="856072" name="Rectangle 8"/>
            <p:cNvSpPr>
              <a:spLocks noChangeAspect="1" noChangeArrowheads="1"/>
            </p:cNvSpPr>
            <p:nvPr/>
          </p:nvSpPr>
          <p:spPr bwMode="auto">
            <a:xfrm>
              <a:off x="243" y="531"/>
              <a:ext cx="2925" cy="1341"/>
            </a:xfrm>
            <a:prstGeom prst="rect">
              <a:avLst/>
            </a:prstGeom>
            <a:solidFill>
              <a:srgbClr val="FFFF66"/>
            </a:solidFill>
            <a:ln w="9525">
              <a:solidFill>
                <a:schemeClr val="tx1"/>
              </a:solidFill>
              <a:miter lim="800000"/>
              <a:headEnd/>
              <a:tailEnd/>
            </a:ln>
            <a:effectLst/>
          </p:spPr>
          <p:txBody>
            <a:bodyPr anchor="ctr">
              <a:spAutoFit/>
            </a:bodyPr>
            <a:lstStyle/>
            <a:p>
              <a:endParaRPr lang="en-US"/>
            </a:p>
          </p:txBody>
        </p:sp>
        <p:sp>
          <p:nvSpPr>
            <p:cNvPr id="856073" name="Rectangle 9"/>
            <p:cNvSpPr>
              <a:spLocks noChangeAspect="1" noChangeArrowheads="1"/>
            </p:cNvSpPr>
            <p:nvPr/>
          </p:nvSpPr>
          <p:spPr bwMode="auto">
            <a:xfrm>
              <a:off x="2202" y="933"/>
              <a:ext cx="788" cy="590"/>
            </a:xfrm>
            <a:prstGeom prst="rect">
              <a:avLst/>
            </a:prstGeom>
            <a:solidFill>
              <a:srgbClr val="FFFF66"/>
            </a:solidFill>
            <a:ln w="12700">
              <a:solidFill>
                <a:schemeClr val="tx1"/>
              </a:solidFill>
              <a:miter lim="800000"/>
              <a:headEnd/>
              <a:tailEnd/>
            </a:ln>
            <a:effectLst/>
          </p:spPr>
          <p:txBody>
            <a:bodyPr wrap="none" lIns="139442" tIns="68497" rIns="139442" bIns="68497" anchor="ctr"/>
            <a:lstStyle/>
            <a:p>
              <a:r>
                <a:rPr lang="en-US" sz="1200" b="1">
                  <a:latin typeface="Helvetica" pitchFamily="34" charset="0"/>
                  <a:ea typeface="MS PGothic" pitchFamily="34" charset="-128"/>
                </a:rPr>
                <a:t>Cooking Step</a:t>
              </a:r>
            </a:p>
            <a:p>
              <a:endParaRPr lang="en-US" sz="1200" b="1">
                <a:latin typeface="Helvetica" pitchFamily="34" charset="0"/>
                <a:ea typeface="MS PGothic" pitchFamily="34" charset="-128"/>
              </a:endParaRPr>
            </a:p>
            <a:p>
              <a:r>
                <a:rPr lang="en-US" sz="1200" b="1">
                  <a:latin typeface="Helvetica" pitchFamily="34" charset="0"/>
                  <a:ea typeface="MS PGothic" pitchFamily="34" charset="-128"/>
                </a:rPr>
                <a:t>stepNumber </a:t>
              </a:r>
            </a:p>
            <a:p>
              <a:r>
                <a:rPr lang="en-US" sz="1200" b="1">
                  <a:latin typeface="Helvetica" pitchFamily="34" charset="0"/>
                  <a:ea typeface="MS PGothic" pitchFamily="34" charset="-128"/>
                </a:rPr>
                <a:t>cookingTime</a:t>
              </a:r>
            </a:p>
            <a:p>
              <a:r>
                <a:rPr lang="en-US" sz="1200" b="1">
                  <a:latin typeface="Helvetica" pitchFamily="34" charset="0"/>
                  <a:ea typeface="MS PGothic" pitchFamily="34" charset="-128"/>
                </a:rPr>
                <a:t>powerLevel</a:t>
              </a:r>
            </a:p>
          </p:txBody>
        </p:sp>
        <p:sp>
          <p:nvSpPr>
            <p:cNvPr id="856074" name="Line 10"/>
            <p:cNvSpPr>
              <a:spLocks noChangeAspect="1" noChangeShapeType="1"/>
            </p:cNvSpPr>
            <p:nvPr/>
          </p:nvSpPr>
          <p:spPr bwMode="auto">
            <a:xfrm>
              <a:off x="2202" y="1148"/>
              <a:ext cx="801" cy="1"/>
            </a:xfrm>
            <a:prstGeom prst="line">
              <a:avLst/>
            </a:prstGeom>
            <a:noFill/>
            <a:ln w="12700">
              <a:solidFill>
                <a:schemeClr val="tx1"/>
              </a:solidFill>
              <a:round/>
              <a:headEnd/>
              <a:tailEnd/>
            </a:ln>
            <a:effectLst/>
          </p:spPr>
          <p:txBody>
            <a:bodyPr wrap="none" lIns="155385" tIns="76328" rIns="155385" bIns="76328" anchor="ctr"/>
            <a:lstStyle/>
            <a:p>
              <a:endParaRPr lang="en-US"/>
            </a:p>
          </p:txBody>
        </p:sp>
        <p:sp>
          <p:nvSpPr>
            <p:cNvPr id="856075" name="Rectangle 11"/>
            <p:cNvSpPr>
              <a:spLocks noChangeAspect="1" noChangeArrowheads="1"/>
            </p:cNvSpPr>
            <p:nvPr/>
          </p:nvSpPr>
          <p:spPr bwMode="auto">
            <a:xfrm>
              <a:off x="1263" y="1362"/>
              <a:ext cx="751" cy="456"/>
            </a:xfrm>
            <a:prstGeom prst="rect">
              <a:avLst/>
            </a:prstGeom>
            <a:solidFill>
              <a:srgbClr val="FFFF66"/>
            </a:solidFill>
            <a:ln w="12700">
              <a:solidFill>
                <a:schemeClr val="tx1"/>
              </a:solidFill>
              <a:miter lim="800000"/>
              <a:headEnd/>
              <a:tailEnd/>
            </a:ln>
            <a:effectLst/>
          </p:spPr>
          <p:txBody>
            <a:bodyPr wrap="none" lIns="139442" tIns="68497" rIns="139442" bIns="68497" anchor="ctr"/>
            <a:lstStyle/>
            <a:p>
              <a:r>
                <a:rPr lang="en-US" sz="1200" b="1" dirty="0">
                  <a:latin typeface="Helvetica" pitchFamily="34" charset="0"/>
                  <a:ea typeface="MS PGothic" pitchFamily="34" charset="-128"/>
                </a:rPr>
                <a:t>Magnetron</a:t>
              </a:r>
            </a:p>
            <a:p>
              <a:endParaRPr lang="en-US" sz="1200" b="1" dirty="0">
                <a:latin typeface="Helvetica" pitchFamily="34" charset="0"/>
                <a:ea typeface="MS PGothic" pitchFamily="34" charset="-128"/>
              </a:endParaRPr>
            </a:p>
            <a:p>
              <a:r>
                <a:rPr lang="en-US" sz="1200" b="1" dirty="0" err="1">
                  <a:latin typeface="Helvetica" pitchFamily="34" charset="0"/>
                  <a:ea typeface="MS PGothic" pitchFamily="34" charset="-128"/>
                </a:rPr>
                <a:t>powerOutput</a:t>
              </a:r>
              <a:endParaRPr lang="en-US" sz="1200" b="1" dirty="0">
                <a:latin typeface="Helvetica" pitchFamily="34" charset="0"/>
                <a:ea typeface="MS PGothic" pitchFamily="34" charset="-128"/>
              </a:endParaRPr>
            </a:p>
            <a:p>
              <a:r>
                <a:rPr lang="en-US" sz="1200" b="1" dirty="0" err="1">
                  <a:latin typeface="Helvetica" pitchFamily="34" charset="0"/>
                  <a:ea typeface="MS PGothic" pitchFamily="34" charset="-128"/>
                </a:rPr>
                <a:t>pulseTimer</a:t>
              </a:r>
              <a:endParaRPr lang="en-US" sz="1200" b="1" dirty="0">
                <a:latin typeface="Helvetica" pitchFamily="34" charset="0"/>
                <a:ea typeface="MS PGothic" pitchFamily="34" charset="-128"/>
              </a:endParaRPr>
            </a:p>
          </p:txBody>
        </p:sp>
        <p:sp>
          <p:nvSpPr>
            <p:cNvPr id="856076" name="Line 12"/>
            <p:cNvSpPr>
              <a:spLocks noChangeAspect="1" noChangeShapeType="1"/>
            </p:cNvSpPr>
            <p:nvPr/>
          </p:nvSpPr>
          <p:spPr bwMode="auto">
            <a:xfrm flipV="1">
              <a:off x="1263" y="1523"/>
              <a:ext cx="751" cy="1"/>
            </a:xfrm>
            <a:prstGeom prst="line">
              <a:avLst/>
            </a:prstGeom>
            <a:noFill/>
            <a:ln w="9525">
              <a:solidFill>
                <a:schemeClr val="tx1"/>
              </a:solidFill>
              <a:round/>
              <a:headEnd/>
              <a:tailEnd/>
            </a:ln>
            <a:effectLst/>
          </p:spPr>
          <p:txBody>
            <a:bodyPr/>
            <a:lstStyle/>
            <a:p>
              <a:endParaRPr lang="en-US"/>
            </a:p>
          </p:txBody>
        </p:sp>
        <p:sp>
          <p:nvSpPr>
            <p:cNvPr id="856077" name="Rectangle 13"/>
            <p:cNvSpPr>
              <a:spLocks noChangeAspect="1" noChangeArrowheads="1"/>
            </p:cNvSpPr>
            <p:nvPr/>
          </p:nvSpPr>
          <p:spPr bwMode="auto">
            <a:xfrm>
              <a:off x="324" y="1014"/>
              <a:ext cx="751" cy="375"/>
            </a:xfrm>
            <a:prstGeom prst="rect">
              <a:avLst/>
            </a:prstGeom>
            <a:solidFill>
              <a:srgbClr val="FFFF66"/>
            </a:solidFill>
            <a:ln w="12700">
              <a:solidFill>
                <a:schemeClr val="tx1"/>
              </a:solidFill>
              <a:miter lim="800000"/>
              <a:headEnd/>
              <a:tailEnd/>
            </a:ln>
            <a:effectLst/>
          </p:spPr>
          <p:txBody>
            <a:bodyPr wrap="none" lIns="139442" tIns="68497" rIns="139442" bIns="68497" anchor="ctr"/>
            <a:lstStyle/>
            <a:p>
              <a:r>
                <a:rPr lang="en-US" sz="1200" b="1">
                  <a:latin typeface="Helvetica" pitchFamily="34" charset="0"/>
                  <a:ea typeface="MS PGothic" pitchFamily="34" charset="-128"/>
                </a:rPr>
                <a:t>Oven</a:t>
              </a:r>
            </a:p>
            <a:p>
              <a:endParaRPr lang="en-US" sz="1200" b="1">
                <a:latin typeface="Helvetica" pitchFamily="34" charset="0"/>
                <a:ea typeface="MS PGothic" pitchFamily="34" charset="-128"/>
              </a:endParaRPr>
            </a:p>
            <a:p>
              <a:endParaRPr lang="en-US" sz="1200" b="1">
                <a:latin typeface="Helvetica" pitchFamily="34" charset="0"/>
                <a:ea typeface="MS PGothic" pitchFamily="34" charset="-128"/>
              </a:endParaRPr>
            </a:p>
          </p:txBody>
        </p:sp>
        <p:sp>
          <p:nvSpPr>
            <p:cNvPr id="856078" name="Line 14"/>
            <p:cNvSpPr>
              <a:spLocks noChangeAspect="1" noChangeShapeType="1"/>
            </p:cNvSpPr>
            <p:nvPr/>
          </p:nvSpPr>
          <p:spPr bwMode="auto">
            <a:xfrm>
              <a:off x="324" y="1175"/>
              <a:ext cx="751" cy="0"/>
            </a:xfrm>
            <a:prstGeom prst="line">
              <a:avLst/>
            </a:prstGeom>
            <a:noFill/>
            <a:ln w="9525">
              <a:solidFill>
                <a:schemeClr val="tx1"/>
              </a:solidFill>
              <a:round/>
              <a:headEnd/>
              <a:tailEnd/>
            </a:ln>
            <a:effectLst/>
          </p:spPr>
          <p:txBody>
            <a:bodyPr/>
            <a:lstStyle/>
            <a:p>
              <a:endParaRPr lang="en-US"/>
            </a:p>
          </p:txBody>
        </p:sp>
        <p:sp>
          <p:nvSpPr>
            <p:cNvPr id="856079" name="Line 15"/>
            <p:cNvSpPr>
              <a:spLocks noChangeAspect="1" noChangeShapeType="1"/>
            </p:cNvSpPr>
            <p:nvPr/>
          </p:nvSpPr>
          <p:spPr bwMode="auto">
            <a:xfrm>
              <a:off x="1075" y="1094"/>
              <a:ext cx="1127" cy="1"/>
            </a:xfrm>
            <a:prstGeom prst="line">
              <a:avLst/>
            </a:prstGeom>
            <a:noFill/>
            <a:ln w="9525">
              <a:solidFill>
                <a:schemeClr val="tx1"/>
              </a:solidFill>
              <a:round/>
              <a:headEnd/>
              <a:tailEnd/>
            </a:ln>
            <a:effectLst/>
          </p:spPr>
          <p:txBody>
            <a:bodyPr/>
            <a:lstStyle/>
            <a:p>
              <a:endParaRPr lang="en-US"/>
            </a:p>
          </p:txBody>
        </p:sp>
        <p:sp>
          <p:nvSpPr>
            <p:cNvPr id="856080" name="Line 16"/>
            <p:cNvSpPr>
              <a:spLocks noChangeAspect="1" noChangeShapeType="1"/>
            </p:cNvSpPr>
            <p:nvPr/>
          </p:nvSpPr>
          <p:spPr bwMode="auto">
            <a:xfrm>
              <a:off x="1075" y="1282"/>
              <a:ext cx="1127" cy="1"/>
            </a:xfrm>
            <a:prstGeom prst="line">
              <a:avLst/>
            </a:prstGeom>
            <a:noFill/>
            <a:ln w="9525">
              <a:solidFill>
                <a:schemeClr val="tx1"/>
              </a:solidFill>
              <a:round/>
              <a:headEnd/>
              <a:tailEnd/>
            </a:ln>
            <a:effectLst/>
          </p:spPr>
          <p:txBody>
            <a:bodyPr/>
            <a:lstStyle/>
            <a:p>
              <a:endParaRPr lang="en-US"/>
            </a:p>
          </p:txBody>
        </p:sp>
        <p:sp>
          <p:nvSpPr>
            <p:cNvPr id="856081" name="Text Box 17"/>
            <p:cNvSpPr txBox="1">
              <a:spLocks noChangeAspect="1" noChangeArrowheads="1"/>
            </p:cNvSpPr>
            <p:nvPr/>
          </p:nvSpPr>
          <p:spPr bwMode="auto">
            <a:xfrm>
              <a:off x="1746" y="960"/>
              <a:ext cx="415" cy="173"/>
            </a:xfrm>
            <a:prstGeom prst="rect">
              <a:avLst/>
            </a:prstGeom>
            <a:noFill/>
            <a:ln w="9525">
              <a:noFill/>
              <a:miter lim="800000"/>
              <a:headEnd/>
              <a:tailEnd/>
            </a:ln>
            <a:effectLst/>
          </p:spPr>
          <p:txBody>
            <a:bodyPr>
              <a:spAutoFit/>
            </a:bodyPr>
            <a:lstStyle/>
            <a:p>
              <a:pPr>
                <a:spcBef>
                  <a:spcPct val="50000"/>
                </a:spcBef>
              </a:pPr>
              <a:r>
                <a:rPr lang="en-US" sz="1200" b="1">
                  <a:latin typeface="Times New Roman" pitchFamily="18" charset="0"/>
                </a:rPr>
                <a:t>R2</a:t>
              </a:r>
            </a:p>
          </p:txBody>
        </p:sp>
        <p:sp>
          <p:nvSpPr>
            <p:cNvPr id="856082" name="Text Box 18"/>
            <p:cNvSpPr txBox="1">
              <a:spLocks noChangeAspect="1" noChangeArrowheads="1"/>
            </p:cNvSpPr>
            <p:nvPr/>
          </p:nvSpPr>
          <p:spPr bwMode="auto">
            <a:xfrm>
              <a:off x="1746" y="1147"/>
              <a:ext cx="415" cy="173"/>
            </a:xfrm>
            <a:prstGeom prst="rect">
              <a:avLst/>
            </a:prstGeom>
            <a:noFill/>
            <a:ln w="9525">
              <a:noFill/>
              <a:miter lim="800000"/>
              <a:headEnd/>
              <a:tailEnd/>
            </a:ln>
            <a:effectLst/>
          </p:spPr>
          <p:txBody>
            <a:bodyPr>
              <a:spAutoFit/>
            </a:bodyPr>
            <a:lstStyle/>
            <a:p>
              <a:pPr>
                <a:spcBef>
                  <a:spcPct val="50000"/>
                </a:spcBef>
              </a:pPr>
              <a:r>
                <a:rPr lang="en-US" sz="1200" b="1">
                  <a:latin typeface="Times New Roman" pitchFamily="18" charset="0"/>
                </a:rPr>
                <a:t>R3</a:t>
              </a:r>
            </a:p>
          </p:txBody>
        </p:sp>
        <p:sp>
          <p:nvSpPr>
            <p:cNvPr id="856083" name="Line 19"/>
            <p:cNvSpPr>
              <a:spLocks noChangeAspect="1" noChangeShapeType="1"/>
            </p:cNvSpPr>
            <p:nvPr/>
          </p:nvSpPr>
          <p:spPr bwMode="auto">
            <a:xfrm>
              <a:off x="726" y="1389"/>
              <a:ext cx="1" cy="268"/>
            </a:xfrm>
            <a:prstGeom prst="line">
              <a:avLst/>
            </a:prstGeom>
            <a:noFill/>
            <a:ln w="9525">
              <a:solidFill>
                <a:schemeClr val="tx1"/>
              </a:solidFill>
              <a:round/>
              <a:headEnd/>
              <a:tailEnd/>
            </a:ln>
            <a:effectLst/>
          </p:spPr>
          <p:txBody>
            <a:bodyPr/>
            <a:lstStyle/>
            <a:p>
              <a:endParaRPr lang="en-US"/>
            </a:p>
          </p:txBody>
        </p:sp>
        <p:sp>
          <p:nvSpPr>
            <p:cNvPr id="856084" name="Line 20"/>
            <p:cNvSpPr>
              <a:spLocks noChangeAspect="1" noChangeShapeType="1"/>
            </p:cNvSpPr>
            <p:nvPr/>
          </p:nvSpPr>
          <p:spPr bwMode="auto">
            <a:xfrm>
              <a:off x="726" y="1657"/>
              <a:ext cx="537" cy="1"/>
            </a:xfrm>
            <a:prstGeom prst="line">
              <a:avLst/>
            </a:prstGeom>
            <a:noFill/>
            <a:ln w="9525">
              <a:solidFill>
                <a:schemeClr val="tx1"/>
              </a:solidFill>
              <a:round/>
              <a:headEnd/>
              <a:tailEnd/>
            </a:ln>
            <a:effectLst/>
          </p:spPr>
          <p:txBody>
            <a:bodyPr/>
            <a:lstStyle/>
            <a:p>
              <a:endParaRPr lang="en-US"/>
            </a:p>
          </p:txBody>
        </p:sp>
        <p:sp>
          <p:nvSpPr>
            <p:cNvPr id="856085" name="Text Box 21"/>
            <p:cNvSpPr txBox="1">
              <a:spLocks noChangeAspect="1" noChangeArrowheads="1"/>
            </p:cNvSpPr>
            <p:nvPr/>
          </p:nvSpPr>
          <p:spPr bwMode="auto">
            <a:xfrm>
              <a:off x="747" y="1460"/>
              <a:ext cx="233" cy="173"/>
            </a:xfrm>
            <a:prstGeom prst="rect">
              <a:avLst/>
            </a:prstGeom>
            <a:solidFill>
              <a:srgbClr val="FFFF66"/>
            </a:solidFill>
            <a:ln w="9525">
              <a:noFill/>
              <a:miter lim="800000"/>
              <a:headEnd/>
              <a:tailEnd/>
            </a:ln>
            <a:effectLst/>
          </p:spPr>
          <p:txBody>
            <a:bodyPr wrap="none">
              <a:spAutoFit/>
            </a:bodyPr>
            <a:lstStyle/>
            <a:p>
              <a:r>
                <a:rPr lang="en-US" sz="1200" b="1">
                  <a:latin typeface="Times New Roman" pitchFamily="18" charset="0"/>
                </a:rPr>
                <a:t>R4</a:t>
              </a:r>
            </a:p>
          </p:txBody>
        </p:sp>
        <p:sp>
          <p:nvSpPr>
            <p:cNvPr id="856086" name="Rectangle 22"/>
            <p:cNvSpPr>
              <a:spLocks noChangeAspect="1" noChangeArrowheads="1"/>
            </p:cNvSpPr>
            <p:nvPr/>
          </p:nvSpPr>
          <p:spPr bwMode="auto">
            <a:xfrm>
              <a:off x="1182" y="585"/>
              <a:ext cx="752" cy="375"/>
            </a:xfrm>
            <a:prstGeom prst="rect">
              <a:avLst/>
            </a:prstGeom>
            <a:solidFill>
              <a:srgbClr val="FFFF66"/>
            </a:solidFill>
            <a:ln w="12700">
              <a:solidFill>
                <a:schemeClr val="tx1"/>
              </a:solidFill>
              <a:miter lim="800000"/>
              <a:headEnd/>
              <a:tailEnd/>
            </a:ln>
            <a:effectLst/>
          </p:spPr>
          <p:txBody>
            <a:bodyPr wrap="none" lIns="139442" tIns="68497" rIns="139442" bIns="68497" anchor="ctr"/>
            <a:lstStyle/>
            <a:p>
              <a:r>
                <a:rPr lang="en-US" sz="1200" b="1">
                  <a:latin typeface="Helvetica" pitchFamily="34" charset="0"/>
                  <a:ea typeface="MS PGothic" pitchFamily="34" charset="-128"/>
                </a:rPr>
                <a:t>Door</a:t>
              </a:r>
            </a:p>
            <a:p>
              <a:endParaRPr lang="en-US" sz="1200" b="1">
                <a:latin typeface="Helvetica" pitchFamily="34" charset="0"/>
                <a:ea typeface="MS PGothic" pitchFamily="34" charset="-128"/>
              </a:endParaRPr>
            </a:p>
            <a:p>
              <a:r>
                <a:rPr lang="en-US" sz="1200" b="1">
                  <a:latin typeface="Helvetica" pitchFamily="34" charset="0"/>
                  <a:ea typeface="MS PGothic" pitchFamily="34" charset="-128"/>
                </a:rPr>
                <a:t>isOpen</a:t>
              </a:r>
            </a:p>
          </p:txBody>
        </p:sp>
        <p:sp>
          <p:nvSpPr>
            <p:cNvPr id="856087" name="Line 23"/>
            <p:cNvSpPr>
              <a:spLocks noChangeAspect="1" noChangeShapeType="1"/>
            </p:cNvSpPr>
            <p:nvPr/>
          </p:nvSpPr>
          <p:spPr bwMode="auto">
            <a:xfrm>
              <a:off x="1182" y="772"/>
              <a:ext cx="752" cy="1"/>
            </a:xfrm>
            <a:prstGeom prst="line">
              <a:avLst/>
            </a:prstGeom>
            <a:noFill/>
            <a:ln w="9525">
              <a:solidFill>
                <a:schemeClr val="tx1"/>
              </a:solidFill>
              <a:round/>
              <a:headEnd/>
              <a:tailEnd/>
            </a:ln>
            <a:effectLst/>
          </p:spPr>
          <p:txBody>
            <a:bodyPr/>
            <a:lstStyle/>
            <a:p>
              <a:endParaRPr lang="en-US"/>
            </a:p>
          </p:txBody>
        </p:sp>
        <p:sp>
          <p:nvSpPr>
            <p:cNvPr id="856088" name="Line 24"/>
            <p:cNvSpPr>
              <a:spLocks noChangeAspect="1" noChangeShapeType="1"/>
            </p:cNvSpPr>
            <p:nvPr/>
          </p:nvSpPr>
          <p:spPr bwMode="auto">
            <a:xfrm flipV="1">
              <a:off x="726" y="799"/>
              <a:ext cx="1" cy="215"/>
            </a:xfrm>
            <a:prstGeom prst="line">
              <a:avLst/>
            </a:prstGeom>
            <a:noFill/>
            <a:ln w="9525">
              <a:solidFill>
                <a:schemeClr val="tx1"/>
              </a:solidFill>
              <a:round/>
              <a:headEnd/>
              <a:tailEnd/>
            </a:ln>
            <a:effectLst/>
          </p:spPr>
          <p:txBody>
            <a:bodyPr wrap="none">
              <a:spAutoFit/>
            </a:bodyPr>
            <a:lstStyle/>
            <a:p>
              <a:endParaRPr lang="en-US"/>
            </a:p>
          </p:txBody>
        </p:sp>
        <p:sp>
          <p:nvSpPr>
            <p:cNvPr id="856089" name="Line 25"/>
            <p:cNvSpPr>
              <a:spLocks noChangeAspect="1" noChangeShapeType="1"/>
            </p:cNvSpPr>
            <p:nvPr/>
          </p:nvSpPr>
          <p:spPr bwMode="auto">
            <a:xfrm>
              <a:off x="726" y="799"/>
              <a:ext cx="456" cy="1"/>
            </a:xfrm>
            <a:prstGeom prst="line">
              <a:avLst/>
            </a:prstGeom>
            <a:noFill/>
            <a:ln w="9525">
              <a:solidFill>
                <a:schemeClr val="tx1"/>
              </a:solidFill>
              <a:round/>
              <a:headEnd/>
              <a:tailEnd/>
            </a:ln>
            <a:effectLst/>
          </p:spPr>
          <p:txBody>
            <a:bodyPr>
              <a:spAutoFit/>
            </a:bodyPr>
            <a:lstStyle/>
            <a:p>
              <a:endParaRPr lang="en-US"/>
            </a:p>
          </p:txBody>
        </p:sp>
        <p:sp>
          <p:nvSpPr>
            <p:cNvPr id="856090" name="Text Box 26"/>
            <p:cNvSpPr txBox="1">
              <a:spLocks noChangeAspect="1" noChangeArrowheads="1"/>
            </p:cNvSpPr>
            <p:nvPr/>
          </p:nvSpPr>
          <p:spPr bwMode="auto">
            <a:xfrm>
              <a:off x="780" y="679"/>
              <a:ext cx="233" cy="173"/>
            </a:xfrm>
            <a:prstGeom prst="rect">
              <a:avLst/>
            </a:prstGeom>
            <a:noFill/>
            <a:ln w="9525">
              <a:noFill/>
              <a:miter lim="800000"/>
              <a:headEnd/>
              <a:tailEnd/>
            </a:ln>
            <a:effectLst/>
          </p:spPr>
          <p:txBody>
            <a:bodyPr wrap="none">
              <a:spAutoFit/>
            </a:bodyPr>
            <a:lstStyle/>
            <a:p>
              <a:r>
                <a:rPr lang="en-US" sz="1200" b="1">
                  <a:latin typeface="Times New Roman" pitchFamily="18" charset="0"/>
                </a:rPr>
                <a:t>R1</a:t>
              </a:r>
            </a:p>
          </p:txBody>
        </p:sp>
      </p:grpSp>
      <p:sp>
        <p:nvSpPr>
          <p:cNvPr id="856091" name="Rectangle 27"/>
          <p:cNvSpPr>
            <a:spLocks noChangeArrowheads="1"/>
          </p:cNvSpPr>
          <p:nvPr/>
        </p:nvSpPr>
        <p:spPr bwMode="auto">
          <a:xfrm>
            <a:off x="182563" y="3454310"/>
            <a:ext cx="1654175" cy="638175"/>
          </a:xfrm>
          <a:prstGeom prst="rect">
            <a:avLst/>
          </a:prstGeom>
          <a:noFill/>
          <a:ln w="12700">
            <a:noFill/>
            <a:miter lim="800000"/>
            <a:headEnd/>
            <a:tailEnd/>
          </a:ln>
          <a:effectLst/>
        </p:spPr>
        <p:txBody>
          <a:bodyPr wrap="none" lIns="90478" tIns="44445" rIns="90478" bIns="44445">
            <a:spAutoFit/>
          </a:bodyPr>
          <a:lstStyle/>
          <a:p>
            <a:r>
              <a:rPr lang="en-US" altLang="ja-JP" sz="1800" b="1" dirty="0">
                <a:ea typeface="MS PGothic" pitchFamily="34" charset="-128"/>
              </a:rPr>
              <a:t>Lifecycle for </a:t>
            </a:r>
            <a:endParaRPr lang="en-US" altLang="ja-JP" sz="1800" b="1" i="1" dirty="0">
              <a:ea typeface="MS PGothic" pitchFamily="34" charset="-128"/>
            </a:endParaRPr>
          </a:p>
          <a:p>
            <a:r>
              <a:rPr lang="en-US" altLang="ja-JP" sz="1800" b="1" i="1" dirty="0">
                <a:ea typeface="MS PGothic" pitchFamily="34" charset="-128"/>
              </a:rPr>
              <a:t>Cooking Step</a:t>
            </a:r>
          </a:p>
        </p:txBody>
      </p:sp>
      <p:sp>
        <p:nvSpPr>
          <p:cNvPr id="856092" name="Rectangle 28"/>
          <p:cNvSpPr>
            <a:spLocks noChangeArrowheads="1"/>
          </p:cNvSpPr>
          <p:nvPr/>
        </p:nvSpPr>
        <p:spPr bwMode="auto">
          <a:xfrm>
            <a:off x="381000" y="5749835"/>
            <a:ext cx="3013075" cy="363538"/>
          </a:xfrm>
          <a:prstGeom prst="rect">
            <a:avLst/>
          </a:prstGeom>
          <a:noFill/>
          <a:ln w="12700">
            <a:noFill/>
            <a:miter lim="800000"/>
            <a:headEnd/>
            <a:tailEnd/>
          </a:ln>
          <a:effectLst/>
        </p:spPr>
        <p:txBody>
          <a:bodyPr wrap="none" lIns="90478" tIns="44445" rIns="90478" bIns="44445">
            <a:spAutoFit/>
          </a:bodyPr>
          <a:lstStyle/>
          <a:p>
            <a:r>
              <a:rPr lang="en-US" altLang="ja-JP" sz="1800" b="1">
                <a:ea typeface="MS PGothic" pitchFamily="34" charset="-128"/>
              </a:rPr>
              <a:t>Action for state </a:t>
            </a:r>
            <a:r>
              <a:rPr lang="en-US" altLang="ja-JP" sz="1800" b="1" i="1">
                <a:ea typeface="MS PGothic" pitchFamily="34" charset="-128"/>
              </a:rPr>
              <a:t>Executing</a:t>
            </a:r>
          </a:p>
        </p:txBody>
      </p:sp>
      <p:sp>
        <p:nvSpPr>
          <p:cNvPr id="856094" name="AutoShape 30"/>
          <p:cNvSpPr>
            <a:spLocks noChangeArrowheads="1"/>
          </p:cNvSpPr>
          <p:nvPr/>
        </p:nvSpPr>
        <p:spPr bwMode="auto">
          <a:xfrm>
            <a:off x="1301750" y="3981360"/>
            <a:ext cx="1077913" cy="546100"/>
          </a:xfrm>
          <a:prstGeom prst="rightArrow">
            <a:avLst>
              <a:gd name="adj1" fmla="val 50000"/>
              <a:gd name="adj2" fmla="val 49346"/>
            </a:avLst>
          </a:prstGeom>
          <a:solidFill>
            <a:srgbClr val="FC0128"/>
          </a:solidFill>
          <a:ln w="9525">
            <a:solidFill>
              <a:srgbClr val="000000"/>
            </a:solidFill>
            <a:miter lim="800000"/>
            <a:headEnd/>
            <a:tailEnd/>
          </a:ln>
          <a:effectLst/>
        </p:spPr>
        <p:txBody>
          <a:bodyPr wrap="none" lIns="173130" tIns="85045" rIns="173130" bIns="85045" anchor="ctr">
            <a:spAutoFit/>
          </a:bodyPr>
          <a:lstStyle/>
          <a:p>
            <a:endParaRPr lang="en-US"/>
          </a:p>
        </p:txBody>
      </p:sp>
      <p:grpSp>
        <p:nvGrpSpPr>
          <p:cNvPr id="3" name="Group 61"/>
          <p:cNvGrpSpPr>
            <a:grpSpLocks/>
          </p:cNvGrpSpPr>
          <p:nvPr/>
        </p:nvGrpSpPr>
        <p:grpSpPr bwMode="auto">
          <a:xfrm>
            <a:off x="3019425" y="2185898"/>
            <a:ext cx="2759075" cy="3449637"/>
            <a:chOff x="1499" y="1167"/>
            <a:chExt cx="1738" cy="2173"/>
          </a:xfrm>
        </p:grpSpPr>
        <p:sp>
          <p:nvSpPr>
            <p:cNvPr id="856096" name="Rectangle 32"/>
            <p:cNvSpPr>
              <a:spLocks noChangeArrowheads="1"/>
            </p:cNvSpPr>
            <p:nvPr/>
          </p:nvSpPr>
          <p:spPr bwMode="auto">
            <a:xfrm>
              <a:off x="1499" y="1167"/>
              <a:ext cx="1738" cy="2173"/>
            </a:xfrm>
            <a:prstGeom prst="rect">
              <a:avLst/>
            </a:prstGeom>
            <a:solidFill>
              <a:srgbClr val="00FFFF"/>
            </a:solidFill>
            <a:ln w="9525">
              <a:solidFill>
                <a:schemeClr val="tx1"/>
              </a:solidFill>
              <a:miter lim="800000"/>
              <a:headEnd/>
              <a:tailEnd/>
            </a:ln>
            <a:effectLst/>
          </p:spPr>
          <p:txBody>
            <a:bodyPr anchor="ctr">
              <a:spAutoFit/>
            </a:bodyPr>
            <a:lstStyle/>
            <a:p>
              <a:endParaRPr lang="en-US"/>
            </a:p>
          </p:txBody>
        </p:sp>
        <p:sp>
          <p:nvSpPr>
            <p:cNvPr id="856097" name="AutoShape 33"/>
            <p:cNvSpPr>
              <a:spLocks noChangeArrowheads="1"/>
            </p:cNvSpPr>
            <p:nvPr/>
          </p:nvSpPr>
          <p:spPr bwMode="auto">
            <a:xfrm>
              <a:off x="1654" y="2659"/>
              <a:ext cx="1055" cy="227"/>
            </a:xfrm>
            <a:prstGeom prst="roundRect">
              <a:avLst>
                <a:gd name="adj" fmla="val 16667"/>
              </a:avLst>
            </a:prstGeom>
            <a:solidFill>
              <a:schemeClr val="bg1"/>
            </a:solidFill>
            <a:ln w="9525">
              <a:solidFill>
                <a:schemeClr val="tx1"/>
              </a:solidFill>
              <a:round/>
              <a:headEnd/>
              <a:tailEnd/>
            </a:ln>
            <a:effectLst/>
          </p:spPr>
          <p:txBody>
            <a:bodyPr wrap="none" anchor="ctr"/>
            <a:lstStyle/>
            <a:p>
              <a:endParaRPr lang="en-US"/>
            </a:p>
          </p:txBody>
        </p:sp>
        <p:sp>
          <p:nvSpPr>
            <p:cNvPr id="856098" name="AutoShape 34"/>
            <p:cNvSpPr>
              <a:spLocks noChangeArrowheads="1"/>
            </p:cNvSpPr>
            <p:nvPr/>
          </p:nvSpPr>
          <p:spPr bwMode="auto">
            <a:xfrm>
              <a:off x="1654" y="2140"/>
              <a:ext cx="1055" cy="227"/>
            </a:xfrm>
            <a:prstGeom prst="roundRect">
              <a:avLst>
                <a:gd name="adj" fmla="val 16667"/>
              </a:avLst>
            </a:prstGeom>
            <a:solidFill>
              <a:schemeClr val="bg1"/>
            </a:solidFill>
            <a:ln w="9525">
              <a:solidFill>
                <a:schemeClr val="tx1"/>
              </a:solidFill>
              <a:round/>
              <a:headEnd/>
              <a:tailEnd/>
            </a:ln>
            <a:effectLst/>
          </p:spPr>
          <p:txBody>
            <a:bodyPr wrap="none" anchor="ctr"/>
            <a:lstStyle/>
            <a:p>
              <a:endParaRPr lang="en-US"/>
            </a:p>
          </p:txBody>
        </p:sp>
        <p:sp>
          <p:nvSpPr>
            <p:cNvPr id="856099" name="AutoShape 35"/>
            <p:cNvSpPr>
              <a:spLocks noChangeArrowheads="1"/>
            </p:cNvSpPr>
            <p:nvPr/>
          </p:nvSpPr>
          <p:spPr bwMode="auto">
            <a:xfrm>
              <a:off x="1654" y="1612"/>
              <a:ext cx="1055" cy="227"/>
            </a:xfrm>
            <a:prstGeom prst="roundRect">
              <a:avLst>
                <a:gd name="adj" fmla="val 16667"/>
              </a:avLst>
            </a:prstGeom>
            <a:solidFill>
              <a:schemeClr val="bg1"/>
            </a:solidFill>
            <a:ln w="9525">
              <a:solidFill>
                <a:schemeClr val="tx1"/>
              </a:solidFill>
              <a:round/>
              <a:headEnd/>
              <a:tailEnd/>
            </a:ln>
            <a:effectLst/>
          </p:spPr>
          <p:txBody>
            <a:bodyPr wrap="none" anchor="ctr"/>
            <a:lstStyle/>
            <a:p>
              <a:endParaRPr lang="en-US"/>
            </a:p>
          </p:txBody>
        </p:sp>
        <p:sp>
          <p:nvSpPr>
            <p:cNvPr id="856100" name="Rectangle 36"/>
            <p:cNvSpPr>
              <a:spLocks noChangeArrowheads="1"/>
            </p:cNvSpPr>
            <p:nvPr/>
          </p:nvSpPr>
          <p:spPr bwMode="auto">
            <a:xfrm>
              <a:off x="1840" y="1385"/>
              <a:ext cx="1211" cy="171"/>
            </a:xfrm>
            <a:prstGeom prst="rect">
              <a:avLst/>
            </a:prstGeom>
            <a:noFill/>
            <a:ln w="12700">
              <a:noFill/>
              <a:miter lim="800000"/>
              <a:headEnd/>
              <a:tailEnd/>
            </a:ln>
            <a:effectLst/>
          </p:spPr>
          <p:txBody>
            <a:bodyPr lIns="90478" tIns="44445" rIns="90478" bIns="44445">
              <a:spAutoFit/>
            </a:bodyPr>
            <a:lstStyle/>
            <a:p>
              <a:r>
                <a:rPr lang="en-US" sz="1200" b="1">
                  <a:latin typeface="Helvetica" pitchFamily="34" charset="0"/>
                  <a:ea typeface="MS PGothic" pitchFamily="34" charset="-128"/>
                </a:rPr>
                <a:t>setStep( time, level)    </a:t>
              </a:r>
            </a:p>
          </p:txBody>
        </p:sp>
        <p:sp>
          <p:nvSpPr>
            <p:cNvPr id="856101" name="Oval 37"/>
            <p:cNvSpPr>
              <a:spLocks noChangeArrowheads="1"/>
            </p:cNvSpPr>
            <p:nvPr/>
          </p:nvSpPr>
          <p:spPr bwMode="auto">
            <a:xfrm>
              <a:off x="1717" y="1235"/>
              <a:ext cx="123" cy="129"/>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856102" name="Line 38"/>
            <p:cNvSpPr>
              <a:spLocks noChangeShapeType="1"/>
            </p:cNvSpPr>
            <p:nvPr/>
          </p:nvSpPr>
          <p:spPr bwMode="auto">
            <a:xfrm>
              <a:off x="1780" y="1370"/>
              <a:ext cx="0" cy="244"/>
            </a:xfrm>
            <a:prstGeom prst="line">
              <a:avLst/>
            </a:prstGeom>
            <a:noFill/>
            <a:ln w="12700">
              <a:solidFill>
                <a:schemeClr val="tx1"/>
              </a:solidFill>
              <a:round/>
              <a:headEnd/>
              <a:tailEnd type="triangle" w="med" len="med"/>
            </a:ln>
            <a:effectLst/>
          </p:spPr>
          <p:txBody>
            <a:bodyPr wrap="none" anchor="ctr"/>
            <a:lstStyle/>
            <a:p>
              <a:endParaRPr lang="en-US"/>
            </a:p>
          </p:txBody>
        </p:sp>
        <p:sp>
          <p:nvSpPr>
            <p:cNvPr id="856103" name="Line 39"/>
            <p:cNvSpPr>
              <a:spLocks noChangeShapeType="1"/>
            </p:cNvSpPr>
            <p:nvPr/>
          </p:nvSpPr>
          <p:spPr bwMode="auto">
            <a:xfrm>
              <a:off x="1778" y="1848"/>
              <a:ext cx="0" cy="274"/>
            </a:xfrm>
            <a:prstGeom prst="line">
              <a:avLst/>
            </a:prstGeom>
            <a:noFill/>
            <a:ln w="12700">
              <a:solidFill>
                <a:schemeClr val="tx1"/>
              </a:solidFill>
              <a:round/>
              <a:headEnd/>
              <a:tailEnd type="triangle" w="med" len="med"/>
            </a:ln>
            <a:effectLst/>
          </p:spPr>
          <p:txBody>
            <a:bodyPr wrap="none" anchor="ctr"/>
            <a:lstStyle/>
            <a:p>
              <a:endParaRPr lang="en-US"/>
            </a:p>
          </p:txBody>
        </p:sp>
        <p:sp>
          <p:nvSpPr>
            <p:cNvPr id="856104" name="Line 40"/>
            <p:cNvSpPr>
              <a:spLocks noChangeShapeType="1"/>
            </p:cNvSpPr>
            <p:nvPr/>
          </p:nvSpPr>
          <p:spPr bwMode="auto">
            <a:xfrm>
              <a:off x="1780" y="2377"/>
              <a:ext cx="0" cy="274"/>
            </a:xfrm>
            <a:prstGeom prst="line">
              <a:avLst/>
            </a:prstGeom>
            <a:noFill/>
            <a:ln w="12700">
              <a:solidFill>
                <a:schemeClr val="tx1"/>
              </a:solidFill>
              <a:round/>
              <a:headEnd/>
              <a:tailEnd type="triangle" w="med" len="med"/>
            </a:ln>
            <a:effectLst/>
          </p:spPr>
          <p:txBody>
            <a:bodyPr wrap="none" anchor="ctr"/>
            <a:lstStyle/>
            <a:p>
              <a:endParaRPr lang="en-US"/>
            </a:p>
          </p:txBody>
        </p:sp>
        <p:sp>
          <p:nvSpPr>
            <p:cNvPr id="856105" name="Line 41"/>
            <p:cNvSpPr>
              <a:spLocks noChangeShapeType="1"/>
            </p:cNvSpPr>
            <p:nvPr/>
          </p:nvSpPr>
          <p:spPr bwMode="auto">
            <a:xfrm>
              <a:off x="1769" y="2889"/>
              <a:ext cx="2" cy="263"/>
            </a:xfrm>
            <a:prstGeom prst="line">
              <a:avLst/>
            </a:prstGeom>
            <a:noFill/>
            <a:ln w="12700">
              <a:solidFill>
                <a:schemeClr val="tx1"/>
              </a:solidFill>
              <a:round/>
              <a:headEnd/>
              <a:tailEnd type="triangle" w="med" len="med"/>
            </a:ln>
            <a:effectLst/>
          </p:spPr>
          <p:txBody>
            <a:bodyPr wrap="none" anchor="ctr"/>
            <a:lstStyle/>
            <a:p>
              <a:endParaRPr lang="en-US"/>
            </a:p>
          </p:txBody>
        </p:sp>
        <p:sp>
          <p:nvSpPr>
            <p:cNvPr id="856106" name="Rectangle 42"/>
            <p:cNvSpPr>
              <a:spLocks noChangeArrowheads="1"/>
            </p:cNvSpPr>
            <p:nvPr/>
          </p:nvSpPr>
          <p:spPr bwMode="auto">
            <a:xfrm>
              <a:off x="1840" y="1881"/>
              <a:ext cx="529" cy="171"/>
            </a:xfrm>
            <a:prstGeom prst="rect">
              <a:avLst/>
            </a:prstGeom>
            <a:noFill/>
            <a:ln w="12700">
              <a:noFill/>
              <a:miter lim="800000"/>
              <a:headEnd/>
              <a:tailEnd/>
            </a:ln>
            <a:effectLst/>
          </p:spPr>
          <p:txBody>
            <a:bodyPr wrap="none" lIns="90478" tIns="44445" rIns="90478" bIns="44445">
              <a:spAutoFit/>
            </a:bodyPr>
            <a:lstStyle/>
            <a:p>
              <a:r>
                <a:rPr lang="en-US" sz="1200" b="1">
                  <a:latin typeface="Helvetica" pitchFamily="34" charset="0"/>
                  <a:ea typeface="MS PGothic" pitchFamily="34" charset="-128"/>
                </a:rPr>
                <a:t>startStep</a:t>
              </a:r>
            </a:p>
          </p:txBody>
        </p:sp>
        <p:sp>
          <p:nvSpPr>
            <p:cNvPr id="856107" name="Rectangle 43"/>
            <p:cNvSpPr>
              <a:spLocks noChangeArrowheads="1"/>
            </p:cNvSpPr>
            <p:nvPr/>
          </p:nvSpPr>
          <p:spPr bwMode="auto">
            <a:xfrm>
              <a:off x="1840" y="2399"/>
              <a:ext cx="579" cy="171"/>
            </a:xfrm>
            <a:prstGeom prst="rect">
              <a:avLst/>
            </a:prstGeom>
            <a:noFill/>
            <a:ln w="12700">
              <a:noFill/>
              <a:miter lim="800000"/>
              <a:headEnd/>
              <a:tailEnd/>
            </a:ln>
            <a:effectLst/>
          </p:spPr>
          <p:txBody>
            <a:bodyPr wrap="none" lIns="90478" tIns="44445" rIns="90478" bIns="44445">
              <a:spAutoFit/>
            </a:bodyPr>
            <a:lstStyle/>
            <a:p>
              <a:r>
                <a:rPr lang="en-US" sz="1200" b="1">
                  <a:latin typeface="Helvetica" pitchFamily="34" charset="0"/>
                  <a:ea typeface="MS PGothic" pitchFamily="34" charset="-128"/>
                </a:rPr>
                <a:t>finishStep</a:t>
              </a:r>
            </a:p>
          </p:txBody>
        </p:sp>
        <p:grpSp>
          <p:nvGrpSpPr>
            <p:cNvPr id="4" name="Group 44"/>
            <p:cNvGrpSpPr>
              <a:grpSpLocks/>
            </p:cNvGrpSpPr>
            <p:nvPr/>
          </p:nvGrpSpPr>
          <p:grpSpPr bwMode="auto">
            <a:xfrm>
              <a:off x="1679" y="3151"/>
              <a:ext cx="183" cy="185"/>
              <a:chOff x="4176" y="4453"/>
              <a:chExt cx="310" cy="310"/>
            </a:xfrm>
          </p:grpSpPr>
          <p:sp>
            <p:nvSpPr>
              <p:cNvPr id="856109" name="Oval 45"/>
              <p:cNvSpPr>
                <a:spLocks noChangeArrowheads="1"/>
              </p:cNvSpPr>
              <p:nvPr/>
            </p:nvSpPr>
            <p:spPr bwMode="auto">
              <a:xfrm>
                <a:off x="4226" y="4501"/>
                <a:ext cx="209" cy="215"/>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856110" name="Oval 46"/>
              <p:cNvSpPr>
                <a:spLocks noChangeArrowheads="1"/>
              </p:cNvSpPr>
              <p:nvPr/>
            </p:nvSpPr>
            <p:spPr bwMode="auto">
              <a:xfrm>
                <a:off x="4176" y="4453"/>
                <a:ext cx="310" cy="310"/>
              </a:xfrm>
              <a:prstGeom prst="ellipse">
                <a:avLst/>
              </a:prstGeom>
              <a:noFill/>
              <a:ln w="28575">
                <a:solidFill>
                  <a:srgbClr val="000000"/>
                </a:solidFill>
                <a:round/>
                <a:headEnd/>
                <a:tailEnd/>
              </a:ln>
              <a:effectLst/>
            </p:spPr>
            <p:txBody>
              <a:bodyPr lIns="173736" tIns="82296" rIns="173736" bIns="82296" anchor="ctr">
                <a:spAutoFit/>
              </a:bodyPr>
              <a:lstStyle/>
              <a:p>
                <a:endParaRPr lang="en-US"/>
              </a:p>
            </p:txBody>
          </p:sp>
        </p:grpSp>
        <p:sp>
          <p:nvSpPr>
            <p:cNvPr id="856111" name="Rectangle 47"/>
            <p:cNvSpPr>
              <a:spLocks noChangeArrowheads="1"/>
            </p:cNvSpPr>
            <p:nvPr/>
          </p:nvSpPr>
          <p:spPr bwMode="auto">
            <a:xfrm>
              <a:off x="1840" y="1645"/>
              <a:ext cx="714" cy="162"/>
            </a:xfrm>
            <a:prstGeom prst="rect">
              <a:avLst/>
            </a:prstGeom>
            <a:noFill/>
            <a:ln w="0">
              <a:noFill/>
              <a:miter lim="800000"/>
              <a:headEnd/>
              <a:tailEnd/>
            </a:ln>
            <a:effectLst/>
          </p:spPr>
          <p:txBody>
            <a:bodyPr wrap="none" lIns="90478" tIns="44445" rIns="90478" bIns="44445" anchor="ctr"/>
            <a:lstStyle/>
            <a:p>
              <a:pPr algn="ctr"/>
              <a:r>
                <a:rPr lang="en-US" sz="1200" b="1">
                  <a:latin typeface="Helvetica" pitchFamily="34" charset="0"/>
                  <a:ea typeface="MS PGothic" pitchFamily="34" charset="-128"/>
                </a:rPr>
                <a:t>Ready</a:t>
              </a:r>
            </a:p>
          </p:txBody>
        </p:sp>
        <p:sp>
          <p:nvSpPr>
            <p:cNvPr id="856112" name="Line 48"/>
            <p:cNvSpPr>
              <a:spLocks noChangeShapeType="1"/>
            </p:cNvSpPr>
            <p:nvPr/>
          </p:nvSpPr>
          <p:spPr bwMode="auto">
            <a:xfrm>
              <a:off x="2709" y="2270"/>
              <a:ext cx="311" cy="0"/>
            </a:xfrm>
            <a:prstGeom prst="line">
              <a:avLst/>
            </a:prstGeom>
            <a:noFill/>
            <a:ln w="9525">
              <a:solidFill>
                <a:schemeClr val="tx1"/>
              </a:solidFill>
              <a:round/>
              <a:headEnd/>
              <a:tailEnd/>
            </a:ln>
            <a:effectLst/>
          </p:spPr>
          <p:txBody>
            <a:bodyPr/>
            <a:lstStyle/>
            <a:p>
              <a:endParaRPr lang="en-US"/>
            </a:p>
          </p:txBody>
        </p:sp>
        <p:sp>
          <p:nvSpPr>
            <p:cNvPr id="856113" name="Line 49"/>
            <p:cNvSpPr>
              <a:spLocks noChangeShapeType="1"/>
            </p:cNvSpPr>
            <p:nvPr/>
          </p:nvSpPr>
          <p:spPr bwMode="auto">
            <a:xfrm flipV="1">
              <a:off x="3020" y="1751"/>
              <a:ext cx="0" cy="519"/>
            </a:xfrm>
            <a:prstGeom prst="line">
              <a:avLst/>
            </a:prstGeom>
            <a:noFill/>
            <a:ln w="9525">
              <a:solidFill>
                <a:schemeClr val="tx1"/>
              </a:solidFill>
              <a:round/>
              <a:headEnd/>
              <a:tailEnd/>
            </a:ln>
            <a:effectLst/>
          </p:spPr>
          <p:txBody>
            <a:bodyPr/>
            <a:lstStyle/>
            <a:p>
              <a:endParaRPr lang="en-US"/>
            </a:p>
          </p:txBody>
        </p:sp>
        <p:sp>
          <p:nvSpPr>
            <p:cNvPr id="856114" name="Line 50"/>
            <p:cNvSpPr>
              <a:spLocks noChangeShapeType="1"/>
            </p:cNvSpPr>
            <p:nvPr/>
          </p:nvSpPr>
          <p:spPr bwMode="auto">
            <a:xfrm flipH="1">
              <a:off x="2709" y="1751"/>
              <a:ext cx="311" cy="0"/>
            </a:xfrm>
            <a:prstGeom prst="line">
              <a:avLst/>
            </a:prstGeom>
            <a:noFill/>
            <a:ln w="9525">
              <a:solidFill>
                <a:schemeClr val="tx1"/>
              </a:solidFill>
              <a:round/>
              <a:headEnd/>
              <a:tailEnd type="triangle" w="med" len="med"/>
            </a:ln>
            <a:effectLst/>
          </p:spPr>
          <p:txBody>
            <a:bodyPr/>
            <a:lstStyle/>
            <a:p>
              <a:endParaRPr lang="en-US"/>
            </a:p>
          </p:txBody>
        </p:sp>
        <p:sp>
          <p:nvSpPr>
            <p:cNvPr id="856115" name="Rectangle 51"/>
            <p:cNvSpPr>
              <a:spLocks noChangeArrowheads="1"/>
            </p:cNvSpPr>
            <p:nvPr/>
          </p:nvSpPr>
          <p:spPr bwMode="auto">
            <a:xfrm>
              <a:off x="2554" y="1945"/>
              <a:ext cx="509" cy="171"/>
            </a:xfrm>
            <a:prstGeom prst="rect">
              <a:avLst/>
            </a:prstGeom>
            <a:noFill/>
            <a:ln w="12700">
              <a:noFill/>
              <a:miter lim="800000"/>
              <a:headEnd/>
              <a:tailEnd/>
            </a:ln>
            <a:effectLst/>
          </p:spPr>
          <p:txBody>
            <a:bodyPr wrap="none" lIns="90478" tIns="44445" rIns="90478" bIns="44445">
              <a:spAutoFit/>
            </a:bodyPr>
            <a:lstStyle/>
            <a:p>
              <a:r>
                <a:rPr lang="en-US" sz="1200" b="1">
                  <a:latin typeface="Helvetica" pitchFamily="34" charset="0"/>
                  <a:ea typeface="MS PGothic" pitchFamily="34" charset="-128"/>
                </a:rPr>
                <a:t>interrupt</a:t>
              </a:r>
            </a:p>
          </p:txBody>
        </p:sp>
        <p:sp>
          <p:nvSpPr>
            <p:cNvPr id="856116" name="Line 52"/>
            <p:cNvSpPr>
              <a:spLocks noChangeShapeType="1"/>
            </p:cNvSpPr>
            <p:nvPr/>
          </p:nvSpPr>
          <p:spPr bwMode="auto">
            <a:xfrm>
              <a:off x="2709" y="1686"/>
              <a:ext cx="373" cy="0"/>
            </a:xfrm>
            <a:prstGeom prst="line">
              <a:avLst/>
            </a:prstGeom>
            <a:noFill/>
            <a:ln w="9525">
              <a:solidFill>
                <a:schemeClr val="tx1"/>
              </a:solidFill>
              <a:round/>
              <a:headEnd/>
              <a:tailEnd/>
            </a:ln>
            <a:effectLst/>
          </p:spPr>
          <p:txBody>
            <a:bodyPr/>
            <a:lstStyle/>
            <a:p>
              <a:endParaRPr lang="en-US"/>
            </a:p>
          </p:txBody>
        </p:sp>
        <p:sp>
          <p:nvSpPr>
            <p:cNvPr id="856117" name="Line 53"/>
            <p:cNvSpPr>
              <a:spLocks noChangeShapeType="1"/>
            </p:cNvSpPr>
            <p:nvPr/>
          </p:nvSpPr>
          <p:spPr bwMode="auto">
            <a:xfrm>
              <a:off x="3082" y="1686"/>
              <a:ext cx="0" cy="1070"/>
            </a:xfrm>
            <a:prstGeom prst="line">
              <a:avLst/>
            </a:prstGeom>
            <a:noFill/>
            <a:ln w="9525">
              <a:solidFill>
                <a:schemeClr val="tx1"/>
              </a:solidFill>
              <a:round/>
              <a:headEnd/>
              <a:tailEnd/>
            </a:ln>
            <a:effectLst/>
          </p:spPr>
          <p:txBody>
            <a:bodyPr/>
            <a:lstStyle/>
            <a:p>
              <a:endParaRPr lang="en-US"/>
            </a:p>
          </p:txBody>
        </p:sp>
        <p:sp>
          <p:nvSpPr>
            <p:cNvPr id="856118" name="Line 54"/>
            <p:cNvSpPr>
              <a:spLocks noChangeShapeType="1"/>
            </p:cNvSpPr>
            <p:nvPr/>
          </p:nvSpPr>
          <p:spPr bwMode="auto">
            <a:xfrm flipH="1">
              <a:off x="2709" y="2756"/>
              <a:ext cx="373" cy="0"/>
            </a:xfrm>
            <a:prstGeom prst="line">
              <a:avLst/>
            </a:prstGeom>
            <a:noFill/>
            <a:ln w="9525">
              <a:solidFill>
                <a:schemeClr val="tx1"/>
              </a:solidFill>
              <a:round/>
              <a:headEnd/>
              <a:tailEnd type="triangle" w="med" len="med"/>
            </a:ln>
            <a:effectLst/>
          </p:spPr>
          <p:txBody>
            <a:bodyPr/>
            <a:lstStyle/>
            <a:p>
              <a:endParaRPr lang="en-US"/>
            </a:p>
          </p:txBody>
        </p:sp>
        <p:sp>
          <p:nvSpPr>
            <p:cNvPr id="856119" name="Rectangle 55"/>
            <p:cNvSpPr>
              <a:spLocks noChangeArrowheads="1"/>
            </p:cNvSpPr>
            <p:nvPr/>
          </p:nvSpPr>
          <p:spPr bwMode="auto">
            <a:xfrm>
              <a:off x="2523" y="2464"/>
              <a:ext cx="613" cy="171"/>
            </a:xfrm>
            <a:prstGeom prst="rect">
              <a:avLst/>
            </a:prstGeom>
            <a:noFill/>
            <a:ln w="12700">
              <a:noFill/>
              <a:miter lim="800000"/>
              <a:headEnd/>
              <a:tailEnd/>
            </a:ln>
            <a:effectLst/>
          </p:spPr>
          <p:txBody>
            <a:bodyPr lIns="90478" tIns="44445" rIns="90478" bIns="44445">
              <a:spAutoFit/>
            </a:bodyPr>
            <a:lstStyle/>
            <a:p>
              <a:r>
                <a:rPr lang="en-US" sz="1200" b="1">
                  <a:latin typeface="Helvetica" pitchFamily="34" charset="0"/>
                  <a:ea typeface="MS PGothic" pitchFamily="34" charset="-128"/>
                </a:rPr>
                <a:t>finishStep</a:t>
              </a:r>
            </a:p>
          </p:txBody>
        </p:sp>
        <p:sp>
          <p:nvSpPr>
            <p:cNvPr id="856120" name="Rectangle 56"/>
            <p:cNvSpPr>
              <a:spLocks noChangeArrowheads="1"/>
            </p:cNvSpPr>
            <p:nvPr/>
          </p:nvSpPr>
          <p:spPr bwMode="auto">
            <a:xfrm>
              <a:off x="1809" y="2691"/>
              <a:ext cx="714" cy="163"/>
            </a:xfrm>
            <a:prstGeom prst="rect">
              <a:avLst/>
            </a:prstGeom>
            <a:noFill/>
            <a:ln w="0">
              <a:noFill/>
              <a:miter lim="800000"/>
              <a:headEnd/>
              <a:tailEnd/>
            </a:ln>
            <a:effectLst/>
          </p:spPr>
          <p:txBody>
            <a:bodyPr wrap="none" lIns="90478" tIns="44445" rIns="90478" bIns="44445" anchor="ctr"/>
            <a:lstStyle/>
            <a:p>
              <a:pPr algn="ctr"/>
              <a:r>
                <a:rPr lang="en-US" sz="1200" b="1">
                  <a:latin typeface="Helvetica" pitchFamily="34" charset="0"/>
                  <a:ea typeface="MS PGothic" pitchFamily="34" charset="-128"/>
                </a:rPr>
                <a:t>Complete</a:t>
              </a:r>
            </a:p>
          </p:txBody>
        </p:sp>
        <p:sp>
          <p:nvSpPr>
            <p:cNvPr id="856121" name="Rectangle 57"/>
            <p:cNvSpPr>
              <a:spLocks noChangeArrowheads="1"/>
            </p:cNvSpPr>
            <p:nvPr/>
          </p:nvSpPr>
          <p:spPr bwMode="auto">
            <a:xfrm>
              <a:off x="1840" y="2172"/>
              <a:ext cx="714" cy="163"/>
            </a:xfrm>
            <a:prstGeom prst="rect">
              <a:avLst/>
            </a:prstGeom>
            <a:noFill/>
            <a:ln w="0">
              <a:noFill/>
              <a:miter lim="800000"/>
              <a:headEnd/>
              <a:tailEnd/>
            </a:ln>
            <a:effectLst/>
          </p:spPr>
          <p:txBody>
            <a:bodyPr wrap="none" lIns="90478" tIns="44445" rIns="90478" bIns="44445" anchor="ctr"/>
            <a:lstStyle/>
            <a:p>
              <a:pPr algn="ctr"/>
              <a:r>
                <a:rPr lang="en-US" sz="1200" b="1">
                  <a:latin typeface="Helvetica" pitchFamily="34" charset="0"/>
                  <a:ea typeface="MS PGothic" pitchFamily="34" charset="-128"/>
                </a:rPr>
                <a:t>Executing</a:t>
              </a:r>
            </a:p>
          </p:txBody>
        </p:sp>
      </p:grpSp>
      <p:sp>
        <p:nvSpPr>
          <p:cNvPr id="856122" name="AutoShape 58"/>
          <p:cNvSpPr>
            <a:spLocks noChangeArrowheads="1"/>
          </p:cNvSpPr>
          <p:nvPr/>
        </p:nvSpPr>
        <p:spPr bwMode="auto">
          <a:xfrm>
            <a:off x="3729038" y="5745073"/>
            <a:ext cx="1077912" cy="547687"/>
          </a:xfrm>
          <a:prstGeom prst="rightArrow">
            <a:avLst>
              <a:gd name="adj1" fmla="val 50000"/>
              <a:gd name="adj2" fmla="val 49203"/>
            </a:avLst>
          </a:prstGeom>
          <a:solidFill>
            <a:srgbClr val="FC0128"/>
          </a:solidFill>
          <a:ln w="9525">
            <a:solidFill>
              <a:srgbClr val="000000"/>
            </a:solidFill>
            <a:miter lim="800000"/>
            <a:headEnd/>
            <a:tailEnd/>
          </a:ln>
          <a:effectLst/>
        </p:spPr>
        <p:txBody>
          <a:bodyPr wrap="none" lIns="173130" tIns="85045" rIns="173130" bIns="85045" anchor="ctr">
            <a:spAutoFit/>
          </a:bodyPr>
          <a:lstStyle/>
          <a:p>
            <a:endParaRPr lang="en-US"/>
          </a:p>
        </p:txBody>
      </p:sp>
      <p:sp>
        <p:nvSpPr>
          <p:cNvPr id="856123" name="Rectangle 59"/>
          <p:cNvSpPr>
            <a:spLocks noChangeArrowheads="1"/>
          </p:cNvSpPr>
          <p:nvPr/>
        </p:nvSpPr>
        <p:spPr bwMode="auto">
          <a:xfrm>
            <a:off x="5146675" y="3549560"/>
            <a:ext cx="3200400" cy="2743200"/>
          </a:xfrm>
          <a:prstGeom prst="rect">
            <a:avLst/>
          </a:prstGeom>
          <a:solidFill>
            <a:srgbClr val="F6BF69"/>
          </a:solidFill>
          <a:ln w="12700">
            <a:solidFill>
              <a:schemeClr val="tx1"/>
            </a:solidFill>
            <a:miter lim="800000"/>
            <a:headEnd/>
            <a:tailEnd/>
          </a:ln>
          <a:effectLst/>
        </p:spPr>
        <p:txBody>
          <a:bodyPr wrap="none" lIns="69842" tIns="34921" rIns="69842" bIns="34921" anchor="ctr"/>
          <a:lstStyle/>
          <a:p>
            <a:pPr defTabSz="528638"/>
            <a:r>
              <a:rPr lang="en-US" altLang="ja-JP" sz="1400" b="1" dirty="0">
                <a:latin typeface="Helvetica" pitchFamily="34" charset="0"/>
                <a:ea typeface="MS PGothic" pitchFamily="34" charset="-128"/>
              </a:rPr>
              <a:t>Executing</a:t>
            </a:r>
          </a:p>
          <a:p>
            <a:pPr defTabSz="528638"/>
            <a:endParaRPr lang="en-US" altLang="ja-JP" sz="1400" b="1" dirty="0">
              <a:latin typeface="Helvetica" pitchFamily="34" charset="0"/>
              <a:ea typeface="MS PGothic" pitchFamily="34" charset="-128"/>
            </a:endParaRPr>
          </a:p>
          <a:p>
            <a:pPr defTabSz="528638"/>
            <a:endParaRPr lang="en-US" altLang="ja-JP" sz="1300" dirty="0">
              <a:latin typeface="Helvetica" pitchFamily="34" charset="0"/>
              <a:ea typeface="MS PGothic" pitchFamily="34" charset="-128"/>
            </a:endParaRPr>
          </a:p>
          <a:p>
            <a:pPr defTabSz="528638"/>
            <a:r>
              <a:rPr lang="en-US" altLang="ja-JP" sz="1300" dirty="0">
                <a:latin typeface="Helvetica" pitchFamily="34" charset="0"/>
                <a:ea typeface="MS PGothic" pitchFamily="34" charset="-128"/>
              </a:rPr>
              <a:t>Entry/</a:t>
            </a:r>
          </a:p>
          <a:p>
            <a:pPr defTabSz="528638"/>
            <a:endParaRPr lang="en-US" altLang="ja-JP" sz="1300" dirty="0">
              <a:latin typeface="Helvetica" pitchFamily="34" charset="0"/>
              <a:ea typeface="MS PGothic" pitchFamily="34" charset="-128"/>
            </a:endParaRPr>
          </a:p>
          <a:p>
            <a:pPr defTabSz="528638"/>
            <a:r>
              <a:rPr lang="en-US" altLang="ja-JP" sz="1300" dirty="0">
                <a:latin typeface="Helvetica" pitchFamily="34" charset="0"/>
                <a:ea typeface="MS PGothic" pitchFamily="34" charset="-128"/>
              </a:rPr>
              <a:t> </a:t>
            </a:r>
            <a:r>
              <a:rPr lang="en-US" altLang="ja-JP" sz="1600" dirty="0">
                <a:solidFill>
                  <a:schemeClr val="accent2"/>
                </a:solidFill>
                <a:ea typeface="MS PGothic" pitchFamily="34" charset="-128"/>
              </a:rPr>
              <a:t>select</a:t>
            </a:r>
            <a:r>
              <a:rPr lang="en-US" altLang="ja-JP" sz="1600" dirty="0">
                <a:ea typeface="MS PGothic" pitchFamily="34" charset="-128"/>
              </a:rPr>
              <a:t> </a:t>
            </a:r>
            <a:r>
              <a:rPr lang="en-US" altLang="ja-JP" sz="1600" dirty="0">
                <a:solidFill>
                  <a:schemeClr val="accent2"/>
                </a:solidFill>
                <a:ea typeface="MS PGothic" pitchFamily="34" charset="-128"/>
              </a:rPr>
              <a:t>one</a:t>
            </a:r>
            <a:r>
              <a:rPr lang="en-US" altLang="ja-JP" sz="1600" dirty="0">
                <a:ea typeface="MS PGothic" pitchFamily="34" charset="-128"/>
              </a:rPr>
              <a:t> magnetron </a:t>
            </a:r>
          </a:p>
          <a:p>
            <a:pPr defTabSz="528638"/>
            <a:r>
              <a:rPr lang="en-US" altLang="ja-JP" sz="1600" dirty="0">
                <a:ea typeface="MS PGothic" pitchFamily="34" charset="-128"/>
              </a:rPr>
              <a:t>               </a:t>
            </a:r>
            <a:r>
              <a:rPr lang="en-US" altLang="ja-JP" sz="1600" dirty="0">
                <a:solidFill>
                  <a:schemeClr val="accent2"/>
                </a:solidFill>
                <a:ea typeface="MS PGothic" pitchFamily="34" charset="-128"/>
              </a:rPr>
              <a:t>related by</a:t>
            </a:r>
            <a:r>
              <a:rPr lang="en-US" altLang="ja-JP" sz="1600" dirty="0">
                <a:ea typeface="MS PGothic" pitchFamily="34" charset="-128"/>
              </a:rPr>
              <a:t> oven</a:t>
            </a:r>
            <a:r>
              <a:rPr lang="en-US" altLang="ja-JP" sz="1600" dirty="0">
                <a:solidFill>
                  <a:schemeClr val="accent2"/>
                </a:solidFill>
                <a:ea typeface="MS PGothic" pitchFamily="34" charset="-128"/>
              </a:rPr>
              <a:t>-&gt;[</a:t>
            </a:r>
            <a:r>
              <a:rPr lang="en-US" altLang="ja-JP" sz="1600" dirty="0">
                <a:ea typeface="MS PGothic" pitchFamily="34" charset="-128"/>
              </a:rPr>
              <a:t>R4</a:t>
            </a:r>
            <a:r>
              <a:rPr lang="en-US" altLang="ja-JP" sz="1600" dirty="0">
                <a:solidFill>
                  <a:schemeClr val="accent2"/>
                </a:solidFill>
                <a:ea typeface="MS PGothic" pitchFamily="34" charset="-128"/>
              </a:rPr>
              <a:t>];</a:t>
            </a:r>
          </a:p>
          <a:p>
            <a:pPr defTabSz="528638"/>
            <a:r>
              <a:rPr lang="en-US" altLang="ja-JP" sz="1600" dirty="0">
                <a:ea typeface="MS PGothic" pitchFamily="34" charset="-128"/>
              </a:rPr>
              <a:t> </a:t>
            </a:r>
            <a:r>
              <a:rPr lang="en-US" altLang="ja-JP" sz="1600" dirty="0" err="1">
                <a:ea typeface="MS PGothic" pitchFamily="34" charset="-128"/>
              </a:rPr>
              <a:t>magnetron.powerOutput</a:t>
            </a:r>
            <a:r>
              <a:rPr lang="en-US" altLang="ja-JP" sz="1600" dirty="0">
                <a:ea typeface="MS PGothic" pitchFamily="34" charset="-128"/>
              </a:rPr>
              <a:t> </a:t>
            </a:r>
            <a:r>
              <a:rPr lang="en-US" altLang="ja-JP" sz="1600" dirty="0">
                <a:solidFill>
                  <a:schemeClr val="accent2"/>
                </a:solidFill>
                <a:ea typeface="MS PGothic" pitchFamily="34" charset="-128"/>
              </a:rPr>
              <a:t>=</a:t>
            </a:r>
            <a:r>
              <a:rPr lang="en-US" altLang="ja-JP" sz="1600" dirty="0">
                <a:ea typeface="MS PGothic" pitchFamily="34" charset="-128"/>
              </a:rPr>
              <a:t> </a:t>
            </a:r>
          </a:p>
          <a:p>
            <a:pPr defTabSz="528638"/>
            <a:r>
              <a:rPr lang="en-US" altLang="ja-JP" sz="1600" dirty="0">
                <a:ea typeface="MS PGothic" pitchFamily="34" charset="-128"/>
              </a:rPr>
              <a:t>                     </a:t>
            </a:r>
            <a:r>
              <a:rPr lang="en-US" altLang="ja-JP" sz="1600" dirty="0" err="1">
                <a:solidFill>
                  <a:schemeClr val="accent2"/>
                </a:solidFill>
                <a:ea typeface="MS PGothic" pitchFamily="34" charset="-128"/>
              </a:rPr>
              <a:t>self</a:t>
            </a:r>
            <a:r>
              <a:rPr lang="en-US" altLang="ja-JP" sz="1600" dirty="0" err="1">
                <a:ea typeface="MS PGothic" pitchFamily="34" charset="-128"/>
              </a:rPr>
              <a:t>.powerLevel</a:t>
            </a:r>
            <a:r>
              <a:rPr lang="en-US" altLang="ja-JP" sz="1600" dirty="0">
                <a:solidFill>
                  <a:schemeClr val="accent2"/>
                </a:solidFill>
                <a:ea typeface="MS PGothic" pitchFamily="34" charset="-128"/>
              </a:rPr>
              <a:t>;</a:t>
            </a:r>
          </a:p>
          <a:p>
            <a:pPr defTabSz="528638"/>
            <a:r>
              <a:rPr lang="en-US" altLang="ja-JP" sz="1600" dirty="0">
                <a:ea typeface="MS PGothic" pitchFamily="34" charset="-128"/>
              </a:rPr>
              <a:t> </a:t>
            </a:r>
            <a:r>
              <a:rPr lang="en-US" altLang="ja-JP" sz="1600" dirty="0">
                <a:solidFill>
                  <a:schemeClr val="accent2"/>
                </a:solidFill>
                <a:ea typeface="MS PGothic" pitchFamily="34" charset="-128"/>
              </a:rPr>
              <a:t>generate</a:t>
            </a:r>
            <a:r>
              <a:rPr lang="en-US" altLang="ja-JP" sz="1600" dirty="0">
                <a:ea typeface="MS PGothic" pitchFamily="34" charset="-128"/>
              </a:rPr>
              <a:t> </a:t>
            </a:r>
            <a:r>
              <a:rPr lang="en-US" altLang="ja-JP" sz="1600" dirty="0" err="1">
                <a:ea typeface="MS PGothic" pitchFamily="34" charset="-128"/>
              </a:rPr>
              <a:t>powerOn</a:t>
            </a:r>
            <a:r>
              <a:rPr lang="en-US" altLang="ja-JP" sz="1600" dirty="0">
                <a:solidFill>
                  <a:schemeClr val="accent2"/>
                </a:solidFill>
                <a:ea typeface="MS PGothic" pitchFamily="34" charset="-128"/>
              </a:rPr>
              <a:t> to</a:t>
            </a:r>
            <a:r>
              <a:rPr lang="en-US" altLang="ja-JP" sz="1600" dirty="0">
                <a:ea typeface="MS PGothic" pitchFamily="34" charset="-128"/>
              </a:rPr>
              <a:t> magnetron</a:t>
            </a:r>
            <a:r>
              <a:rPr lang="en-US" altLang="ja-JP" sz="1600" dirty="0">
                <a:latin typeface="Helvetica" pitchFamily="34" charset="0"/>
                <a:ea typeface="MS PGothic" pitchFamily="34" charset="-128"/>
              </a:rPr>
              <a:t>;</a:t>
            </a:r>
          </a:p>
          <a:p>
            <a:pPr defTabSz="528638"/>
            <a:endParaRPr lang="en-US" altLang="ja-JP" sz="1400" dirty="0">
              <a:latin typeface="Helvetica" pitchFamily="34" charset="0"/>
              <a:ea typeface="MS PGothic" pitchFamily="34" charset="-128"/>
            </a:endParaRPr>
          </a:p>
        </p:txBody>
      </p:sp>
      <p:sp>
        <p:nvSpPr>
          <p:cNvPr id="856093" name="Line 29"/>
          <p:cNvSpPr>
            <a:spLocks noChangeShapeType="1"/>
          </p:cNvSpPr>
          <p:nvPr/>
        </p:nvSpPr>
        <p:spPr bwMode="auto">
          <a:xfrm>
            <a:off x="5146675" y="4236948"/>
            <a:ext cx="3200400" cy="0"/>
          </a:xfrm>
          <a:prstGeom prst="line">
            <a:avLst/>
          </a:prstGeom>
          <a:noFill/>
          <a:ln w="12700">
            <a:solidFill>
              <a:schemeClr val="tx1"/>
            </a:solidFill>
            <a:round/>
            <a:headEnd/>
            <a:tailEnd/>
          </a:ln>
          <a:effectLst/>
        </p:spPr>
        <p:txBody>
          <a:bodyPr wrap="none" anchor="ct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239" name="Rectangle 63"/>
          <p:cNvSpPr>
            <a:spLocks noChangeArrowheads="1"/>
          </p:cNvSpPr>
          <p:nvPr/>
        </p:nvSpPr>
        <p:spPr bwMode="auto">
          <a:xfrm>
            <a:off x="3048000" y="0"/>
            <a:ext cx="6096000" cy="6858000"/>
          </a:xfrm>
          <a:prstGeom prst="rect">
            <a:avLst/>
          </a:prstGeom>
          <a:gradFill rotWithShape="1">
            <a:gsLst>
              <a:gs pos="0">
                <a:srgbClr val="FFFF99"/>
              </a:gs>
              <a:gs pos="50000">
                <a:schemeClr val="bg1"/>
              </a:gs>
              <a:gs pos="100000">
                <a:srgbClr val="FFFF99"/>
              </a:gs>
            </a:gsLst>
            <a:lin ang="5400000" scaled="1"/>
          </a:gradFill>
          <a:ln w="9525">
            <a:noFill/>
            <a:miter lim="800000"/>
            <a:headEnd/>
            <a:tailEnd/>
          </a:ln>
          <a:effectLst/>
        </p:spPr>
        <p:txBody>
          <a:bodyPr wrap="none" anchor="ctr"/>
          <a:lstStyle/>
          <a:p>
            <a:endParaRPr lang="en-US"/>
          </a:p>
        </p:txBody>
      </p:sp>
      <p:sp>
        <p:nvSpPr>
          <p:cNvPr id="946178" name="Rectangle 2"/>
          <p:cNvSpPr>
            <a:spLocks noChangeArrowheads="1"/>
          </p:cNvSpPr>
          <p:nvPr/>
        </p:nvSpPr>
        <p:spPr bwMode="auto">
          <a:xfrm>
            <a:off x="0" y="0"/>
            <a:ext cx="3089275" cy="6858000"/>
          </a:xfrm>
          <a:prstGeom prst="rect">
            <a:avLst/>
          </a:prstGeom>
          <a:gradFill rotWithShape="1">
            <a:gsLst>
              <a:gs pos="0">
                <a:schemeClr val="accent1"/>
              </a:gs>
              <a:gs pos="50000">
                <a:schemeClr val="bg1"/>
              </a:gs>
              <a:gs pos="100000">
                <a:schemeClr val="accent1"/>
              </a:gs>
            </a:gsLst>
            <a:lin ang="5400000" scaled="1"/>
          </a:gradFill>
          <a:ln w="9525">
            <a:noFill/>
            <a:miter lim="800000"/>
            <a:headEnd/>
            <a:tailEnd/>
          </a:ln>
          <a:effectLst/>
        </p:spPr>
        <p:txBody>
          <a:bodyPr wrap="none" anchor="ctr"/>
          <a:lstStyle/>
          <a:p>
            <a:endParaRPr lang="en-US"/>
          </a:p>
        </p:txBody>
      </p:sp>
      <p:pic>
        <p:nvPicPr>
          <p:cNvPr id="946182" name="Picture 6" descr="MB-class diagram"/>
          <p:cNvPicPr>
            <a:picLocks noChangeAspect="1" noChangeArrowheads="1"/>
          </p:cNvPicPr>
          <p:nvPr/>
        </p:nvPicPr>
        <p:blipFill>
          <a:blip r:embed="rId3"/>
          <a:srcRect/>
          <a:stretch>
            <a:fillRect/>
          </a:stretch>
        </p:blipFill>
        <p:spPr bwMode="auto">
          <a:xfrm>
            <a:off x="722313" y="1066800"/>
            <a:ext cx="1558925" cy="1128713"/>
          </a:xfrm>
          <a:prstGeom prst="rect">
            <a:avLst/>
          </a:prstGeom>
          <a:noFill/>
          <a:effectLst>
            <a:outerShdw dist="71842" dir="2700000" algn="ctr" rotWithShape="0">
              <a:srgbClr val="808080"/>
            </a:outerShdw>
          </a:effectLst>
        </p:spPr>
      </p:pic>
      <p:sp>
        <p:nvSpPr>
          <p:cNvPr id="946183" name="AutoShape 7"/>
          <p:cNvSpPr>
            <a:spLocks noChangeArrowheads="1"/>
          </p:cNvSpPr>
          <p:nvPr/>
        </p:nvSpPr>
        <p:spPr bwMode="auto">
          <a:xfrm>
            <a:off x="569913" y="2728913"/>
            <a:ext cx="1676400" cy="1143000"/>
          </a:xfrm>
          <a:prstGeom prst="flowChartMagneticDisk">
            <a:avLst/>
          </a:prstGeom>
          <a:solidFill>
            <a:srgbClr val="FF0000">
              <a:alpha val="75000"/>
            </a:srgbClr>
          </a:solidFill>
          <a:ln w="9525">
            <a:solidFill>
              <a:schemeClr val="tx1"/>
            </a:solidFill>
            <a:round/>
            <a:headEnd/>
            <a:tailEnd/>
          </a:ln>
          <a:effectLst/>
        </p:spPr>
        <p:txBody>
          <a:bodyPr wrap="none" anchor="ctr"/>
          <a:lstStyle/>
          <a:p>
            <a:endParaRPr lang="en-US"/>
          </a:p>
        </p:txBody>
      </p:sp>
      <p:sp>
        <p:nvSpPr>
          <p:cNvPr id="946187" name="Text Box 11"/>
          <p:cNvSpPr txBox="1">
            <a:spLocks noChangeArrowheads="1"/>
          </p:cNvSpPr>
          <p:nvPr/>
        </p:nvSpPr>
        <p:spPr bwMode="auto">
          <a:xfrm>
            <a:off x="646113" y="3109913"/>
            <a:ext cx="1447800" cy="641350"/>
          </a:xfrm>
          <a:prstGeom prst="rect">
            <a:avLst/>
          </a:prstGeom>
          <a:noFill/>
          <a:ln w="9525">
            <a:noFill/>
            <a:miter lim="800000"/>
            <a:headEnd/>
            <a:tailEnd/>
          </a:ln>
          <a:effectLst/>
        </p:spPr>
        <p:txBody>
          <a:bodyPr>
            <a:spAutoFit/>
          </a:bodyPr>
          <a:lstStyle/>
          <a:p>
            <a:pPr algn="ctr" eaLnBrk="1" hangingPunct="1">
              <a:spcBef>
                <a:spcPct val="50000"/>
              </a:spcBef>
            </a:pPr>
            <a:r>
              <a:rPr lang="en-US" sz="1800">
                <a:latin typeface="Verdana" pitchFamily="34" charset="0"/>
              </a:rPr>
              <a:t>xtUML Repository</a:t>
            </a:r>
          </a:p>
        </p:txBody>
      </p:sp>
      <p:sp>
        <p:nvSpPr>
          <p:cNvPr id="946189" name="Text Box 13"/>
          <p:cNvSpPr txBox="1">
            <a:spLocks noChangeArrowheads="1"/>
          </p:cNvSpPr>
          <p:nvPr/>
        </p:nvSpPr>
        <p:spPr bwMode="auto">
          <a:xfrm>
            <a:off x="646113" y="671513"/>
            <a:ext cx="1828800" cy="366712"/>
          </a:xfrm>
          <a:prstGeom prst="rect">
            <a:avLst/>
          </a:prstGeom>
          <a:noFill/>
          <a:ln w="9525">
            <a:noFill/>
            <a:miter lim="800000"/>
            <a:headEnd/>
            <a:tailEnd/>
          </a:ln>
          <a:effectLst/>
        </p:spPr>
        <p:txBody>
          <a:bodyPr>
            <a:spAutoFit/>
          </a:bodyPr>
          <a:lstStyle/>
          <a:p>
            <a:pPr eaLnBrk="1" hangingPunct="1">
              <a:spcBef>
                <a:spcPct val="50000"/>
              </a:spcBef>
            </a:pPr>
            <a:r>
              <a:rPr lang="en-US" sz="1800">
                <a:latin typeface="Verdana" pitchFamily="34" charset="0"/>
              </a:rPr>
              <a:t>Model Builder</a:t>
            </a:r>
          </a:p>
        </p:txBody>
      </p:sp>
      <p:sp>
        <p:nvSpPr>
          <p:cNvPr id="946193" name="AutoShape 17"/>
          <p:cNvSpPr>
            <a:spLocks noChangeArrowheads="1"/>
          </p:cNvSpPr>
          <p:nvPr/>
        </p:nvSpPr>
        <p:spPr bwMode="auto">
          <a:xfrm rot="16200000">
            <a:off x="1033463" y="2341563"/>
            <a:ext cx="673100" cy="381000"/>
          </a:xfrm>
          <a:prstGeom prst="leftArrow">
            <a:avLst>
              <a:gd name="adj1" fmla="val 50000"/>
              <a:gd name="adj2" fmla="val 44167"/>
            </a:avLst>
          </a:prstGeom>
          <a:gradFill rotWithShape="0">
            <a:gsLst>
              <a:gs pos="0">
                <a:srgbClr val="FEFAA6"/>
              </a:gs>
              <a:gs pos="100000">
                <a:srgbClr val="50FEED"/>
              </a:gs>
            </a:gsLst>
            <a:lin ang="0" scaled="1"/>
          </a:gradFill>
          <a:ln w="9525">
            <a:solidFill>
              <a:srgbClr val="009490"/>
            </a:solidFill>
            <a:miter lim="800000"/>
            <a:headEnd/>
            <a:tailEnd/>
          </a:ln>
          <a:effectLst/>
        </p:spPr>
        <p:txBody>
          <a:bodyPr anchor="ctr">
            <a:spAutoFit/>
          </a:bodyPr>
          <a:lstStyle/>
          <a:p>
            <a:endParaRPr lang="en-US"/>
          </a:p>
        </p:txBody>
      </p:sp>
      <p:sp>
        <p:nvSpPr>
          <p:cNvPr id="946194" name="AutoShape 18"/>
          <p:cNvSpPr>
            <a:spLocks noChangeArrowheads="1"/>
          </p:cNvSpPr>
          <p:nvPr/>
        </p:nvSpPr>
        <p:spPr bwMode="auto">
          <a:xfrm rot="5400000">
            <a:off x="1179513" y="3871913"/>
            <a:ext cx="381000" cy="381000"/>
          </a:xfrm>
          <a:prstGeom prst="leftArrow">
            <a:avLst>
              <a:gd name="adj1" fmla="val 50000"/>
              <a:gd name="adj2" fmla="val 25000"/>
            </a:avLst>
          </a:prstGeom>
          <a:solidFill>
            <a:schemeClr val="hlink"/>
          </a:solidFill>
          <a:ln w="9525">
            <a:solidFill>
              <a:schemeClr val="tx1"/>
            </a:solidFill>
            <a:miter lim="800000"/>
            <a:headEnd/>
            <a:tailEnd/>
          </a:ln>
          <a:effectLst/>
        </p:spPr>
        <p:txBody>
          <a:bodyPr anchor="ctr">
            <a:spAutoFit/>
          </a:bodyPr>
          <a:lstStyle/>
          <a:p>
            <a:endParaRPr lang="en-US"/>
          </a:p>
        </p:txBody>
      </p:sp>
      <p:sp>
        <p:nvSpPr>
          <p:cNvPr id="946199" name="Text Box 23"/>
          <p:cNvSpPr txBox="1">
            <a:spLocks noChangeArrowheads="1"/>
          </p:cNvSpPr>
          <p:nvPr/>
        </p:nvSpPr>
        <p:spPr bwMode="auto">
          <a:xfrm>
            <a:off x="685800" y="228600"/>
            <a:ext cx="1444625" cy="366713"/>
          </a:xfrm>
          <a:prstGeom prst="rect">
            <a:avLst/>
          </a:prstGeom>
          <a:noFill/>
          <a:ln w="9525">
            <a:noFill/>
            <a:miter lim="800000"/>
            <a:headEnd/>
            <a:tailEnd/>
          </a:ln>
          <a:effectLst/>
        </p:spPr>
        <p:txBody>
          <a:bodyPr wrap="none">
            <a:spAutoFit/>
          </a:bodyPr>
          <a:lstStyle/>
          <a:p>
            <a:pPr eaLnBrk="1" hangingPunct="1"/>
            <a:r>
              <a:rPr lang="en-US" sz="1800">
                <a:latin typeface="Verdana" pitchFamily="34" charset="0"/>
              </a:rPr>
              <a:t>Application</a:t>
            </a:r>
          </a:p>
        </p:txBody>
      </p:sp>
      <p:sp>
        <p:nvSpPr>
          <p:cNvPr id="946201" name="Text Box 25"/>
          <p:cNvSpPr txBox="1">
            <a:spLocks noChangeArrowheads="1"/>
          </p:cNvSpPr>
          <p:nvPr/>
        </p:nvSpPr>
        <p:spPr bwMode="auto">
          <a:xfrm>
            <a:off x="457200" y="6172200"/>
            <a:ext cx="1577975" cy="366713"/>
          </a:xfrm>
          <a:prstGeom prst="rect">
            <a:avLst/>
          </a:prstGeom>
          <a:noFill/>
          <a:ln w="9525">
            <a:noFill/>
            <a:miter lim="800000"/>
            <a:headEnd/>
            <a:tailEnd/>
          </a:ln>
          <a:effectLst/>
        </p:spPr>
        <p:txBody>
          <a:bodyPr wrap="none">
            <a:spAutoFit/>
          </a:bodyPr>
          <a:lstStyle/>
          <a:p>
            <a:pPr eaLnBrk="1" hangingPunct="1"/>
            <a:r>
              <a:rPr lang="en-US" sz="1800" dirty="0">
                <a:latin typeface="Verdana" pitchFamily="34" charset="0"/>
              </a:rPr>
              <a:t>Architecture</a:t>
            </a:r>
          </a:p>
        </p:txBody>
      </p:sp>
      <p:sp>
        <p:nvSpPr>
          <p:cNvPr id="946214" name="Rectangle 38"/>
          <p:cNvSpPr>
            <a:spLocks noChangeArrowheads="1"/>
          </p:cNvSpPr>
          <p:nvPr/>
        </p:nvSpPr>
        <p:spPr bwMode="auto">
          <a:xfrm>
            <a:off x="381000" y="1066800"/>
            <a:ext cx="381000" cy="1143000"/>
          </a:xfrm>
          <a:prstGeom prst="rect">
            <a:avLst/>
          </a:prstGeom>
          <a:solidFill>
            <a:schemeClr val="accent1"/>
          </a:solidFill>
          <a:ln w="9525">
            <a:solidFill>
              <a:schemeClr val="tx1"/>
            </a:solidFill>
            <a:miter lim="800000"/>
            <a:headEnd/>
            <a:tailEnd/>
          </a:ln>
          <a:effectLst/>
        </p:spPr>
        <p:txBody>
          <a:bodyPr anchor="ctr"/>
          <a:lstStyle/>
          <a:p>
            <a:pPr algn="ctr" eaLnBrk="1" hangingPunct="1"/>
            <a:r>
              <a:rPr lang="en-US" sz="1200"/>
              <a:t>L</a:t>
            </a:r>
            <a:br>
              <a:rPr lang="en-US" sz="1200"/>
            </a:br>
            <a:r>
              <a:rPr lang="en-US" sz="1200"/>
              <a:t>e</a:t>
            </a:r>
            <a:br>
              <a:rPr lang="en-US" sz="1200"/>
            </a:br>
            <a:r>
              <a:rPr lang="en-US" sz="1200"/>
              <a:t>g</a:t>
            </a:r>
            <a:br>
              <a:rPr lang="en-US" sz="1200"/>
            </a:br>
            <a:r>
              <a:rPr lang="en-US" sz="1200"/>
              <a:t>a</a:t>
            </a:r>
            <a:br>
              <a:rPr lang="en-US" sz="1200"/>
            </a:br>
            <a:r>
              <a:rPr lang="en-US" sz="1200"/>
              <a:t>c</a:t>
            </a:r>
            <a:br>
              <a:rPr lang="en-US" sz="1200"/>
            </a:br>
            <a:r>
              <a:rPr lang="en-US" sz="1200"/>
              <a:t>y</a:t>
            </a:r>
          </a:p>
        </p:txBody>
      </p:sp>
      <p:sp>
        <p:nvSpPr>
          <p:cNvPr id="946215" name="Rectangle 39"/>
          <p:cNvSpPr>
            <a:spLocks noChangeArrowheads="1"/>
          </p:cNvSpPr>
          <p:nvPr/>
        </p:nvSpPr>
        <p:spPr bwMode="auto">
          <a:xfrm>
            <a:off x="2438400" y="4191000"/>
            <a:ext cx="304800" cy="762000"/>
          </a:xfrm>
          <a:prstGeom prst="rect">
            <a:avLst/>
          </a:prstGeom>
          <a:solidFill>
            <a:srgbClr val="FF0000"/>
          </a:solidFill>
          <a:ln w="9525">
            <a:solidFill>
              <a:schemeClr val="tx1"/>
            </a:solidFill>
            <a:miter lim="800000"/>
            <a:headEnd/>
            <a:tailEnd/>
          </a:ln>
          <a:effectLst/>
        </p:spPr>
        <p:txBody>
          <a:bodyPr wrap="none" anchor="ctr"/>
          <a:lstStyle/>
          <a:p>
            <a:pPr algn="ctr" eaLnBrk="1" hangingPunct="1"/>
            <a:r>
              <a:rPr lang="en-US" sz="1200"/>
              <a:t>M</a:t>
            </a:r>
            <a:br>
              <a:rPr lang="en-US" sz="1200"/>
            </a:br>
            <a:r>
              <a:rPr lang="en-US" sz="1200"/>
              <a:t>/</a:t>
            </a:r>
            <a:br>
              <a:rPr lang="en-US" sz="1200"/>
            </a:br>
            <a:r>
              <a:rPr lang="en-US" sz="1200"/>
              <a:t>W</a:t>
            </a:r>
          </a:p>
        </p:txBody>
      </p:sp>
      <p:grpSp>
        <p:nvGrpSpPr>
          <p:cNvPr id="2" name="Group 155"/>
          <p:cNvGrpSpPr>
            <a:grpSpLocks/>
          </p:cNvGrpSpPr>
          <p:nvPr/>
        </p:nvGrpSpPr>
        <p:grpSpPr bwMode="auto">
          <a:xfrm>
            <a:off x="609600" y="4191000"/>
            <a:ext cx="1828800" cy="1143000"/>
            <a:chOff x="384" y="2640"/>
            <a:chExt cx="1152" cy="720"/>
          </a:xfrm>
        </p:grpSpPr>
        <p:grpSp>
          <p:nvGrpSpPr>
            <p:cNvPr id="3" name="Group 41"/>
            <p:cNvGrpSpPr>
              <a:grpSpLocks/>
            </p:cNvGrpSpPr>
            <p:nvPr/>
          </p:nvGrpSpPr>
          <p:grpSpPr bwMode="auto">
            <a:xfrm>
              <a:off x="384" y="2640"/>
              <a:ext cx="1152" cy="720"/>
              <a:chOff x="1584" y="2592"/>
              <a:chExt cx="864" cy="576"/>
            </a:xfrm>
          </p:grpSpPr>
          <p:sp>
            <p:nvSpPr>
              <p:cNvPr id="946218" name="AutoShape 42"/>
              <p:cNvSpPr>
                <a:spLocks noChangeArrowheads="1"/>
              </p:cNvSpPr>
              <p:nvPr/>
            </p:nvSpPr>
            <p:spPr bwMode="auto">
              <a:xfrm>
                <a:off x="1680" y="2592"/>
                <a:ext cx="768" cy="480"/>
              </a:xfrm>
              <a:prstGeom prst="flowChartDocument">
                <a:avLst/>
              </a:prstGeom>
              <a:solidFill>
                <a:srgbClr val="FF0000"/>
              </a:solidFill>
              <a:ln w="9525">
                <a:solidFill>
                  <a:schemeClr val="tx1"/>
                </a:solidFill>
                <a:miter lim="800000"/>
                <a:headEnd/>
                <a:tailEnd/>
              </a:ln>
              <a:effectLst/>
            </p:spPr>
            <p:txBody>
              <a:bodyPr wrap="none" anchor="ctr"/>
              <a:lstStyle/>
              <a:p>
                <a:endParaRPr lang="en-US"/>
              </a:p>
            </p:txBody>
          </p:sp>
          <p:sp>
            <p:nvSpPr>
              <p:cNvPr id="946219" name="AutoShape 43"/>
              <p:cNvSpPr>
                <a:spLocks noChangeArrowheads="1"/>
              </p:cNvSpPr>
              <p:nvPr/>
            </p:nvSpPr>
            <p:spPr bwMode="auto">
              <a:xfrm>
                <a:off x="1584" y="2688"/>
                <a:ext cx="768" cy="480"/>
              </a:xfrm>
              <a:prstGeom prst="flowChartDocumen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946220" name="Text Box 44"/>
            <p:cNvSpPr txBox="1">
              <a:spLocks noChangeArrowheads="1"/>
            </p:cNvSpPr>
            <p:nvPr/>
          </p:nvSpPr>
          <p:spPr bwMode="auto">
            <a:xfrm>
              <a:off x="384" y="2808"/>
              <a:ext cx="970" cy="404"/>
            </a:xfrm>
            <a:prstGeom prst="rect">
              <a:avLst/>
            </a:prstGeom>
            <a:noFill/>
            <a:ln w="9525">
              <a:noFill/>
              <a:miter lim="800000"/>
              <a:headEnd/>
              <a:tailEnd/>
            </a:ln>
            <a:effectLst/>
          </p:spPr>
          <p:txBody>
            <a:bodyPr wrap="none">
              <a:spAutoFit/>
            </a:bodyPr>
            <a:lstStyle/>
            <a:p>
              <a:pPr eaLnBrk="1" hangingPunct="1"/>
              <a:r>
                <a:rPr lang="en-US" sz="1800">
                  <a:latin typeface="Verdana" pitchFamily="34" charset="0"/>
                </a:rPr>
                <a:t>Translation </a:t>
              </a:r>
            </a:p>
            <a:p>
              <a:pPr eaLnBrk="1" hangingPunct="1"/>
              <a:r>
                <a:rPr lang="en-US" sz="1800">
                  <a:latin typeface="Verdana" pitchFamily="34" charset="0"/>
                </a:rPr>
                <a:t>    Rules</a:t>
              </a:r>
            </a:p>
          </p:txBody>
        </p:sp>
      </p:grpSp>
      <p:sp>
        <p:nvSpPr>
          <p:cNvPr id="946221" name="Rectangle 45"/>
          <p:cNvSpPr>
            <a:spLocks noChangeArrowheads="1"/>
          </p:cNvSpPr>
          <p:nvPr/>
        </p:nvSpPr>
        <p:spPr bwMode="auto">
          <a:xfrm>
            <a:off x="304800" y="4381500"/>
            <a:ext cx="304800" cy="8763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200"/>
              <a:t>M</a:t>
            </a:r>
            <a:br>
              <a:rPr lang="en-US" sz="1200"/>
            </a:br>
            <a:r>
              <a:rPr lang="en-US" sz="1200"/>
              <a:t>/</a:t>
            </a:r>
            <a:br>
              <a:rPr lang="en-US" sz="1200"/>
            </a:br>
            <a:r>
              <a:rPr lang="en-US" sz="1200"/>
              <a:t>W</a:t>
            </a:r>
          </a:p>
        </p:txBody>
      </p:sp>
      <p:sp>
        <p:nvSpPr>
          <p:cNvPr id="946238" name="Rectangle 62"/>
          <p:cNvSpPr>
            <a:spLocks noChangeArrowheads="1"/>
          </p:cNvSpPr>
          <p:nvPr/>
        </p:nvSpPr>
        <p:spPr bwMode="auto">
          <a:xfrm>
            <a:off x="3048000" y="76200"/>
            <a:ext cx="6096000" cy="6629400"/>
          </a:xfrm>
          <a:prstGeom prst="rect">
            <a:avLst/>
          </a:prstGeom>
          <a:noFill/>
          <a:ln w="9525">
            <a:noFill/>
            <a:miter lim="800000"/>
            <a:headEnd/>
            <a:tailEnd/>
          </a:ln>
          <a:effectLst/>
        </p:spPr>
        <p:txBody>
          <a:bodyPr/>
          <a:lstStyle/>
          <a:p>
            <a:pPr>
              <a:spcBef>
                <a:spcPct val="20000"/>
              </a:spcBef>
              <a:buClr>
                <a:srgbClr val="0000FF"/>
              </a:buClr>
              <a:buSzPct val="65000"/>
              <a:buFont typeface="Monotype Sorts" charset="2"/>
              <a:buNone/>
            </a:pPr>
            <a:r>
              <a:rPr lang="en-US" sz="2600"/>
              <a:t>xtUML:</a:t>
            </a:r>
          </a:p>
          <a:p>
            <a:pPr marL="742950" lvl="1" indent="-285750">
              <a:spcBef>
                <a:spcPct val="20000"/>
              </a:spcBef>
              <a:buClr>
                <a:srgbClr val="0000FF"/>
              </a:buClr>
              <a:buSzPct val="65000"/>
            </a:pPr>
            <a:r>
              <a:rPr lang="en-US"/>
              <a:t>(X) Executes models</a:t>
            </a:r>
          </a:p>
          <a:p>
            <a:pPr marL="1143000" lvl="2" indent="-228600">
              <a:spcBef>
                <a:spcPct val="20000"/>
              </a:spcBef>
              <a:buClr>
                <a:srgbClr val="0000FF"/>
              </a:buClr>
              <a:buSzPct val="65000"/>
              <a:buFont typeface="Monotype Sorts" charset="2"/>
              <a:buChar char="n"/>
            </a:pPr>
            <a:r>
              <a:rPr lang="en-US" sz="2000"/>
              <a:t>Verify early and eliminate defects</a:t>
            </a:r>
          </a:p>
          <a:p>
            <a:pPr marL="1143000" lvl="2" indent="-228600">
              <a:spcBef>
                <a:spcPct val="20000"/>
              </a:spcBef>
              <a:buClr>
                <a:srgbClr val="0000FF"/>
              </a:buClr>
              <a:buSzPct val="65000"/>
              <a:buFont typeface="Monotype Sorts" charset="2"/>
              <a:buChar char="n"/>
            </a:pPr>
            <a:r>
              <a:rPr lang="en-US" sz="2000"/>
              <a:t>Verify application before: </a:t>
            </a:r>
          </a:p>
          <a:p>
            <a:pPr marL="1600200" lvl="3" indent="-228600">
              <a:spcBef>
                <a:spcPct val="20000"/>
              </a:spcBef>
              <a:buClr>
                <a:srgbClr val="0000FF"/>
              </a:buClr>
              <a:buSzPct val="65000"/>
              <a:buFontTx/>
              <a:buChar char="—"/>
            </a:pPr>
            <a:r>
              <a:rPr lang="en-US" sz="1800"/>
              <a:t>HW is available</a:t>
            </a:r>
          </a:p>
          <a:p>
            <a:pPr marL="1600200" lvl="3" indent="-228600">
              <a:spcBef>
                <a:spcPct val="20000"/>
              </a:spcBef>
              <a:buClr>
                <a:srgbClr val="0000FF"/>
              </a:buClr>
              <a:buSzPct val="65000"/>
              <a:buFontTx/>
              <a:buChar char="—"/>
            </a:pPr>
            <a:r>
              <a:rPr lang="en-US" sz="1800"/>
              <a:t>Processor/language have been selected</a:t>
            </a:r>
          </a:p>
          <a:p>
            <a:pPr marL="1143000" lvl="2" indent="-228600">
              <a:spcBef>
                <a:spcPct val="20000"/>
              </a:spcBef>
              <a:buClr>
                <a:srgbClr val="0000FF"/>
              </a:buClr>
              <a:buSzPct val="65000"/>
              <a:buFont typeface="Monotype Sorts" charset="2"/>
              <a:buChar char="n"/>
            </a:pPr>
            <a:r>
              <a:rPr lang="en-US" sz="2000"/>
              <a:t>Reuse your legacy code</a:t>
            </a:r>
          </a:p>
          <a:p>
            <a:pPr marL="742950" lvl="1" indent="-285750">
              <a:spcBef>
                <a:spcPct val="20000"/>
              </a:spcBef>
              <a:buClr>
                <a:srgbClr val="0000FF"/>
              </a:buClr>
              <a:buSzPct val="65000"/>
            </a:pPr>
            <a:r>
              <a:rPr lang="en-US"/>
              <a:t>(T) Translates models</a:t>
            </a:r>
          </a:p>
          <a:p>
            <a:pPr marL="1143000" lvl="2" indent="-228600">
              <a:spcBef>
                <a:spcPct val="20000"/>
              </a:spcBef>
              <a:buClr>
                <a:srgbClr val="0000FF"/>
              </a:buClr>
              <a:buSzPct val="65000"/>
              <a:buFont typeface="Monotype Sorts" charset="2"/>
              <a:buChar char="n"/>
            </a:pPr>
            <a:r>
              <a:rPr lang="en-US" sz="2000"/>
              <a:t>Generate 100% complete code</a:t>
            </a:r>
          </a:p>
          <a:p>
            <a:pPr marL="1143000" lvl="2" indent="-228600">
              <a:spcBef>
                <a:spcPct val="20000"/>
              </a:spcBef>
              <a:buClr>
                <a:srgbClr val="0000FF"/>
              </a:buClr>
              <a:buSzPct val="65000"/>
              <a:buFont typeface="Monotype Sorts" charset="2"/>
              <a:buChar char="n"/>
            </a:pPr>
            <a:r>
              <a:rPr lang="en-US" sz="2000"/>
              <a:t>Customize the compilation rules</a:t>
            </a:r>
          </a:p>
          <a:p>
            <a:pPr marL="1143000" lvl="2" indent="-228600">
              <a:spcBef>
                <a:spcPct val="20000"/>
              </a:spcBef>
              <a:buClr>
                <a:srgbClr val="0000FF"/>
              </a:buClr>
              <a:buSzPct val="65000"/>
              <a:buFont typeface="Monotype Sorts" charset="2"/>
              <a:buChar char="n"/>
            </a:pPr>
            <a:r>
              <a:rPr lang="en-US" sz="2000"/>
              <a:t>Produce optimized code</a:t>
            </a:r>
          </a:p>
          <a:p>
            <a:pPr>
              <a:spcBef>
                <a:spcPct val="20000"/>
              </a:spcBef>
              <a:buClr>
                <a:srgbClr val="0000FF"/>
              </a:buClr>
              <a:buSzPct val="65000"/>
              <a:buFont typeface="Monotype Sorts" charset="2"/>
              <a:buNone/>
            </a:pPr>
            <a:endParaRPr lang="en-US" sz="2600"/>
          </a:p>
        </p:txBody>
      </p:sp>
      <p:pic>
        <p:nvPicPr>
          <p:cNvPr id="946240" name="Picture 6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181725" y="4419600"/>
            <a:ext cx="2962275" cy="2416175"/>
          </a:xfrm>
          <a:prstGeom prst="rect">
            <a:avLst/>
          </a:prstGeom>
          <a:noFill/>
          <a:ln w="9525">
            <a:noFill/>
            <a:miter lim="800000"/>
            <a:headEnd/>
            <a:tailEnd/>
          </a:ln>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p:cNvSpPr>
            <a:spLocks noChangeArrowheads="1"/>
          </p:cNvSpPr>
          <p:nvPr/>
        </p:nvSpPr>
        <p:spPr bwMode="auto">
          <a:xfrm>
            <a:off x="3048000" y="0"/>
            <a:ext cx="6096000" cy="6858000"/>
          </a:xfrm>
          <a:prstGeom prst="rect">
            <a:avLst/>
          </a:prstGeom>
          <a:gradFill rotWithShape="1">
            <a:gsLst>
              <a:gs pos="0">
                <a:srgbClr val="FFFF99"/>
              </a:gs>
              <a:gs pos="50000">
                <a:schemeClr val="bg1"/>
              </a:gs>
              <a:gs pos="100000">
                <a:srgbClr val="FFFF99"/>
              </a:gs>
            </a:gsLst>
            <a:lin ang="5400000" scaled="1"/>
          </a:gradFill>
          <a:ln w="9525">
            <a:noFill/>
            <a:miter lim="800000"/>
            <a:headEnd/>
            <a:tailEnd/>
          </a:ln>
          <a:effectLst/>
        </p:spPr>
        <p:txBody>
          <a:bodyPr wrap="none" anchor="ctr"/>
          <a:lstStyle/>
          <a:p>
            <a:pPr algn="r"/>
            <a:endParaRPr lang="en-US"/>
          </a:p>
        </p:txBody>
      </p:sp>
      <p:sp>
        <p:nvSpPr>
          <p:cNvPr id="1005571" name="Rectangle 3"/>
          <p:cNvSpPr>
            <a:spLocks noChangeArrowheads="1"/>
          </p:cNvSpPr>
          <p:nvPr/>
        </p:nvSpPr>
        <p:spPr bwMode="auto">
          <a:xfrm>
            <a:off x="0" y="0"/>
            <a:ext cx="3089275" cy="6858000"/>
          </a:xfrm>
          <a:prstGeom prst="rect">
            <a:avLst/>
          </a:prstGeom>
          <a:gradFill rotWithShape="1">
            <a:gsLst>
              <a:gs pos="0">
                <a:schemeClr val="accent1"/>
              </a:gs>
              <a:gs pos="50000">
                <a:schemeClr val="bg1"/>
              </a:gs>
              <a:gs pos="100000">
                <a:schemeClr val="accent1"/>
              </a:gs>
            </a:gsLst>
            <a:lin ang="5400000" scaled="1"/>
          </a:gradFill>
          <a:ln w="9525">
            <a:noFill/>
            <a:miter lim="800000"/>
            <a:headEnd/>
            <a:tailEnd/>
          </a:ln>
          <a:effectLst/>
        </p:spPr>
        <p:txBody>
          <a:bodyPr wrap="none" anchor="ctr"/>
          <a:lstStyle/>
          <a:p>
            <a:endParaRPr lang="en-US"/>
          </a:p>
        </p:txBody>
      </p:sp>
      <p:pic>
        <p:nvPicPr>
          <p:cNvPr id="1005572" name="Picture 4" descr="MB-class diagram"/>
          <p:cNvPicPr>
            <a:picLocks noChangeAspect="1" noChangeArrowheads="1"/>
          </p:cNvPicPr>
          <p:nvPr/>
        </p:nvPicPr>
        <p:blipFill>
          <a:blip r:embed="rId3"/>
          <a:srcRect/>
          <a:stretch>
            <a:fillRect/>
          </a:stretch>
        </p:blipFill>
        <p:spPr bwMode="auto">
          <a:xfrm>
            <a:off x="123825" y="265113"/>
            <a:ext cx="2924175" cy="2117725"/>
          </a:xfrm>
          <a:prstGeom prst="rect">
            <a:avLst/>
          </a:prstGeom>
          <a:noFill/>
          <a:effectLst>
            <a:outerShdw dist="71842" dir="2700000" algn="ctr" rotWithShape="0">
              <a:srgbClr val="808080"/>
            </a:outerShdw>
          </a:effectLst>
        </p:spPr>
      </p:pic>
      <p:sp>
        <p:nvSpPr>
          <p:cNvPr id="1005573" name="AutoShape 5"/>
          <p:cNvSpPr>
            <a:spLocks noChangeArrowheads="1"/>
          </p:cNvSpPr>
          <p:nvPr/>
        </p:nvSpPr>
        <p:spPr bwMode="auto">
          <a:xfrm>
            <a:off x="244475" y="2868613"/>
            <a:ext cx="2630488" cy="3684587"/>
          </a:xfrm>
          <a:prstGeom prst="flowChartMagneticDisk">
            <a:avLst/>
          </a:prstGeom>
          <a:solidFill>
            <a:srgbClr val="FF0000">
              <a:alpha val="75000"/>
            </a:srgbClr>
          </a:solidFill>
          <a:ln w="9525">
            <a:solidFill>
              <a:schemeClr val="tx1"/>
            </a:solidFill>
            <a:round/>
            <a:headEnd/>
            <a:tailEnd/>
          </a:ln>
          <a:effectLst/>
        </p:spPr>
        <p:txBody>
          <a:bodyPr wrap="none" anchor="ctr"/>
          <a:lstStyle/>
          <a:p>
            <a:endParaRPr lang="en-US"/>
          </a:p>
        </p:txBody>
      </p:sp>
      <p:sp>
        <p:nvSpPr>
          <p:cNvPr id="1005574" name="Text Box 6"/>
          <p:cNvSpPr txBox="1">
            <a:spLocks noChangeArrowheads="1"/>
          </p:cNvSpPr>
          <p:nvPr/>
        </p:nvSpPr>
        <p:spPr bwMode="auto">
          <a:xfrm>
            <a:off x="762000" y="2971800"/>
            <a:ext cx="1447800" cy="641350"/>
          </a:xfrm>
          <a:prstGeom prst="rect">
            <a:avLst/>
          </a:prstGeom>
          <a:noFill/>
          <a:ln w="9525">
            <a:noFill/>
            <a:miter lim="800000"/>
            <a:headEnd/>
            <a:tailEnd/>
          </a:ln>
          <a:effectLst/>
        </p:spPr>
        <p:txBody>
          <a:bodyPr>
            <a:spAutoFit/>
          </a:bodyPr>
          <a:lstStyle/>
          <a:p>
            <a:pPr algn="ctr" eaLnBrk="1" hangingPunct="1">
              <a:spcBef>
                <a:spcPct val="50000"/>
              </a:spcBef>
            </a:pPr>
            <a:r>
              <a:rPr lang="en-US" sz="1800">
                <a:latin typeface="Verdana" pitchFamily="34" charset="0"/>
              </a:rPr>
              <a:t>xtUML Repository</a:t>
            </a:r>
          </a:p>
        </p:txBody>
      </p:sp>
      <p:sp>
        <p:nvSpPr>
          <p:cNvPr id="1005575" name="Text Box 7"/>
          <p:cNvSpPr txBox="1">
            <a:spLocks noChangeArrowheads="1"/>
          </p:cNvSpPr>
          <p:nvPr/>
        </p:nvSpPr>
        <p:spPr bwMode="auto">
          <a:xfrm>
            <a:off x="3162300" y="303213"/>
            <a:ext cx="1828800" cy="366712"/>
          </a:xfrm>
          <a:prstGeom prst="rect">
            <a:avLst/>
          </a:prstGeom>
          <a:noFill/>
          <a:ln w="9525">
            <a:noFill/>
            <a:miter lim="800000"/>
            <a:headEnd/>
            <a:tailEnd/>
          </a:ln>
          <a:effectLst/>
        </p:spPr>
        <p:txBody>
          <a:bodyPr>
            <a:spAutoFit/>
          </a:bodyPr>
          <a:lstStyle/>
          <a:p>
            <a:pPr eaLnBrk="1" hangingPunct="1">
              <a:spcBef>
                <a:spcPct val="50000"/>
              </a:spcBef>
            </a:pPr>
            <a:r>
              <a:rPr lang="en-US" sz="1800">
                <a:latin typeface="Verdana" pitchFamily="34" charset="0"/>
              </a:rPr>
              <a:t>Model Builder</a:t>
            </a:r>
          </a:p>
        </p:txBody>
      </p:sp>
      <p:sp>
        <p:nvSpPr>
          <p:cNvPr id="1005576" name="AutoShape 8"/>
          <p:cNvSpPr>
            <a:spLocks noChangeArrowheads="1"/>
          </p:cNvSpPr>
          <p:nvPr/>
        </p:nvSpPr>
        <p:spPr bwMode="auto">
          <a:xfrm rot="16200000">
            <a:off x="1374775" y="2492376"/>
            <a:ext cx="371475" cy="381000"/>
          </a:xfrm>
          <a:prstGeom prst="leftArrow">
            <a:avLst>
              <a:gd name="adj1" fmla="val 50000"/>
              <a:gd name="adj2" fmla="val 25000"/>
            </a:avLst>
          </a:prstGeom>
          <a:gradFill rotWithShape="0">
            <a:gsLst>
              <a:gs pos="0">
                <a:srgbClr val="FEFAA6"/>
              </a:gs>
              <a:gs pos="100000">
                <a:srgbClr val="50FEED"/>
              </a:gs>
            </a:gsLst>
            <a:lin ang="0" scaled="1"/>
          </a:gradFill>
          <a:ln w="9525">
            <a:solidFill>
              <a:srgbClr val="009490"/>
            </a:solidFill>
            <a:miter lim="800000"/>
            <a:headEnd/>
            <a:tailEnd/>
          </a:ln>
          <a:effectLst/>
        </p:spPr>
        <p:txBody>
          <a:bodyPr anchor="ctr">
            <a:spAutoFit/>
          </a:bodyPr>
          <a:lstStyle/>
          <a:p>
            <a:endParaRPr lang="en-US"/>
          </a:p>
        </p:txBody>
      </p:sp>
      <p:sp>
        <p:nvSpPr>
          <p:cNvPr id="1005595" name="Text Box 27"/>
          <p:cNvSpPr txBox="1">
            <a:spLocks noChangeArrowheads="1"/>
          </p:cNvSpPr>
          <p:nvPr/>
        </p:nvSpPr>
        <p:spPr bwMode="auto">
          <a:xfrm>
            <a:off x="4632325" y="3163888"/>
            <a:ext cx="184150" cy="457200"/>
          </a:xfrm>
          <a:prstGeom prst="rect">
            <a:avLst/>
          </a:prstGeom>
          <a:noFill/>
          <a:ln w="9525" algn="ctr">
            <a:noFill/>
            <a:miter lim="800000"/>
            <a:headEnd/>
            <a:tailEnd/>
          </a:ln>
          <a:effectLst/>
        </p:spPr>
        <p:txBody>
          <a:bodyPr wrap="none">
            <a:spAutoFit/>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ChangeArrowheads="1"/>
          </p:cNvSpPr>
          <p:nvPr/>
        </p:nvSpPr>
        <p:spPr bwMode="auto">
          <a:xfrm>
            <a:off x="3048000" y="0"/>
            <a:ext cx="6096000" cy="6858000"/>
          </a:xfrm>
          <a:prstGeom prst="rect">
            <a:avLst/>
          </a:prstGeom>
          <a:gradFill rotWithShape="1">
            <a:gsLst>
              <a:gs pos="0">
                <a:srgbClr val="FFFF99"/>
              </a:gs>
              <a:gs pos="50000">
                <a:schemeClr val="bg1"/>
              </a:gs>
              <a:gs pos="100000">
                <a:srgbClr val="FFFF99"/>
              </a:gs>
            </a:gsLst>
            <a:lin ang="5400000" scaled="1"/>
          </a:gradFill>
          <a:ln w="9525">
            <a:noFill/>
            <a:miter lim="800000"/>
            <a:headEnd/>
            <a:tailEnd/>
          </a:ln>
          <a:effectLst/>
        </p:spPr>
        <p:txBody>
          <a:bodyPr wrap="none" anchor="ctr"/>
          <a:lstStyle/>
          <a:p>
            <a:pPr algn="r"/>
            <a:endParaRPr lang="en-US"/>
          </a:p>
        </p:txBody>
      </p:sp>
      <p:sp>
        <p:nvSpPr>
          <p:cNvPr id="1010691" name="Rectangle 3"/>
          <p:cNvSpPr>
            <a:spLocks noChangeArrowheads="1"/>
          </p:cNvSpPr>
          <p:nvPr/>
        </p:nvSpPr>
        <p:spPr bwMode="auto">
          <a:xfrm>
            <a:off x="0" y="0"/>
            <a:ext cx="3089275" cy="6858000"/>
          </a:xfrm>
          <a:prstGeom prst="rect">
            <a:avLst/>
          </a:prstGeom>
          <a:gradFill rotWithShape="1">
            <a:gsLst>
              <a:gs pos="0">
                <a:schemeClr val="accent1"/>
              </a:gs>
              <a:gs pos="50000">
                <a:schemeClr val="bg1"/>
              </a:gs>
              <a:gs pos="100000">
                <a:schemeClr val="accent1"/>
              </a:gs>
            </a:gsLst>
            <a:lin ang="5400000" scaled="1"/>
          </a:gradFill>
          <a:ln w="9525">
            <a:noFill/>
            <a:miter lim="800000"/>
            <a:headEnd/>
            <a:tailEnd/>
          </a:ln>
          <a:effectLst/>
        </p:spPr>
        <p:txBody>
          <a:bodyPr wrap="none" anchor="ctr"/>
          <a:lstStyle/>
          <a:p>
            <a:endParaRPr lang="en-US"/>
          </a:p>
        </p:txBody>
      </p:sp>
      <p:pic>
        <p:nvPicPr>
          <p:cNvPr id="1010692" name="Picture 4" descr="MB-class diagram"/>
          <p:cNvPicPr>
            <a:picLocks noChangeAspect="1" noChangeArrowheads="1"/>
          </p:cNvPicPr>
          <p:nvPr/>
        </p:nvPicPr>
        <p:blipFill>
          <a:blip r:embed="rId3"/>
          <a:srcRect/>
          <a:stretch>
            <a:fillRect/>
          </a:stretch>
        </p:blipFill>
        <p:spPr bwMode="auto">
          <a:xfrm>
            <a:off x="123825" y="265113"/>
            <a:ext cx="2924175" cy="2117725"/>
          </a:xfrm>
          <a:prstGeom prst="rect">
            <a:avLst/>
          </a:prstGeom>
          <a:noFill/>
          <a:effectLst>
            <a:outerShdw dist="71842" dir="2700000" algn="ctr" rotWithShape="0">
              <a:srgbClr val="808080"/>
            </a:outerShdw>
          </a:effectLst>
        </p:spPr>
      </p:pic>
      <p:sp>
        <p:nvSpPr>
          <p:cNvPr id="1010693" name="AutoShape 5"/>
          <p:cNvSpPr>
            <a:spLocks noChangeArrowheads="1"/>
          </p:cNvSpPr>
          <p:nvPr/>
        </p:nvSpPr>
        <p:spPr bwMode="auto">
          <a:xfrm>
            <a:off x="244475" y="2868613"/>
            <a:ext cx="2630488" cy="3684587"/>
          </a:xfrm>
          <a:prstGeom prst="flowChartMagneticDisk">
            <a:avLst/>
          </a:prstGeom>
          <a:solidFill>
            <a:srgbClr val="FF0000">
              <a:alpha val="75000"/>
            </a:srgbClr>
          </a:solidFill>
          <a:ln w="9525">
            <a:solidFill>
              <a:schemeClr val="tx1"/>
            </a:solidFill>
            <a:round/>
            <a:headEnd/>
            <a:tailEnd/>
          </a:ln>
          <a:effectLst/>
        </p:spPr>
        <p:txBody>
          <a:bodyPr wrap="none" anchor="ctr"/>
          <a:lstStyle/>
          <a:p>
            <a:endParaRPr lang="en-US"/>
          </a:p>
        </p:txBody>
      </p:sp>
      <p:sp>
        <p:nvSpPr>
          <p:cNvPr id="1010694" name="Text Box 6"/>
          <p:cNvSpPr txBox="1">
            <a:spLocks noChangeArrowheads="1"/>
          </p:cNvSpPr>
          <p:nvPr/>
        </p:nvSpPr>
        <p:spPr bwMode="auto">
          <a:xfrm>
            <a:off x="762000" y="2971800"/>
            <a:ext cx="1447800" cy="641350"/>
          </a:xfrm>
          <a:prstGeom prst="rect">
            <a:avLst/>
          </a:prstGeom>
          <a:noFill/>
          <a:ln w="9525">
            <a:noFill/>
            <a:miter lim="800000"/>
            <a:headEnd/>
            <a:tailEnd/>
          </a:ln>
          <a:effectLst/>
        </p:spPr>
        <p:txBody>
          <a:bodyPr>
            <a:spAutoFit/>
          </a:bodyPr>
          <a:lstStyle/>
          <a:p>
            <a:pPr algn="ctr" eaLnBrk="1" hangingPunct="1">
              <a:spcBef>
                <a:spcPct val="50000"/>
              </a:spcBef>
            </a:pPr>
            <a:r>
              <a:rPr lang="en-US" sz="1800">
                <a:latin typeface="Verdana" pitchFamily="34" charset="0"/>
              </a:rPr>
              <a:t>xtUML Repository</a:t>
            </a:r>
          </a:p>
        </p:txBody>
      </p:sp>
      <p:sp>
        <p:nvSpPr>
          <p:cNvPr id="1010695" name="Text Box 7"/>
          <p:cNvSpPr txBox="1">
            <a:spLocks noChangeArrowheads="1"/>
          </p:cNvSpPr>
          <p:nvPr/>
        </p:nvSpPr>
        <p:spPr bwMode="auto">
          <a:xfrm>
            <a:off x="3162300" y="303213"/>
            <a:ext cx="1828800" cy="366712"/>
          </a:xfrm>
          <a:prstGeom prst="rect">
            <a:avLst/>
          </a:prstGeom>
          <a:noFill/>
          <a:ln w="9525">
            <a:noFill/>
            <a:miter lim="800000"/>
            <a:headEnd/>
            <a:tailEnd/>
          </a:ln>
          <a:effectLst/>
        </p:spPr>
        <p:txBody>
          <a:bodyPr>
            <a:spAutoFit/>
          </a:bodyPr>
          <a:lstStyle/>
          <a:p>
            <a:pPr eaLnBrk="1" hangingPunct="1">
              <a:spcBef>
                <a:spcPct val="50000"/>
              </a:spcBef>
            </a:pPr>
            <a:r>
              <a:rPr lang="en-US" sz="1800">
                <a:latin typeface="Verdana" pitchFamily="34" charset="0"/>
              </a:rPr>
              <a:t>Model Builder</a:t>
            </a:r>
          </a:p>
        </p:txBody>
      </p:sp>
      <p:sp>
        <p:nvSpPr>
          <p:cNvPr id="1010696" name="AutoShape 8"/>
          <p:cNvSpPr>
            <a:spLocks noChangeArrowheads="1"/>
          </p:cNvSpPr>
          <p:nvPr/>
        </p:nvSpPr>
        <p:spPr bwMode="auto">
          <a:xfrm rot="16200000">
            <a:off x="1374775" y="2492376"/>
            <a:ext cx="371475" cy="381000"/>
          </a:xfrm>
          <a:prstGeom prst="leftArrow">
            <a:avLst>
              <a:gd name="adj1" fmla="val 50000"/>
              <a:gd name="adj2" fmla="val 25000"/>
            </a:avLst>
          </a:prstGeom>
          <a:gradFill rotWithShape="0">
            <a:gsLst>
              <a:gs pos="0">
                <a:srgbClr val="FEFAA6"/>
              </a:gs>
              <a:gs pos="100000">
                <a:srgbClr val="50FEED"/>
              </a:gs>
            </a:gsLst>
            <a:lin ang="0" scaled="1"/>
          </a:gradFill>
          <a:ln w="9525">
            <a:solidFill>
              <a:srgbClr val="009490"/>
            </a:solidFill>
            <a:miter lim="800000"/>
            <a:headEnd/>
            <a:tailEnd/>
          </a:ln>
          <a:effectLst/>
        </p:spPr>
        <p:txBody>
          <a:bodyPr anchor="ctr">
            <a:spAutoFit/>
          </a:bodyPr>
          <a:lstStyle/>
          <a:p>
            <a:endParaRPr lang="en-US"/>
          </a:p>
        </p:txBody>
      </p:sp>
      <p:sp>
        <p:nvSpPr>
          <p:cNvPr id="1010703" name="Text Box 15"/>
          <p:cNvSpPr txBox="1">
            <a:spLocks noChangeArrowheads="1"/>
          </p:cNvSpPr>
          <p:nvPr/>
        </p:nvSpPr>
        <p:spPr bwMode="auto">
          <a:xfrm>
            <a:off x="4632325" y="3163888"/>
            <a:ext cx="184150" cy="457200"/>
          </a:xfrm>
          <a:prstGeom prst="rect">
            <a:avLst/>
          </a:prstGeom>
          <a:noFill/>
          <a:ln w="9525" algn="ctr">
            <a:noFill/>
            <a:miter lim="800000"/>
            <a:headEnd/>
            <a:tailEnd/>
          </a:ln>
          <a:effectLst/>
        </p:spPr>
        <p:txBody>
          <a:bodyPr wrap="none">
            <a:spAutoFit/>
          </a:bodyPr>
          <a:lstStyle/>
          <a:p>
            <a:endParaRPr lang="en-US"/>
          </a:p>
        </p:txBody>
      </p:sp>
      <p:sp>
        <p:nvSpPr>
          <p:cNvPr id="1010712" name="Rectangle 24"/>
          <p:cNvSpPr>
            <a:spLocks noChangeArrowheads="1"/>
          </p:cNvSpPr>
          <p:nvPr/>
        </p:nvSpPr>
        <p:spPr bwMode="auto">
          <a:xfrm>
            <a:off x="533400" y="4260850"/>
            <a:ext cx="762000" cy="346075"/>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1600"/>
              <a:t>class</a:t>
            </a:r>
          </a:p>
        </p:txBody>
      </p:sp>
      <p:sp>
        <p:nvSpPr>
          <p:cNvPr id="1010713" name="Rectangle 25"/>
          <p:cNvSpPr>
            <a:spLocks noChangeArrowheads="1"/>
          </p:cNvSpPr>
          <p:nvPr/>
        </p:nvSpPr>
        <p:spPr bwMode="auto">
          <a:xfrm>
            <a:off x="1560513" y="4278313"/>
            <a:ext cx="914400" cy="314325"/>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1400"/>
              <a:t>attribute</a:t>
            </a:r>
          </a:p>
        </p:txBody>
      </p:sp>
      <p:sp>
        <p:nvSpPr>
          <p:cNvPr id="1010714" name="Rectangle 26"/>
          <p:cNvSpPr>
            <a:spLocks noChangeArrowheads="1"/>
          </p:cNvSpPr>
          <p:nvPr/>
        </p:nvSpPr>
        <p:spPr bwMode="auto">
          <a:xfrm>
            <a:off x="1447800" y="4946650"/>
            <a:ext cx="911225" cy="314325"/>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1400"/>
              <a:t>datatype</a:t>
            </a:r>
          </a:p>
        </p:txBody>
      </p:sp>
      <p:sp>
        <p:nvSpPr>
          <p:cNvPr id="1010715" name="Rectangle 27"/>
          <p:cNvSpPr>
            <a:spLocks noChangeArrowheads="1"/>
          </p:cNvSpPr>
          <p:nvPr/>
        </p:nvSpPr>
        <p:spPr bwMode="auto">
          <a:xfrm>
            <a:off x="533400" y="5557838"/>
            <a:ext cx="646113" cy="314325"/>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1400"/>
              <a:t>state</a:t>
            </a:r>
          </a:p>
        </p:txBody>
      </p:sp>
      <p:sp>
        <p:nvSpPr>
          <p:cNvPr id="1010716" name="Rectangle 28"/>
          <p:cNvSpPr>
            <a:spLocks noChangeArrowheads="1"/>
          </p:cNvSpPr>
          <p:nvPr/>
        </p:nvSpPr>
        <p:spPr bwMode="auto">
          <a:xfrm>
            <a:off x="1695450" y="5557838"/>
            <a:ext cx="1027113" cy="314325"/>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1400"/>
              <a:t>transition</a:t>
            </a:r>
          </a:p>
        </p:txBody>
      </p:sp>
      <p:sp>
        <p:nvSpPr>
          <p:cNvPr id="1010717" name="Rectangle 29"/>
          <p:cNvSpPr>
            <a:spLocks noChangeArrowheads="1"/>
          </p:cNvSpPr>
          <p:nvPr/>
        </p:nvSpPr>
        <p:spPr bwMode="auto">
          <a:xfrm>
            <a:off x="1447800" y="6075363"/>
            <a:ext cx="646113" cy="314325"/>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1400"/>
              <a:t>event</a:t>
            </a:r>
          </a:p>
        </p:txBody>
      </p:sp>
      <p:sp>
        <p:nvSpPr>
          <p:cNvPr id="1010718" name="Line 30"/>
          <p:cNvSpPr>
            <a:spLocks noChangeShapeType="1"/>
          </p:cNvSpPr>
          <p:nvPr/>
        </p:nvSpPr>
        <p:spPr bwMode="auto">
          <a:xfrm>
            <a:off x="1854200" y="5872163"/>
            <a:ext cx="0" cy="203200"/>
          </a:xfrm>
          <a:prstGeom prst="line">
            <a:avLst/>
          </a:prstGeom>
          <a:noFill/>
          <a:ln w="9525">
            <a:solidFill>
              <a:schemeClr val="tx1"/>
            </a:solidFill>
            <a:round/>
            <a:headEnd/>
            <a:tailEnd/>
          </a:ln>
          <a:effectLst/>
        </p:spPr>
        <p:txBody>
          <a:bodyPr>
            <a:spAutoFit/>
          </a:bodyPr>
          <a:lstStyle/>
          <a:p>
            <a:endParaRPr lang="en-US"/>
          </a:p>
        </p:txBody>
      </p:sp>
      <p:sp>
        <p:nvSpPr>
          <p:cNvPr id="1010719" name="Line 31"/>
          <p:cNvSpPr>
            <a:spLocks noChangeShapeType="1"/>
          </p:cNvSpPr>
          <p:nvPr/>
        </p:nvSpPr>
        <p:spPr bwMode="auto">
          <a:xfrm>
            <a:off x="1825625" y="4592638"/>
            <a:ext cx="0" cy="354012"/>
          </a:xfrm>
          <a:prstGeom prst="line">
            <a:avLst/>
          </a:prstGeom>
          <a:noFill/>
          <a:ln w="9525">
            <a:solidFill>
              <a:schemeClr val="tx1"/>
            </a:solidFill>
            <a:round/>
            <a:headEnd/>
            <a:tailEnd/>
          </a:ln>
          <a:effectLst/>
        </p:spPr>
        <p:txBody>
          <a:bodyPr>
            <a:spAutoFit/>
          </a:bodyPr>
          <a:lstStyle/>
          <a:p>
            <a:endParaRPr lang="en-US"/>
          </a:p>
        </p:txBody>
      </p:sp>
      <p:sp>
        <p:nvSpPr>
          <p:cNvPr id="1010720" name="Line 32"/>
          <p:cNvSpPr>
            <a:spLocks noChangeShapeType="1"/>
          </p:cNvSpPr>
          <p:nvPr/>
        </p:nvSpPr>
        <p:spPr bwMode="auto">
          <a:xfrm>
            <a:off x="1295400" y="4413250"/>
            <a:ext cx="265113" cy="0"/>
          </a:xfrm>
          <a:prstGeom prst="line">
            <a:avLst/>
          </a:prstGeom>
          <a:noFill/>
          <a:ln w="9525">
            <a:solidFill>
              <a:schemeClr val="tx1"/>
            </a:solidFill>
            <a:round/>
            <a:headEnd/>
            <a:tailEnd/>
          </a:ln>
          <a:effectLst/>
        </p:spPr>
        <p:txBody>
          <a:bodyPr>
            <a:spAutoFit/>
          </a:bodyPr>
          <a:lstStyle/>
          <a:p>
            <a:endParaRPr lang="en-US"/>
          </a:p>
        </p:txBody>
      </p:sp>
      <p:sp>
        <p:nvSpPr>
          <p:cNvPr id="1010721" name="Freeform 33"/>
          <p:cNvSpPr>
            <a:spLocks/>
          </p:cNvSpPr>
          <p:nvPr/>
        </p:nvSpPr>
        <p:spPr bwMode="auto">
          <a:xfrm>
            <a:off x="1008063" y="5741988"/>
            <a:ext cx="341312" cy="260350"/>
          </a:xfrm>
          <a:custGeom>
            <a:avLst/>
            <a:gdLst/>
            <a:ahLst/>
            <a:cxnLst>
              <a:cxn ang="0">
                <a:pos x="0" y="92"/>
              </a:cxn>
              <a:cxn ang="0">
                <a:pos x="1" y="164"/>
              </a:cxn>
              <a:cxn ang="0">
                <a:pos x="215" y="159"/>
              </a:cxn>
              <a:cxn ang="0">
                <a:pos x="215" y="0"/>
              </a:cxn>
              <a:cxn ang="0">
                <a:pos x="115" y="0"/>
              </a:cxn>
            </a:cxnLst>
            <a:rect l="0" t="0" r="r" b="b"/>
            <a:pathLst>
              <a:path w="215" h="164">
                <a:moveTo>
                  <a:pt x="0" y="92"/>
                </a:moveTo>
                <a:lnTo>
                  <a:pt x="1" y="164"/>
                </a:lnTo>
                <a:lnTo>
                  <a:pt x="215" y="159"/>
                </a:lnTo>
                <a:lnTo>
                  <a:pt x="215" y="0"/>
                </a:lnTo>
                <a:lnTo>
                  <a:pt x="115" y="0"/>
                </a:lnTo>
              </a:path>
            </a:pathLst>
          </a:custGeom>
          <a:noFill/>
          <a:ln w="9525"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10722" name="Line 34"/>
          <p:cNvSpPr>
            <a:spLocks noChangeShapeType="1"/>
          </p:cNvSpPr>
          <p:nvPr/>
        </p:nvSpPr>
        <p:spPr bwMode="auto">
          <a:xfrm>
            <a:off x="1349375" y="5799138"/>
            <a:ext cx="346075" cy="0"/>
          </a:xfrm>
          <a:prstGeom prst="line">
            <a:avLst/>
          </a:prstGeom>
          <a:noFill/>
          <a:ln w="9525">
            <a:solidFill>
              <a:schemeClr val="tx1"/>
            </a:solidFill>
            <a:prstDash val="dash"/>
            <a:round/>
            <a:headEnd/>
            <a:tailEnd/>
          </a:ln>
          <a:effectLst/>
        </p:spPr>
        <p:txBody>
          <a:bodyPr>
            <a:spAutoFit/>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Rectangle 2"/>
          <p:cNvSpPr>
            <a:spLocks noChangeArrowheads="1"/>
          </p:cNvSpPr>
          <p:nvPr/>
        </p:nvSpPr>
        <p:spPr bwMode="auto">
          <a:xfrm>
            <a:off x="3048000" y="0"/>
            <a:ext cx="6096000" cy="6858000"/>
          </a:xfrm>
          <a:prstGeom prst="rect">
            <a:avLst/>
          </a:prstGeom>
          <a:gradFill rotWithShape="1">
            <a:gsLst>
              <a:gs pos="0">
                <a:srgbClr val="FFFF99"/>
              </a:gs>
              <a:gs pos="50000">
                <a:schemeClr val="bg1"/>
              </a:gs>
              <a:gs pos="100000">
                <a:srgbClr val="FFFF99"/>
              </a:gs>
            </a:gsLst>
            <a:lin ang="5400000" scaled="1"/>
          </a:gradFill>
          <a:ln w="9525">
            <a:noFill/>
            <a:miter lim="800000"/>
            <a:headEnd/>
            <a:tailEnd/>
          </a:ln>
          <a:effectLst/>
        </p:spPr>
        <p:txBody>
          <a:bodyPr wrap="none" anchor="ctr"/>
          <a:lstStyle/>
          <a:p>
            <a:pPr algn="r"/>
            <a:endParaRPr lang="en-US"/>
          </a:p>
        </p:txBody>
      </p:sp>
      <p:sp>
        <p:nvSpPr>
          <p:cNvPr id="1012739" name="Rectangle 3"/>
          <p:cNvSpPr>
            <a:spLocks noChangeArrowheads="1"/>
          </p:cNvSpPr>
          <p:nvPr/>
        </p:nvSpPr>
        <p:spPr bwMode="auto">
          <a:xfrm>
            <a:off x="0" y="0"/>
            <a:ext cx="3089275" cy="6858000"/>
          </a:xfrm>
          <a:prstGeom prst="rect">
            <a:avLst/>
          </a:prstGeom>
          <a:gradFill rotWithShape="1">
            <a:gsLst>
              <a:gs pos="0">
                <a:schemeClr val="accent1"/>
              </a:gs>
              <a:gs pos="50000">
                <a:schemeClr val="bg1"/>
              </a:gs>
              <a:gs pos="100000">
                <a:schemeClr val="accent1"/>
              </a:gs>
            </a:gsLst>
            <a:lin ang="5400000" scaled="1"/>
          </a:gradFill>
          <a:ln w="9525">
            <a:noFill/>
            <a:miter lim="800000"/>
            <a:headEnd/>
            <a:tailEnd/>
          </a:ln>
          <a:effectLst/>
        </p:spPr>
        <p:txBody>
          <a:bodyPr wrap="none" anchor="ctr"/>
          <a:lstStyle/>
          <a:p>
            <a:endParaRPr lang="en-US"/>
          </a:p>
        </p:txBody>
      </p:sp>
      <p:pic>
        <p:nvPicPr>
          <p:cNvPr id="1012740" name="Picture 4" descr="MB-class diagram"/>
          <p:cNvPicPr>
            <a:picLocks noChangeAspect="1" noChangeArrowheads="1"/>
          </p:cNvPicPr>
          <p:nvPr/>
        </p:nvPicPr>
        <p:blipFill>
          <a:blip r:embed="rId3"/>
          <a:srcRect/>
          <a:stretch>
            <a:fillRect/>
          </a:stretch>
        </p:blipFill>
        <p:spPr bwMode="auto">
          <a:xfrm>
            <a:off x="123825" y="265113"/>
            <a:ext cx="2924175" cy="2117725"/>
          </a:xfrm>
          <a:prstGeom prst="rect">
            <a:avLst/>
          </a:prstGeom>
          <a:noFill/>
          <a:effectLst>
            <a:outerShdw dist="71842" dir="2700000" algn="ctr" rotWithShape="0">
              <a:srgbClr val="808080"/>
            </a:outerShdw>
          </a:effectLst>
        </p:spPr>
      </p:pic>
      <p:sp>
        <p:nvSpPr>
          <p:cNvPr id="1012741" name="AutoShape 5"/>
          <p:cNvSpPr>
            <a:spLocks noChangeArrowheads="1"/>
          </p:cNvSpPr>
          <p:nvPr/>
        </p:nvSpPr>
        <p:spPr bwMode="auto">
          <a:xfrm>
            <a:off x="244475" y="2868613"/>
            <a:ext cx="2630488" cy="3684587"/>
          </a:xfrm>
          <a:prstGeom prst="flowChartMagneticDisk">
            <a:avLst/>
          </a:prstGeom>
          <a:solidFill>
            <a:srgbClr val="FF0000">
              <a:alpha val="75000"/>
            </a:srgbClr>
          </a:solidFill>
          <a:ln w="9525">
            <a:solidFill>
              <a:schemeClr val="tx1"/>
            </a:solidFill>
            <a:round/>
            <a:headEnd/>
            <a:tailEnd/>
          </a:ln>
          <a:effectLst/>
        </p:spPr>
        <p:txBody>
          <a:bodyPr wrap="none" anchor="ctr"/>
          <a:lstStyle/>
          <a:p>
            <a:endParaRPr lang="en-US"/>
          </a:p>
        </p:txBody>
      </p:sp>
      <p:sp>
        <p:nvSpPr>
          <p:cNvPr id="1012742" name="Text Box 6"/>
          <p:cNvSpPr txBox="1">
            <a:spLocks noChangeArrowheads="1"/>
          </p:cNvSpPr>
          <p:nvPr/>
        </p:nvSpPr>
        <p:spPr bwMode="auto">
          <a:xfrm>
            <a:off x="762000" y="2971800"/>
            <a:ext cx="1447800" cy="641350"/>
          </a:xfrm>
          <a:prstGeom prst="rect">
            <a:avLst/>
          </a:prstGeom>
          <a:noFill/>
          <a:ln w="9525">
            <a:noFill/>
            <a:miter lim="800000"/>
            <a:headEnd/>
            <a:tailEnd/>
          </a:ln>
          <a:effectLst/>
        </p:spPr>
        <p:txBody>
          <a:bodyPr>
            <a:spAutoFit/>
          </a:bodyPr>
          <a:lstStyle/>
          <a:p>
            <a:pPr algn="ctr" eaLnBrk="1" hangingPunct="1">
              <a:spcBef>
                <a:spcPct val="50000"/>
              </a:spcBef>
            </a:pPr>
            <a:r>
              <a:rPr lang="en-US" sz="1800">
                <a:latin typeface="Verdana" pitchFamily="34" charset="0"/>
              </a:rPr>
              <a:t>xtUML Repository</a:t>
            </a:r>
          </a:p>
        </p:txBody>
      </p:sp>
      <p:sp>
        <p:nvSpPr>
          <p:cNvPr id="1012743" name="Text Box 7"/>
          <p:cNvSpPr txBox="1">
            <a:spLocks noChangeArrowheads="1"/>
          </p:cNvSpPr>
          <p:nvPr/>
        </p:nvSpPr>
        <p:spPr bwMode="auto">
          <a:xfrm>
            <a:off x="3162300" y="303213"/>
            <a:ext cx="1828800" cy="366712"/>
          </a:xfrm>
          <a:prstGeom prst="rect">
            <a:avLst/>
          </a:prstGeom>
          <a:noFill/>
          <a:ln w="9525">
            <a:noFill/>
            <a:miter lim="800000"/>
            <a:headEnd/>
            <a:tailEnd/>
          </a:ln>
          <a:effectLst/>
        </p:spPr>
        <p:txBody>
          <a:bodyPr>
            <a:spAutoFit/>
          </a:bodyPr>
          <a:lstStyle/>
          <a:p>
            <a:pPr eaLnBrk="1" hangingPunct="1">
              <a:spcBef>
                <a:spcPct val="50000"/>
              </a:spcBef>
            </a:pPr>
            <a:r>
              <a:rPr lang="en-US" sz="1800">
                <a:latin typeface="Verdana" pitchFamily="34" charset="0"/>
              </a:rPr>
              <a:t>Model Builder</a:t>
            </a:r>
          </a:p>
        </p:txBody>
      </p:sp>
      <p:sp>
        <p:nvSpPr>
          <p:cNvPr id="1012744" name="AutoShape 8"/>
          <p:cNvSpPr>
            <a:spLocks noChangeArrowheads="1"/>
          </p:cNvSpPr>
          <p:nvPr/>
        </p:nvSpPr>
        <p:spPr bwMode="auto">
          <a:xfrm rot="16200000">
            <a:off x="1374775" y="2492376"/>
            <a:ext cx="371475" cy="381000"/>
          </a:xfrm>
          <a:prstGeom prst="leftArrow">
            <a:avLst>
              <a:gd name="adj1" fmla="val 50000"/>
              <a:gd name="adj2" fmla="val 25000"/>
            </a:avLst>
          </a:prstGeom>
          <a:gradFill rotWithShape="0">
            <a:gsLst>
              <a:gs pos="0">
                <a:srgbClr val="FEFAA6"/>
              </a:gs>
              <a:gs pos="100000">
                <a:srgbClr val="50FEED"/>
              </a:gs>
            </a:gsLst>
            <a:lin ang="0" scaled="1"/>
          </a:gradFill>
          <a:ln w="9525">
            <a:solidFill>
              <a:srgbClr val="009490"/>
            </a:solidFill>
            <a:miter lim="800000"/>
            <a:headEnd/>
            <a:tailEnd/>
          </a:ln>
          <a:effectLst/>
        </p:spPr>
        <p:txBody>
          <a:bodyPr anchor="ctr">
            <a:spAutoFit/>
          </a:bodyPr>
          <a:lstStyle/>
          <a:p>
            <a:endParaRPr lang="en-US"/>
          </a:p>
        </p:txBody>
      </p:sp>
      <p:grpSp>
        <p:nvGrpSpPr>
          <p:cNvPr id="2" name="Group 9"/>
          <p:cNvGrpSpPr>
            <a:grpSpLocks/>
          </p:cNvGrpSpPr>
          <p:nvPr/>
        </p:nvGrpSpPr>
        <p:grpSpPr bwMode="auto">
          <a:xfrm>
            <a:off x="6477000" y="847725"/>
            <a:ext cx="1828800" cy="1143000"/>
            <a:chOff x="384" y="2640"/>
            <a:chExt cx="1152" cy="720"/>
          </a:xfrm>
        </p:grpSpPr>
        <p:grpSp>
          <p:nvGrpSpPr>
            <p:cNvPr id="3" name="Group 10"/>
            <p:cNvGrpSpPr>
              <a:grpSpLocks/>
            </p:cNvGrpSpPr>
            <p:nvPr/>
          </p:nvGrpSpPr>
          <p:grpSpPr bwMode="auto">
            <a:xfrm>
              <a:off x="384" y="2640"/>
              <a:ext cx="1152" cy="720"/>
              <a:chOff x="1584" y="2592"/>
              <a:chExt cx="864" cy="576"/>
            </a:xfrm>
          </p:grpSpPr>
          <p:sp>
            <p:nvSpPr>
              <p:cNvPr id="1012747" name="AutoShape 11"/>
              <p:cNvSpPr>
                <a:spLocks noChangeArrowheads="1"/>
              </p:cNvSpPr>
              <p:nvPr/>
            </p:nvSpPr>
            <p:spPr bwMode="auto">
              <a:xfrm>
                <a:off x="1680" y="2592"/>
                <a:ext cx="768" cy="480"/>
              </a:xfrm>
              <a:prstGeom prst="flowChartDocument">
                <a:avLst/>
              </a:prstGeom>
              <a:solidFill>
                <a:srgbClr val="FF0000"/>
              </a:solidFill>
              <a:ln w="9525">
                <a:solidFill>
                  <a:schemeClr val="tx1"/>
                </a:solidFill>
                <a:miter lim="800000"/>
                <a:headEnd/>
                <a:tailEnd/>
              </a:ln>
              <a:effectLst/>
            </p:spPr>
            <p:txBody>
              <a:bodyPr wrap="none" anchor="ctr"/>
              <a:lstStyle/>
              <a:p>
                <a:endParaRPr lang="en-US"/>
              </a:p>
            </p:txBody>
          </p:sp>
          <p:sp>
            <p:nvSpPr>
              <p:cNvPr id="1012748" name="AutoShape 12"/>
              <p:cNvSpPr>
                <a:spLocks noChangeArrowheads="1"/>
              </p:cNvSpPr>
              <p:nvPr/>
            </p:nvSpPr>
            <p:spPr bwMode="auto">
              <a:xfrm>
                <a:off x="1584" y="2688"/>
                <a:ext cx="768" cy="480"/>
              </a:xfrm>
              <a:prstGeom prst="flowChartDocumen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1012749" name="Text Box 13"/>
            <p:cNvSpPr txBox="1">
              <a:spLocks noChangeArrowheads="1"/>
            </p:cNvSpPr>
            <p:nvPr/>
          </p:nvSpPr>
          <p:spPr bwMode="auto">
            <a:xfrm>
              <a:off x="384" y="2808"/>
              <a:ext cx="970" cy="404"/>
            </a:xfrm>
            <a:prstGeom prst="rect">
              <a:avLst/>
            </a:prstGeom>
            <a:noFill/>
            <a:ln w="9525">
              <a:noFill/>
              <a:miter lim="800000"/>
              <a:headEnd/>
              <a:tailEnd/>
            </a:ln>
            <a:effectLst/>
          </p:spPr>
          <p:txBody>
            <a:bodyPr wrap="none">
              <a:spAutoFit/>
            </a:bodyPr>
            <a:lstStyle/>
            <a:p>
              <a:pPr eaLnBrk="1" hangingPunct="1"/>
              <a:r>
                <a:rPr lang="en-US" sz="1800">
                  <a:latin typeface="Verdana" pitchFamily="34" charset="0"/>
                </a:rPr>
                <a:t>Translation </a:t>
              </a:r>
            </a:p>
            <a:p>
              <a:pPr eaLnBrk="1" hangingPunct="1"/>
              <a:r>
                <a:rPr lang="en-US" sz="1800">
                  <a:latin typeface="Verdana" pitchFamily="34" charset="0"/>
                </a:rPr>
                <a:t>    Rules</a:t>
              </a:r>
            </a:p>
          </p:txBody>
        </p:sp>
      </p:grpSp>
      <p:sp>
        <p:nvSpPr>
          <p:cNvPr id="1012751" name="Text Box 15"/>
          <p:cNvSpPr txBox="1">
            <a:spLocks noChangeArrowheads="1"/>
          </p:cNvSpPr>
          <p:nvPr/>
        </p:nvSpPr>
        <p:spPr bwMode="auto">
          <a:xfrm>
            <a:off x="4632325" y="3163888"/>
            <a:ext cx="184150" cy="457200"/>
          </a:xfrm>
          <a:prstGeom prst="rect">
            <a:avLst/>
          </a:prstGeom>
          <a:noFill/>
          <a:ln w="9525" algn="ctr">
            <a:noFill/>
            <a:miter lim="800000"/>
            <a:headEnd/>
            <a:tailEnd/>
          </a:ln>
          <a:effectLst/>
        </p:spPr>
        <p:txBody>
          <a:bodyPr wrap="none">
            <a:spAutoFit/>
          </a:bodyPr>
          <a:lstStyle/>
          <a:p>
            <a:endParaRPr lang="en-US"/>
          </a:p>
        </p:txBody>
      </p:sp>
      <p:sp>
        <p:nvSpPr>
          <p:cNvPr id="1012759" name="Text Box 23"/>
          <p:cNvSpPr txBox="1">
            <a:spLocks noChangeArrowheads="1"/>
          </p:cNvSpPr>
          <p:nvPr/>
        </p:nvSpPr>
        <p:spPr bwMode="auto">
          <a:xfrm>
            <a:off x="4224338" y="1639888"/>
            <a:ext cx="2863850" cy="701675"/>
          </a:xfrm>
          <a:prstGeom prst="rect">
            <a:avLst/>
          </a:prstGeom>
          <a:noFill/>
          <a:ln w="9525" algn="ctr">
            <a:noFill/>
            <a:miter lim="800000"/>
            <a:headEnd/>
            <a:tailEnd/>
          </a:ln>
          <a:effectLst/>
        </p:spPr>
        <p:txBody>
          <a:bodyPr wrap="none">
            <a:spAutoFit/>
          </a:bodyPr>
          <a:lstStyle/>
          <a:p>
            <a:r>
              <a:rPr lang="en-US" sz="2000" b="1"/>
              <a:t>archetypes:</a:t>
            </a:r>
          </a:p>
          <a:p>
            <a:r>
              <a:rPr lang="en-US" sz="2000" b="1"/>
              <a:t>queries and templates</a:t>
            </a:r>
          </a:p>
        </p:txBody>
      </p:sp>
      <p:sp>
        <p:nvSpPr>
          <p:cNvPr id="1012760" name="Rectangle 24"/>
          <p:cNvSpPr>
            <a:spLocks noChangeArrowheads="1"/>
          </p:cNvSpPr>
          <p:nvPr/>
        </p:nvSpPr>
        <p:spPr bwMode="auto">
          <a:xfrm>
            <a:off x="533400" y="4260850"/>
            <a:ext cx="762000" cy="346075"/>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1600"/>
              <a:t>class</a:t>
            </a:r>
          </a:p>
        </p:txBody>
      </p:sp>
      <p:sp>
        <p:nvSpPr>
          <p:cNvPr id="1012761" name="Rectangle 25"/>
          <p:cNvSpPr>
            <a:spLocks noChangeArrowheads="1"/>
          </p:cNvSpPr>
          <p:nvPr/>
        </p:nvSpPr>
        <p:spPr bwMode="auto">
          <a:xfrm>
            <a:off x="1560513" y="4278313"/>
            <a:ext cx="914400" cy="314325"/>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1400"/>
              <a:t>attribute</a:t>
            </a:r>
          </a:p>
        </p:txBody>
      </p:sp>
      <p:sp>
        <p:nvSpPr>
          <p:cNvPr id="1012762" name="Rectangle 26"/>
          <p:cNvSpPr>
            <a:spLocks noChangeArrowheads="1"/>
          </p:cNvSpPr>
          <p:nvPr/>
        </p:nvSpPr>
        <p:spPr bwMode="auto">
          <a:xfrm>
            <a:off x="1447800" y="4946650"/>
            <a:ext cx="911225" cy="314325"/>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1400"/>
              <a:t>datatype</a:t>
            </a:r>
          </a:p>
        </p:txBody>
      </p:sp>
      <p:sp>
        <p:nvSpPr>
          <p:cNvPr id="1012763" name="Rectangle 27"/>
          <p:cNvSpPr>
            <a:spLocks noChangeArrowheads="1"/>
          </p:cNvSpPr>
          <p:nvPr/>
        </p:nvSpPr>
        <p:spPr bwMode="auto">
          <a:xfrm>
            <a:off x="533400" y="5557838"/>
            <a:ext cx="646113" cy="314325"/>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1400"/>
              <a:t>state</a:t>
            </a:r>
          </a:p>
        </p:txBody>
      </p:sp>
      <p:sp>
        <p:nvSpPr>
          <p:cNvPr id="1012764" name="Rectangle 28"/>
          <p:cNvSpPr>
            <a:spLocks noChangeArrowheads="1"/>
          </p:cNvSpPr>
          <p:nvPr/>
        </p:nvSpPr>
        <p:spPr bwMode="auto">
          <a:xfrm>
            <a:off x="1695450" y="5557838"/>
            <a:ext cx="1027113" cy="314325"/>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1400"/>
              <a:t>transition</a:t>
            </a:r>
          </a:p>
        </p:txBody>
      </p:sp>
      <p:sp>
        <p:nvSpPr>
          <p:cNvPr id="1012765" name="Rectangle 29"/>
          <p:cNvSpPr>
            <a:spLocks noChangeArrowheads="1"/>
          </p:cNvSpPr>
          <p:nvPr/>
        </p:nvSpPr>
        <p:spPr bwMode="auto">
          <a:xfrm>
            <a:off x="1447800" y="6075363"/>
            <a:ext cx="646113" cy="314325"/>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1400"/>
              <a:t>event</a:t>
            </a:r>
          </a:p>
        </p:txBody>
      </p:sp>
      <p:sp>
        <p:nvSpPr>
          <p:cNvPr id="1012766" name="Line 30"/>
          <p:cNvSpPr>
            <a:spLocks noChangeShapeType="1"/>
          </p:cNvSpPr>
          <p:nvPr/>
        </p:nvSpPr>
        <p:spPr bwMode="auto">
          <a:xfrm>
            <a:off x="1854200" y="5872163"/>
            <a:ext cx="0" cy="203200"/>
          </a:xfrm>
          <a:prstGeom prst="line">
            <a:avLst/>
          </a:prstGeom>
          <a:noFill/>
          <a:ln w="9525">
            <a:solidFill>
              <a:schemeClr val="tx1"/>
            </a:solidFill>
            <a:round/>
            <a:headEnd/>
            <a:tailEnd/>
          </a:ln>
          <a:effectLst/>
        </p:spPr>
        <p:txBody>
          <a:bodyPr>
            <a:spAutoFit/>
          </a:bodyPr>
          <a:lstStyle/>
          <a:p>
            <a:endParaRPr lang="en-US"/>
          </a:p>
        </p:txBody>
      </p:sp>
      <p:sp>
        <p:nvSpPr>
          <p:cNvPr id="1012767" name="Line 31"/>
          <p:cNvSpPr>
            <a:spLocks noChangeShapeType="1"/>
          </p:cNvSpPr>
          <p:nvPr/>
        </p:nvSpPr>
        <p:spPr bwMode="auto">
          <a:xfrm>
            <a:off x="1825625" y="4592638"/>
            <a:ext cx="0" cy="354012"/>
          </a:xfrm>
          <a:prstGeom prst="line">
            <a:avLst/>
          </a:prstGeom>
          <a:noFill/>
          <a:ln w="9525">
            <a:solidFill>
              <a:schemeClr val="tx1"/>
            </a:solidFill>
            <a:round/>
            <a:headEnd/>
            <a:tailEnd/>
          </a:ln>
          <a:effectLst/>
        </p:spPr>
        <p:txBody>
          <a:bodyPr>
            <a:spAutoFit/>
          </a:bodyPr>
          <a:lstStyle/>
          <a:p>
            <a:endParaRPr lang="en-US"/>
          </a:p>
        </p:txBody>
      </p:sp>
      <p:sp>
        <p:nvSpPr>
          <p:cNvPr id="1012768" name="Line 32"/>
          <p:cNvSpPr>
            <a:spLocks noChangeShapeType="1"/>
          </p:cNvSpPr>
          <p:nvPr/>
        </p:nvSpPr>
        <p:spPr bwMode="auto">
          <a:xfrm>
            <a:off x="1295400" y="4413250"/>
            <a:ext cx="265113" cy="0"/>
          </a:xfrm>
          <a:prstGeom prst="line">
            <a:avLst/>
          </a:prstGeom>
          <a:noFill/>
          <a:ln w="9525">
            <a:solidFill>
              <a:schemeClr val="tx1"/>
            </a:solidFill>
            <a:round/>
            <a:headEnd/>
            <a:tailEnd/>
          </a:ln>
          <a:effectLst/>
        </p:spPr>
        <p:txBody>
          <a:bodyPr>
            <a:spAutoFit/>
          </a:bodyPr>
          <a:lstStyle/>
          <a:p>
            <a:endParaRPr lang="en-US"/>
          </a:p>
        </p:txBody>
      </p:sp>
      <p:sp>
        <p:nvSpPr>
          <p:cNvPr id="1012769" name="Freeform 33"/>
          <p:cNvSpPr>
            <a:spLocks/>
          </p:cNvSpPr>
          <p:nvPr/>
        </p:nvSpPr>
        <p:spPr bwMode="auto">
          <a:xfrm>
            <a:off x="1008063" y="5741988"/>
            <a:ext cx="341312" cy="260350"/>
          </a:xfrm>
          <a:custGeom>
            <a:avLst/>
            <a:gdLst/>
            <a:ahLst/>
            <a:cxnLst>
              <a:cxn ang="0">
                <a:pos x="0" y="92"/>
              </a:cxn>
              <a:cxn ang="0">
                <a:pos x="1" y="164"/>
              </a:cxn>
              <a:cxn ang="0">
                <a:pos x="215" y="159"/>
              </a:cxn>
              <a:cxn ang="0">
                <a:pos x="215" y="0"/>
              </a:cxn>
              <a:cxn ang="0">
                <a:pos x="115" y="0"/>
              </a:cxn>
            </a:cxnLst>
            <a:rect l="0" t="0" r="r" b="b"/>
            <a:pathLst>
              <a:path w="215" h="164">
                <a:moveTo>
                  <a:pt x="0" y="92"/>
                </a:moveTo>
                <a:lnTo>
                  <a:pt x="1" y="164"/>
                </a:lnTo>
                <a:lnTo>
                  <a:pt x="215" y="159"/>
                </a:lnTo>
                <a:lnTo>
                  <a:pt x="215" y="0"/>
                </a:lnTo>
                <a:lnTo>
                  <a:pt x="115" y="0"/>
                </a:lnTo>
              </a:path>
            </a:pathLst>
          </a:custGeom>
          <a:noFill/>
          <a:ln w="9525"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12770" name="Line 34"/>
          <p:cNvSpPr>
            <a:spLocks noChangeShapeType="1"/>
          </p:cNvSpPr>
          <p:nvPr/>
        </p:nvSpPr>
        <p:spPr bwMode="auto">
          <a:xfrm>
            <a:off x="1349375" y="5799138"/>
            <a:ext cx="346075" cy="0"/>
          </a:xfrm>
          <a:prstGeom prst="line">
            <a:avLst/>
          </a:prstGeom>
          <a:noFill/>
          <a:ln w="9525">
            <a:solidFill>
              <a:schemeClr val="tx1"/>
            </a:solidFill>
            <a:prstDash val="dash"/>
            <a:round/>
            <a:headEnd/>
            <a:tailEnd/>
          </a:ln>
          <a:effectLst/>
        </p:spPr>
        <p:txBody>
          <a:bodyPr>
            <a:spAutoFit/>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ChangeArrowheads="1"/>
          </p:cNvSpPr>
          <p:nvPr/>
        </p:nvSpPr>
        <p:spPr bwMode="auto">
          <a:xfrm>
            <a:off x="3048000" y="0"/>
            <a:ext cx="6096000" cy="6858000"/>
          </a:xfrm>
          <a:prstGeom prst="rect">
            <a:avLst/>
          </a:prstGeom>
          <a:gradFill rotWithShape="1">
            <a:gsLst>
              <a:gs pos="0">
                <a:srgbClr val="FFFF99"/>
              </a:gs>
              <a:gs pos="50000">
                <a:schemeClr val="bg1"/>
              </a:gs>
              <a:gs pos="100000">
                <a:srgbClr val="FFFF99"/>
              </a:gs>
            </a:gsLst>
            <a:lin ang="5400000" scaled="1"/>
          </a:gradFill>
          <a:ln w="9525">
            <a:noFill/>
            <a:miter lim="800000"/>
            <a:headEnd/>
            <a:tailEnd/>
          </a:ln>
          <a:effectLst/>
        </p:spPr>
        <p:txBody>
          <a:bodyPr wrap="none" anchor="ctr"/>
          <a:lstStyle/>
          <a:p>
            <a:pPr algn="r"/>
            <a:endParaRPr lang="en-US"/>
          </a:p>
        </p:txBody>
      </p:sp>
      <p:sp>
        <p:nvSpPr>
          <p:cNvPr id="1008643" name="Rectangle 3"/>
          <p:cNvSpPr>
            <a:spLocks noChangeArrowheads="1"/>
          </p:cNvSpPr>
          <p:nvPr/>
        </p:nvSpPr>
        <p:spPr bwMode="auto">
          <a:xfrm>
            <a:off x="0" y="0"/>
            <a:ext cx="3089275" cy="6858000"/>
          </a:xfrm>
          <a:prstGeom prst="rect">
            <a:avLst/>
          </a:prstGeom>
          <a:gradFill rotWithShape="1">
            <a:gsLst>
              <a:gs pos="0">
                <a:schemeClr val="accent1"/>
              </a:gs>
              <a:gs pos="50000">
                <a:schemeClr val="bg1"/>
              </a:gs>
              <a:gs pos="100000">
                <a:schemeClr val="accent1"/>
              </a:gs>
            </a:gsLst>
            <a:lin ang="5400000" scaled="1"/>
          </a:gradFill>
          <a:ln w="9525">
            <a:noFill/>
            <a:miter lim="800000"/>
            <a:headEnd/>
            <a:tailEnd/>
          </a:ln>
          <a:effectLst/>
        </p:spPr>
        <p:txBody>
          <a:bodyPr wrap="none" anchor="ctr"/>
          <a:lstStyle/>
          <a:p>
            <a:endParaRPr lang="en-US"/>
          </a:p>
        </p:txBody>
      </p:sp>
      <p:pic>
        <p:nvPicPr>
          <p:cNvPr id="1008644" name="Picture 4" descr="MB-class diagram"/>
          <p:cNvPicPr>
            <a:picLocks noChangeAspect="1" noChangeArrowheads="1"/>
          </p:cNvPicPr>
          <p:nvPr/>
        </p:nvPicPr>
        <p:blipFill>
          <a:blip r:embed="rId3"/>
          <a:srcRect/>
          <a:stretch>
            <a:fillRect/>
          </a:stretch>
        </p:blipFill>
        <p:spPr bwMode="auto">
          <a:xfrm>
            <a:off x="123825" y="265113"/>
            <a:ext cx="2924175" cy="2117725"/>
          </a:xfrm>
          <a:prstGeom prst="rect">
            <a:avLst/>
          </a:prstGeom>
          <a:noFill/>
          <a:effectLst>
            <a:outerShdw dist="71842" dir="2700000" algn="ctr" rotWithShape="0">
              <a:srgbClr val="808080"/>
            </a:outerShdw>
          </a:effectLst>
        </p:spPr>
      </p:pic>
      <p:sp>
        <p:nvSpPr>
          <p:cNvPr id="1008645" name="AutoShape 5"/>
          <p:cNvSpPr>
            <a:spLocks noChangeArrowheads="1"/>
          </p:cNvSpPr>
          <p:nvPr/>
        </p:nvSpPr>
        <p:spPr bwMode="auto">
          <a:xfrm>
            <a:off x="244475" y="2868613"/>
            <a:ext cx="2630488" cy="3684587"/>
          </a:xfrm>
          <a:prstGeom prst="flowChartMagneticDisk">
            <a:avLst/>
          </a:prstGeom>
          <a:solidFill>
            <a:srgbClr val="FF0000">
              <a:alpha val="75000"/>
            </a:srgbClr>
          </a:solidFill>
          <a:ln w="9525">
            <a:solidFill>
              <a:schemeClr val="tx1"/>
            </a:solidFill>
            <a:round/>
            <a:headEnd/>
            <a:tailEnd/>
          </a:ln>
          <a:effectLst/>
        </p:spPr>
        <p:txBody>
          <a:bodyPr wrap="none" anchor="ctr"/>
          <a:lstStyle/>
          <a:p>
            <a:endParaRPr lang="en-US"/>
          </a:p>
        </p:txBody>
      </p:sp>
      <p:sp>
        <p:nvSpPr>
          <p:cNvPr id="1008646" name="Text Box 6"/>
          <p:cNvSpPr txBox="1">
            <a:spLocks noChangeArrowheads="1"/>
          </p:cNvSpPr>
          <p:nvPr/>
        </p:nvSpPr>
        <p:spPr bwMode="auto">
          <a:xfrm>
            <a:off x="762000" y="2971800"/>
            <a:ext cx="1447800" cy="641350"/>
          </a:xfrm>
          <a:prstGeom prst="rect">
            <a:avLst/>
          </a:prstGeom>
          <a:noFill/>
          <a:ln w="9525">
            <a:noFill/>
            <a:miter lim="800000"/>
            <a:headEnd/>
            <a:tailEnd/>
          </a:ln>
          <a:effectLst/>
        </p:spPr>
        <p:txBody>
          <a:bodyPr>
            <a:spAutoFit/>
          </a:bodyPr>
          <a:lstStyle/>
          <a:p>
            <a:pPr algn="ctr" eaLnBrk="1" hangingPunct="1">
              <a:spcBef>
                <a:spcPct val="50000"/>
              </a:spcBef>
            </a:pPr>
            <a:r>
              <a:rPr lang="en-US" sz="1800">
                <a:latin typeface="Verdana" pitchFamily="34" charset="0"/>
              </a:rPr>
              <a:t>xtUML Repository</a:t>
            </a:r>
          </a:p>
        </p:txBody>
      </p:sp>
      <p:sp>
        <p:nvSpPr>
          <p:cNvPr id="1008647" name="Text Box 7"/>
          <p:cNvSpPr txBox="1">
            <a:spLocks noChangeArrowheads="1"/>
          </p:cNvSpPr>
          <p:nvPr/>
        </p:nvSpPr>
        <p:spPr bwMode="auto">
          <a:xfrm>
            <a:off x="3162300" y="303213"/>
            <a:ext cx="1828800" cy="366712"/>
          </a:xfrm>
          <a:prstGeom prst="rect">
            <a:avLst/>
          </a:prstGeom>
          <a:noFill/>
          <a:ln w="9525">
            <a:noFill/>
            <a:miter lim="800000"/>
            <a:headEnd/>
            <a:tailEnd/>
          </a:ln>
          <a:effectLst/>
        </p:spPr>
        <p:txBody>
          <a:bodyPr>
            <a:spAutoFit/>
          </a:bodyPr>
          <a:lstStyle/>
          <a:p>
            <a:pPr eaLnBrk="1" hangingPunct="1">
              <a:spcBef>
                <a:spcPct val="50000"/>
              </a:spcBef>
            </a:pPr>
            <a:r>
              <a:rPr lang="en-US" sz="1800">
                <a:latin typeface="Verdana" pitchFamily="34" charset="0"/>
              </a:rPr>
              <a:t>Model Builder</a:t>
            </a:r>
          </a:p>
        </p:txBody>
      </p:sp>
      <p:sp>
        <p:nvSpPr>
          <p:cNvPr id="1008648" name="AutoShape 8"/>
          <p:cNvSpPr>
            <a:spLocks noChangeArrowheads="1"/>
          </p:cNvSpPr>
          <p:nvPr/>
        </p:nvSpPr>
        <p:spPr bwMode="auto">
          <a:xfrm rot="16200000">
            <a:off x="1374775" y="2492376"/>
            <a:ext cx="371475" cy="381000"/>
          </a:xfrm>
          <a:prstGeom prst="leftArrow">
            <a:avLst>
              <a:gd name="adj1" fmla="val 50000"/>
              <a:gd name="adj2" fmla="val 25000"/>
            </a:avLst>
          </a:prstGeom>
          <a:gradFill rotWithShape="0">
            <a:gsLst>
              <a:gs pos="0">
                <a:srgbClr val="FEFAA6"/>
              </a:gs>
              <a:gs pos="100000">
                <a:srgbClr val="50FEED"/>
              </a:gs>
            </a:gsLst>
            <a:lin ang="0" scaled="1"/>
          </a:gradFill>
          <a:ln w="9525">
            <a:solidFill>
              <a:srgbClr val="009490"/>
            </a:solidFill>
            <a:miter lim="800000"/>
            <a:headEnd/>
            <a:tailEnd/>
          </a:ln>
          <a:effectLst/>
        </p:spPr>
        <p:txBody>
          <a:bodyPr anchor="ctr">
            <a:spAutoFit/>
          </a:bodyPr>
          <a:lstStyle/>
          <a:p>
            <a:endParaRPr lang="en-US"/>
          </a:p>
        </p:txBody>
      </p:sp>
      <p:grpSp>
        <p:nvGrpSpPr>
          <p:cNvPr id="2" name="Group 9"/>
          <p:cNvGrpSpPr>
            <a:grpSpLocks/>
          </p:cNvGrpSpPr>
          <p:nvPr/>
        </p:nvGrpSpPr>
        <p:grpSpPr bwMode="auto">
          <a:xfrm>
            <a:off x="6477000" y="847725"/>
            <a:ext cx="1828800" cy="1143000"/>
            <a:chOff x="384" y="2640"/>
            <a:chExt cx="1152" cy="720"/>
          </a:xfrm>
        </p:grpSpPr>
        <p:grpSp>
          <p:nvGrpSpPr>
            <p:cNvPr id="3" name="Group 10"/>
            <p:cNvGrpSpPr>
              <a:grpSpLocks/>
            </p:cNvGrpSpPr>
            <p:nvPr/>
          </p:nvGrpSpPr>
          <p:grpSpPr bwMode="auto">
            <a:xfrm>
              <a:off x="384" y="2640"/>
              <a:ext cx="1152" cy="720"/>
              <a:chOff x="1584" y="2592"/>
              <a:chExt cx="864" cy="576"/>
            </a:xfrm>
          </p:grpSpPr>
          <p:sp>
            <p:nvSpPr>
              <p:cNvPr id="1008651" name="AutoShape 11"/>
              <p:cNvSpPr>
                <a:spLocks noChangeArrowheads="1"/>
              </p:cNvSpPr>
              <p:nvPr/>
            </p:nvSpPr>
            <p:spPr bwMode="auto">
              <a:xfrm>
                <a:off x="1680" y="2592"/>
                <a:ext cx="768" cy="480"/>
              </a:xfrm>
              <a:prstGeom prst="flowChartDocument">
                <a:avLst/>
              </a:prstGeom>
              <a:solidFill>
                <a:srgbClr val="FF0000"/>
              </a:solidFill>
              <a:ln w="9525">
                <a:solidFill>
                  <a:schemeClr val="tx1"/>
                </a:solidFill>
                <a:miter lim="800000"/>
                <a:headEnd/>
                <a:tailEnd/>
              </a:ln>
              <a:effectLst/>
            </p:spPr>
            <p:txBody>
              <a:bodyPr wrap="none" anchor="ctr"/>
              <a:lstStyle/>
              <a:p>
                <a:endParaRPr lang="en-US"/>
              </a:p>
            </p:txBody>
          </p:sp>
          <p:sp>
            <p:nvSpPr>
              <p:cNvPr id="1008652" name="AutoShape 12"/>
              <p:cNvSpPr>
                <a:spLocks noChangeArrowheads="1"/>
              </p:cNvSpPr>
              <p:nvPr/>
            </p:nvSpPr>
            <p:spPr bwMode="auto">
              <a:xfrm>
                <a:off x="1584" y="2688"/>
                <a:ext cx="768" cy="480"/>
              </a:xfrm>
              <a:prstGeom prst="flowChartDocumen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1008653" name="Text Box 13"/>
            <p:cNvSpPr txBox="1">
              <a:spLocks noChangeArrowheads="1"/>
            </p:cNvSpPr>
            <p:nvPr/>
          </p:nvSpPr>
          <p:spPr bwMode="auto">
            <a:xfrm>
              <a:off x="384" y="2808"/>
              <a:ext cx="970" cy="404"/>
            </a:xfrm>
            <a:prstGeom prst="rect">
              <a:avLst/>
            </a:prstGeom>
            <a:noFill/>
            <a:ln w="9525">
              <a:noFill/>
              <a:miter lim="800000"/>
              <a:headEnd/>
              <a:tailEnd/>
            </a:ln>
            <a:effectLst/>
          </p:spPr>
          <p:txBody>
            <a:bodyPr wrap="none">
              <a:spAutoFit/>
            </a:bodyPr>
            <a:lstStyle/>
            <a:p>
              <a:pPr eaLnBrk="1" hangingPunct="1"/>
              <a:r>
                <a:rPr lang="en-US" sz="1800">
                  <a:latin typeface="Verdana" pitchFamily="34" charset="0"/>
                </a:rPr>
                <a:t>Translation </a:t>
              </a:r>
            </a:p>
            <a:p>
              <a:pPr eaLnBrk="1" hangingPunct="1"/>
              <a:r>
                <a:rPr lang="en-US" sz="1800">
                  <a:latin typeface="Verdana" pitchFamily="34" charset="0"/>
                </a:rPr>
                <a:t>    Rules</a:t>
              </a:r>
            </a:p>
          </p:txBody>
        </p:sp>
      </p:grpSp>
      <p:sp>
        <p:nvSpPr>
          <p:cNvPr id="1008654" name="AutoShape 14"/>
          <p:cNvSpPr>
            <a:spLocks noChangeArrowheads="1"/>
          </p:cNvSpPr>
          <p:nvPr/>
        </p:nvSpPr>
        <p:spPr bwMode="auto">
          <a:xfrm>
            <a:off x="3767138" y="3141663"/>
            <a:ext cx="1611312" cy="831850"/>
          </a:xfrm>
          <a:prstGeom prst="plus">
            <a:avLst>
              <a:gd name="adj" fmla="val 25000"/>
            </a:avLst>
          </a:prstGeom>
          <a:solidFill>
            <a:srgbClr val="99CCFF"/>
          </a:solidFill>
          <a:ln w="9525" algn="ctr">
            <a:solidFill>
              <a:schemeClr val="tx1"/>
            </a:solidFill>
            <a:miter lim="800000"/>
            <a:headEnd/>
            <a:tailEnd/>
          </a:ln>
          <a:effectLst/>
        </p:spPr>
        <p:txBody>
          <a:bodyPr anchor="ctr">
            <a:spAutoFit/>
          </a:bodyPr>
          <a:lstStyle/>
          <a:p>
            <a:pPr algn="ctr"/>
            <a:endParaRPr lang="en-US"/>
          </a:p>
        </p:txBody>
      </p:sp>
      <p:sp>
        <p:nvSpPr>
          <p:cNvPr id="1008655" name="Text Box 15"/>
          <p:cNvSpPr txBox="1">
            <a:spLocks noChangeArrowheads="1"/>
          </p:cNvSpPr>
          <p:nvPr/>
        </p:nvSpPr>
        <p:spPr bwMode="auto">
          <a:xfrm>
            <a:off x="4632325" y="3163888"/>
            <a:ext cx="184150" cy="457200"/>
          </a:xfrm>
          <a:prstGeom prst="rect">
            <a:avLst/>
          </a:prstGeom>
          <a:noFill/>
          <a:ln w="9525" algn="ctr">
            <a:noFill/>
            <a:miter lim="800000"/>
            <a:headEnd/>
            <a:tailEnd/>
          </a:ln>
          <a:effectLst/>
        </p:spPr>
        <p:txBody>
          <a:bodyPr wrap="none">
            <a:spAutoFit/>
          </a:bodyPr>
          <a:lstStyle/>
          <a:p>
            <a:endParaRPr lang="en-US"/>
          </a:p>
        </p:txBody>
      </p:sp>
      <p:sp>
        <p:nvSpPr>
          <p:cNvPr id="1008656" name="Text Box 16"/>
          <p:cNvSpPr txBox="1">
            <a:spLocks noChangeArrowheads="1"/>
          </p:cNvSpPr>
          <p:nvPr/>
        </p:nvSpPr>
        <p:spPr bwMode="auto">
          <a:xfrm>
            <a:off x="3886200" y="3352800"/>
            <a:ext cx="1279966" cy="400110"/>
          </a:xfrm>
          <a:prstGeom prst="rect">
            <a:avLst/>
          </a:prstGeom>
          <a:noFill/>
          <a:ln w="9525" algn="ctr">
            <a:noFill/>
            <a:miter lim="800000"/>
            <a:headEnd/>
            <a:tailEnd/>
          </a:ln>
          <a:effectLst/>
        </p:spPr>
        <p:txBody>
          <a:bodyPr wrap="none">
            <a:spAutoFit/>
          </a:bodyPr>
          <a:lstStyle/>
          <a:p>
            <a:r>
              <a:rPr lang="en-US" sz="2000" dirty="0"/>
              <a:t>generator</a:t>
            </a:r>
          </a:p>
        </p:txBody>
      </p:sp>
      <p:sp>
        <p:nvSpPr>
          <p:cNvPr id="1008657" name="AutoShape 17"/>
          <p:cNvSpPr>
            <a:spLocks noChangeArrowheads="1"/>
          </p:cNvSpPr>
          <p:nvPr/>
        </p:nvSpPr>
        <p:spPr bwMode="auto">
          <a:xfrm>
            <a:off x="3089275" y="3316288"/>
            <a:ext cx="492125" cy="457200"/>
          </a:xfrm>
          <a:prstGeom prst="rightArrow">
            <a:avLst>
              <a:gd name="adj1" fmla="val 50000"/>
              <a:gd name="adj2" fmla="val 26910"/>
            </a:avLst>
          </a:prstGeom>
          <a:solidFill>
            <a:srgbClr val="C0C0C0"/>
          </a:solidFill>
          <a:ln w="9525" algn="ctr">
            <a:solidFill>
              <a:schemeClr val="tx1"/>
            </a:solidFill>
            <a:miter lim="800000"/>
            <a:headEnd/>
            <a:tailEnd/>
          </a:ln>
          <a:effectLst/>
        </p:spPr>
        <p:txBody>
          <a:bodyPr wrap="none" anchor="ctr">
            <a:spAutoFit/>
          </a:bodyPr>
          <a:lstStyle/>
          <a:p>
            <a:endParaRPr lang="en-US"/>
          </a:p>
        </p:txBody>
      </p:sp>
      <p:sp>
        <p:nvSpPr>
          <p:cNvPr id="1008658" name="AutoShape 18"/>
          <p:cNvSpPr>
            <a:spLocks noChangeArrowheads="1"/>
          </p:cNvSpPr>
          <p:nvPr/>
        </p:nvSpPr>
        <p:spPr bwMode="auto">
          <a:xfrm rot="7674604">
            <a:off x="5638800" y="2514601"/>
            <a:ext cx="492125" cy="457200"/>
          </a:xfrm>
          <a:prstGeom prst="rightArrow">
            <a:avLst>
              <a:gd name="adj1" fmla="val 50000"/>
              <a:gd name="adj2" fmla="val 26910"/>
            </a:avLst>
          </a:prstGeom>
          <a:solidFill>
            <a:srgbClr val="C0C0C0"/>
          </a:solidFill>
          <a:ln w="9525" algn="ctr">
            <a:solidFill>
              <a:schemeClr val="tx1"/>
            </a:solidFill>
            <a:miter lim="800000"/>
            <a:headEnd/>
            <a:tailEnd/>
          </a:ln>
          <a:effectLst/>
        </p:spPr>
        <p:txBody>
          <a:bodyPr wrap="none" anchor="ctr">
            <a:spAutoFit/>
          </a:bodyPr>
          <a:lstStyle/>
          <a:p>
            <a:endParaRPr lang="en-US"/>
          </a:p>
        </p:txBody>
      </p:sp>
      <p:sp>
        <p:nvSpPr>
          <p:cNvPr id="1008663" name="Text Box 23"/>
          <p:cNvSpPr txBox="1">
            <a:spLocks noChangeArrowheads="1"/>
          </p:cNvSpPr>
          <p:nvPr/>
        </p:nvSpPr>
        <p:spPr bwMode="auto">
          <a:xfrm>
            <a:off x="4224338" y="1639888"/>
            <a:ext cx="2863850" cy="701675"/>
          </a:xfrm>
          <a:prstGeom prst="rect">
            <a:avLst/>
          </a:prstGeom>
          <a:noFill/>
          <a:ln w="9525" algn="ctr">
            <a:noFill/>
            <a:miter lim="800000"/>
            <a:headEnd/>
            <a:tailEnd/>
          </a:ln>
          <a:effectLst/>
        </p:spPr>
        <p:txBody>
          <a:bodyPr wrap="none">
            <a:spAutoFit/>
          </a:bodyPr>
          <a:lstStyle/>
          <a:p>
            <a:r>
              <a:rPr lang="en-US" sz="2000" b="1"/>
              <a:t>archetypes:</a:t>
            </a:r>
          </a:p>
          <a:p>
            <a:r>
              <a:rPr lang="en-US" sz="2000" b="1"/>
              <a:t>queries and templates</a:t>
            </a:r>
          </a:p>
        </p:txBody>
      </p:sp>
      <p:sp>
        <p:nvSpPr>
          <p:cNvPr id="1008664" name="Rectangle 24"/>
          <p:cNvSpPr>
            <a:spLocks noChangeArrowheads="1"/>
          </p:cNvSpPr>
          <p:nvPr/>
        </p:nvSpPr>
        <p:spPr bwMode="auto">
          <a:xfrm>
            <a:off x="533400" y="4260850"/>
            <a:ext cx="762000" cy="346075"/>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1600"/>
              <a:t>class</a:t>
            </a:r>
          </a:p>
        </p:txBody>
      </p:sp>
      <p:sp>
        <p:nvSpPr>
          <p:cNvPr id="1008665" name="Rectangle 25"/>
          <p:cNvSpPr>
            <a:spLocks noChangeArrowheads="1"/>
          </p:cNvSpPr>
          <p:nvPr/>
        </p:nvSpPr>
        <p:spPr bwMode="auto">
          <a:xfrm>
            <a:off x="1560513" y="4278313"/>
            <a:ext cx="914400" cy="314325"/>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1400"/>
              <a:t>attribute</a:t>
            </a:r>
          </a:p>
        </p:txBody>
      </p:sp>
      <p:sp>
        <p:nvSpPr>
          <p:cNvPr id="1008666" name="Rectangle 26"/>
          <p:cNvSpPr>
            <a:spLocks noChangeArrowheads="1"/>
          </p:cNvSpPr>
          <p:nvPr/>
        </p:nvSpPr>
        <p:spPr bwMode="auto">
          <a:xfrm>
            <a:off x="1447800" y="4946650"/>
            <a:ext cx="911225" cy="314325"/>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1400"/>
              <a:t>datatype</a:t>
            </a:r>
          </a:p>
        </p:txBody>
      </p:sp>
      <p:sp>
        <p:nvSpPr>
          <p:cNvPr id="1008667" name="Rectangle 27"/>
          <p:cNvSpPr>
            <a:spLocks noChangeArrowheads="1"/>
          </p:cNvSpPr>
          <p:nvPr/>
        </p:nvSpPr>
        <p:spPr bwMode="auto">
          <a:xfrm>
            <a:off x="533400" y="5557838"/>
            <a:ext cx="646113" cy="314325"/>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1400"/>
              <a:t>state</a:t>
            </a:r>
          </a:p>
        </p:txBody>
      </p:sp>
      <p:sp>
        <p:nvSpPr>
          <p:cNvPr id="1008668" name="Rectangle 28"/>
          <p:cNvSpPr>
            <a:spLocks noChangeArrowheads="1"/>
          </p:cNvSpPr>
          <p:nvPr/>
        </p:nvSpPr>
        <p:spPr bwMode="auto">
          <a:xfrm>
            <a:off x="1695450" y="5557838"/>
            <a:ext cx="1027113" cy="314325"/>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1400"/>
              <a:t>transition</a:t>
            </a:r>
          </a:p>
        </p:txBody>
      </p:sp>
      <p:sp>
        <p:nvSpPr>
          <p:cNvPr id="1008669" name="Rectangle 29"/>
          <p:cNvSpPr>
            <a:spLocks noChangeArrowheads="1"/>
          </p:cNvSpPr>
          <p:nvPr/>
        </p:nvSpPr>
        <p:spPr bwMode="auto">
          <a:xfrm>
            <a:off x="1447800" y="6075363"/>
            <a:ext cx="646113" cy="314325"/>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1400"/>
              <a:t>event</a:t>
            </a:r>
          </a:p>
        </p:txBody>
      </p:sp>
      <p:sp>
        <p:nvSpPr>
          <p:cNvPr id="1008670" name="Line 30"/>
          <p:cNvSpPr>
            <a:spLocks noChangeShapeType="1"/>
          </p:cNvSpPr>
          <p:nvPr/>
        </p:nvSpPr>
        <p:spPr bwMode="auto">
          <a:xfrm>
            <a:off x="1854200" y="5872163"/>
            <a:ext cx="0" cy="203200"/>
          </a:xfrm>
          <a:prstGeom prst="line">
            <a:avLst/>
          </a:prstGeom>
          <a:noFill/>
          <a:ln w="9525">
            <a:solidFill>
              <a:schemeClr val="tx1"/>
            </a:solidFill>
            <a:round/>
            <a:headEnd/>
            <a:tailEnd/>
          </a:ln>
          <a:effectLst/>
        </p:spPr>
        <p:txBody>
          <a:bodyPr>
            <a:spAutoFit/>
          </a:bodyPr>
          <a:lstStyle/>
          <a:p>
            <a:endParaRPr lang="en-US"/>
          </a:p>
        </p:txBody>
      </p:sp>
      <p:sp>
        <p:nvSpPr>
          <p:cNvPr id="1008671" name="Line 31"/>
          <p:cNvSpPr>
            <a:spLocks noChangeShapeType="1"/>
          </p:cNvSpPr>
          <p:nvPr/>
        </p:nvSpPr>
        <p:spPr bwMode="auto">
          <a:xfrm>
            <a:off x="1825625" y="4592638"/>
            <a:ext cx="0" cy="354012"/>
          </a:xfrm>
          <a:prstGeom prst="line">
            <a:avLst/>
          </a:prstGeom>
          <a:noFill/>
          <a:ln w="9525">
            <a:solidFill>
              <a:schemeClr val="tx1"/>
            </a:solidFill>
            <a:round/>
            <a:headEnd/>
            <a:tailEnd/>
          </a:ln>
          <a:effectLst/>
        </p:spPr>
        <p:txBody>
          <a:bodyPr>
            <a:spAutoFit/>
          </a:bodyPr>
          <a:lstStyle/>
          <a:p>
            <a:endParaRPr lang="en-US"/>
          </a:p>
        </p:txBody>
      </p:sp>
      <p:sp>
        <p:nvSpPr>
          <p:cNvPr id="1008672" name="Line 32"/>
          <p:cNvSpPr>
            <a:spLocks noChangeShapeType="1"/>
          </p:cNvSpPr>
          <p:nvPr/>
        </p:nvSpPr>
        <p:spPr bwMode="auto">
          <a:xfrm>
            <a:off x="1295400" y="4413250"/>
            <a:ext cx="265113" cy="0"/>
          </a:xfrm>
          <a:prstGeom prst="line">
            <a:avLst/>
          </a:prstGeom>
          <a:noFill/>
          <a:ln w="9525">
            <a:solidFill>
              <a:schemeClr val="tx1"/>
            </a:solidFill>
            <a:round/>
            <a:headEnd/>
            <a:tailEnd/>
          </a:ln>
          <a:effectLst/>
        </p:spPr>
        <p:txBody>
          <a:bodyPr>
            <a:spAutoFit/>
          </a:bodyPr>
          <a:lstStyle/>
          <a:p>
            <a:endParaRPr lang="en-US"/>
          </a:p>
        </p:txBody>
      </p:sp>
      <p:sp>
        <p:nvSpPr>
          <p:cNvPr id="1008673" name="Freeform 33"/>
          <p:cNvSpPr>
            <a:spLocks/>
          </p:cNvSpPr>
          <p:nvPr/>
        </p:nvSpPr>
        <p:spPr bwMode="auto">
          <a:xfrm>
            <a:off x="1008063" y="5741988"/>
            <a:ext cx="341312" cy="260350"/>
          </a:xfrm>
          <a:custGeom>
            <a:avLst/>
            <a:gdLst/>
            <a:ahLst/>
            <a:cxnLst>
              <a:cxn ang="0">
                <a:pos x="0" y="92"/>
              </a:cxn>
              <a:cxn ang="0">
                <a:pos x="1" y="164"/>
              </a:cxn>
              <a:cxn ang="0">
                <a:pos x="215" y="159"/>
              </a:cxn>
              <a:cxn ang="0">
                <a:pos x="215" y="0"/>
              </a:cxn>
              <a:cxn ang="0">
                <a:pos x="115" y="0"/>
              </a:cxn>
            </a:cxnLst>
            <a:rect l="0" t="0" r="r" b="b"/>
            <a:pathLst>
              <a:path w="215" h="164">
                <a:moveTo>
                  <a:pt x="0" y="92"/>
                </a:moveTo>
                <a:lnTo>
                  <a:pt x="1" y="164"/>
                </a:lnTo>
                <a:lnTo>
                  <a:pt x="215" y="159"/>
                </a:lnTo>
                <a:lnTo>
                  <a:pt x="215" y="0"/>
                </a:lnTo>
                <a:lnTo>
                  <a:pt x="115" y="0"/>
                </a:lnTo>
              </a:path>
            </a:pathLst>
          </a:custGeom>
          <a:noFill/>
          <a:ln w="9525"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08674" name="Line 34"/>
          <p:cNvSpPr>
            <a:spLocks noChangeShapeType="1"/>
          </p:cNvSpPr>
          <p:nvPr/>
        </p:nvSpPr>
        <p:spPr bwMode="auto">
          <a:xfrm>
            <a:off x="1349375" y="5799138"/>
            <a:ext cx="346075" cy="0"/>
          </a:xfrm>
          <a:prstGeom prst="line">
            <a:avLst/>
          </a:prstGeom>
          <a:noFill/>
          <a:ln w="9525">
            <a:solidFill>
              <a:schemeClr val="tx1"/>
            </a:solidFill>
            <a:prstDash val="dash"/>
            <a:round/>
            <a:headEnd/>
            <a:tailEnd/>
          </a:ln>
          <a:effectLst/>
        </p:spPr>
        <p:txBody>
          <a:bodyPr>
            <a:spAutoFit/>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6" name="Rectangle 2"/>
          <p:cNvSpPr>
            <a:spLocks noChangeArrowheads="1"/>
          </p:cNvSpPr>
          <p:nvPr/>
        </p:nvSpPr>
        <p:spPr bwMode="auto">
          <a:xfrm>
            <a:off x="3048000" y="0"/>
            <a:ext cx="6096000" cy="6858000"/>
          </a:xfrm>
          <a:prstGeom prst="rect">
            <a:avLst/>
          </a:prstGeom>
          <a:gradFill rotWithShape="1">
            <a:gsLst>
              <a:gs pos="0">
                <a:srgbClr val="FFFF99"/>
              </a:gs>
              <a:gs pos="50000">
                <a:schemeClr val="bg1"/>
              </a:gs>
              <a:gs pos="100000">
                <a:srgbClr val="FFFF99"/>
              </a:gs>
            </a:gsLst>
            <a:lin ang="5400000" scaled="1"/>
          </a:gradFill>
          <a:ln w="9525">
            <a:noFill/>
            <a:miter lim="800000"/>
            <a:headEnd/>
            <a:tailEnd/>
          </a:ln>
          <a:effectLst/>
        </p:spPr>
        <p:txBody>
          <a:bodyPr wrap="none" anchor="ctr"/>
          <a:lstStyle/>
          <a:p>
            <a:pPr algn="r"/>
            <a:endParaRPr lang="en-US"/>
          </a:p>
        </p:txBody>
      </p:sp>
      <p:sp>
        <p:nvSpPr>
          <p:cNvPr id="1014787" name="Rectangle 3"/>
          <p:cNvSpPr>
            <a:spLocks noChangeArrowheads="1"/>
          </p:cNvSpPr>
          <p:nvPr/>
        </p:nvSpPr>
        <p:spPr bwMode="auto">
          <a:xfrm>
            <a:off x="0" y="0"/>
            <a:ext cx="3089275" cy="6858000"/>
          </a:xfrm>
          <a:prstGeom prst="rect">
            <a:avLst/>
          </a:prstGeom>
          <a:gradFill rotWithShape="1">
            <a:gsLst>
              <a:gs pos="0">
                <a:schemeClr val="accent1"/>
              </a:gs>
              <a:gs pos="50000">
                <a:schemeClr val="bg1"/>
              </a:gs>
              <a:gs pos="100000">
                <a:schemeClr val="accent1"/>
              </a:gs>
            </a:gsLst>
            <a:lin ang="5400000" scaled="1"/>
          </a:gradFill>
          <a:ln w="9525">
            <a:noFill/>
            <a:miter lim="800000"/>
            <a:headEnd/>
            <a:tailEnd/>
          </a:ln>
          <a:effectLst/>
        </p:spPr>
        <p:txBody>
          <a:bodyPr wrap="none" anchor="ctr"/>
          <a:lstStyle/>
          <a:p>
            <a:endParaRPr lang="en-US"/>
          </a:p>
        </p:txBody>
      </p:sp>
      <p:pic>
        <p:nvPicPr>
          <p:cNvPr id="1014788" name="Picture 4" descr="MB-class diagram"/>
          <p:cNvPicPr>
            <a:picLocks noChangeAspect="1" noChangeArrowheads="1"/>
          </p:cNvPicPr>
          <p:nvPr/>
        </p:nvPicPr>
        <p:blipFill>
          <a:blip r:embed="rId3"/>
          <a:srcRect/>
          <a:stretch>
            <a:fillRect/>
          </a:stretch>
        </p:blipFill>
        <p:spPr bwMode="auto">
          <a:xfrm>
            <a:off x="123825" y="265113"/>
            <a:ext cx="2924175" cy="2117725"/>
          </a:xfrm>
          <a:prstGeom prst="rect">
            <a:avLst/>
          </a:prstGeom>
          <a:noFill/>
          <a:effectLst>
            <a:outerShdw dist="71842" dir="2700000" algn="ctr" rotWithShape="0">
              <a:srgbClr val="808080"/>
            </a:outerShdw>
          </a:effectLst>
        </p:spPr>
      </p:pic>
      <p:sp>
        <p:nvSpPr>
          <p:cNvPr id="1014789" name="AutoShape 5"/>
          <p:cNvSpPr>
            <a:spLocks noChangeArrowheads="1"/>
          </p:cNvSpPr>
          <p:nvPr/>
        </p:nvSpPr>
        <p:spPr bwMode="auto">
          <a:xfrm>
            <a:off x="244475" y="2868613"/>
            <a:ext cx="2630488" cy="3684587"/>
          </a:xfrm>
          <a:prstGeom prst="flowChartMagneticDisk">
            <a:avLst/>
          </a:prstGeom>
          <a:solidFill>
            <a:srgbClr val="FF0000">
              <a:alpha val="75000"/>
            </a:srgbClr>
          </a:solidFill>
          <a:ln w="9525">
            <a:solidFill>
              <a:schemeClr val="tx1"/>
            </a:solidFill>
            <a:round/>
            <a:headEnd/>
            <a:tailEnd/>
          </a:ln>
          <a:effectLst/>
        </p:spPr>
        <p:txBody>
          <a:bodyPr wrap="none" anchor="ctr"/>
          <a:lstStyle/>
          <a:p>
            <a:endParaRPr lang="en-US"/>
          </a:p>
        </p:txBody>
      </p:sp>
      <p:sp>
        <p:nvSpPr>
          <p:cNvPr id="1014790" name="Text Box 6"/>
          <p:cNvSpPr txBox="1">
            <a:spLocks noChangeArrowheads="1"/>
          </p:cNvSpPr>
          <p:nvPr/>
        </p:nvSpPr>
        <p:spPr bwMode="auto">
          <a:xfrm>
            <a:off x="762000" y="2971800"/>
            <a:ext cx="1447800" cy="641350"/>
          </a:xfrm>
          <a:prstGeom prst="rect">
            <a:avLst/>
          </a:prstGeom>
          <a:noFill/>
          <a:ln w="9525">
            <a:noFill/>
            <a:miter lim="800000"/>
            <a:headEnd/>
            <a:tailEnd/>
          </a:ln>
          <a:effectLst/>
        </p:spPr>
        <p:txBody>
          <a:bodyPr>
            <a:spAutoFit/>
          </a:bodyPr>
          <a:lstStyle/>
          <a:p>
            <a:pPr algn="ctr" eaLnBrk="1" hangingPunct="1">
              <a:spcBef>
                <a:spcPct val="50000"/>
              </a:spcBef>
            </a:pPr>
            <a:r>
              <a:rPr lang="en-US" sz="1800">
                <a:latin typeface="Verdana" pitchFamily="34" charset="0"/>
              </a:rPr>
              <a:t>xtUML Repository</a:t>
            </a:r>
          </a:p>
        </p:txBody>
      </p:sp>
      <p:sp>
        <p:nvSpPr>
          <p:cNvPr id="1014791" name="Text Box 7"/>
          <p:cNvSpPr txBox="1">
            <a:spLocks noChangeArrowheads="1"/>
          </p:cNvSpPr>
          <p:nvPr/>
        </p:nvSpPr>
        <p:spPr bwMode="auto">
          <a:xfrm>
            <a:off x="3162300" y="303213"/>
            <a:ext cx="1828800" cy="366712"/>
          </a:xfrm>
          <a:prstGeom prst="rect">
            <a:avLst/>
          </a:prstGeom>
          <a:noFill/>
          <a:ln w="9525">
            <a:noFill/>
            <a:miter lim="800000"/>
            <a:headEnd/>
            <a:tailEnd/>
          </a:ln>
          <a:effectLst/>
        </p:spPr>
        <p:txBody>
          <a:bodyPr>
            <a:spAutoFit/>
          </a:bodyPr>
          <a:lstStyle/>
          <a:p>
            <a:pPr eaLnBrk="1" hangingPunct="1">
              <a:spcBef>
                <a:spcPct val="50000"/>
              </a:spcBef>
            </a:pPr>
            <a:r>
              <a:rPr lang="en-US" sz="1800">
                <a:latin typeface="Verdana" pitchFamily="34" charset="0"/>
              </a:rPr>
              <a:t>Model Builder</a:t>
            </a:r>
          </a:p>
        </p:txBody>
      </p:sp>
      <p:sp>
        <p:nvSpPr>
          <p:cNvPr id="1014792" name="AutoShape 8"/>
          <p:cNvSpPr>
            <a:spLocks noChangeArrowheads="1"/>
          </p:cNvSpPr>
          <p:nvPr/>
        </p:nvSpPr>
        <p:spPr bwMode="auto">
          <a:xfrm rot="16200000">
            <a:off x="1374775" y="2492376"/>
            <a:ext cx="371475" cy="381000"/>
          </a:xfrm>
          <a:prstGeom prst="leftArrow">
            <a:avLst>
              <a:gd name="adj1" fmla="val 50000"/>
              <a:gd name="adj2" fmla="val 25000"/>
            </a:avLst>
          </a:prstGeom>
          <a:gradFill rotWithShape="0">
            <a:gsLst>
              <a:gs pos="0">
                <a:srgbClr val="FEFAA6"/>
              </a:gs>
              <a:gs pos="100000">
                <a:srgbClr val="50FEED"/>
              </a:gs>
            </a:gsLst>
            <a:lin ang="0" scaled="1"/>
          </a:gradFill>
          <a:ln w="9525">
            <a:solidFill>
              <a:srgbClr val="009490"/>
            </a:solidFill>
            <a:miter lim="800000"/>
            <a:headEnd/>
            <a:tailEnd/>
          </a:ln>
          <a:effectLst/>
        </p:spPr>
        <p:txBody>
          <a:bodyPr anchor="ctr">
            <a:spAutoFit/>
          </a:bodyPr>
          <a:lstStyle/>
          <a:p>
            <a:endParaRPr lang="en-US"/>
          </a:p>
        </p:txBody>
      </p:sp>
      <p:grpSp>
        <p:nvGrpSpPr>
          <p:cNvPr id="2" name="Group 9"/>
          <p:cNvGrpSpPr>
            <a:grpSpLocks/>
          </p:cNvGrpSpPr>
          <p:nvPr/>
        </p:nvGrpSpPr>
        <p:grpSpPr bwMode="auto">
          <a:xfrm>
            <a:off x="6477000" y="847725"/>
            <a:ext cx="1828800" cy="1143000"/>
            <a:chOff x="384" y="2640"/>
            <a:chExt cx="1152" cy="720"/>
          </a:xfrm>
        </p:grpSpPr>
        <p:grpSp>
          <p:nvGrpSpPr>
            <p:cNvPr id="3" name="Group 10"/>
            <p:cNvGrpSpPr>
              <a:grpSpLocks/>
            </p:cNvGrpSpPr>
            <p:nvPr/>
          </p:nvGrpSpPr>
          <p:grpSpPr bwMode="auto">
            <a:xfrm>
              <a:off x="384" y="2640"/>
              <a:ext cx="1152" cy="720"/>
              <a:chOff x="1584" y="2592"/>
              <a:chExt cx="864" cy="576"/>
            </a:xfrm>
          </p:grpSpPr>
          <p:sp>
            <p:nvSpPr>
              <p:cNvPr id="1014795" name="AutoShape 11"/>
              <p:cNvSpPr>
                <a:spLocks noChangeArrowheads="1"/>
              </p:cNvSpPr>
              <p:nvPr/>
            </p:nvSpPr>
            <p:spPr bwMode="auto">
              <a:xfrm>
                <a:off x="1680" y="2592"/>
                <a:ext cx="768" cy="480"/>
              </a:xfrm>
              <a:prstGeom prst="flowChartDocument">
                <a:avLst/>
              </a:prstGeom>
              <a:solidFill>
                <a:srgbClr val="FF0000"/>
              </a:solidFill>
              <a:ln w="9525">
                <a:solidFill>
                  <a:schemeClr val="tx1"/>
                </a:solidFill>
                <a:miter lim="800000"/>
                <a:headEnd/>
                <a:tailEnd/>
              </a:ln>
              <a:effectLst/>
            </p:spPr>
            <p:txBody>
              <a:bodyPr wrap="none" anchor="ctr"/>
              <a:lstStyle/>
              <a:p>
                <a:endParaRPr lang="en-US"/>
              </a:p>
            </p:txBody>
          </p:sp>
          <p:sp>
            <p:nvSpPr>
              <p:cNvPr id="1014796" name="AutoShape 12"/>
              <p:cNvSpPr>
                <a:spLocks noChangeArrowheads="1"/>
              </p:cNvSpPr>
              <p:nvPr/>
            </p:nvSpPr>
            <p:spPr bwMode="auto">
              <a:xfrm>
                <a:off x="1584" y="2688"/>
                <a:ext cx="768" cy="480"/>
              </a:xfrm>
              <a:prstGeom prst="flowChartDocumen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1014797" name="Text Box 13"/>
            <p:cNvSpPr txBox="1">
              <a:spLocks noChangeArrowheads="1"/>
            </p:cNvSpPr>
            <p:nvPr/>
          </p:nvSpPr>
          <p:spPr bwMode="auto">
            <a:xfrm>
              <a:off x="384" y="2808"/>
              <a:ext cx="970" cy="404"/>
            </a:xfrm>
            <a:prstGeom prst="rect">
              <a:avLst/>
            </a:prstGeom>
            <a:noFill/>
            <a:ln w="9525">
              <a:noFill/>
              <a:miter lim="800000"/>
              <a:headEnd/>
              <a:tailEnd/>
            </a:ln>
            <a:effectLst/>
          </p:spPr>
          <p:txBody>
            <a:bodyPr wrap="none">
              <a:spAutoFit/>
            </a:bodyPr>
            <a:lstStyle/>
            <a:p>
              <a:pPr eaLnBrk="1" hangingPunct="1"/>
              <a:r>
                <a:rPr lang="en-US" sz="1800">
                  <a:latin typeface="Verdana" pitchFamily="34" charset="0"/>
                </a:rPr>
                <a:t>Translation </a:t>
              </a:r>
            </a:p>
            <a:p>
              <a:pPr eaLnBrk="1" hangingPunct="1"/>
              <a:r>
                <a:rPr lang="en-US" sz="1800">
                  <a:latin typeface="Verdana" pitchFamily="34" charset="0"/>
                </a:rPr>
                <a:t>    Rules</a:t>
              </a:r>
            </a:p>
          </p:txBody>
        </p:sp>
      </p:grpSp>
      <p:sp>
        <p:nvSpPr>
          <p:cNvPr id="1014798" name="AutoShape 14"/>
          <p:cNvSpPr>
            <a:spLocks noChangeArrowheads="1"/>
          </p:cNvSpPr>
          <p:nvPr/>
        </p:nvSpPr>
        <p:spPr bwMode="auto">
          <a:xfrm>
            <a:off x="3767138" y="3141663"/>
            <a:ext cx="1611312" cy="831850"/>
          </a:xfrm>
          <a:prstGeom prst="plus">
            <a:avLst>
              <a:gd name="adj" fmla="val 25000"/>
            </a:avLst>
          </a:prstGeom>
          <a:solidFill>
            <a:srgbClr val="99CCFF"/>
          </a:solidFill>
          <a:ln w="9525" algn="ctr">
            <a:solidFill>
              <a:schemeClr val="tx1"/>
            </a:solidFill>
            <a:miter lim="800000"/>
            <a:headEnd/>
            <a:tailEnd/>
          </a:ln>
          <a:effectLst/>
        </p:spPr>
        <p:txBody>
          <a:bodyPr anchor="ctr">
            <a:spAutoFit/>
          </a:bodyPr>
          <a:lstStyle/>
          <a:p>
            <a:pPr algn="ctr"/>
            <a:endParaRPr lang="en-US"/>
          </a:p>
        </p:txBody>
      </p:sp>
      <p:sp>
        <p:nvSpPr>
          <p:cNvPr id="1014799" name="Text Box 15"/>
          <p:cNvSpPr txBox="1">
            <a:spLocks noChangeArrowheads="1"/>
          </p:cNvSpPr>
          <p:nvPr/>
        </p:nvSpPr>
        <p:spPr bwMode="auto">
          <a:xfrm>
            <a:off x="4632325" y="3163888"/>
            <a:ext cx="184150" cy="457200"/>
          </a:xfrm>
          <a:prstGeom prst="rect">
            <a:avLst/>
          </a:prstGeom>
          <a:noFill/>
          <a:ln w="9525" algn="ctr">
            <a:noFill/>
            <a:miter lim="800000"/>
            <a:headEnd/>
            <a:tailEnd/>
          </a:ln>
          <a:effectLst/>
        </p:spPr>
        <p:txBody>
          <a:bodyPr wrap="none">
            <a:spAutoFit/>
          </a:bodyPr>
          <a:lstStyle/>
          <a:p>
            <a:endParaRPr lang="en-US"/>
          </a:p>
        </p:txBody>
      </p:sp>
      <p:sp>
        <p:nvSpPr>
          <p:cNvPr id="1014800" name="Text Box 16"/>
          <p:cNvSpPr txBox="1">
            <a:spLocks noChangeArrowheads="1"/>
          </p:cNvSpPr>
          <p:nvPr/>
        </p:nvSpPr>
        <p:spPr bwMode="auto">
          <a:xfrm>
            <a:off x="3876320" y="3343583"/>
            <a:ext cx="1459955" cy="400110"/>
          </a:xfrm>
          <a:prstGeom prst="rect">
            <a:avLst/>
          </a:prstGeom>
          <a:noFill/>
          <a:ln w="9525" algn="ctr">
            <a:noFill/>
            <a:miter lim="800000"/>
            <a:headEnd/>
            <a:tailEnd/>
          </a:ln>
          <a:effectLst/>
        </p:spPr>
        <p:txBody>
          <a:bodyPr wrap="square">
            <a:spAutoFit/>
          </a:bodyPr>
          <a:lstStyle/>
          <a:p>
            <a:r>
              <a:rPr lang="en-US" sz="2000" dirty="0"/>
              <a:t>generator</a:t>
            </a:r>
          </a:p>
        </p:txBody>
      </p:sp>
      <p:sp>
        <p:nvSpPr>
          <p:cNvPr id="1014801" name="AutoShape 17"/>
          <p:cNvSpPr>
            <a:spLocks noChangeArrowheads="1"/>
          </p:cNvSpPr>
          <p:nvPr/>
        </p:nvSpPr>
        <p:spPr bwMode="auto">
          <a:xfrm>
            <a:off x="3089275" y="3316288"/>
            <a:ext cx="492125" cy="457200"/>
          </a:xfrm>
          <a:prstGeom prst="rightArrow">
            <a:avLst>
              <a:gd name="adj1" fmla="val 50000"/>
              <a:gd name="adj2" fmla="val 26910"/>
            </a:avLst>
          </a:prstGeom>
          <a:solidFill>
            <a:srgbClr val="C0C0C0"/>
          </a:solidFill>
          <a:ln w="9525" algn="ctr">
            <a:solidFill>
              <a:schemeClr val="tx1"/>
            </a:solidFill>
            <a:miter lim="800000"/>
            <a:headEnd/>
            <a:tailEnd/>
          </a:ln>
          <a:effectLst/>
        </p:spPr>
        <p:txBody>
          <a:bodyPr wrap="none" anchor="ctr">
            <a:spAutoFit/>
          </a:bodyPr>
          <a:lstStyle/>
          <a:p>
            <a:endParaRPr lang="en-US"/>
          </a:p>
        </p:txBody>
      </p:sp>
      <p:sp>
        <p:nvSpPr>
          <p:cNvPr id="1014802" name="AutoShape 18"/>
          <p:cNvSpPr>
            <a:spLocks noChangeArrowheads="1"/>
          </p:cNvSpPr>
          <p:nvPr/>
        </p:nvSpPr>
        <p:spPr bwMode="auto">
          <a:xfrm rot="7674604">
            <a:off x="5638800" y="2514601"/>
            <a:ext cx="492125" cy="457200"/>
          </a:xfrm>
          <a:prstGeom prst="rightArrow">
            <a:avLst>
              <a:gd name="adj1" fmla="val 50000"/>
              <a:gd name="adj2" fmla="val 26910"/>
            </a:avLst>
          </a:prstGeom>
          <a:solidFill>
            <a:srgbClr val="C0C0C0"/>
          </a:solidFill>
          <a:ln w="9525" algn="ctr">
            <a:solidFill>
              <a:schemeClr val="tx1"/>
            </a:solidFill>
            <a:miter lim="800000"/>
            <a:headEnd/>
            <a:tailEnd/>
          </a:ln>
          <a:effectLst/>
        </p:spPr>
        <p:txBody>
          <a:bodyPr wrap="none" anchor="ctr">
            <a:spAutoFit/>
          </a:bodyPr>
          <a:lstStyle/>
          <a:p>
            <a:endParaRPr lang="en-US"/>
          </a:p>
        </p:txBody>
      </p:sp>
      <p:sp>
        <p:nvSpPr>
          <p:cNvPr id="1014803" name="AutoShape 19"/>
          <p:cNvSpPr>
            <a:spLocks noChangeArrowheads="1"/>
          </p:cNvSpPr>
          <p:nvPr/>
        </p:nvSpPr>
        <p:spPr bwMode="auto">
          <a:xfrm rot="5400000">
            <a:off x="4325937" y="4132263"/>
            <a:ext cx="492125" cy="457200"/>
          </a:xfrm>
          <a:prstGeom prst="rightArrow">
            <a:avLst>
              <a:gd name="adj1" fmla="val 50000"/>
              <a:gd name="adj2" fmla="val 26910"/>
            </a:avLst>
          </a:prstGeom>
          <a:solidFill>
            <a:srgbClr val="C0C0C0"/>
          </a:solidFill>
          <a:ln w="9525" algn="ctr">
            <a:solidFill>
              <a:schemeClr val="tx1"/>
            </a:solidFill>
            <a:miter lim="800000"/>
            <a:headEnd/>
            <a:tailEnd/>
          </a:ln>
          <a:effectLst/>
        </p:spPr>
        <p:txBody>
          <a:bodyPr wrap="none" anchor="ctr">
            <a:spAutoFit/>
          </a:bodyPr>
          <a:lstStyle/>
          <a:p>
            <a:endParaRPr lang="en-US"/>
          </a:p>
        </p:txBody>
      </p:sp>
      <p:pic>
        <p:nvPicPr>
          <p:cNvPr id="1014804" name="Picture 20"/>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455988" y="5586413"/>
            <a:ext cx="620712" cy="506412"/>
          </a:xfrm>
          <a:prstGeom prst="rect">
            <a:avLst/>
          </a:prstGeom>
          <a:noFill/>
          <a:ln w="9525">
            <a:noFill/>
            <a:miter lim="800000"/>
            <a:headEnd/>
            <a:tailEnd/>
          </a:ln>
        </p:spPr>
      </p:pic>
      <p:sp>
        <p:nvSpPr>
          <p:cNvPr id="1014805" name="Text Box 21"/>
          <p:cNvSpPr txBox="1">
            <a:spLocks noChangeArrowheads="1"/>
          </p:cNvSpPr>
          <p:nvPr/>
        </p:nvSpPr>
        <p:spPr bwMode="auto">
          <a:xfrm>
            <a:off x="3767138" y="4868863"/>
            <a:ext cx="4708525" cy="1435100"/>
          </a:xfrm>
          <a:prstGeom prst="rect">
            <a:avLst/>
          </a:prstGeom>
          <a:noFill/>
          <a:ln w="9525" algn="ctr">
            <a:noFill/>
            <a:miter lim="800000"/>
            <a:headEnd/>
            <a:tailEnd/>
          </a:ln>
          <a:effectLst/>
        </p:spPr>
        <p:txBody>
          <a:bodyPr wrap="none">
            <a:spAutoFit/>
          </a:bodyPr>
          <a:lstStyle/>
          <a:p>
            <a:r>
              <a:rPr lang="en-US" b="1"/>
              <a:t>  </a:t>
            </a:r>
            <a:r>
              <a:rPr lang="en-US" sz="800">
                <a:latin typeface="Courier New" pitchFamily="49" charset="0"/>
              </a:rPr>
              <a:t>this_state = instance-&gt;m_object_state;</a:t>
            </a:r>
          </a:p>
          <a:p>
            <a:r>
              <a:rPr lang="en-US" sz="800">
                <a:latin typeface="Courier New" pitchFamily="49" charset="0"/>
              </a:rPr>
              <a:t>   next_state = CookingStep_StateEventMatrix[ this_state ][ event_number ];</a:t>
            </a:r>
          </a:p>
          <a:p>
            <a:r>
              <a:rPr lang="en-US" sz="800">
                <a:latin typeface="Courier New" pitchFamily="49" charset="0"/>
              </a:rPr>
              <a:t>   if ( next_state &lt;= 3 )</a:t>
            </a:r>
          </a:p>
          <a:p>
            <a:r>
              <a:rPr lang="en-US" sz="800">
                <a:latin typeface="Courier New" pitchFamily="49" charset="0"/>
              </a:rPr>
              <a:t>   {</a:t>
            </a:r>
          </a:p>
          <a:p>
            <a:r>
              <a:rPr lang="en-US" sz="800">
                <a:latin typeface="Courier New" pitchFamily="49" charset="0"/>
              </a:rPr>
              <a:t>     /* Execute the state action and update 'object state' */</a:t>
            </a:r>
          </a:p>
          <a:p>
            <a:r>
              <a:rPr lang="en-US" sz="800">
                <a:latin typeface="Courier New" pitchFamily="49" charset="0"/>
              </a:rPr>
              <a:t>     ( *CookingStep_Actions[ next_state ] )( instance, event );</a:t>
            </a:r>
          </a:p>
          <a:p>
            <a:r>
              <a:rPr lang="en-US" sz="800">
                <a:latin typeface="Courier New" pitchFamily="49" charset="0"/>
              </a:rPr>
              <a:t>       instance-&gt;m_object_state = next_state; </a:t>
            </a:r>
          </a:p>
          <a:p>
            <a:r>
              <a:rPr lang="en-US" sz="800">
                <a:latin typeface="Courier New" pitchFamily="49" charset="0"/>
              </a:rPr>
              <a:t>   }</a:t>
            </a:r>
          </a:p>
          <a:p>
            <a:endParaRPr lang="en-US" sz="800">
              <a:latin typeface="Courier New" pitchFamily="49" charset="0"/>
            </a:endParaRPr>
          </a:p>
        </p:txBody>
      </p:sp>
      <p:sp>
        <p:nvSpPr>
          <p:cNvPr id="1014806" name="Text Box 22"/>
          <p:cNvSpPr txBox="1">
            <a:spLocks noChangeArrowheads="1"/>
          </p:cNvSpPr>
          <p:nvPr/>
        </p:nvSpPr>
        <p:spPr bwMode="auto">
          <a:xfrm>
            <a:off x="4076700" y="4670425"/>
            <a:ext cx="777875" cy="396875"/>
          </a:xfrm>
          <a:prstGeom prst="rect">
            <a:avLst/>
          </a:prstGeom>
          <a:noFill/>
          <a:ln w="9525" algn="ctr">
            <a:noFill/>
            <a:miter lim="800000"/>
            <a:headEnd/>
            <a:tailEnd/>
          </a:ln>
          <a:effectLst/>
        </p:spPr>
        <p:txBody>
          <a:bodyPr wrap="none">
            <a:spAutoFit/>
          </a:bodyPr>
          <a:lstStyle/>
          <a:p>
            <a:r>
              <a:rPr lang="en-US" sz="2000" b="1"/>
              <a:t>code</a:t>
            </a:r>
          </a:p>
        </p:txBody>
      </p:sp>
      <p:sp>
        <p:nvSpPr>
          <p:cNvPr id="1014807" name="Text Box 23"/>
          <p:cNvSpPr txBox="1">
            <a:spLocks noChangeArrowheads="1"/>
          </p:cNvSpPr>
          <p:nvPr/>
        </p:nvSpPr>
        <p:spPr bwMode="auto">
          <a:xfrm>
            <a:off x="4224338" y="1639888"/>
            <a:ext cx="2863850" cy="701675"/>
          </a:xfrm>
          <a:prstGeom prst="rect">
            <a:avLst/>
          </a:prstGeom>
          <a:noFill/>
          <a:ln w="9525" algn="ctr">
            <a:noFill/>
            <a:miter lim="800000"/>
            <a:headEnd/>
            <a:tailEnd/>
          </a:ln>
          <a:effectLst/>
        </p:spPr>
        <p:txBody>
          <a:bodyPr wrap="none">
            <a:spAutoFit/>
          </a:bodyPr>
          <a:lstStyle/>
          <a:p>
            <a:r>
              <a:rPr lang="en-US" sz="2000" b="1"/>
              <a:t>archetypes:</a:t>
            </a:r>
          </a:p>
          <a:p>
            <a:r>
              <a:rPr lang="en-US" sz="2000" b="1"/>
              <a:t>queries and templates</a:t>
            </a:r>
          </a:p>
        </p:txBody>
      </p:sp>
      <p:sp>
        <p:nvSpPr>
          <p:cNvPr id="1014808" name="Rectangle 24"/>
          <p:cNvSpPr>
            <a:spLocks noChangeArrowheads="1"/>
          </p:cNvSpPr>
          <p:nvPr/>
        </p:nvSpPr>
        <p:spPr bwMode="auto">
          <a:xfrm>
            <a:off x="533400" y="4260850"/>
            <a:ext cx="762000" cy="346075"/>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1600"/>
              <a:t>class</a:t>
            </a:r>
          </a:p>
        </p:txBody>
      </p:sp>
      <p:sp>
        <p:nvSpPr>
          <p:cNvPr id="1014809" name="Rectangle 25"/>
          <p:cNvSpPr>
            <a:spLocks noChangeArrowheads="1"/>
          </p:cNvSpPr>
          <p:nvPr/>
        </p:nvSpPr>
        <p:spPr bwMode="auto">
          <a:xfrm>
            <a:off x="1560513" y="4278313"/>
            <a:ext cx="914400" cy="314325"/>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1400"/>
              <a:t>attribute</a:t>
            </a:r>
          </a:p>
        </p:txBody>
      </p:sp>
      <p:sp>
        <p:nvSpPr>
          <p:cNvPr id="1014810" name="Rectangle 26"/>
          <p:cNvSpPr>
            <a:spLocks noChangeArrowheads="1"/>
          </p:cNvSpPr>
          <p:nvPr/>
        </p:nvSpPr>
        <p:spPr bwMode="auto">
          <a:xfrm>
            <a:off x="1447800" y="4946650"/>
            <a:ext cx="911225" cy="314325"/>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1400"/>
              <a:t>datatype</a:t>
            </a:r>
          </a:p>
        </p:txBody>
      </p:sp>
      <p:sp>
        <p:nvSpPr>
          <p:cNvPr id="1014811" name="Rectangle 27"/>
          <p:cNvSpPr>
            <a:spLocks noChangeArrowheads="1"/>
          </p:cNvSpPr>
          <p:nvPr/>
        </p:nvSpPr>
        <p:spPr bwMode="auto">
          <a:xfrm>
            <a:off x="533400" y="5557838"/>
            <a:ext cx="646113" cy="314325"/>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1400"/>
              <a:t>state</a:t>
            </a:r>
          </a:p>
        </p:txBody>
      </p:sp>
      <p:sp>
        <p:nvSpPr>
          <p:cNvPr id="1014812" name="Rectangle 28"/>
          <p:cNvSpPr>
            <a:spLocks noChangeArrowheads="1"/>
          </p:cNvSpPr>
          <p:nvPr/>
        </p:nvSpPr>
        <p:spPr bwMode="auto">
          <a:xfrm>
            <a:off x="1695450" y="5557838"/>
            <a:ext cx="1027113" cy="314325"/>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1400"/>
              <a:t>transition</a:t>
            </a:r>
          </a:p>
        </p:txBody>
      </p:sp>
      <p:sp>
        <p:nvSpPr>
          <p:cNvPr id="1014813" name="Rectangle 29"/>
          <p:cNvSpPr>
            <a:spLocks noChangeArrowheads="1"/>
          </p:cNvSpPr>
          <p:nvPr/>
        </p:nvSpPr>
        <p:spPr bwMode="auto">
          <a:xfrm>
            <a:off x="1447800" y="6075363"/>
            <a:ext cx="646113" cy="314325"/>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1400"/>
              <a:t>event</a:t>
            </a:r>
          </a:p>
        </p:txBody>
      </p:sp>
      <p:sp>
        <p:nvSpPr>
          <p:cNvPr id="1014814" name="Line 30"/>
          <p:cNvSpPr>
            <a:spLocks noChangeShapeType="1"/>
          </p:cNvSpPr>
          <p:nvPr/>
        </p:nvSpPr>
        <p:spPr bwMode="auto">
          <a:xfrm>
            <a:off x="1854200" y="5872163"/>
            <a:ext cx="0" cy="203200"/>
          </a:xfrm>
          <a:prstGeom prst="line">
            <a:avLst/>
          </a:prstGeom>
          <a:noFill/>
          <a:ln w="9525">
            <a:solidFill>
              <a:schemeClr val="tx1"/>
            </a:solidFill>
            <a:round/>
            <a:headEnd/>
            <a:tailEnd/>
          </a:ln>
          <a:effectLst/>
        </p:spPr>
        <p:txBody>
          <a:bodyPr>
            <a:spAutoFit/>
          </a:bodyPr>
          <a:lstStyle/>
          <a:p>
            <a:endParaRPr lang="en-US"/>
          </a:p>
        </p:txBody>
      </p:sp>
      <p:sp>
        <p:nvSpPr>
          <p:cNvPr id="1014815" name="Line 31"/>
          <p:cNvSpPr>
            <a:spLocks noChangeShapeType="1"/>
          </p:cNvSpPr>
          <p:nvPr/>
        </p:nvSpPr>
        <p:spPr bwMode="auto">
          <a:xfrm>
            <a:off x="1825625" y="4592638"/>
            <a:ext cx="0" cy="354012"/>
          </a:xfrm>
          <a:prstGeom prst="line">
            <a:avLst/>
          </a:prstGeom>
          <a:noFill/>
          <a:ln w="9525">
            <a:solidFill>
              <a:schemeClr val="tx1"/>
            </a:solidFill>
            <a:round/>
            <a:headEnd/>
            <a:tailEnd/>
          </a:ln>
          <a:effectLst/>
        </p:spPr>
        <p:txBody>
          <a:bodyPr>
            <a:spAutoFit/>
          </a:bodyPr>
          <a:lstStyle/>
          <a:p>
            <a:endParaRPr lang="en-US"/>
          </a:p>
        </p:txBody>
      </p:sp>
      <p:sp>
        <p:nvSpPr>
          <p:cNvPr id="1014816" name="Line 32"/>
          <p:cNvSpPr>
            <a:spLocks noChangeShapeType="1"/>
          </p:cNvSpPr>
          <p:nvPr/>
        </p:nvSpPr>
        <p:spPr bwMode="auto">
          <a:xfrm>
            <a:off x="1295400" y="4413250"/>
            <a:ext cx="265113" cy="0"/>
          </a:xfrm>
          <a:prstGeom prst="line">
            <a:avLst/>
          </a:prstGeom>
          <a:noFill/>
          <a:ln w="9525">
            <a:solidFill>
              <a:schemeClr val="tx1"/>
            </a:solidFill>
            <a:round/>
            <a:headEnd/>
            <a:tailEnd/>
          </a:ln>
          <a:effectLst/>
        </p:spPr>
        <p:txBody>
          <a:bodyPr>
            <a:spAutoFit/>
          </a:bodyPr>
          <a:lstStyle/>
          <a:p>
            <a:endParaRPr lang="en-US"/>
          </a:p>
        </p:txBody>
      </p:sp>
      <p:sp>
        <p:nvSpPr>
          <p:cNvPr id="1014817" name="Freeform 33"/>
          <p:cNvSpPr>
            <a:spLocks/>
          </p:cNvSpPr>
          <p:nvPr/>
        </p:nvSpPr>
        <p:spPr bwMode="auto">
          <a:xfrm>
            <a:off x="1008063" y="5741988"/>
            <a:ext cx="341312" cy="260350"/>
          </a:xfrm>
          <a:custGeom>
            <a:avLst/>
            <a:gdLst/>
            <a:ahLst/>
            <a:cxnLst>
              <a:cxn ang="0">
                <a:pos x="0" y="92"/>
              </a:cxn>
              <a:cxn ang="0">
                <a:pos x="1" y="164"/>
              </a:cxn>
              <a:cxn ang="0">
                <a:pos x="215" y="159"/>
              </a:cxn>
              <a:cxn ang="0">
                <a:pos x="215" y="0"/>
              </a:cxn>
              <a:cxn ang="0">
                <a:pos x="115" y="0"/>
              </a:cxn>
            </a:cxnLst>
            <a:rect l="0" t="0" r="r" b="b"/>
            <a:pathLst>
              <a:path w="215" h="164">
                <a:moveTo>
                  <a:pt x="0" y="92"/>
                </a:moveTo>
                <a:lnTo>
                  <a:pt x="1" y="164"/>
                </a:lnTo>
                <a:lnTo>
                  <a:pt x="215" y="159"/>
                </a:lnTo>
                <a:lnTo>
                  <a:pt x="215" y="0"/>
                </a:lnTo>
                <a:lnTo>
                  <a:pt x="115" y="0"/>
                </a:lnTo>
              </a:path>
            </a:pathLst>
          </a:custGeom>
          <a:noFill/>
          <a:ln w="9525"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14818" name="Line 34"/>
          <p:cNvSpPr>
            <a:spLocks noChangeShapeType="1"/>
          </p:cNvSpPr>
          <p:nvPr/>
        </p:nvSpPr>
        <p:spPr bwMode="auto">
          <a:xfrm>
            <a:off x="1349375" y="5799138"/>
            <a:ext cx="346075" cy="0"/>
          </a:xfrm>
          <a:prstGeom prst="line">
            <a:avLst/>
          </a:prstGeom>
          <a:noFill/>
          <a:ln w="9525">
            <a:solidFill>
              <a:schemeClr val="tx1"/>
            </a:solidFill>
            <a:prstDash val="dash"/>
            <a:round/>
            <a:headEnd/>
            <a:tailEnd/>
          </a:ln>
          <a:effectLst/>
        </p:spPr>
        <p:txBody>
          <a:bodyPr>
            <a:spAutoFit/>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AutoShape 2"/>
          <p:cNvSpPr>
            <a:spLocks noChangeArrowheads="1"/>
          </p:cNvSpPr>
          <p:nvPr/>
        </p:nvSpPr>
        <p:spPr bwMode="auto">
          <a:xfrm>
            <a:off x="404813" y="0"/>
            <a:ext cx="8372475" cy="5834063"/>
          </a:xfrm>
          <a:prstGeom prst="flowChartMagneticDisk">
            <a:avLst/>
          </a:prstGeom>
          <a:solidFill>
            <a:srgbClr val="FF0000">
              <a:alpha val="75000"/>
            </a:srgbClr>
          </a:solidFill>
          <a:ln w="9525">
            <a:solidFill>
              <a:schemeClr val="tx1"/>
            </a:solidFill>
            <a:round/>
            <a:headEnd/>
            <a:tailEnd/>
          </a:ln>
          <a:effectLst/>
        </p:spPr>
        <p:txBody>
          <a:bodyPr wrap="none" anchor="ctr"/>
          <a:lstStyle/>
          <a:p>
            <a:pPr algn="ctr"/>
            <a:endParaRPr lang="en-US">
              <a:effectLst>
                <a:outerShdw blurRad="38100" dist="38100" dir="2700000" algn="tl">
                  <a:srgbClr val="000000"/>
                </a:outerShdw>
              </a:effectLst>
            </a:endParaRPr>
          </a:p>
        </p:txBody>
      </p:sp>
      <p:sp>
        <p:nvSpPr>
          <p:cNvPr id="188419" name="Rectangle 3"/>
          <p:cNvSpPr>
            <a:spLocks noChangeArrowheads="1"/>
          </p:cNvSpPr>
          <p:nvPr/>
        </p:nvSpPr>
        <p:spPr bwMode="auto">
          <a:xfrm>
            <a:off x="4479925" y="2081213"/>
            <a:ext cx="1098550" cy="406400"/>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2000">
                <a:solidFill>
                  <a:schemeClr val="tx1"/>
                </a:solidFill>
                <a:effectLst/>
                <a:latin typeface="Arial" pitchFamily="34" charset="0"/>
              </a:rPr>
              <a:t>class</a:t>
            </a:r>
          </a:p>
        </p:txBody>
      </p:sp>
      <p:sp>
        <p:nvSpPr>
          <p:cNvPr id="188420" name="Rectangle 4"/>
          <p:cNvSpPr>
            <a:spLocks noChangeArrowheads="1"/>
          </p:cNvSpPr>
          <p:nvPr/>
        </p:nvSpPr>
        <p:spPr bwMode="auto">
          <a:xfrm>
            <a:off x="6548438" y="2066925"/>
            <a:ext cx="1481137" cy="406400"/>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2000">
                <a:solidFill>
                  <a:schemeClr val="tx1"/>
                </a:solidFill>
                <a:effectLst/>
                <a:latin typeface="Arial" pitchFamily="34" charset="0"/>
              </a:rPr>
              <a:t>attribute</a:t>
            </a:r>
          </a:p>
        </p:txBody>
      </p:sp>
      <p:sp>
        <p:nvSpPr>
          <p:cNvPr id="188421" name="Rectangle 5"/>
          <p:cNvSpPr>
            <a:spLocks noChangeArrowheads="1"/>
          </p:cNvSpPr>
          <p:nvPr/>
        </p:nvSpPr>
        <p:spPr bwMode="auto">
          <a:xfrm>
            <a:off x="3887788" y="4122738"/>
            <a:ext cx="1073150" cy="406400"/>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2000">
                <a:solidFill>
                  <a:schemeClr val="tx1"/>
                </a:solidFill>
                <a:effectLst/>
                <a:latin typeface="Arial" pitchFamily="34" charset="0"/>
              </a:rPr>
              <a:t>state</a:t>
            </a:r>
          </a:p>
        </p:txBody>
      </p:sp>
      <p:sp>
        <p:nvSpPr>
          <p:cNvPr id="188422" name="Rectangle 6"/>
          <p:cNvSpPr>
            <a:spLocks noChangeArrowheads="1"/>
          </p:cNvSpPr>
          <p:nvPr/>
        </p:nvSpPr>
        <p:spPr bwMode="auto">
          <a:xfrm>
            <a:off x="5873750" y="4144963"/>
            <a:ext cx="1558925" cy="406400"/>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2000">
                <a:solidFill>
                  <a:schemeClr val="tx1"/>
                </a:solidFill>
                <a:effectLst/>
                <a:latin typeface="Arial" pitchFamily="34" charset="0"/>
              </a:rPr>
              <a:t>transition</a:t>
            </a:r>
          </a:p>
        </p:txBody>
      </p:sp>
      <p:sp>
        <p:nvSpPr>
          <p:cNvPr id="188423" name="Rectangle 7"/>
          <p:cNvSpPr>
            <a:spLocks noChangeArrowheads="1"/>
          </p:cNvSpPr>
          <p:nvPr/>
        </p:nvSpPr>
        <p:spPr bwMode="auto">
          <a:xfrm>
            <a:off x="4873625" y="5160963"/>
            <a:ext cx="1455738" cy="406400"/>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2000">
                <a:solidFill>
                  <a:schemeClr val="tx1"/>
                </a:solidFill>
                <a:effectLst/>
                <a:latin typeface="Arial" pitchFamily="34" charset="0"/>
              </a:rPr>
              <a:t>event</a:t>
            </a:r>
          </a:p>
        </p:txBody>
      </p:sp>
      <p:sp>
        <p:nvSpPr>
          <p:cNvPr id="188424" name="Text Box 8"/>
          <p:cNvSpPr txBox="1">
            <a:spLocks noChangeArrowheads="1"/>
          </p:cNvSpPr>
          <p:nvPr/>
        </p:nvSpPr>
        <p:spPr bwMode="auto">
          <a:xfrm>
            <a:off x="3275013" y="679450"/>
            <a:ext cx="2908300" cy="396875"/>
          </a:xfrm>
          <a:prstGeom prst="rect">
            <a:avLst/>
          </a:prstGeom>
          <a:noFill/>
          <a:ln w="9525">
            <a:noFill/>
            <a:miter lim="800000"/>
            <a:headEnd/>
            <a:tailEnd/>
          </a:ln>
          <a:effectLst/>
        </p:spPr>
        <p:txBody>
          <a:bodyPr>
            <a:spAutoFit/>
          </a:bodyPr>
          <a:lstStyle/>
          <a:p>
            <a:r>
              <a:rPr lang="en-US" sz="2000">
                <a:solidFill>
                  <a:schemeClr val="tx1"/>
                </a:solidFill>
                <a:effectLst>
                  <a:outerShdw blurRad="38100" dist="38100" dir="2700000" algn="tl">
                    <a:srgbClr val="C0C0C0"/>
                  </a:outerShdw>
                </a:effectLst>
                <a:latin typeface="Arial Black" pitchFamily="34" charset="0"/>
              </a:rPr>
              <a:t>xtUML Repository</a:t>
            </a:r>
          </a:p>
        </p:txBody>
      </p:sp>
      <p:sp>
        <p:nvSpPr>
          <p:cNvPr id="188425" name="Rectangle 9"/>
          <p:cNvSpPr>
            <a:spLocks noChangeArrowheads="1"/>
          </p:cNvSpPr>
          <p:nvPr/>
        </p:nvSpPr>
        <p:spPr bwMode="auto">
          <a:xfrm>
            <a:off x="1751013" y="2179638"/>
            <a:ext cx="1838325" cy="406400"/>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2000">
                <a:solidFill>
                  <a:schemeClr val="tx1"/>
                </a:solidFill>
                <a:effectLst/>
                <a:latin typeface="Arial" pitchFamily="34" charset="0"/>
              </a:rPr>
              <a:t>component</a:t>
            </a:r>
          </a:p>
        </p:txBody>
      </p:sp>
      <p:sp>
        <p:nvSpPr>
          <p:cNvPr id="188426" name="Rectangle 10"/>
          <p:cNvSpPr>
            <a:spLocks noChangeArrowheads="1"/>
          </p:cNvSpPr>
          <p:nvPr/>
        </p:nvSpPr>
        <p:spPr bwMode="auto">
          <a:xfrm>
            <a:off x="1797050" y="4491038"/>
            <a:ext cx="1573213" cy="406400"/>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2000">
                <a:solidFill>
                  <a:schemeClr val="tx1"/>
                </a:solidFill>
                <a:effectLst/>
                <a:latin typeface="Arial" pitchFamily="34" charset="0"/>
              </a:rPr>
              <a:t>interface</a:t>
            </a:r>
          </a:p>
        </p:txBody>
      </p:sp>
      <p:sp>
        <p:nvSpPr>
          <p:cNvPr id="188427" name="Rectangle 11"/>
          <p:cNvSpPr>
            <a:spLocks noChangeArrowheads="1"/>
          </p:cNvSpPr>
          <p:nvPr/>
        </p:nvSpPr>
        <p:spPr bwMode="auto">
          <a:xfrm>
            <a:off x="3152775" y="2995613"/>
            <a:ext cx="1019175" cy="406400"/>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2000">
                <a:solidFill>
                  <a:schemeClr val="tx1"/>
                </a:solidFill>
                <a:effectLst/>
                <a:latin typeface="Arial" pitchFamily="34" charset="0"/>
              </a:rPr>
              <a:t>port</a:t>
            </a:r>
          </a:p>
        </p:txBody>
      </p:sp>
      <p:sp>
        <p:nvSpPr>
          <p:cNvPr id="188428" name="Rectangle 12"/>
          <p:cNvSpPr>
            <a:spLocks noChangeArrowheads="1"/>
          </p:cNvSpPr>
          <p:nvPr/>
        </p:nvSpPr>
        <p:spPr bwMode="auto">
          <a:xfrm>
            <a:off x="6338888" y="3243263"/>
            <a:ext cx="2057400" cy="406400"/>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2000">
                <a:solidFill>
                  <a:schemeClr val="tx1"/>
                </a:solidFill>
                <a:effectLst/>
                <a:latin typeface="Arial" pitchFamily="34" charset="0"/>
              </a:rPr>
              <a:t>datatype</a:t>
            </a:r>
          </a:p>
        </p:txBody>
      </p:sp>
      <p:sp>
        <p:nvSpPr>
          <p:cNvPr id="188429" name="Line 13"/>
          <p:cNvSpPr>
            <a:spLocks noChangeShapeType="1"/>
          </p:cNvSpPr>
          <p:nvPr/>
        </p:nvSpPr>
        <p:spPr bwMode="auto">
          <a:xfrm flipV="1">
            <a:off x="4768850" y="3970338"/>
            <a:ext cx="0" cy="150812"/>
          </a:xfrm>
          <a:prstGeom prst="line">
            <a:avLst/>
          </a:prstGeom>
          <a:noFill/>
          <a:ln w="9525">
            <a:solidFill>
              <a:schemeClr val="tx1"/>
            </a:solidFill>
            <a:round/>
            <a:headEnd/>
            <a:tailEnd/>
          </a:ln>
          <a:effectLst/>
        </p:spPr>
        <p:txBody>
          <a:bodyPr/>
          <a:lstStyle/>
          <a:p>
            <a:endParaRPr lang="en-US"/>
          </a:p>
        </p:txBody>
      </p:sp>
      <p:sp>
        <p:nvSpPr>
          <p:cNvPr id="188430" name="Line 14"/>
          <p:cNvSpPr>
            <a:spLocks noChangeShapeType="1"/>
          </p:cNvSpPr>
          <p:nvPr/>
        </p:nvSpPr>
        <p:spPr bwMode="auto">
          <a:xfrm>
            <a:off x="5559425" y="2312988"/>
            <a:ext cx="989013" cy="0"/>
          </a:xfrm>
          <a:prstGeom prst="line">
            <a:avLst/>
          </a:prstGeom>
          <a:noFill/>
          <a:ln w="9525">
            <a:solidFill>
              <a:schemeClr val="tx1"/>
            </a:solidFill>
            <a:round/>
            <a:headEnd/>
            <a:tailEnd/>
          </a:ln>
          <a:effectLst/>
        </p:spPr>
        <p:txBody>
          <a:bodyPr/>
          <a:lstStyle/>
          <a:p>
            <a:endParaRPr lang="en-US"/>
          </a:p>
        </p:txBody>
      </p:sp>
      <p:sp>
        <p:nvSpPr>
          <p:cNvPr id="188431" name="Line 15"/>
          <p:cNvSpPr>
            <a:spLocks noChangeShapeType="1"/>
          </p:cNvSpPr>
          <p:nvPr/>
        </p:nvSpPr>
        <p:spPr bwMode="auto">
          <a:xfrm>
            <a:off x="7283450" y="2459038"/>
            <a:ext cx="0" cy="777875"/>
          </a:xfrm>
          <a:prstGeom prst="line">
            <a:avLst/>
          </a:prstGeom>
          <a:noFill/>
          <a:ln w="9525">
            <a:solidFill>
              <a:schemeClr val="tx1"/>
            </a:solidFill>
            <a:round/>
            <a:headEnd/>
            <a:tailEnd/>
          </a:ln>
          <a:effectLst/>
        </p:spPr>
        <p:txBody>
          <a:bodyPr/>
          <a:lstStyle/>
          <a:p>
            <a:endParaRPr lang="en-US"/>
          </a:p>
        </p:txBody>
      </p:sp>
      <p:sp>
        <p:nvSpPr>
          <p:cNvPr id="188432" name="Line 16"/>
          <p:cNvSpPr>
            <a:spLocks noChangeShapeType="1"/>
          </p:cNvSpPr>
          <p:nvPr/>
        </p:nvSpPr>
        <p:spPr bwMode="auto">
          <a:xfrm>
            <a:off x="4760913" y="3973513"/>
            <a:ext cx="420687" cy="0"/>
          </a:xfrm>
          <a:prstGeom prst="line">
            <a:avLst/>
          </a:prstGeom>
          <a:noFill/>
          <a:ln w="9525">
            <a:solidFill>
              <a:schemeClr val="tx1"/>
            </a:solidFill>
            <a:round/>
            <a:headEnd/>
            <a:tailEnd/>
          </a:ln>
          <a:effectLst/>
        </p:spPr>
        <p:txBody>
          <a:bodyPr/>
          <a:lstStyle/>
          <a:p>
            <a:endParaRPr lang="en-US"/>
          </a:p>
        </p:txBody>
      </p:sp>
      <p:sp>
        <p:nvSpPr>
          <p:cNvPr id="188433" name="Line 17"/>
          <p:cNvSpPr>
            <a:spLocks noChangeShapeType="1"/>
          </p:cNvSpPr>
          <p:nvPr/>
        </p:nvSpPr>
        <p:spPr bwMode="auto">
          <a:xfrm>
            <a:off x="5170488" y="3994150"/>
            <a:ext cx="0" cy="377825"/>
          </a:xfrm>
          <a:prstGeom prst="line">
            <a:avLst/>
          </a:prstGeom>
          <a:noFill/>
          <a:ln w="9525">
            <a:solidFill>
              <a:schemeClr val="tx1"/>
            </a:solidFill>
            <a:round/>
            <a:headEnd/>
            <a:tailEnd/>
          </a:ln>
          <a:effectLst/>
        </p:spPr>
        <p:txBody>
          <a:bodyPr/>
          <a:lstStyle/>
          <a:p>
            <a:endParaRPr lang="en-US"/>
          </a:p>
        </p:txBody>
      </p:sp>
      <p:sp>
        <p:nvSpPr>
          <p:cNvPr id="188434" name="Line 18"/>
          <p:cNvSpPr>
            <a:spLocks noChangeShapeType="1"/>
          </p:cNvSpPr>
          <p:nvPr/>
        </p:nvSpPr>
        <p:spPr bwMode="auto">
          <a:xfrm flipH="1">
            <a:off x="4949825" y="4371975"/>
            <a:ext cx="220663" cy="0"/>
          </a:xfrm>
          <a:prstGeom prst="line">
            <a:avLst/>
          </a:prstGeom>
          <a:noFill/>
          <a:ln w="9525">
            <a:solidFill>
              <a:schemeClr val="tx1"/>
            </a:solidFill>
            <a:round/>
            <a:headEnd/>
            <a:tailEnd/>
          </a:ln>
          <a:effectLst/>
        </p:spPr>
        <p:txBody>
          <a:bodyPr/>
          <a:lstStyle/>
          <a:p>
            <a:endParaRPr lang="en-US"/>
          </a:p>
        </p:txBody>
      </p:sp>
      <p:sp>
        <p:nvSpPr>
          <p:cNvPr id="188435" name="Line 19"/>
          <p:cNvSpPr>
            <a:spLocks noChangeShapeType="1"/>
          </p:cNvSpPr>
          <p:nvPr/>
        </p:nvSpPr>
        <p:spPr bwMode="auto">
          <a:xfrm>
            <a:off x="5170488" y="4246563"/>
            <a:ext cx="693737" cy="0"/>
          </a:xfrm>
          <a:prstGeom prst="line">
            <a:avLst/>
          </a:prstGeom>
          <a:noFill/>
          <a:ln w="9525">
            <a:solidFill>
              <a:schemeClr val="tx1"/>
            </a:solidFill>
            <a:prstDash val="sysDot"/>
            <a:round/>
            <a:headEnd/>
            <a:tailEnd/>
          </a:ln>
          <a:effectLst/>
        </p:spPr>
        <p:txBody>
          <a:bodyPr/>
          <a:lstStyle/>
          <a:p>
            <a:endParaRPr lang="en-US"/>
          </a:p>
        </p:txBody>
      </p:sp>
      <p:sp>
        <p:nvSpPr>
          <p:cNvPr id="188436" name="Line 20"/>
          <p:cNvSpPr>
            <a:spLocks noChangeShapeType="1"/>
          </p:cNvSpPr>
          <p:nvPr/>
        </p:nvSpPr>
        <p:spPr bwMode="auto">
          <a:xfrm>
            <a:off x="6084888" y="4551363"/>
            <a:ext cx="0" cy="609600"/>
          </a:xfrm>
          <a:prstGeom prst="line">
            <a:avLst/>
          </a:prstGeom>
          <a:noFill/>
          <a:ln w="9525">
            <a:solidFill>
              <a:schemeClr val="tx1"/>
            </a:solidFill>
            <a:round/>
            <a:headEnd/>
            <a:tailEnd/>
          </a:ln>
          <a:effectLst/>
        </p:spPr>
        <p:txBody>
          <a:bodyPr/>
          <a:lstStyle/>
          <a:p>
            <a:endParaRPr lang="en-US"/>
          </a:p>
        </p:txBody>
      </p:sp>
      <p:sp>
        <p:nvSpPr>
          <p:cNvPr id="188437" name="Line 21"/>
          <p:cNvSpPr>
            <a:spLocks noChangeShapeType="1"/>
          </p:cNvSpPr>
          <p:nvPr/>
        </p:nvSpPr>
        <p:spPr bwMode="auto">
          <a:xfrm flipH="1">
            <a:off x="2513013" y="2576513"/>
            <a:ext cx="9525" cy="1911350"/>
          </a:xfrm>
          <a:prstGeom prst="line">
            <a:avLst/>
          </a:prstGeom>
          <a:noFill/>
          <a:ln w="9525">
            <a:solidFill>
              <a:schemeClr val="tx1"/>
            </a:solidFill>
            <a:round/>
            <a:headEnd/>
            <a:tailEnd/>
          </a:ln>
          <a:effectLst/>
        </p:spPr>
        <p:txBody>
          <a:bodyPr/>
          <a:lstStyle/>
          <a:p>
            <a:endParaRPr lang="en-US"/>
          </a:p>
        </p:txBody>
      </p:sp>
      <p:sp>
        <p:nvSpPr>
          <p:cNvPr id="188438" name="Line 22"/>
          <p:cNvSpPr>
            <a:spLocks noChangeShapeType="1"/>
          </p:cNvSpPr>
          <p:nvPr/>
        </p:nvSpPr>
        <p:spPr bwMode="auto">
          <a:xfrm>
            <a:off x="3343275" y="2576513"/>
            <a:ext cx="0" cy="419100"/>
          </a:xfrm>
          <a:prstGeom prst="line">
            <a:avLst/>
          </a:prstGeom>
          <a:noFill/>
          <a:ln w="9525">
            <a:solidFill>
              <a:schemeClr val="tx1"/>
            </a:solidFill>
            <a:round/>
            <a:headEnd/>
            <a:tailEnd/>
          </a:ln>
          <a:effectLst/>
        </p:spPr>
        <p:txBody>
          <a:bodyPr/>
          <a:lstStyle/>
          <a:p>
            <a:endParaRPr lang="en-US"/>
          </a:p>
        </p:txBody>
      </p:sp>
      <p:sp>
        <p:nvSpPr>
          <p:cNvPr id="188439" name="Line 23"/>
          <p:cNvSpPr>
            <a:spLocks noChangeShapeType="1"/>
          </p:cNvSpPr>
          <p:nvPr/>
        </p:nvSpPr>
        <p:spPr bwMode="auto">
          <a:xfrm>
            <a:off x="3279775" y="3406775"/>
            <a:ext cx="0" cy="1103313"/>
          </a:xfrm>
          <a:prstGeom prst="line">
            <a:avLst/>
          </a:prstGeom>
          <a:noFill/>
          <a:ln w="9525">
            <a:solidFill>
              <a:schemeClr val="tx1"/>
            </a:solidFill>
            <a:round/>
            <a:headEnd/>
            <a:tailEnd/>
          </a:ln>
          <a:effectLst/>
        </p:spPr>
        <p:txBody>
          <a:bodyPr/>
          <a:lstStyle/>
          <a:p>
            <a:endParaRPr lang="en-US"/>
          </a:p>
        </p:txBody>
      </p:sp>
      <p:sp>
        <p:nvSpPr>
          <p:cNvPr id="188440" name="Rectangle 24"/>
          <p:cNvSpPr>
            <a:spLocks noChangeArrowheads="1"/>
          </p:cNvSpPr>
          <p:nvPr/>
        </p:nvSpPr>
        <p:spPr bwMode="auto">
          <a:xfrm>
            <a:off x="541338" y="3189288"/>
            <a:ext cx="1492250" cy="406400"/>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2000">
                <a:solidFill>
                  <a:schemeClr val="tx1"/>
                </a:solidFill>
                <a:effectLst/>
                <a:latin typeface="Arial" pitchFamily="34" charset="0"/>
              </a:rPr>
              <a:t>satisfaction</a:t>
            </a:r>
          </a:p>
        </p:txBody>
      </p:sp>
      <p:sp>
        <p:nvSpPr>
          <p:cNvPr id="188441" name="Line 25"/>
          <p:cNvSpPr>
            <a:spLocks noChangeShapeType="1"/>
          </p:cNvSpPr>
          <p:nvPr/>
        </p:nvSpPr>
        <p:spPr bwMode="auto">
          <a:xfrm>
            <a:off x="2017713" y="3394075"/>
            <a:ext cx="493712" cy="0"/>
          </a:xfrm>
          <a:prstGeom prst="line">
            <a:avLst/>
          </a:prstGeom>
          <a:noFill/>
          <a:ln w="9525">
            <a:solidFill>
              <a:schemeClr val="tx1"/>
            </a:solidFill>
            <a:round/>
            <a:headEnd/>
            <a:tailEnd/>
          </a:ln>
          <a:effectLst/>
        </p:spPr>
        <p:txBody>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469" name="Picture 5"/>
          <p:cNvPicPr>
            <a:picLocks noChangeAspect="1" noChangeArrowheads="1"/>
          </p:cNvPicPr>
          <p:nvPr/>
        </p:nvPicPr>
        <p:blipFill>
          <a:blip r:embed="rId3"/>
          <a:srcRect/>
          <a:stretch>
            <a:fillRect/>
          </a:stretch>
        </p:blipFill>
        <p:spPr bwMode="auto">
          <a:xfrm>
            <a:off x="0" y="161925"/>
            <a:ext cx="5524500" cy="3462338"/>
          </a:xfrm>
          <a:prstGeom prst="rect">
            <a:avLst/>
          </a:prstGeom>
          <a:noFill/>
          <a:ln w="9525">
            <a:noFill/>
            <a:miter lim="800000"/>
            <a:headEnd/>
            <a:tailEnd/>
          </a:ln>
          <a:effectLst/>
        </p:spPr>
      </p:pic>
      <p:pic>
        <p:nvPicPr>
          <p:cNvPr id="190468" name="Picture 4" descr="xtumlrepo"/>
          <p:cNvPicPr>
            <a:picLocks noChangeAspect="1" noChangeArrowheads="1"/>
          </p:cNvPicPr>
          <p:nvPr/>
        </p:nvPicPr>
        <p:blipFill>
          <a:blip r:embed="rId4"/>
          <a:srcRect/>
          <a:stretch>
            <a:fillRect/>
          </a:stretch>
        </p:blipFill>
        <p:spPr bwMode="auto">
          <a:xfrm>
            <a:off x="4862513" y="3340100"/>
            <a:ext cx="4122737" cy="2873375"/>
          </a:xfrm>
          <a:prstGeom prst="rect">
            <a:avLst/>
          </a:prstGeom>
          <a:noFill/>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Galaxy</a:t>
            </a:r>
            <a:endParaRPr lang="en-US" dirty="0"/>
          </a:p>
        </p:txBody>
      </p:sp>
      <p:pic>
        <p:nvPicPr>
          <p:cNvPr id="1026" name="Picture 1" descr="image001"/>
          <p:cNvPicPr>
            <a:picLocks noChangeAspect="1" noChangeArrowheads="1"/>
          </p:cNvPicPr>
          <p:nvPr/>
        </p:nvPicPr>
        <p:blipFill>
          <a:blip r:embed="rId3"/>
          <a:srcRect/>
          <a:stretch>
            <a:fillRect/>
          </a:stretch>
        </p:blipFill>
        <p:spPr bwMode="auto">
          <a:xfrm>
            <a:off x="0" y="1524000"/>
            <a:ext cx="9144000" cy="4772652"/>
          </a:xfrm>
          <a:prstGeom prst="rect">
            <a:avLst/>
          </a:prstGeom>
          <a:noFill/>
          <a:ln w="9525">
            <a:noFill/>
            <a:miter lim="800000"/>
            <a:headEnd/>
            <a:tailEnd/>
          </a:ln>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514" name="Picture 2"/>
          <p:cNvPicPr>
            <a:picLocks noChangeAspect="1" noChangeArrowheads="1"/>
          </p:cNvPicPr>
          <p:nvPr/>
        </p:nvPicPr>
        <p:blipFill>
          <a:blip r:embed="rId3"/>
          <a:srcRect/>
          <a:stretch>
            <a:fillRect/>
          </a:stretch>
        </p:blipFill>
        <p:spPr bwMode="auto">
          <a:xfrm>
            <a:off x="0" y="161925"/>
            <a:ext cx="5524500" cy="3462338"/>
          </a:xfrm>
          <a:prstGeom prst="rect">
            <a:avLst/>
          </a:prstGeom>
          <a:noFill/>
          <a:ln w="9525">
            <a:noFill/>
            <a:miter lim="800000"/>
            <a:headEnd/>
            <a:tailEnd/>
          </a:ln>
          <a:effectLst/>
        </p:spPr>
      </p:pic>
      <p:sp>
        <p:nvSpPr>
          <p:cNvPr id="192516" name="AutoShape 4"/>
          <p:cNvSpPr>
            <a:spLocks noChangeArrowheads="1"/>
          </p:cNvSpPr>
          <p:nvPr/>
        </p:nvSpPr>
        <p:spPr bwMode="auto">
          <a:xfrm rot="5400000">
            <a:off x="5461794" y="1123156"/>
            <a:ext cx="2327275" cy="1598613"/>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8000"/>
          </a:solidFill>
          <a:ln w="9525">
            <a:solidFill>
              <a:schemeClr val="tx1"/>
            </a:solidFill>
            <a:miter lim="800000"/>
            <a:headEnd/>
            <a:tailEnd/>
          </a:ln>
          <a:effectLst/>
        </p:spPr>
        <p:txBody>
          <a:bodyPr wrap="none" anchor="ctr"/>
          <a:lstStyle/>
          <a:p>
            <a:endParaRPr lang="en-US"/>
          </a:p>
        </p:txBody>
      </p:sp>
      <p:pic>
        <p:nvPicPr>
          <p:cNvPr id="192517" name="Picture 5" descr="xtumlrepo_pop"/>
          <p:cNvPicPr>
            <a:picLocks noChangeAspect="1" noChangeArrowheads="1"/>
          </p:cNvPicPr>
          <p:nvPr/>
        </p:nvPicPr>
        <p:blipFill>
          <a:blip r:embed="rId4"/>
          <a:srcRect/>
          <a:stretch>
            <a:fillRect/>
          </a:stretch>
        </p:blipFill>
        <p:spPr bwMode="auto">
          <a:xfrm>
            <a:off x="4859338" y="3308350"/>
            <a:ext cx="4133850" cy="2881313"/>
          </a:xfrm>
          <a:prstGeom prst="rect">
            <a:avLst/>
          </a:prstGeom>
          <a:noFill/>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AutoShape 2"/>
          <p:cNvSpPr>
            <a:spLocks noChangeArrowheads="1"/>
          </p:cNvSpPr>
          <p:nvPr/>
        </p:nvSpPr>
        <p:spPr bwMode="auto">
          <a:xfrm>
            <a:off x="404813" y="0"/>
            <a:ext cx="8372475" cy="5834063"/>
          </a:xfrm>
          <a:prstGeom prst="flowChartMagneticDisk">
            <a:avLst/>
          </a:prstGeom>
          <a:solidFill>
            <a:srgbClr val="FF0000">
              <a:alpha val="75000"/>
            </a:srgbClr>
          </a:solidFill>
          <a:ln w="9525">
            <a:solidFill>
              <a:schemeClr val="tx1"/>
            </a:solidFill>
            <a:round/>
            <a:headEnd/>
            <a:tailEnd/>
          </a:ln>
          <a:effectLst/>
        </p:spPr>
        <p:txBody>
          <a:bodyPr wrap="none" anchor="ctr"/>
          <a:lstStyle/>
          <a:p>
            <a:pPr algn="ctr"/>
            <a:endParaRPr lang="en-US" sz="1600">
              <a:solidFill>
                <a:srgbClr val="006600"/>
              </a:solidFill>
              <a:effectLst>
                <a:outerShdw blurRad="38100" dist="38100" dir="2700000" algn="tl">
                  <a:srgbClr val="000000"/>
                </a:outerShdw>
              </a:effectLst>
              <a:latin typeface="Lucida Sans" pitchFamily="34" charset="0"/>
            </a:endParaRPr>
          </a:p>
        </p:txBody>
      </p:sp>
      <p:sp>
        <p:nvSpPr>
          <p:cNvPr id="185347" name="Rectangle 3"/>
          <p:cNvSpPr>
            <a:spLocks noChangeArrowheads="1"/>
          </p:cNvSpPr>
          <p:nvPr/>
        </p:nvSpPr>
        <p:spPr bwMode="auto">
          <a:xfrm>
            <a:off x="4479925" y="2081213"/>
            <a:ext cx="1098550" cy="406400"/>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2000">
                <a:solidFill>
                  <a:schemeClr val="tx1"/>
                </a:solidFill>
                <a:effectLst/>
                <a:latin typeface="Arial" pitchFamily="34" charset="0"/>
              </a:rPr>
              <a:t>class</a:t>
            </a:r>
          </a:p>
        </p:txBody>
      </p:sp>
      <p:sp>
        <p:nvSpPr>
          <p:cNvPr id="185348" name="Rectangle 4"/>
          <p:cNvSpPr>
            <a:spLocks noChangeArrowheads="1"/>
          </p:cNvSpPr>
          <p:nvPr/>
        </p:nvSpPr>
        <p:spPr bwMode="auto">
          <a:xfrm>
            <a:off x="6548438" y="2066925"/>
            <a:ext cx="1481137" cy="406400"/>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2000">
                <a:solidFill>
                  <a:schemeClr val="tx1"/>
                </a:solidFill>
                <a:effectLst/>
                <a:latin typeface="Arial" pitchFamily="34" charset="0"/>
              </a:rPr>
              <a:t>attribute</a:t>
            </a:r>
          </a:p>
        </p:txBody>
      </p:sp>
      <p:sp>
        <p:nvSpPr>
          <p:cNvPr id="185349" name="Rectangle 5"/>
          <p:cNvSpPr>
            <a:spLocks noChangeArrowheads="1"/>
          </p:cNvSpPr>
          <p:nvPr/>
        </p:nvSpPr>
        <p:spPr bwMode="auto">
          <a:xfrm>
            <a:off x="3887788" y="4122738"/>
            <a:ext cx="1073150" cy="406400"/>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2000">
                <a:solidFill>
                  <a:schemeClr val="tx1"/>
                </a:solidFill>
                <a:effectLst/>
                <a:latin typeface="Arial" pitchFamily="34" charset="0"/>
              </a:rPr>
              <a:t>state</a:t>
            </a:r>
          </a:p>
        </p:txBody>
      </p:sp>
      <p:sp>
        <p:nvSpPr>
          <p:cNvPr id="185350" name="Rectangle 6"/>
          <p:cNvSpPr>
            <a:spLocks noChangeArrowheads="1"/>
          </p:cNvSpPr>
          <p:nvPr/>
        </p:nvSpPr>
        <p:spPr bwMode="auto">
          <a:xfrm>
            <a:off x="5873750" y="4144963"/>
            <a:ext cx="1558925" cy="406400"/>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2000">
                <a:solidFill>
                  <a:schemeClr val="tx1"/>
                </a:solidFill>
                <a:effectLst/>
                <a:latin typeface="Arial" pitchFamily="34" charset="0"/>
              </a:rPr>
              <a:t>transition</a:t>
            </a:r>
          </a:p>
        </p:txBody>
      </p:sp>
      <p:sp>
        <p:nvSpPr>
          <p:cNvPr id="185351" name="Rectangle 7"/>
          <p:cNvSpPr>
            <a:spLocks noChangeArrowheads="1"/>
          </p:cNvSpPr>
          <p:nvPr/>
        </p:nvSpPr>
        <p:spPr bwMode="auto">
          <a:xfrm>
            <a:off x="4873625" y="5160963"/>
            <a:ext cx="1455738" cy="406400"/>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2000">
                <a:solidFill>
                  <a:schemeClr val="tx1"/>
                </a:solidFill>
                <a:effectLst/>
                <a:latin typeface="Arial" pitchFamily="34" charset="0"/>
              </a:rPr>
              <a:t>event</a:t>
            </a:r>
          </a:p>
        </p:txBody>
      </p:sp>
      <p:sp>
        <p:nvSpPr>
          <p:cNvPr id="185352" name="Text Box 8"/>
          <p:cNvSpPr txBox="1">
            <a:spLocks noChangeArrowheads="1"/>
          </p:cNvSpPr>
          <p:nvPr/>
        </p:nvSpPr>
        <p:spPr bwMode="auto">
          <a:xfrm>
            <a:off x="3275013" y="679450"/>
            <a:ext cx="2908300" cy="396875"/>
          </a:xfrm>
          <a:prstGeom prst="rect">
            <a:avLst/>
          </a:prstGeom>
          <a:noFill/>
          <a:ln w="9525">
            <a:noFill/>
            <a:miter lim="800000"/>
            <a:headEnd/>
            <a:tailEnd/>
          </a:ln>
          <a:effectLst/>
        </p:spPr>
        <p:txBody>
          <a:bodyPr>
            <a:spAutoFit/>
          </a:bodyPr>
          <a:lstStyle/>
          <a:p>
            <a:r>
              <a:rPr lang="en-US" sz="2000">
                <a:solidFill>
                  <a:schemeClr val="tx1"/>
                </a:solidFill>
                <a:effectLst>
                  <a:outerShdw blurRad="38100" dist="38100" dir="2700000" algn="tl">
                    <a:srgbClr val="C0C0C0"/>
                  </a:outerShdw>
                </a:effectLst>
                <a:latin typeface="Arial Black" pitchFamily="34" charset="0"/>
              </a:rPr>
              <a:t>xtUML Repository</a:t>
            </a:r>
          </a:p>
        </p:txBody>
      </p:sp>
      <p:sp>
        <p:nvSpPr>
          <p:cNvPr id="185353" name="Rectangle 9"/>
          <p:cNvSpPr>
            <a:spLocks noChangeArrowheads="1"/>
          </p:cNvSpPr>
          <p:nvPr/>
        </p:nvSpPr>
        <p:spPr bwMode="auto">
          <a:xfrm>
            <a:off x="1751013" y="2179638"/>
            <a:ext cx="1838325" cy="406400"/>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2000">
                <a:solidFill>
                  <a:schemeClr val="tx1"/>
                </a:solidFill>
                <a:effectLst/>
                <a:latin typeface="Arial" pitchFamily="34" charset="0"/>
              </a:rPr>
              <a:t>component</a:t>
            </a:r>
          </a:p>
        </p:txBody>
      </p:sp>
      <p:sp>
        <p:nvSpPr>
          <p:cNvPr id="185354" name="Rectangle 10"/>
          <p:cNvSpPr>
            <a:spLocks noChangeArrowheads="1"/>
          </p:cNvSpPr>
          <p:nvPr/>
        </p:nvSpPr>
        <p:spPr bwMode="auto">
          <a:xfrm>
            <a:off x="1797050" y="4491038"/>
            <a:ext cx="1573213" cy="406400"/>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2000">
                <a:solidFill>
                  <a:schemeClr val="tx1"/>
                </a:solidFill>
                <a:effectLst/>
                <a:latin typeface="Arial" pitchFamily="34" charset="0"/>
              </a:rPr>
              <a:t>interface</a:t>
            </a:r>
          </a:p>
        </p:txBody>
      </p:sp>
      <p:sp>
        <p:nvSpPr>
          <p:cNvPr id="185355" name="Rectangle 11"/>
          <p:cNvSpPr>
            <a:spLocks noChangeArrowheads="1"/>
          </p:cNvSpPr>
          <p:nvPr/>
        </p:nvSpPr>
        <p:spPr bwMode="auto">
          <a:xfrm>
            <a:off x="3152775" y="2995613"/>
            <a:ext cx="1019175" cy="406400"/>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2000">
                <a:solidFill>
                  <a:schemeClr val="tx1"/>
                </a:solidFill>
                <a:effectLst/>
                <a:latin typeface="Arial" pitchFamily="34" charset="0"/>
              </a:rPr>
              <a:t>port</a:t>
            </a:r>
          </a:p>
        </p:txBody>
      </p:sp>
      <p:sp>
        <p:nvSpPr>
          <p:cNvPr id="185356" name="Rectangle 12"/>
          <p:cNvSpPr>
            <a:spLocks noChangeArrowheads="1"/>
          </p:cNvSpPr>
          <p:nvPr/>
        </p:nvSpPr>
        <p:spPr bwMode="auto">
          <a:xfrm>
            <a:off x="6338888" y="3243263"/>
            <a:ext cx="2057400" cy="406400"/>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2000">
                <a:solidFill>
                  <a:schemeClr val="tx1"/>
                </a:solidFill>
                <a:effectLst/>
                <a:latin typeface="Arial" pitchFamily="34" charset="0"/>
              </a:rPr>
              <a:t>datatype</a:t>
            </a:r>
          </a:p>
        </p:txBody>
      </p:sp>
      <p:sp>
        <p:nvSpPr>
          <p:cNvPr id="185357" name="Line 13"/>
          <p:cNvSpPr>
            <a:spLocks noChangeShapeType="1"/>
          </p:cNvSpPr>
          <p:nvPr/>
        </p:nvSpPr>
        <p:spPr bwMode="auto">
          <a:xfrm flipV="1">
            <a:off x="4768850" y="3970338"/>
            <a:ext cx="0" cy="150812"/>
          </a:xfrm>
          <a:prstGeom prst="line">
            <a:avLst/>
          </a:prstGeom>
          <a:noFill/>
          <a:ln w="9525">
            <a:solidFill>
              <a:schemeClr val="tx1"/>
            </a:solidFill>
            <a:round/>
            <a:headEnd/>
            <a:tailEnd/>
          </a:ln>
          <a:effectLst/>
        </p:spPr>
        <p:txBody>
          <a:bodyPr/>
          <a:lstStyle/>
          <a:p>
            <a:endParaRPr lang="en-US"/>
          </a:p>
        </p:txBody>
      </p:sp>
      <p:sp>
        <p:nvSpPr>
          <p:cNvPr id="185358" name="Line 14"/>
          <p:cNvSpPr>
            <a:spLocks noChangeShapeType="1"/>
          </p:cNvSpPr>
          <p:nvPr/>
        </p:nvSpPr>
        <p:spPr bwMode="auto">
          <a:xfrm>
            <a:off x="5559425" y="2312988"/>
            <a:ext cx="989013" cy="0"/>
          </a:xfrm>
          <a:prstGeom prst="line">
            <a:avLst/>
          </a:prstGeom>
          <a:noFill/>
          <a:ln w="9525">
            <a:solidFill>
              <a:schemeClr val="tx1"/>
            </a:solidFill>
            <a:round/>
            <a:headEnd/>
            <a:tailEnd/>
          </a:ln>
          <a:effectLst/>
        </p:spPr>
        <p:txBody>
          <a:bodyPr/>
          <a:lstStyle/>
          <a:p>
            <a:endParaRPr lang="en-US"/>
          </a:p>
        </p:txBody>
      </p:sp>
      <p:sp>
        <p:nvSpPr>
          <p:cNvPr id="185359" name="Line 15"/>
          <p:cNvSpPr>
            <a:spLocks noChangeShapeType="1"/>
          </p:cNvSpPr>
          <p:nvPr/>
        </p:nvSpPr>
        <p:spPr bwMode="auto">
          <a:xfrm>
            <a:off x="7283450" y="2459038"/>
            <a:ext cx="0" cy="777875"/>
          </a:xfrm>
          <a:prstGeom prst="line">
            <a:avLst/>
          </a:prstGeom>
          <a:noFill/>
          <a:ln w="9525">
            <a:solidFill>
              <a:schemeClr val="tx1"/>
            </a:solidFill>
            <a:round/>
            <a:headEnd/>
            <a:tailEnd/>
          </a:ln>
          <a:effectLst/>
        </p:spPr>
        <p:txBody>
          <a:bodyPr/>
          <a:lstStyle/>
          <a:p>
            <a:endParaRPr lang="en-US"/>
          </a:p>
        </p:txBody>
      </p:sp>
      <p:sp>
        <p:nvSpPr>
          <p:cNvPr id="185360" name="Line 16"/>
          <p:cNvSpPr>
            <a:spLocks noChangeShapeType="1"/>
          </p:cNvSpPr>
          <p:nvPr/>
        </p:nvSpPr>
        <p:spPr bwMode="auto">
          <a:xfrm>
            <a:off x="4760913" y="3973513"/>
            <a:ext cx="420687" cy="0"/>
          </a:xfrm>
          <a:prstGeom prst="line">
            <a:avLst/>
          </a:prstGeom>
          <a:noFill/>
          <a:ln w="9525">
            <a:solidFill>
              <a:schemeClr val="tx1"/>
            </a:solidFill>
            <a:round/>
            <a:headEnd/>
            <a:tailEnd/>
          </a:ln>
          <a:effectLst/>
        </p:spPr>
        <p:txBody>
          <a:bodyPr/>
          <a:lstStyle/>
          <a:p>
            <a:endParaRPr lang="en-US"/>
          </a:p>
        </p:txBody>
      </p:sp>
      <p:sp>
        <p:nvSpPr>
          <p:cNvPr id="185361" name="Line 17"/>
          <p:cNvSpPr>
            <a:spLocks noChangeShapeType="1"/>
          </p:cNvSpPr>
          <p:nvPr/>
        </p:nvSpPr>
        <p:spPr bwMode="auto">
          <a:xfrm>
            <a:off x="5170488" y="3994150"/>
            <a:ext cx="0" cy="377825"/>
          </a:xfrm>
          <a:prstGeom prst="line">
            <a:avLst/>
          </a:prstGeom>
          <a:noFill/>
          <a:ln w="9525">
            <a:solidFill>
              <a:schemeClr val="tx1"/>
            </a:solidFill>
            <a:round/>
            <a:headEnd/>
            <a:tailEnd/>
          </a:ln>
          <a:effectLst/>
        </p:spPr>
        <p:txBody>
          <a:bodyPr/>
          <a:lstStyle/>
          <a:p>
            <a:endParaRPr lang="en-US"/>
          </a:p>
        </p:txBody>
      </p:sp>
      <p:sp>
        <p:nvSpPr>
          <p:cNvPr id="185362" name="Line 18"/>
          <p:cNvSpPr>
            <a:spLocks noChangeShapeType="1"/>
          </p:cNvSpPr>
          <p:nvPr/>
        </p:nvSpPr>
        <p:spPr bwMode="auto">
          <a:xfrm flipH="1">
            <a:off x="4949825" y="4371975"/>
            <a:ext cx="220663" cy="0"/>
          </a:xfrm>
          <a:prstGeom prst="line">
            <a:avLst/>
          </a:prstGeom>
          <a:noFill/>
          <a:ln w="9525">
            <a:solidFill>
              <a:schemeClr val="tx1"/>
            </a:solidFill>
            <a:round/>
            <a:headEnd/>
            <a:tailEnd/>
          </a:ln>
          <a:effectLst/>
        </p:spPr>
        <p:txBody>
          <a:bodyPr/>
          <a:lstStyle/>
          <a:p>
            <a:endParaRPr lang="en-US"/>
          </a:p>
        </p:txBody>
      </p:sp>
      <p:sp>
        <p:nvSpPr>
          <p:cNvPr id="185363" name="Line 19"/>
          <p:cNvSpPr>
            <a:spLocks noChangeShapeType="1"/>
          </p:cNvSpPr>
          <p:nvPr/>
        </p:nvSpPr>
        <p:spPr bwMode="auto">
          <a:xfrm>
            <a:off x="5170488" y="4246563"/>
            <a:ext cx="693737" cy="0"/>
          </a:xfrm>
          <a:prstGeom prst="line">
            <a:avLst/>
          </a:prstGeom>
          <a:noFill/>
          <a:ln w="9525">
            <a:solidFill>
              <a:schemeClr val="tx1"/>
            </a:solidFill>
            <a:prstDash val="sysDot"/>
            <a:round/>
            <a:headEnd/>
            <a:tailEnd/>
          </a:ln>
          <a:effectLst/>
        </p:spPr>
        <p:txBody>
          <a:bodyPr/>
          <a:lstStyle/>
          <a:p>
            <a:endParaRPr lang="en-US"/>
          </a:p>
        </p:txBody>
      </p:sp>
      <p:sp>
        <p:nvSpPr>
          <p:cNvPr id="185364" name="Line 20"/>
          <p:cNvSpPr>
            <a:spLocks noChangeShapeType="1"/>
          </p:cNvSpPr>
          <p:nvPr/>
        </p:nvSpPr>
        <p:spPr bwMode="auto">
          <a:xfrm>
            <a:off x="6084888" y="4551363"/>
            <a:ext cx="0" cy="609600"/>
          </a:xfrm>
          <a:prstGeom prst="line">
            <a:avLst/>
          </a:prstGeom>
          <a:noFill/>
          <a:ln w="9525">
            <a:solidFill>
              <a:schemeClr val="tx1"/>
            </a:solidFill>
            <a:round/>
            <a:headEnd/>
            <a:tailEnd/>
          </a:ln>
          <a:effectLst/>
        </p:spPr>
        <p:txBody>
          <a:bodyPr/>
          <a:lstStyle/>
          <a:p>
            <a:endParaRPr lang="en-US"/>
          </a:p>
        </p:txBody>
      </p:sp>
      <p:sp>
        <p:nvSpPr>
          <p:cNvPr id="185365" name="Line 21"/>
          <p:cNvSpPr>
            <a:spLocks noChangeShapeType="1"/>
          </p:cNvSpPr>
          <p:nvPr/>
        </p:nvSpPr>
        <p:spPr bwMode="auto">
          <a:xfrm flipH="1">
            <a:off x="2513013" y="2576513"/>
            <a:ext cx="9525" cy="1911350"/>
          </a:xfrm>
          <a:prstGeom prst="line">
            <a:avLst/>
          </a:prstGeom>
          <a:noFill/>
          <a:ln w="9525">
            <a:solidFill>
              <a:schemeClr val="tx1"/>
            </a:solidFill>
            <a:round/>
            <a:headEnd/>
            <a:tailEnd/>
          </a:ln>
          <a:effectLst/>
        </p:spPr>
        <p:txBody>
          <a:bodyPr/>
          <a:lstStyle/>
          <a:p>
            <a:endParaRPr lang="en-US"/>
          </a:p>
        </p:txBody>
      </p:sp>
      <p:sp>
        <p:nvSpPr>
          <p:cNvPr id="185366" name="Line 22"/>
          <p:cNvSpPr>
            <a:spLocks noChangeShapeType="1"/>
          </p:cNvSpPr>
          <p:nvPr/>
        </p:nvSpPr>
        <p:spPr bwMode="auto">
          <a:xfrm>
            <a:off x="3343275" y="2576513"/>
            <a:ext cx="0" cy="419100"/>
          </a:xfrm>
          <a:prstGeom prst="line">
            <a:avLst/>
          </a:prstGeom>
          <a:noFill/>
          <a:ln w="9525">
            <a:solidFill>
              <a:schemeClr val="tx1"/>
            </a:solidFill>
            <a:round/>
            <a:headEnd/>
            <a:tailEnd/>
          </a:ln>
          <a:effectLst/>
        </p:spPr>
        <p:txBody>
          <a:bodyPr/>
          <a:lstStyle/>
          <a:p>
            <a:endParaRPr lang="en-US"/>
          </a:p>
        </p:txBody>
      </p:sp>
      <p:sp>
        <p:nvSpPr>
          <p:cNvPr id="185367" name="Line 23"/>
          <p:cNvSpPr>
            <a:spLocks noChangeShapeType="1"/>
          </p:cNvSpPr>
          <p:nvPr/>
        </p:nvSpPr>
        <p:spPr bwMode="auto">
          <a:xfrm>
            <a:off x="3279775" y="3406775"/>
            <a:ext cx="0" cy="1103313"/>
          </a:xfrm>
          <a:prstGeom prst="line">
            <a:avLst/>
          </a:prstGeom>
          <a:noFill/>
          <a:ln w="9525">
            <a:solidFill>
              <a:schemeClr val="tx1"/>
            </a:solidFill>
            <a:round/>
            <a:headEnd/>
            <a:tailEnd/>
          </a:ln>
          <a:effectLst/>
        </p:spPr>
        <p:txBody>
          <a:bodyPr/>
          <a:lstStyle/>
          <a:p>
            <a:endParaRPr lang="en-US"/>
          </a:p>
        </p:txBody>
      </p:sp>
      <p:sp>
        <p:nvSpPr>
          <p:cNvPr id="185368" name="Rectangle 24"/>
          <p:cNvSpPr>
            <a:spLocks noChangeArrowheads="1"/>
          </p:cNvSpPr>
          <p:nvPr/>
        </p:nvSpPr>
        <p:spPr bwMode="auto">
          <a:xfrm>
            <a:off x="541338" y="3189288"/>
            <a:ext cx="1492250" cy="406400"/>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2000">
                <a:solidFill>
                  <a:schemeClr val="tx1"/>
                </a:solidFill>
                <a:effectLst/>
                <a:latin typeface="Arial" pitchFamily="34" charset="0"/>
              </a:rPr>
              <a:t>satisfaction</a:t>
            </a:r>
          </a:p>
        </p:txBody>
      </p:sp>
      <p:sp>
        <p:nvSpPr>
          <p:cNvPr id="185369" name="Line 25"/>
          <p:cNvSpPr>
            <a:spLocks noChangeShapeType="1"/>
          </p:cNvSpPr>
          <p:nvPr/>
        </p:nvSpPr>
        <p:spPr bwMode="auto">
          <a:xfrm>
            <a:off x="2017713" y="3394075"/>
            <a:ext cx="493712" cy="0"/>
          </a:xfrm>
          <a:prstGeom prst="line">
            <a:avLst/>
          </a:prstGeom>
          <a:noFill/>
          <a:ln w="9525">
            <a:solidFill>
              <a:schemeClr val="tx1"/>
            </a:solidFill>
            <a:round/>
            <a:headEnd/>
            <a:tailEnd/>
          </a:ln>
          <a:effectLst/>
        </p:spPr>
        <p:txBody>
          <a:bodyPr/>
          <a:lstStyle/>
          <a:p>
            <a:endParaRPr lang="en-US"/>
          </a:p>
        </p:txBody>
      </p:sp>
      <p:sp>
        <p:nvSpPr>
          <p:cNvPr id="185371" name="Text Box 27"/>
          <p:cNvSpPr txBox="1">
            <a:spLocks noChangeArrowheads="1"/>
          </p:cNvSpPr>
          <p:nvPr/>
        </p:nvSpPr>
        <p:spPr bwMode="auto">
          <a:xfrm>
            <a:off x="654050" y="2051050"/>
            <a:ext cx="1404938" cy="730250"/>
          </a:xfrm>
          <a:prstGeom prst="rect">
            <a:avLst/>
          </a:prstGeom>
          <a:noFill/>
          <a:ln w="9525">
            <a:noFill/>
            <a:miter lim="800000"/>
            <a:headEnd/>
            <a:tailEnd/>
          </a:ln>
          <a:effectLst/>
        </p:spPr>
        <p:txBody>
          <a:bodyPr wrap="none">
            <a:spAutoFit/>
          </a:bodyPr>
          <a:lstStyle/>
          <a:p>
            <a:r>
              <a:rPr lang="en-US" sz="1400">
                <a:solidFill>
                  <a:srgbClr val="006600"/>
                </a:solidFill>
                <a:effectLst>
                  <a:outerShdw blurRad="38100" dist="38100" dir="2700000" algn="tl">
                    <a:srgbClr val="C0C0C0"/>
                  </a:outerShdw>
                </a:effectLst>
                <a:latin typeface="Lucida Sans" pitchFamily="34" charset="0"/>
              </a:rPr>
              <a:t>SHTestBench</a:t>
            </a:r>
          </a:p>
          <a:p>
            <a:r>
              <a:rPr lang="en-US" sz="1400">
                <a:solidFill>
                  <a:srgbClr val="006600"/>
                </a:solidFill>
                <a:effectLst>
                  <a:outerShdw blurRad="38100" dist="38100" dir="2700000" algn="tl">
                    <a:srgbClr val="C0C0C0"/>
                  </a:outerShdw>
                </a:effectLst>
                <a:latin typeface="Lucida Sans" pitchFamily="34" charset="0"/>
              </a:rPr>
              <a:t>SHModeCtlAlg</a:t>
            </a:r>
          </a:p>
          <a:p>
            <a:r>
              <a:rPr lang="en-US" sz="1400">
                <a:solidFill>
                  <a:srgbClr val="006600"/>
                </a:solidFill>
                <a:effectLst>
                  <a:outerShdw blurRad="38100" dist="38100" dir="2700000" algn="tl">
                    <a:srgbClr val="C0C0C0"/>
                  </a:outerShdw>
                </a:effectLst>
                <a:latin typeface="Lucida Sans" pitchFamily="34" charset="0"/>
              </a:rPr>
              <a:t>SHCtlAlg</a:t>
            </a:r>
          </a:p>
        </p:txBody>
      </p:sp>
      <p:sp>
        <p:nvSpPr>
          <p:cNvPr id="185373" name="Text Box 29"/>
          <p:cNvSpPr txBox="1">
            <a:spLocks noChangeArrowheads="1"/>
          </p:cNvSpPr>
          <p:nvPr/>
        </p:nvSpPr>
        <p:spPr bwMode="auto">
          <a:xfrm>
            <a:off x="973138" y="4179888"/>
            <a:ext cx="1204912" cy="1155700"/>
          </a:xfrm>
          <a:prstGeom prst="rect">
            <a:avLst/>
          </a:prstGeom>
          <a:noFill/>
          <a:ln w="9525">
            <a:noFill/>
            <a:miter lim="800000"/>
            <a:headEnd/>
            <a:tailEnd/>
          </a:ln>
          <a:effectLst/>
        </p:spPr>
        <p:txBody>
          <a:bodyPr wrap="none">
            <a:spAutoFit/>
          </a:bodyPr>
          <a:lstStyle/>
          <a:p>
            <a:r>
              <a:rPr lang="en-US" sz="1400">
                <a:solidFill>
                  <a:srgbClr val="006600"/>
                </a:solidFill>
                <a:effectLst>
                  <a:outerShdw blurRad="38100" dist="38100" dir="2700000" algn="tl">
                    <a:srgbClr val="C0C0C0"/>
                  </a:outerShdw>
                </a:effectLst>
                <a:latin typeface="Lucida Sans" pitchFamily="34" charset="0"/>
              </a:rPr>
              <a:t>IMomentary</a:t>
            </a:r>
          </a:p>
          <a:p>
            <a:r>
              <a:rPr lang="en-US" sz="1400">
                <a:solidFill>
                  <a:srgbClr val="006600"/>
                </a:solidFill>
                <a:effectLst>
                  <a:outerShdw blurRad="38100" dist="38100" dir="2700000" algn="tl">
                    <a:srgbClr val="C0C0C0"/>
                  </a:outerShdw>
                </a:effectLst>
                <a:latin typeface="Lucida Sans" pitchFamily="34" charset="0"/>
              </a:rPr>
              <a:t>IToggle</a:t>
            </a:r>
          </a:p>
          <a:p>
            <a:r>
              <a:rPr lang="en-US" sz="1400">
                <a:solidFill>
                  <a:srgbClr val="006600"/>
                </a:solidFill>
                <a:effectLst>
                  <a:outerShdw blurRad="38100" dist="38100" dir="2700000" algn="tl">
                    <a:srgbClr val="C0C0C0"/>
                  </a:outerShdw>
                </a:effectLst>
                <a:latin typeface="Lucida Sans" pitchFamily="34" charset="0"/>
              </a:rPr>
              <a:t>IAlarm</a:t>
            </a:r>
          </a:p>
          <a:p>
            <a:r>
              <a:rPr lang="en-US" sz="1400">
                <a:solidFill>
                  <a:srgbClr val="006600"/>
                </a:solidFill>
                <a:effectLst>
                  <a:outerShdw blurRad="38100" dist="38100" dir="2700000" algn="tl">
                    <a:srgbClr val="C0C0C0"/>
                  </a:outerShdw>
                </a:effectLst>
                <a:latin typeface="Lucida Sans" pitchFamily="34" charset="0"/>
              </a:rPr>
              <a:t>ISHMode</a:t>
            </a:r>
          </a:p>
          <a:p>
            <a:r>
              <a:rPr lang="en-US" sz="1400">
                <a:solidFill>
                  <a:srgbClr val="006600"/>
                </a:solidFill>
                <a:effectLst>
                  <a:outerShdw blurRad="38100" dist="38100" dir="2700000" algn="tl">
                    <a:srgbClr val="C0C0C0"/>
                  </a:outerShdw>
                </a:effectLst>
                <a:latin typeface="Lucida Sans" pitchFamily="34" charset="0"/>
              </a:rPr>
              <a:t>ITemp</a:t>
            </a:r>
          </a:p>
        </p:txBody>
      </p:sp>
      <p:sp>
        <p:nvSpPr>
          <p:cNvPr id="185374" name="Text Box 30"/>
          <p:cNvSpPr txBox="1">
            <a:spLocks noChangeArrowheads="1"/>
          </p:cNvSpPr>
          <p:nvPr/>
        </p:nvSpPr>
        <p:spPr bwMode="auto">
          <a:xfrm>
            <a:off x="4448175" y="2460625"/>
            <a:ext cx="1203325" cy="1368425"/>
          </a:xfrm>
          <a:prstGeom prst="rect">
            <a:avLst/>
          </a:prstGeom>
          <a:noFill/>
          <a:ln w="9525">
            <a:noFill/>
            <a:miter lim="800000"/>
            <a:headEnd/>
            <a:tailEnd/>
          </a:ln>
          <a:effectLst/>
        </p:spPr>
        <p:txBody>
          <a:bodyPr wrap="none">
            <a:spAutoFit/>
          </a:bodyPr>
          <a:lstStyle/>
          <a:p>
            <a:r>
              <a:rPr lang="en-US" sz="1400">
                <a:solidFill>
                  <a:srgbClr val="006600"/>
                </a:solidFill>
                <a:effectLst>
                  <a:outerShdw blurRad="38100" dist="38100" dir="2700000" algn="tl">
                    <a:srgbClr val="C0C0C0"/>
                  </a:outerShdw>
                </a:effectLst>
                <a:latin typeface="Lucida Sans" pitchFamily="34" charset="0"/>
              </a:rPr>
              <a:t>SHCtlPanel</a:t>
            </a:r>
          </a:p>
          <a:p>
            <a:r>
              <a:rPr lang="en-US" sz="1400">
                <a:solidFill>
                  <a:srgbClr val="006600"/>
                </a:solidFill>
                <a:effectLst>
                  <a:outerShdw blurRad="38100" dist="38100" dir="2700000" algn="tl">
                    <a:srgbClr val="C0C0C0"/>
                  </a:outerShdw>
                </a:effectLst>
                <a:latin typeface="Lucida Sans" pitchFamily="34" charset="0"/>
              </a:rPr>
              <a:t>Seat</a:t>
            </a:r>
          </a:p>
          <a:p>
            <a:r>
              <a:rPr lang="en-US" sz="1400">
                <a:solidFill>
                  <a:srgbClr val="006600"/>
                </a:solidFill>
                <a:effectLst>
                  <a:outerShdw blurRad="38100" dist="38100" dir="2700000" algn="tl">
                    <a:srgbClr val="C0C0C0"/>
                  </a:outerShdw>
                </a:effectLst>
                <a:latin typeface="Lucida Sans" pitchFamily="34" charset="0"/>
              </a:rPr>
              <a:t>WarnReq</a:t>
            </a:r>
          </a:p>
          <a:p>
            <a:r>
              <a:rPr lang="en-US" sz="1400">
                <a:solidFill>
                  <a:srgbClr val="006600"/>
                </a:solidFill>
                <a:effectLst>
                  <a:outerShdw blurRad="38100" dist="38100" dir="2700000" algn="tl">
                    <a:srgbClr val="C0C0C0"/>
                  </a:outerShdw>
                </a:effectLst>
                <a:latin typeface="Lucida Sans" pitchFamily="34" charset="0"/>
              </a:rPr>
              <a:t>SHModeReq</a:t>
            </a:r>
          </a:p>
          <a:p>
            <a:r>
              <a:rPr lang="en-US" sz="1400">
                <a:solidFill>
                  <a:srgbClr val="006600"/>
                </a:solidFill>
                <a:effectLst>
                  <a:outerShdw blurRad="38100" dist="38100" dir="2700000" algn="tl">
                    <a:srgbClr val="C0C0C0"/>
                  </a:outerShdw>
                </a:effectLst>
                <a:latin typeface="Lucida Sans" pitchFamily="34" charset="0"/>
              </a:rPr>
              <a:t>SHTestSeq</a:t>
            </a:r>
          </a:p>
          <a:p>
            <a:r>
              <a:rPr lang="en-US" sz="1400">
                <a:solidFill>
                  <a:srgbClr val="006600"/>
                </a:solidFill>
                <a:effectLst>
                  <a:outerShdw blurRad="38100" dist="38100" dir="2700000" algn="tl">
                    <a:srgbClr val="C0C0C0"/>
                  </a:outerShdw>
                </a:effectLst>
                <a:latin typeface="Lucida Sans" pitchFamily="34" charset="0"/>
              </a:rPr>
              <a:t>...</a:t>
            </a:r>
          </a:p>
        </p:txBody>
      </p:sp>
      <p:sp>
        <p:nvSpPr>
          <p:cNvPr id="185375" name="Text Box 31"/>
          <p:cNvSpPr txBox="1">
            <a:spLocks noChangeArrowheads="1"/>
          </p:cNvSpPr>
          <p:nvPr/>
        </p:nvSpPr>
        <p:spPr bwMode="auto">
          <a:xfrm>
            <a:off x="6083300" y="2265363"/>
            <a:ext cx="1943100" cy="1581150"/>
          </a:xfrm>
          <a:prstGeom prst="rect">
            <a:avLst/>
          </a:prstGeom>
          <a:noFill/>
          <a:ln w="9525">
            <a:noFill/>
            <a:miter lim="800000"/>
            <a:headEnd/>
            <a:tailEnd/>
          </a:ln>
          <a:effectLst/>
        </p:spPr>
        <p:txBody>
          <a:bodyPr wrap="none">
            <a:spAutoFit/>
          </a:bodyPr>
          <a:lstStyle/>
          <a:p>
            <a:r>
              <a:rPr lang="en-US" sz="1400">
                <a:solidFill>
                  <a:srgbClr val="006600"/>
                </a:solidFill>
                <a:effectLst>
                  <a:outerShdw blurRad="38100" dist="38100" dir="2700000" algn="tl">
                    <a:srgbClr val="C0C0C0"/>
                  </a:outerShdw>
                </a:effectLst>
                <a:latin typeface="Lucida Sans" pitchFamily="34" charset="0"/>
              </a:rPr>
              <a:t>current_state</a:t>
            </a:r>
          </a:p>
          <a:p>
            <a:r>
              <a:rPr lang="en-US" sz="1400">
                <a:solidFill>
                  <a:srgbClr val="006600"/>
                </a:solidFill>
                <a:effectLst>
                  <a:outerShdw blurRad="38100" dist="38100" dir="2700000" algn="tl">
                    <a:srgbClr val="C0C0C0"/>
                  </a:outerShdw>
                </a:effectLst>
                <a:latin typeface="Lucida Sans" pitchFamily="34" charset="0"/>
              </a:rPr>
              <a:t>temp</a:t>
            </a:r>
          </a:p>
          <a:p>
            <a:r>
              <a:rPr lang="en-US" sz="1400">
                <a:solidFill>
                  <a:srgbClr val="006600"/>
                </a:solidFill>
                <a:effectLst>
                  <a:outerShdw blurRad="38100" dist="38100" dir="2700000" algn="tl">
                    <a:srgbClr val="C0C0C0"/>
                  </a:outerShdw>
                </a:effectLst>
                <a:latin typeface="Lucida Sans" pitchFamily="34" charset="0"/>
              </a:rPr>
              <a:t>warn</a:t>
            </a:r>
          </a:p>
          <a:p>
            <a:r>
              <a:rPr lang="en-US" sz="1400">
                <a:solidFill>
                  <a:srgbClr val="006600"/>
                </a:solidFill>
                <a:effectLst>
                  <a:outerShdw blurRad="38100" dist="38100" dir="2700000" algn="tl">
                    <a:srgbClr val="C0C0C0"/>
                  </a:outerShdw>
                </a:effectLst>
                <a:latin typeface="Lucida Sans" pitchFamily="34" charset="0"/>
              </a:rPr>
              <a:t>termalTimeConstant</a:t>
            </a:r>
          </a:p>
          <a:p>
            <a:r>
              <a:rPr lang="en-US" sz="1400">
                <a:solidFill>
                  <a:srgbClr val="006600"/>
                </a:solidFill>
                <a:effectLst>
                  <a:outerShdw blurRad="38100" dist="38100" dir="2700000" algn="tl">
                    <a:srgbClr val="C0C0C0"/>
                  </a:outerShdw>
                </a:effectLst>
                <a:latin typeface="Lucida Sans" pitchFamily="34" charset="0"/>
              </a:rPr>
              <a:t>....</a:t>
            </a:r>
          </a:p>
          <a:p>
            <a:r>
              <a:rPr lang="en-US" sz="1400">
                <a:solidFill>
                  <a:srgbClr val="006600"/>
                </a:solidFill>
                <a:effectLst>
                  <a:outerShdw blurRad="38100" dist="38100" dir="2700000" algn="tl">
                    <a:srgbClr val="C0C0C0"/>
                  </a:outerShdw>
                </a:effectLst>
                <a:latin typeface="Lucida Sans" pitchFamily="34" charset="0"/>
              </a:rPr>
              <a:t>....</a:t>
            </a:r>
          </a:p>
          <a:p>
            <a:r>
              <a:rPr lang="en-US" sz="1400">
                <a:solidFill>
                  <a:srgbClr val="006600"/>
                </a:solidFill>
                <a:effectLst>
                  <a:outerShdw blurRad="38100" dist="38100" dir="2700000" algn="tl">
                    <a:srgbClr val="C0C0C0"/>
                  </a:outerShdw>
                </a:effectLst>
                <a:latin typeface="Lucida Sans" pitchFamily="34" charset="0"/>
              </a:rPr>
              <a:t>....</a:t>
            </a:r>
          </a:p>
        </p:txBody>
      </p:sp>
      <p:sp>
        <p:nvSpPr>
          <p:cNvPr id="185376" name="Text Box 32"/>
          <p:cNvSpPr txBox="1">
            <a:spLocks noChangeArrowheads="1"/>
          </p:cNvSpPr>
          <p:nvPr/>
        </p:nvSpPr>
        <p:spPr bwMode="auto">
          <a:xfrm>
            <a:off x="7566025" y="3549650"/>
            <a:ext cx="873125" cy="1581150"/>
          </a:xfrm>
          <a:prstGeom prst="rect">
            <a:avLst/>
          </a:prstGeom>
          <a:noFill/>
          <a:ln w="9525">
            <a:noFill/>
            <a:miter lim="800000"/>
            <a:headEnd/>
            <a:tailEnd/>
          </a:ln>
          <a:effectLst/>
        </p:spPr>
        <p:txBody>
          <a:bodyPr wrap="none">
            <a:spAutoFit/>
          </a:bodyPr>
          <a:lstStyle/>
          <a:p>
            <a:r>
              <a:rPr lang="en-US" sz="1400">
                <a:solidFill>
                  <a:srgbClr val="006600"/>
                </a:solidFill>
                <a:effectLst>
                  <a:outerShdw blurRad="38100" dist="38100" dir="2700000" algn="tl">
                    <a:srgbClr val="C0C0C0"/>
                  </a:outerShdw>
                </a:effectLst>
                <a:latin typeface="Lucida Sans" pitchFamily="34" charset="0"/>
              </a:rPr>
              <a:t>integer</a:t>
            </a:r>
          </a:p>
          <a:p>
            <a:r>
              <a:rPr lang="en-US" sz="1400">
                <a:solidFill>
                  <a:srgbClr val="006600"/>
                </a:solidFill>
                <a:effectLst>
                  <a:outerShdw blurRad="38100" dist="38100" dir="2700000" algn="tl">
                    <a:srgbClr val="C0C0C0"/>
                  </a:outerShdw>
                </a:effectLst>
                <a:latin typeface="Lucida Sans" pitchFamily="34" charset="0"/>
              </a:rPr>
              <a:t>real</a:t>
            </a:r>
          </a:p>
          <a:p>
            <a:r>
              <a:rPr lang="en-US" sz="1400">
                <a:solidFill>
                  <a:srgbClr val="006600"/>
                </a:solidFill>
                <a:effectLst>
                  <a:outerShdw blurRad="38100" dist="38100" dir="2700000" algn="tl">
                    <a:srgbClr val="C0C0C0"/>
                  </a:outerShdw>
                </a:effectLst>
                <a:latin typeface="Lucida Sans" pitchFamily="34" charset="0"/>
              </a:rPr>
              <a:t>void</a:t>
            </a:r>
          </a:p>
          <a:p>
            <a:r>
              <a:rPr lang="en-US" sz="1400">
                <a:solidFill>
                  <a:srgbClr val="006600"/>
                </a:solidFill>
                <a:effectLst>
                  <a:outerShdw blurRad="38100" dist="38100" dir="2700000" algn="tl">
                    <a:srgbClr val="C0C0C0"/>
                  </a:outerShdw>
                </a:effectLst>
                <a:latin typeface="Lucida Sans" pitchFamily="34" charset="0"/>
              </a:rPr>
              <a:t>Alarm</a:t>
            </a:r>
          </a:p>
          <a:p>
            <a:r>
              <a:rPr lang="en-US" sz="1400">
                <a:solidFill>
                  <a:srgbClr val="006600"/>
                </a:solidFill>
                <a:effectLst>
                  <a:outerShdw blurRad="38100" dist="38100" dir="2700000" algn="tl">
                    <a:srgbClr val="C0C0C0"/>
                  </a:outerShdw>
                </a:effectLst>
                <a:latin typeface="Lucida Sans" pitchFamily="34" charset="0"/>
              </a:rPr>
              <a:t>boolean</a:t>
            </a:r>
          </a:p>
          <a:p>
            <a:r>
              <a:rPr lang="en-US" sz="1400">
                <a:solidFill>
                  <a:srgbClr val="006600"/>
                </a:solidFill>
                <a:effectLst>
                  <a:outerShdw blurRad="38100" dist="38100" dir="2700000" algn="tl">
                    <a:srgbClr val="C0C0C0"/>
                  </a:outerShdw>
                </a:effectLst>
                <a:latin typeface="Lucida Sans" pitchFamily="34" charset="0"/>
              </a:rPr>
              <a:t>...</a:t>
            </a:r>
          </a:p>
          <a:p>
            <a:r>
              <a:rPr lang="en-US" sz="1400">
                <a:solidFill>
                  <a:srgbClr val="006600"/>
                </a:solidFill>
                <a:effectLst>
                  <a:outerShdw blurRad="38100" dist="38100" dir="2700000" algn="tl">
                    <a:srgbClr val="C0C0C0"/>
                  </a:outerShdw>
                </a:effectLst>
                <a:latin typeface="Lucida Sans" pitchFamily="34" charset="0"/>
              </a:rPr>
              <a:t>...</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6" name="Rectangle 2"/>
          <p:cNvSpPr>
            <a:spLocks noChangeArrowheads="1"/>
          </p:cNvSpPr>
          <p:nvPr/>
        </p:nvSpPr>
        <p:spPr bwMode="auto">
          <a:xfrm>
            <a:off x="3048000" y="0"/>
            <a:ext cx="6096000" cy="6858000"/>
          </a:xfrm>
          <a:prstGeom prst="rect">
            <a:avLst/>
          </a:prstGeom>
          <a:gradFill rotWithShape="1">
            <a:gsLst>
              <a:gs pos="0">
                <a:srgbClr val="FFFF99"/>
              </a:gs>
              <a:gs pos="50000">
                <a:schemeClr val="bg1"/>
              </a:gs>
              <a:gs pos="100000">
                <a:srgbClr val="FFFF99"/>
              </a:gs>
            </a:gsLst>
            <a:lin ang="5400000" scaled="1"/>
          </a:gradFill>
          <a:ln w="9525">
            <a:noFill/>
            <a:miter lim="800000"/>
            <a:headEnd/>
            <a:tailEnd/>
          </a:ln>
          <a:effectLst/>
        </p:spPr>
        <p:txBody>
          <a:bodyPr wrap="none" anchor="ctr"/>
          <a:lstStyle/>
          <a:p>
            <a:pPr algn="r"/>
            <a:endParaRPr lang="en-US"/>
          </a:p>
        </p:txBody>
      </p:sp>
      <p:sp>
        <p:nvSpPr>
          <p:cNvPr id="1014787" name="Rectangle 3"/>
          <p:cNvSpPr>
            <a:spLocks noChangeArrowheads="1"/>
          </p:cNvSpPr>
          <p:nvPr/>
        </p:nvSpPr>
        <p:spPr bwMode="auto">
          <a:xfrm>
            <a:off x="0" y="0"/>
            <a:ext cx="3089275" cy="6858000"/>
          </a:xfrm>
          <a:prstGeom prst="rect">
            <a:avLst/>
          </a:prstGeom>
          <a:gradFill rotWithShape="1">
            <a:gsLst>
              <a:gs pos="0">
                <a:schemeClr val="accent1"/>
              </a:gs>
              <a:gs pos="50000">
                <a:schemeClr val="bg1"/>
              </a:gs>
              <a:gs pos="100000">
                <a:schemeClr val="accent1"/>
              </a:gs>
            </a:gsLst>
            <a:lin ang="5400000" scaled="1"/>
          </a:gradFill>
          <a:ln w="9525">
            <a:noFill/>
            <a:miter lim="800000"/>
            <a:headEnd/>
            <a:tailEnd/>
          </a:ln>
          <a:effectLst/>
        </p:spPr>
        <p:txBody>
          <a:bodyPr wrap="none" anchor="ctr"/>
          <a:lstStyle/>
          <a:p>
            <a:endParaRPr lang="en-US"/>
          </a:p>
        </p:txBody>
      </p:sp>
      <p:pic>
        <p:nvPicPr>
          <p:cNvPr id="1014788" name="Picture 4" descr="MB-class diagram"/>
          <p:cNvPicPr>
            <a:picLocks noChangeAspect="1" noChangeArrowheads="1"/>
          </p:cNvPicPr>
          <p:nvPr/>
        </p:nvPicPr>
        <p:blipFill>
          <a:blip r:embed="rId3"/>
          <a:srcRect/>
          <a:stretch>
            <a:fillRect/>
          </a:stretch>
        </p:blipFill>
        <p:spPr bwMode="auto">
          <a:xfrm>
            <a:off x="123825" y="265113"/>
            <a:ext cx="2924175" cy="2117725"/>
          </a:xfrm>
          <a:prstGeom prst="rect">
            <a:avLst/>
          </a:prstGeom>
          <a:noFill/>
          <a:effectLst>
            <a:outerShdw dist="71842" dir="2700000" algn="ctr" rotWithShape="0">
              <a:srgbClr val="808080"/>
            </a:outerShdw>
          </a:effectLst>
        </p:spPr>
      </p:pic>
      <p:sp>
        <p:nvSpPr>
          <p:cNvPr id="1014789" name="AutoShape 5"/>
          <p:cNvSpPr>
            <a:spLocks noChangeArrowheads="1"/>
          </p:cNvSpPr>
          <p:nvPr/>
        </p:nvSpPr>
        <p:spPr bwMode="auto">
          <a:xfrm>
            <a:off x="244475" y="2868613"/>
            <a:ext cx="2630488" cy="3684587"/>
          </a:xfrm>
          <a:prstGeom prst="flowChartMagneticDisk">
            <a:avLst/>
          </a:prstGeom>
          <a:solidFill>
            <a:srgbClr val="FF0000">
              <a:alpha val="75000"/>
            </a:srgbClr>
          </a:solidFill>
          <a:ln w="9525">
            <a:solidFill>
              <a:schemeClr val="tx1"/>
            </a:solidFill>
            <a:round/>
            <a:headEnd/>
            <a:tailEnd/>
          </a:ln>
          <a:effectLst/>
        </p:spPr>
        <p:txBody>
          <a:bodyPr wrap="none" anchor="ctr"/>
          <a:lstStyle/>
          <a:p>
            <a:endParaRPr lang="en-US"/>
          </a:p>
        </p:txBody>
      </p:sp>
      <p:sp>
        <p:nvSpPr>
          <p:cNvPr id="1014790" name="Text Box 6"/>
          <p:cNvSpPr txBox="1">
            <a:spLocks noChangeArrowheads="1"/>
          </p:cNvSpPr>
          <p:nvPr/>
        </p:nvSpPr>
        <p:spPr bwMode="auto">
          <a:xfrm>
            <a:off x="762000" y="2971800"/>
            <a:ext cx="1447800" cy="641350"/>
          </a:xfrm>
          <a:prstGeom prst="rect">
            <a:avLst/>
          </a:prstGeom>
          <a:noFill/>
          <a:ln w="9525">
            <a:noFill/>
            <a:miter lim="800000"/>
            <a:headEnd/>
            <a:tailEnd/>
          </a:ln>
          <a:effectLst/>
        </p:spPr>
        <p:txBody>
          <a:bodyPr>
            <a:spAutoFit/>
          </a:bodyPr>
          <a:lstStyle/>
          <a:p>
            <a:pPr algn="ctr" eaLnBrk="1" hangingPunct="1">
              <a:spcBef>
                <a:spcPct val="50000"/>
              </a:spcBef>
            </a:pPr>
            <a:r>
              <a:rPr lang="en-US" sz="1800">
                <a:latin typeface="Verdana" pitchFamily="34" charset="0"/>
              </a:rPr>
              <a:t>xtUML Repository</a:t>
            </a:r>
          </a:p>
        </p:txBody>
      </p:sp>
      <p:sp>
        <p:nvSpPr>
          <p:cNvPr id="1014791" name="Text Box 7"/>
          <p:cNvSpPr txBox="1">
            <a:spLocks noChangeArrowheads="1"/>
          </p:cNvSpPr>
          <p:nvPr/>
        </p:nvSpPr>
        <p:spPr bwMode="auto">
          <a:xfrm>
            <a:off x="3162300" y="303213"/>
            <a:ext cx="1828800" cy="366712"/>
          </a:xfrm>
          <a:prstGeom prst="rect">
            <a:avLst/>
          </a:prstGeom>
          <a:noFill/>
          <a:ln w="9525">
            <a:noFill/>
            <a:miter lim="800000"/>
            <a:headEnd/>
            <a:tailEnd/>
          </a:ln>
          <a:effectLst/>
        </p:spPr>
        <p:txBody>
          <a:bodyPr>
            <a:spAutoFit/>
          </a:bodyPr>
          <a:lstStyle/>
          <a:p>
            <a:pPr eaLnBrk="1" hangingPunct="1">
              <a:spcBef>
                <a:spcPct val="50000"/>
              </a:spcBef>
            </a:pPr>
            <a:r>
              <a:rPr lang="en-US" sz="1800">
                <a:latin typeface="Verdana" pitchFamily="34" charset="0"/>
              </a:rPr>
              <a:t>Model Builder</a:t>
            </a:r>
          </a:p>
        </p:txBody>
      </p:sp>
      <p:sp>
        <p:nvSpPr>
          <p:cNvPr id="1014792" name="AutoShape 8"/>
          <p:cNvSpPr>
            <a:spLocks noChangeArrowheads="1"/>
          </p:cNvSpPr>
          <p:nvPr/>
        </p:nvSpPr>
        <p:spPr bwMode="auto">
          <a:xfrm rot="16200000">
            <a:off x="1374775" y="2492376"/>
            <a:ext cx="371475" cy="381000"/>
          </a:xfrm>
          <a:prstGeom prst="leftArrow">
            <a:avLst>
              <a:gd name="adj1" fmla="val 50000"/>
              <a:gd name="adj2" fmla="val 25000"/>
            </a:avLst>
          </a:prstGeom>
          <a:gradFill rotWithShape="0">
            <a:gsLst>
              <a:gs pos="0">
                <a:srgbClr val="FEFAA6"/>
              </a:gs>
              <a:gs pos="100000">
                <a:srgbClr val="50FEED"/>
              </a:gs>
            </a:gsLst>
            <a:lin ang="0" scaled="1"/>
          </a:gradFill>
          <a:ln w="9525">
            <a:solidFill>
              <a:srgbClr val="009490"/>
            </a:solidFill>
            <a:miter lim="800000"/>
            <a:headEnd/>
            <a:tailEnd/>
          </a:ln>
          <a:effectLst/>
        </p:spPr>
        <p:txBody>
          <a:bodyPr anchor="ctr">
            <a:spAutoFit/>
          </a:bodyPr>
          <a:lstStyle/>
          <a:p>
            <a:endParaRPr lang="en-US"/>
          </a:p>
        </p:txBody>
      </p:sp>
      <p:grpSp>
        <p:nvGrpSpPr>
          <p:cNvPr id="2" name="Group 9"/>
          <p:cNvGrpSpPr>
            <a:grpSpLocks/>
          </p:cNvGrpSpPr>
          <p:nvPr/>
        </p:nvGrpSpPr>
        <p:grpSpPr bwMode="auto">
          <a:xfrm>
            <a:off x="6477000" y="847725"/>
            <a:ext cx="1828800" cy="1143000"/>
            <a:chOff x="384" y="2640"/>
            <a:chExt cx="1152" cy="720"/>
          </a:xfrm>
        </p:grpSpPr>
        <p:grpSp>
          <p:nvGrpSpPr>
            <p:cNvPr id="3" name="Group 10"/>
            <p:cNvGrpSpPr>
              <a:grpSpLocks/>
            </p:cNvGrpSpPr>
            <p:nvPr/>
          </p:nvGrpSpPr>
          <p:grpSpPr bwMode="auto">
            <a:xfrm>
              <a:off x="384" y="2640"/>
              <a:ext cx="1152" cy="720"/>
              <a:chOff x="1584" y="2592"/>
              <a:chExt cx="864" cy="576"/>
            </a:xfrm>
          </p:grpSpPr>
          <p:sp>
            <p:nvSpPr>
              <p:cNvPr id="1014795" name="AutoShape 11"/>
              <p:cNvSpPr>
                <a:spLocks noChangeArrowheads="1"/>
              </p:cNvSpPr>
              <p:nvPr/>
            </p:nvSpPr>
            <p:spPr bwMode="auto">
              <a:xfrm>
                <a:off x="1680" y="2592"/>
                <a:ext cx="768" cy="480"/>
              </a:xfrm>
              <a:prstGeom prst="flowChartDocument">
                <a:avLst/>
              </a:prstGeom>
              <a:solidFill>
                <a:srgbClr val="FF0000"/>
              </a:solidFill>
              <a:ln w="9525">
                <a:solidFill>
                  <a:schemeClr val="tx1"/>
                </a:solidFill>
                <a:miter lim="800000"/>
                <a:headEnd/>
                <a:tailEnd/>
              </a:ln>
              <a:effectLst/>
            </p:spPr>
            <p:txBody>
              <a:bodyPr wrap="none" anchor="ctr"/>
              <a:lstStyle/>
              <a:p>
                <a:endParaRPr lang="en-US"/>
              </a:p>
            </p:txBody>
          </p:sp>
          <p:sp>
            <p:nvSpPr>
              <p:cNvPr id="1014796" name="AutoShape 12"/>
              <p:cNvSpPr>
                <a:spLocks noChangeArrowheads="1"/>
              </p:cNvSpPr>
              <p:nvPr/>
            </p:nvSpPr>
            <p:spPr bwMode="auto">
              <a:xfrm>
                <a:off x="1584" y="2688"/>
                <a:ext cx="768" cy="480"/>
              </a:xfrm>
              <a:prstGeom prst="flowChartDocumen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1014797" name="Text Box 13"/>
            <p:cNvSpPr txBox="1">
              <a:spLocks noChangeArrowheads="1"/>
            </p:cNvSpPr>
            <p:nvPr/>
          </p:nvSpPr>
          <p:spPr bwMode="auto">
            <a:xfrm>
              <a:off x="384" y="2808"/>
              <a:ext cx="970" cy="404"/>
            </a:xfrm>
            <a:prstGeom prst="rect">
              <a:avLst/>
            </a:prstGeom>
            <a:noFill/>
            <a:ln w="9525">
              <a:noFill/>
              <a:miter lim="800000"/>
              <a:headEnd/>
              <a:tailEnd/>
            </a:ln>
            <a:effectLst/>
          </p:spPr>
          <p:txBody>
            <a:bodyPr wrap="none">
              <a:spAutoFit/>
            </a:bodyPr>
            <a:lstStyle/>
            <a:p>
              <a:pPr eaLnBrk="1" hangingPunct="1"/>
              <a:r>
                <a:rPr lang="en-US" sz="1800">
                  <a:latin typeface="Verdana" pitchFamily="34" charset="0"/>
                </a:rPr>
                <a:t>Translation </a:t>
              </a:r>
            </a:p>
            <a:p>
              <a:pPr eaLnBrk="1" hangingPunct="1"/>
              <a:r>
                <a:rPr lang="en-US" sz="1800">
                  <a:latin typeface="Verdana" pitchFamily="34" charset="0"/>
                </a:rPr>
                <a:t>    Rules</a:t>
              </a:r>
            </a:p>
          </p:txBody>
        </p:sp>
      </p:grpSp>
      <p:sp>
        <p:nvSpPr>
          <p:cNvPr id="1014798" name="AutoShape 14"/>
          <p:cNvSpPr>
            <a:spLocks noChangeArrowheads="1"/>
          </p:cNvSpPr>
          <p:nvPr/>
        </p:nvSpPr>
        <p:spPr bwMode="auto">
          <a:xfrm>
            <a:off x="3767138" y="3141663"/>
            <a:ext cx="1611312" cy="831850"/>
          </a:xfrm>
          <a:prstGeom prst="plus">
            <a:avLst>
              <a:gd name="adj" fmla="val 25000"/>
            </a:avLst>
          </a:prstGeom>
          <a:solidFill>
            <a:srgbClr val="99CCFF"/>
          </a:solidFill>
          <a:ln w="9525" algn="ctr">
            <a:solidFill>
              <a:schemeClr val="tx1"/>
            </a:solidFill>
            <a:miter lim="800000"/>
            <a:headEnd/>
            <a:tailEnd/>
          </a:ln>
          <a:effectLst/>
        </p:spPr>
        <p:txBody>
          <a:bodyPr anchor="ctr">
            <a:spAutoFit/>
          </a:bodyPr>
          <a:lstStyle/>
          <a:p>
            <a:pPr algn="ctr"/>
            <a:endParaRPr lang="en-US"/>
          </a:p>
        </p:txBody>
      </p:sp>
      <p:sp>
        <p:nvSpPr>
          <p:cNvPr id="1014799" name="Text Box 15"/>
          <p:cNvSpPr txBox="1">
            <a:spLocks noChangeArrowheads="1"/>
          </p:cNvSpPr>
          <p:nvPr/>
        </p:nvSpPr>
        <p:spPr bwMode="auto">
          <a:xfrm>
            <a:off x="4632325" y="3163888"/>
            <a:ext cx="184150" cy="457200"/>
          </a:xfrm>
          <a:prstGeom prst="rect">
            <a:avLst/>
          </a:prstGeom>
          <a:noFill/>
          <a:ln w="9525" algn="ctr">
            <a:noFill/>
            <a:miter lim="800000"/>
            <a:headEnd/>
            <a:tailEnd/>
          </a:ln>
          <a:effectLst/>
        </p:spPr>
        <p:txBody>
          <a:bodyPr wrap="none">
            <a:spAutoFit/>
          </a:bodyPr>
          <a:lstStyle/>
          <a:p>
            <a:endParaRPr lang="en-US"/>
          </a:p>
        </p:txBody>
      </p:sp>
      <p:sp>
        <p:nvSpPr>
          <p:cNvPr id="1014800" name="Text Box 16"/>
          <p:cNvSpPr txBox="1">
            <a:spLocks noChangeArrowheads="1"/>
          </p:cNvSpPr>
          <p:nvPr/>
        </p:nvSpPr>
        <p:spPr bwMode="auto">
          <a:xfrm>
            <a:off x="3876320" y="3343583"/>
            <a:ext cx="1459955" cy="400110"/>
          </a:xfrm>
          <a:prstGeom prst="rect">
            <a:avLst/>
          </a:prstGeom>
          <a:noFill/>
          <a:ln w="9525" algn="ctr">
            <a:noFill/>
            <a:miter lim="800000"/>
            <a:headEnd/>
            <a:tailEnd/>
          </a:ln>
          <a:effectLst/>
        </p:spPr>
        <p:txBody>
          <a:bodyPr wrap="square">
            <a:spAutoFit/>
          </a:bodyPr>
          <a:lstStyle/>
          <a:p>
            <a:r>
              <a:rPr lang="en-US" sz="2000" dirty="0"/>
              <a:t>generator</a:t>
            </a:r>
          </a:p>
        </p:txBody>
      </p:sp>
      <p:sp>
        <p:nvSpPr>
          <p:cNvPr id="1014801" name="AutoShape 17"/>
          <p:cNvSpPr>
            <a:spLocks noChangeArrowheads="1"/>
          </p:cNvSpPr>
          <p:nvPr/>
        </p:nvSpPr>
        <p:spPr bwMode="auto">
          <a:xfrm>
            <a:off x="3089275" y="3316288"/>
            <a:ext cx="492125" cy="457200"/>
          </a:xfrm>
          <a:prstGeom prst="rightArrow">
            <a:avLst>
              <a:gd name="adj1" fmla="val 50000"/>
              <a:gd name="adj2" fmla="val 26910"/>
            </a:avLst>
          </a:prstGeom>
          <a:solidFill>
            <a:srgbClr val="C0C0C0"/>
          </a:solidFill>
          <a:ln w="9525" algn="ctr">
            <a:solidFill>
              <a:schemeClr val="tx1"/>
            </a:solidFill>
            <a:miter lim="800000"/>
            <a:headEnd/>
            <a:tailEnd/>
          </a:ln>
          <a:effectLst/>
        </p:spPr>
        <p:txBody>
          <a:bodyPr wrap="none" anchor="ctr">
            <a:spAutoFit/>
          </a:bodyPr>
          <a:lstStyle/>
          <a:p>
            <a:endParaRPr lang="en-US"/>
          </a:p>
        </p:txBody>
      </p:sp>
      <p:sp>
        <p:nvSpPr>
          <p:cNvPr id="1014802" name="AutoShape 18"/>
          <p:cNvSpPr>
            <a:spLocks noChangeArrowheads="1"/>
          </p:cNvSpPr>
          <p:nvPr/>
        </p:nvSpPr>
        <p:spPr bwMode="auto">
          <a:xfrm rot="7674604">
            <a:off x="5638800" y="2514601"/>
            <a:ext cx="492125" cy="457200"/>
          </a:xfrm>
          <a:prstGeom prst="rightArrow">
            <a:avLst>
              <a:gd name="adj1" fmla="val 50000"/>
              <a:gd name="adj2" fmla="val 26910"/>
            </a:avLst>
          </a:prstGeom>
          <a:solidFill>
            <a:srgbClr val="C0C0C0"/>
          </a:solidFill>
          <a:ln w="9525" algn="ctr">
            <a:solidFill>
              <a:schemeClr val="tx1"/>
            </a:solidFill>
            <a:miter lim="800000"/>
            <a:headEnd/>
            <a:tailEnd/>
          </a:ln>
          <a:effectLst/>
        </p:spPr>
        <p:txBody>
          <a:bodyPr wrap="none" anchor="ctr">
            <a:spAutoFit/>
          </a:bodyPr>
          <a:lstStyle/>
          <a:p>
            <a:endParaRPr lang="en-US"/>
          </a:p>
        </p:txBody>
      </p:sp>
      <p:sp>
        <p:nvSpPr>
          <p:cNvPr id="1014803" name="AutoShape 19"/>
          <p:cNvSpPr>
            <a:spLocks noChangeArrowheads="1"/>
          </p:cNvSpPr>
          <p:nvPr/>
        </p:nvSpPr>
        <p:spPr bwMode="auto">
          <a:xfrm rot="5400000">
            <a:off x="4325937" y="4132263"/>
            <a:ext cx="492125" cy="457200"/>
          </a:xfrm>
          <a:prstGeom prst="rightArrow">
            <a:avLst>
              <a:gd name="adj1" fmla="val 50000"/>
              <a:gd name="adj2" fmla="val 26910"/>
            </a:avLst>
          </a:prstGeom>
          <a:solidFill>
            <a:srgbClr val="C0C0C0"/>
          </a:solidFill>
          <a:ln w="9525" algn="ctr">
            <a:solidFill>
              <a:schemeClr val="tx1"/>
            </a:solidFill>
            <a:miter lim="800000"/>
            <a:headEnd/>
            <a:tailEnd/>
          </a:ln>
          <a:effectLst/>
        </p:spPr>
        <p:txBody>
          <a:bodyPr wrap="none" anchor="ctr">
            <a:spAutoFit/>
          </a:bodyPr>
          <a:lstStyle/>
          <a:p>
            <a:endParaRPr lang="en-US"/>
          </a:p>
        </p:txBody>
      </p:sp>
      <p:pic>
        <p:nvPicPr>
          <p:cNvPr id="1014804" name="Picture 20"/>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455988" y="5586413"/>
            <a:ext cx="620712" cy="506412"/>
          </a:xfrm>
          <a:prstGeom prst="rect">
            <a:avLst/>
          </a:prstGeom>
          <a:noFill/>
          <a:ln w="9525">
            <a:noFill/>
            <a:miter lim="800000"/>
            <a:headEnd/>
            <a:tailEnd/>
          </a:ln>
        </p:spPr>
      </p:pic>
      <p:sp>
        <p:nvSpPr>
          <p:cNvPr id="1014805" name="Text Box 21"/>
          <p:cNvSpPr txBox="1">
            <a:spLocks noChangeArrowheads="1"/>
          </p:cNvSpPr>
          <p:nvPr/>
        </p:nvSpPr>
        <p:spPr bwMode="auto">
          <a:xfrm>
            <a:off x="3767138" y="4868863"/>
            <a:ext cx="4708525" cy="1435100"/>
          </a:xfrm>
          <a:prstGeom prst="rect">
            <a:avLst/>
          </a:prstGeom>
          <a:noFill/>
          <a:ln w="9525" algn="ctr">
            <a:noFill/>
            <a:miter lim="800000"/>
            <a:headEnd/>
            <a:tailEnd/>
          </a:ln>
          <a:effectLst/>
        </p:spPr>
        <p:txBody>
          <a:bodyPr wrap="none">
            <a:spAutoFit/>
          </a:bodyPr>
          <a:lstStyle/>
          <a:p>
            <a:r>
              <a:rPr lang="en-US" b="1"/>
              <a:t>  </a:t>
            </a:r>
            <a:r>
              <a:rPr lang="en-US" sz="800">
                <a:latin typeface="Courier New" pitchFamily="49" charset="0"/>
              </a:rPr>
              <a:t>this_state = instance-&gt;m_object_state;</a:t>
            </a:r>
          </a:p>
          <a:p>
            <a:r>
              <a:rPr lang="en-US" sz="800">
                <a:latin typeface="Courier New" pitchFamily="49" charset="0"/>
              </a:rPr>
              <a:t>   next_state = CookingStep_StateEventMatrix[ this_state ][ event_number ];</a:t>
            </a:r>
          </a:p>
          <a:p>
            <a:r>
              <a:rPr lang="en-US" sz="800">
                <a:latin typeface="Courier New" pitchFamily="49" charset="0"/>
              </a:rPr>
              <a:t>   if ( next_state &lt;= 3 )</a:t>
            </a:r>
          </a:p>
          <a:p>
            <a:r>
              <a:rPr lang="en-US" sz="800">
                <a:latin typeface="Courier New" pitchFamily="49" charset="0"/>
              </a:rPr>
              <a:t>   {</a:t>
            </a:r>
          </a:p>
          <a:p>
            <a:r>
              <a:rPr lang="en-US" sz="800">
                <a:latin typeface="Courier New" pitchFamily="49" charset="0"/>
              </a:rPr>
              <a:t>     /* Execute the state action and update 'object state' */</a:t>
            </a:r>
          </a:p>
          <a:p>
            <a:r>
              <a:rPr lang="en-US" sz="800">
                <a:latin typeface="Courier New" pitchFamily="49" charset="0"/>
              </a:rPr>
              <a:t>     ( *CookingStep_Actions[ next_state ] )( instance, event );</a:t>
            </a:r>
          </a:p>
          <a:p>
            <a:r>
              <a:rPr lang="en-US" sz="800">
                <a:latin typeface="Courier New" pitchFamily="49" charset="0"/>
              </a:rPr>
              <a:t>       instance-&gt;m_object_state = next_state; </a:t>
            </a:r>
          </a:p>
          <a:p>
            <a:r>
              <a:rPr lang="en-US" sz="800">
                <a:latin typeface="Courier New" pitchFamily="49" charset="0"/>
              </a:rPr>
              <a:t>   }</a:t>
            </a:r>
          </a:p>
          <a:p>
            <a:endParaRPr lang="en-US" sz="800">
              <a:latin typeface="Courier New" pitchFamily="49" charset="0"/>
            </a:endParaRPr>
          </a:p>
        </p:txBody>
      </p:sp>
      <p:sp>
        <p:nvSpPr>
          <p:cNvPr id="1014806" name="Text Box 22"/>
          <p:cNvSpPr txBox="1">
            <a:spLocks noChangeArrowheads="1"/>
          </p:cNvSpPr>
          <p:nvPr/>
        </p:nvSpPr>
        <p:spPr bwMode="auto">
          <a:xfrm>
            <a:off x="4076700" y="4670425"/>
            <a:ext cx="777875" cy="396875"/>
          </a:xfrm>
          <a:prstGeom prst="rect">
            <a:avLst/>
          </a:prstGeom>
          <a:noFill/>
          <a:ln w="9525" algn="ctr">
            <a:noFill/>
            <a:miter lim="800000"/>
            <a:headEnd/>
            <a:tailEnd/>
          </a:ln>
          <a:effectLst/>
        </p:spPr>
        <p:txBody>
          <a:bodyPr wrap="none">
            <a:spAutoFit/>
          </a:bodyPr>
          <a:lstStyle/>
          <a:p>
            <a:r>
              <a:rPr lang="en-US" sz="2000" b="1"/>
              <a:t>code</a:t>
            </a:r>
          </a:p>
        </p:txBody>
      </p:sp>
      <p:sp>
        <p:nvSpPr>
          <p:cNvPr id="1014807" name="Text Box 23"/>
          <p:cNvSpPr txBox="1">
            <a:spLocks noChangeArrowheads="1"/>
          </p:cNvSpPr>
          <p:nvPr/>
        </p:nvSpPr>
        <p:spPr bwMode="auto">
          <a:xfrm>
            <a:off x="4224338" y="1639888"/>
            <a:ext cx="2863850" cy="701675"/>
          </a:xfrm>
          <a:prstGeom prst="rect">
            <a:avLst/>
          </a:prstGeom>
          <a:noFill/>
          <a:ln w="9525" algn="ctr">
            <a:noFill/>
            <a:miter lim="800000"/>
            <a:headEnd/>
            <a:tailEnd/>
          </a:ln>
          <a:effectLst/>
        </p:spPr>
        <p:txBody>
          <a:bodyPr wrap="none">
            <a:spAutoFit/>
          </a:bodyPr>
          <a:lstStyle/>
          <a:p>
            <a:r>
              <a:rPr lang="en-US" sz="2000" b="1"/>
              <a:t>archetypes:</a:t>
            </a:r>
          </a:p>
          <a:p>
            <a:r>
              <a:rPr lang="en-US" sz="2000" b="1"/>
              <a:t>queries and templates</a:t>
            </a:r>
          </a:p>
        </p:txBody>
      </p:sp>
      <p:sp>
        <p:nvSpPr>
          <p:cNvPr id="1014808" name="Rectangle 24"/>
          <p:cNvSpPr>
            <a:spLocks noChangeArrowheads="1"/>
          </p:cNvSpPr>
          <p:nvPr/>
        </p:nvSpPr>
        <p:spPr bwMode="auto">
          <a:xfrm>
            <a:off x="533400" y="4260850"/>
            <a:ext cx="762000" cy="346075"/>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1600"/>
              <a:t>class</a:t>
            </a:r>
          </a:p>
        </p:txBody>
      </p:sp>
      <p:sp>
        <p:nvSpPr>
          <p:cNvPr id="1014809" name="Rectangle 25"/>
          <p:cNvSpPr>
            <a:spLocks noChangeArrowheads="1"/>
          </p:cNvSpPr>
          <p:nvPr/>
        </p:nvSpPr>
        <p:spPr bwMode="auto">
          <a:xfrm>
            <a:off x="1560513" y="4278313"/>
            <a:ext cx="914400" cy="314325"/>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1400"/>
              <a:t>attribute</a:t>
            </a:r>
          </a:p>
        </p:txBody>
      </p:sp>
      <p:sp>
        <p:nvSpPr>
          <p:cNvPr id="1014810" name="Rectangle 26"/>
          <p:cNvSpPr>
            <a:spLocks noChangeArrowheads="1"/>
          </p:cNvSpPr>
          <p:nvPr/>
        </p:nvSpPr>
        <p:spPr bwMode="auto">
          <a:xfrm>
            <a:off x="1447800" y="4946650"/>
            <a:ext cx="911225" cy="314325"/>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1400"/>
              <a:t>datatype</a:t>
            </a:r>
          </a:p>
        </p:txBody>
      </p:sp>
      <p:sp>
        <p:nvSpPr>
          <p:cNvPr id="1014811" name="Rectangle 27"/>
          <p:cNvSpPr>
            <a:spLocks noChangeArrowheads="1"/>
          </p:cNvSpPr>
          <p:nvPr/>
        </p:nvSpPr>
        <p:spPr bwMode="auto">
          <a:xfrm>
            <a:off x="533400" y="5557838"/>
            <a:ext cx="646113" cy="314325"/>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1400"/>
              <a:t>state</a:t>
            </a:r>
          </a:p>
        </p:txBody>
      </p:sp>
      <p:sp>
        <p:nvSpPr>
          <p:cNvPr id="1014812" name="Rectangle 28"/>
          <p:cNvSpPr>
            <a:spLocks noChangeArrowheads="1"/>
          </p:cNvSpPr>
          <p:nvPr/>
        </p:nvSpPr>
        <p:spPr bwMode="auto">
          <a:xfrm>
            <a:off x="1695450" y="5557838"/>
            <a:ext cx="1027113" cy="314325"/>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1400"/>
              <a:t>transition</a:t>
            </a:r>
          </a:p>
        </p:txBody>
      </p:sp>
      <p:sp>
        <p:nvSpPr>
          <p:cNvPr id="1014813" name="Rectangle 29"/>
          <p:cNvSpPr>
            <a:spLocks noChangeArrowheads="1"/>
          </p:cNvSpPr>
          <p:nvPr/>
        </p:nvSpPr>
        <p:spPr bwMode="auto">
          <a:xfrm>
            <a:off x="1447800" y="6075363"/>
            <a:ext cx="646113" cy="314325"/>
          </a:xfrm>
          <a:prstGeom prst="rect">
            <a:avLst/>
          </a:prstGeom>
          <a:solidFill>
            <a:srgbClr val="FFFF99"/>
          </a:solidFill>
          <a:ln w="9525" algn="ctr">
            <a:solidFill>
              <a:schemeClr val="tx1"/>
            </a:solidFill>
            <a:miter lim="800000"/>
            <a:headEnd/>
            <a:tailEnd/>
          </a:ln>
          <a:effectLst/>
        </p:spPr>
        <p:txBody>
          <a:bodyPr anchor="ctr">
            <a:spAutoFit/>
          </a:bodyPr>
          <a:lstStyle/>
          <a:p>
            <a:pPr algn="ctr"/>
            <a:r>
              <a:rPr lang="en-US" sz="1400"/>
              <a:t>event</a:t>
            </a:r>
          </a:p>
        </p:txBody>
      </p:sp>
      <p:sp>
        <p:nvSpPr>
          <p:cNvPr id="1014814" name="Line 30"/>
          <p:cNvSpPr>
            <a:spLocks noChangeShapeType="1"/>
          </p:cNvSpPr>
          <p:nvPr/>
        </p:nvSpPr>
        <p:spPr bwMode="auto">
          <a:xfrm>
            <a:off x="1854200" y="5872163"/>
            <a:ext cx="0" cy="203200"/>
          </a:xfrm>
          <a:prstGeom prst="line">
            <a:avLst/>
          </a:prstGeom>
          <a:noFill/>
          <a:ln w="9525">
            <a:solidFill>
              <a:schemeClr val="tx1"/>
            </a:solidFill>
            <a:round/>
            <a:headEnd/>
            <a:tailEnd/>
          </a:ln>
          <a:effectLst/>
        </p:spPr>
        <p:txBody>
          <a:bodyPr>
            <a:spAutoFit/>
          </a:bodyPr>
          <a:lstStyle/>
          <a:p>
            <a:endParaRPr lang="en-US"/>
          </a:p>
        </p:txBody>
      </p:sp>
      <p:sp>
        <p:nvSpPr>
          <p:cNvPr id="1014815" name="Line 31"/>
          <p:cNvSpPr>
            <a:spLocks noChangeShapeType="1"/>
          </p:cNvSpPr>
          <p:nvPr/>
        </p:nvSpPr>
        <p:spPr bwMode="auto">
          <a:xfrm>
            <a:off x="1825625" y="4592638"/>
            <a:ext cx="0" cy="354012"/>
          </a:xfrm>
          <a:prstGeom prst="line">
            <a:avLst/>
          </a:prstGeom>
          <a:noFill/>
          <a:ln w="9525">
            <a:solidFill>
              <a:schemeClr val="tx1"/>
            </a:solidFill>
            <a:round/>
            <a:headEnd/>
            <a:tailEnd/>
          </a:ln>
          <a:effectLst/>
        </p:spPr>
        <p:txBody>
          <a:bodyPr>
            <a:spAutoFit/>
          </a:bodyPr>
          <a:lstStyle/>
          <a:p>
            <a:endParaRPr lang="en-US"/>
          </a:p>
        </p:txBody>
      </p:sp>
      <p:sp>
        <p:nvSpPr>
          <p:cNvPr id="1014816" name="Line 32"/>
          <p:cNvSpPr>
            <a:spLocks noChangeShapeType="1"/>
          </p:cNvSpPr>
          <p:nvPr/>
        </p:nvSpPr>
        <p:spPr bwMode="auto">
          <a:xfrm>
            <a:off x="1295400" y="4413250"/>
            <a:ext cx="265113" cy="0"/>
          </a:xfrm>
          <a:prstGeom prst="line">
            <a:avLst/>
          </a:prstGeom>
          <a:noFill/>
          <a:ln w="9525">
            <a:solidFill>
              <a:schemeClr val="tx1"/>
            </a:solidFill>
            <a:round/>
            <a:headEnd/>
            <a:tailEnd/>
          </a:ln>
          <a:effectLst/>
        </p:spPr>
        <p:txBody>
          <a:bodyPr>
            <a:spAutoFit/>
          </a:bodyPr>
          <a:lstStyle/>
          <a:p>
            <a:endParaRPr lang="en-US"/>
          </a:p>
        </p:txBody>
      </p:sp>
      <p:sp>
        <p:nvSpPr>
          <p:cNvPr id="1014817" name="Freeform 33"/>
          <p:cNvSpPr>
            <a:spLocks/>
          </p:cNvSpPr>
          <p:nvPr/>
        </p:nvSpPr>
        <p:spPr bwMode="auto">
          <a:xfrm>
            <a:off x="1008063" y="5741988"/>
            <a:ext cx="341312" cy="260350"/>
          </a:xfrm>
          <a:custGeom>
            <a:avLst/>
            <a:gdLst/>
            <a:ahLst/>
            <a:cxnLst>
              <a:cxn ang="0">
                <a:pos x="0" y="92"/>
              </a:cxn>
              <a:cxn ang="0">
                <a:pos x="1" y="164"/>
              </a:cxn>
              <a:cxn ang="0">
                <a:pos x="215" y="159"/>
              </a:cxn>
              <a:cxn ang="0">
                <a:pos x="215" y="0"/>
              </a:cxn>
              <a:cxn ang="0">
                <a:pos x="115" y="0"/>
              </a:cxn>
            </a:cxnLst>
            <a:rect l="0" t="0" r="r" b="b"/>
            <a:pathLst>
              <a:path w="215" h="164">
                <a:moveTo>
                  <a:pt x="0" y="92"/>
                </a:moveTo>
                <a:lnTo>
                  <a:pt x="1" y="164"/>
                </a:lnTo>
                <a:lnTo>
                  <a:pt x="215" y="159"/>
                </a:lnTo>
                <a:lnTo>
                  <a:pt x="215" y="0"/>
                </a:lnTo>
                <a:lnTo>
                  <a:pt x="115" y="0"/>
                </a:lnTo>
              </a:path>
            </a:pathLst>
          </a:custGeom>
          <a:noFill/>
          <a:ln w="9525"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14818" name="Line 34"/>
          <p:cNvSpPr>
            <a:spLocks noChangeShapeType="1"/>
          </p:cNvSpPr>
          <p:nvPr/>
        </p:nvSpPr>
        <p:spPr bwMode="auto">
          <a:xfrm>
            <a:off x="1349375" y="5799138"/>
            <a:ext cx="346075" cy="0"/>
          </a:xfrm>
          <a:prstGeom prst="line">
            <a:avLst/>
          </a:prstGeom>
          <a:noFill/>
          <a:ln w="9525">
            <a:solidFill>
              <a:schemeClr val="tx1"/>
            </a:solidFill>
            <a:prstDash val="dash"/>
            <a:round/>
            <a:headEnd/>
            <a:tailEnd/>
          </a:ln>
          <a:effectLst/>
        </p:spPr>
        <p:txBody>
          <a:bodyPr>
            <a:spAutoFit/>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Rectangle 2"/>
          <p:cNvSpPr>
            <a:spLocks noGrp="1" noChangeArrowheads="1"/>
          </p:cNvSpPr>
          <p:nvPr>
            <p:ph type="title"/>
          </p:nvPr>
        </p:nvSpPr>
        <p:spPr/>
        <p:txBody>
          <a:bodyPr/>
          <a:lstStyle/>
          <a:p>
            <a:r>
              <a:rPr lang="en-US"/>
              <a:t>A Templated Web Application</a:t>
            </a:r>
          </a:p>
        </p:txBody>
      </p:sp>
      <p:pic>
        <p:nvPicPr>
          <p:cNvPr id="1019909" name="Picture 5" descr="vonage1"/>
          <p:cNvPicPr>
            <a:picLocks noChangeAspect="1" noChangeArrowheads="1"/>
          </p:cNvPicPr>
          <p:nvPr/>
        </p:nvPicPr>
        <p:blipFill>
          <a:blip r:embed="rId3"/>
          <a:srcRect/>
          <a:stretch>
            <a:fillRect/>
          </a:stretch>
        </p:blipFill>
        <p:spPr bwMode="auto">
          <a:xfrm>
            <a:off x="681678" y="1291154"/>
            <a:ext cx="7520626" cy="5118460"/>
          </a:xfrm>
          <a:prstGeom prst="rect">
            <a:avLst/>
          </a:prstGeom>
          <a:noFill/>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r>
              <a:rPr lang="en-US"/>
              <a:t>Copyright © 2005 Mentor Graphics Corp. All rights reserved					</a:t>
            </a:r>
            <a:fld id="{DD6CA11B-608A-4E30-B278-6EA309DB4435}" type="slidenum">
              <a:rPr lang="en-US"/>
              <a:pPr/>
              <a:t>24</a:t>
            </a:fld>
            <a:endParaRPr lang="en-US"/>
          </a:p>
        </p:txBody>
      </p:sp>
      <p:sp>
        <p:nvSpPr>
          <p:cNvPr id="974850" name="Rectangle 2"/>
          <p:cNvSpPr>
            <a:spLocks noChangeArrowheads="1"/>
          </p:cNvSpPr>
          <p:nvPr/>
        </p:nvSpPr>
        <p:spPr bwMode="auto">
          <a:xfrm>
            <a:off x="457200" y="2858072"/>
            <a:ext cx="8382000" cy="3529957"/>
          </a:xfrm>
          <a:prstGeom prst="rect">
            <a:avLst/>
          </a:prstGeom>
          <a:solidFill>
            <a:srgbClr val="FFFF99"/>
          </a:solidFill>
          <a:ln w="12700">
            <a:noFill/>
            <a:miter lim="800000"/>
            <a:headEnd/>
            <a:tailEnd/>
          </a:ln>
          <a:effectLst/>
        </p:spPr>
        <p:txBody>
          <a:bodyPr lIns="82058" tIns="41029" rIns="82058" bIns="41029">
            <a:spAutoFit/>
          </a:bodyPr>
          <a:lstStyle/>
          <a:p>
            <a:pPr defTabSz="820738"/>
            <a:r>
              <a:rPr lang="en-US" sz="1900" b="1" dirty="0">
                <a:cs typeface="Times New Roman" pitchFamily="18" charset="0"/>
              </a:rPr>
              <a:t> </a:t>
            </a:r>
            <a:r>
              <a:rPr lang="en-US" sz="1900" b="1" dirty="0">
                <a:latin typeface="Arial Narrow" pitchFamily="34" charset="0"/>
                <a:cs typeface="Times New Roman" pitchFamily="18" charset="0"/>
              </a:rPr>
              <a:t>      </a:t>
            </a:r>
            <a:r>
              <a:rPr lang="en-US" b="1" dirty="0" err="1">
                <a:latin typeface="Arial Narrow" pitchFamily="34" charset="0"/>
                <a:cs typeface="Times New Roman" pitchFamily="18" charset="0"/>
              </a:rPr>
              <a:t>this_state</a:t>
            </a:r>
            <a:r>
              <a:rPr lang="en-US" b="1" dirty="0">
                <a:latin typeface="Arial Narrow" pitchFamily="34" charset="0"/>
                <a:cs typeface="Times New Roman" pitchFamily="18" charset="0"/>
              </a:rPr>
              <a:t> = instance-&gt;</a:t>
            </a:r>
            <a:r>
              <a:rPr lang="en-US" b="1" dirty="0">
                <a:solidFill>
                  <a:schemeClr val="accent1"/>
                </a:solidFill>
                <a:latin typeface="Arial Narrow" pitchFamily="34" charset="0"/>
                <a:cs typeface="Times New Roman" pitchFamily="18" charset="0"/>
              </a:rPr>
              <a:t> </a:t>
            </a:r>
            <a:r>
              <a:rPr lang="en-US" b="1" dirty="0">
                <a:solidFill>
                  <a:schemeClr val="tx2"/>
                </a:solidFill>
                <a:latin typeface="Arial Narrow" pitchFamily="34" charset="0"/>
                <a:cs typeface="Times New Roman" pitchFamily="18" charset="0"/>
              </a:rPr>
              <a:t>${</a:t>
            </a:r>
            <a:r>
              <a:rPr lang="en-US" b="1" dirty="0">
                <a:solidFill>
                  <a:srgbClr val="00CC00"/>
                </a:solidFill>
                <a:latin typeface="Arial Narrow" pitchFamily="34" charset="0"/>
                <a:cs typeface="Times New Roman" pitchFamily="18" charset="0"/>
              </a:rPr>
              <a:t>object_state.name</a:t>
            </a:r>
            <a:r>
              <a:rPr lang="en-US" b="1" dirty="0">
                <a:solidFill>
                  <a:schemeClr val="tx2"/>
                </a:solidFill>
                <a:latin typeface="Arial Narrow" pitchFamily="34" charset="0"/>
                <a:cs typeface="Times New Roman" pitchFamily="18" charset="0"/>
              </a:rPr>
              <a:t>}</a:t>
            </a:r>
            <a:r>
              <a:rPr lang="en-US" b="1" dirty="0">
                <a:latin typeface="Arial Narrow" pitchFamily="34" charset="0"/>
                <a:cs typeface="Times New Roman" pitchFamily="18" charset="0"/>
              </a:rPr>
              <a:t>;</a:t>
            </a:r>
          </a:p>
          <a:p>
            <a:pPr defTabSz="820738"/>
            <a:r>
              <a:rPr lang="en-US" b="1" dirty="0">
                <a:latin typeface="Arial Narrow" pitchFamily="34" charset="0"/>
                <a:cs typeface="Times New Roman" pitchFamily="18" charset="0"/>
              </a:rPr>
              <a:t>      </a:t>
            </a:r>
            <a:r>
              <a:rPr lang="en-US" b="1" dirty="0">
                <a:solidFill>
                  <a:schemeClr val="tx2"/>
                </a:solidFill>
                <a:latin typeface="Arial Narrow" pitchFamily="34" charset="0"/>
                <a:cs typeface="Times New Roman" pitchFamily="18" charset="0"/>
              </a:rPr>
              <a:t>.invoke</a:t>
            </a:r>
            <a:r>
              <a:rPr lang="en-US" b="1" dirty="0">
                <a:latin typeface="Arial Narrow" pitchFamily="34" charset="0"/>
                <a:cs typeface="Times New Roman" pitchFamily="18" charset="0"/>
              </a:rPr>
              <a:t> </a:t>
            </a:r>
            <a:r>
              <a:rPr lang="en-US" b="1" dirty="0" err="1">
                <a:solidFill>
                  <a:srgbClr val="00CC00"/>
                </a:solidFill>
                <a:latin typeface="Arial Narrow" pitchFamily="34" charset="0"/>
                <a:cs typeface="Times New Roman" pitchFamily="18" charset="0"/>
              </a:rPr>
              <a:t>sem_name</a:t>
            </a:r>
            <a:r>
              <a:rPr lang="en-US" b="1" dirty="0">
                <a:solidFill>
                  <a:schemeClr val="accent2"/>
                </a:solidFill>
                <a:latin typeface="Arial Narrow" pitchFamily="34" charset="0"/>
                <a:cs typeface="Times New Roman" pitchFamily="18" charset="0"/>
              </a:rPr>
              <a:t> = </a:t>
            </a:r>
            <a:r>
              <a:rPr lang="en-US" b="1" dirty="0" err="1">
                <a:solidFill>
                  <a:schemeClr val="tx2"/>
                </a:solidFill>
                <a:latin typeface="Arial Narrow" pitchFamily="34" charset="0"/>
                <a:cs typeface="Times New Roman" pitchFamily="18" charset="0"/>
              </a:rPr>
              <a:t>GetStateEventMatrixName</a:t>
            </a:r>
            <a:r>
              <a:rPr lang="en-US" b="1" dirty="0">
                <a:solidFill>
                  <a:schemeClr val="tx2"/>
                </a:solidFill>
                <a:latin typeface="Arial Narrow" pitchFamily="34" charset="0"/>
                <a:cs typeface="Times New Roman" pitchFamily="18" charset="0"/>
              </a:rPr>
              <a:t>(</a:t>
            </a:r>
            <a:r>
              <a:rPr lang="en-US" b="1" dirty="0">
                <a:solidFill>
                  <a:schemeClr val="accent2"/>
                </a:solidFill>
                <a:latin typeface="Arial Narrow" pitchFamily="34" charset="0"/>
                <a:cs typeface="Times New Roman" pitchFamily="18" charset="0"/>
              </a:rPr>
              <a:t> </a:t>
            </a:r>
            <a:r>
              <a:rPr lang="en-US" b="1" dirty="0">
                <a:solidFill>
                  <a:srgbClr val="00CC00"/>
                </a:solidFill>
                <a:latin typeface="Arial Narrow" pitchFamily="34" charset="0"/>
                <a:cs typeface="Times New Roman" pitchFamily="18" charset="0"/>
              </a:rPr>
              <a:t>object</a:t>
            </a:r>
            <a:r>
              <a:rPr lang="en-US" b="1" dirty="0">
                <a:solidFill>
                  <a:srgbClr val="FF6699"/>
                </a:solidFill>
                <a:latin typeface="Arial Narrow" pitchFamily="34" charset="0"/>
                <a:cs typeface="Times New Roman" pitchFamily="18" charset="0"/>
              </a:rPr>
              <a:t> </a:t>
            </a:r>
            <a:r>
              <a:rPr lang="en-US" b="1" dirty="0">
                <a:solidFill>
                  <a:schemeClr val="tx2"/>
                </a:solidFill>
                <a:latin typeface="Arial Narrow" pitchFamily="34" charset="0"/>
                <a:cs typeface="Times New Roman" pitchFamily="18" charset="0"/>
              </a:rPr>
              <a:t>)</a:t>
            </a:r>
          </a:p>
          <a:p>
            <a:pPr defTabSz="820738"/>
            <a:r>
              <a:rPr lang="en-US" b="1" dirty="0">
                <a:latin typeface="Arial Narrow" pitchFamily="34" charset="0"/>
                <a:cs typeface="Times New Roman" pitchFamily="18" charset="0"/>
              </a:rPr>
              <a:t>      </a:t>
            </a:r>
            <a:r>
              <a:rPr lang="en-US" b="1" dirty="0" err="1">
                <a:latin typeface="Arial Narrow" pitchFamily="34" charset="0"/>
                <a:cs typeface="Times New Roman" pitchFamily="18" charset="0"/>
              </a:rPr>
              <a:t>next_state</a:t>
            </a:r>
            <a:r>
              <a:rPr lang="en-US" b="1" dirty="0">
                <a:latin typeface="Arial Narrow" pitchFamily="34" charset="0"/>
                <a:cs typeface="Times New Roman" pitchFamily="18" charset="0"/>
              </a:rPr>
              <a:t> =</a:t>
            </a:r>
            <a:r>
              <a:rPr lang="en-US" b="1" dirty="0">
                <a:solidFill>
                  <a:schemeClr val="accent2"/>
                </a:solidFill>
                <a:latin typeface="Arial Narrow" pitchFamily="34" charset="0"/>
                <a:cs typeface="Times New Roman" pitchFamily="18" charset="0"/>
              </a:rPr>
              <a:t> </a:t>
            </a:r>
            <a:r>
              <a:rPr lang="en-US" b="1" dirty="0">
                <a:solidFill>
                  <a:schemeClr val="tx2"/>
                </a:solidFill>
                <a:latin typeface="Arial Narrow" pitchFamily="34" charset="0"/>
                <a:cs typeface="Times New Roman" pitchFamily="18" charset="0"/>
              </a:rPr>
              <a:t>${</a:t>
            </a:r>
            <a:r>
              <a:rPr lang="en-US" b="1" dirty="0" err="1">
                <a:solidFill>
                  <a:srgbClr val="00CC00"/>
                </a:solidFill>
                <a:latin typeface="Arial Narrow" pitchFamily="34" charset="0"/>
                <a:cs typeface="Times New Roman" pitchFamily="18" charset="0"/>
              </a:rPr>
              <a:t>sem_name.result</a:t>
            </a:r>
            <a:r>
              <a:rPr lang="en-US" b="1" dirty="0">
                <a:solidFill>
                  <a:schemeClr val="tx2"/>
                </a:solidFill>
                <a:latin typeface="Arial Narrow" pitchFamily="34" charset="0"/>
                <a:cs typeface="Times New Roman" pitchFamily="18" charset="0"/>
              </a:rPr>
              <a:t>}</a:t>
            </a:r>
            <a:r>
              <a:rPr lang="en-US" b="1" dirty="0">
                <a:latin typeface="Arial Narrow" pitchFamily="34" charset="0"/>
                <a:cs typeface="Times New Roman" pitchFamily="18" charset="0"/>
              </a:rPr>
              <a:t> [ </a:t>
            </a:r>
            <a:r>
              <a:rPr lang="en-US" b="1" dirty="0" err="1">
                <a:latin typeface="Arial Narrow" pitchFamily="34" charset="0"/>
                <a:cs typeface="Times New Roman" pitchFamily="18" charset="0"/>
              </a:rPr>
              <a:t>this_state</a:t>
            </a:r>
            <a:r>
              <a:rPr lang="en-US" b="1" dirty="0">
                <a:latin typeface="Arial Narrow" pitchFamily="34" charset="0"/>
                <a:cs typeface="Times New Roman" pitchFamily="18" charset="0"/>
              </a:rPr>
              <a:t> ][ </a:t>
            </a:r>
            <a:r>
              <a:rPr lang="en-US" b="1" dirty="0" err="1">
                <a:latin typeface="Arial Narrow" pitchFamily="34" charset="0"/>
                <a:cs typeface="Times New Roman" pitchFamily="18" charset="0"/>
              </a:rPr>
              <a:t>event_number</a:t>
            </a:r>
            <a:r>
              <a:rPr lang="en-US" b="1" dirty="0">
                <a:latin typeface="Arial Narrow" pitchFamily="34" charset="0"/>
                <a:cs typeface="Times New Roman" pitchFamily="18" charset="0"/>
              </a:rPr>
              <a:t> ];</a:t>
            </a:r>
          </a:p>
          <a:p>
            <a:pPr defTabSz="820738"/>
            <a:r>
              <a:rPr lang="en-US" b="1" dirty="0">
                <a:latin typeface="Arial Narrow" pitchFamily="34" charset="0"/>
                <a:cs typeface="Times New Roman" pitchFamily="18" charset="0"/>
              </a:rPr>
              <a:t>      if ( </a:t>
            </a:r>
            <a:r>
              <a:rPr lang="en-US" b="1" dirty="0" err="1">
                <a:latin typeface="Arial Narrow" pitchFamily="34" charset="0"/>
                <a:cs typeface="Times New Roman" pitchFamily="18" charset="0"/>
              </a:rPr>
              <a:t>next_state</a:t>
            </a:r>
            <a:r>
              <a:rPr lang="en-US" b="1" dirty="0">
                <a:latin typeface="Arial Narrow" pitchFamily="34" charset="0"/>
                <a:cs typeface="Times New Roman" pitchFamily="18" charset="0"/>
              </a:rPr>
              <a:t> &lt;= </a:t>
            </a:r>
            <a:r>
              <a:rPr lang="en-US" b="1" dirty="0">
                <a:solidFill>
                  <a:schemeClr val="tx2"/>
                </a:solidFill>
                <a:latin typeface="Arial Narrow" pitchFamily="34" charset="0"/>
                <a:cs typeface="Times New Roman" pitchFamily="18" charset="0"/>
              </a:rPr>
              <a:t>${</a:t>
            </a:r>
            <a:r>
              <a:rPr lang="en-US" b="1" dirty="0" err="1">
                <a:solidFill>
                  <a:srgbClr val="00CC00"/>
                </a:solidFill>
                <a:latin typeface="Arial Narrow" pitchFamily="34" charset="0"/>
                <a:cs typeface="Times New Roman" pitchFamily="18" charset="0"/>
              </a:rPr>
              <a:t>max_state.number</a:t>
            </a:r>
            <a:r>
              <a:rPr lang="en-US" b="1" dirty="0">
                <a:solidFill>
                  <a:schemeClr val="tx2"/>
                </a:solidFill>
                <a:latin typeface="Arial Narrow" pitchFamily="34" charset="0"/>
                <a:cs typeface="Times New Roman" pitchFamily="18" charset="0"/>
              </a:rPr>
              <a:t>}</a:t>
            </a:r>
            <a:r>
              <a:rPr lang="en-US" b="1" dirty="0">
                <a:latin typeface="Arial Narrow" pitchFamily="34" charset="0"/>
                <a:cs typeface="Times New Roman" pitchFamily="18" charset="0"/>
              </a:rPr>
              <a:t> )</a:t>
            </a:r>
            <a:endParaRPr lang="en-US" b="1" dirty="0">
              <a:cs typeface="Times New Roman" pitchFamily="18" charset="0"/>
            </a:endParaRPr>
          </a:p>
          <a:p>
            <a:pPr defTabSz="820738"/>
            <a:r>
              <a:rPr lang="en-US" b="1" dirty="0">
                <a:latin typeface="Arial Narrow" pitchFamily="34" charset="0"/>
                <a:cs typeface="Times New Roman" pitchFamily="18" charset="0"/>
              </a:rPr>
              <a:t>      </a:t>
            </a:r>
            <a:r>
              <a:rPr lang="en-US" b="1" dirty="0" smtClean="0">
                <a:latin typeface="Arial Narrow" pitchFamily="34" charset="0"/>
                <a:cs typeface="Times New Roman" pitchFamily="18" charset="0"/>
              </a:rPr>
              <a:t>{ </a:t>
            </a:r>
            <a:r>
              <a:rPr lang="en-US" b="1" dirty="0">
                <a:solidFill>
                  <a:schemeClr val="tx2"/>
                </a:solidFill>
                <a:latin typeface="Arial Narrow" pitchFamily="34" charset="0"/>
                <a:cs typeface="Times New Roman" pitchFamily="18" charset="0"/>
              </a:rPr>
              <a:t>…</a:t>
            </a:r>
          </a:p>
        </p:txBody>
      </p:sp>
      <p:sp>
        <p:nvSpPr>
          <p:cNvPr id="974851" name="Rectangle 3"/>
          <p:cNvSpPr>
            <a:spLocks noGrp="1" noChangeArrowheads="1"/>
          </p:cNvSpPr>
          <p:nvPr>
            <p:ph type="title"/>
          </p:nvPr>
        </p:nvSpPr>
        <p:spPr>
          <a:xfrm>
            <a:off x="236538" y="161925"/>
            <a:ext cx="8747125" cy="892175"/>
          </a:xfrm>
          <a:noFill/>
          <a:ln/>
        </p:spPr>
        <p:txBody>
          <a:bodyPr lIns="90478" tIns="44445" rIns="90478" bIns="44445"/>
          <a:lstStyle/>
          <a:p>
            <a:r>
              <a:rPr lang="en-US"/>
              <a:t>Rules</a:t>
            </a:r>
          </a:p>
        </p:txBody>
      </p:sp>
      <p:sp>
        <p:nvSpPr>
          <p:cNvPr id="974852" name="Rectangle 4"/>
          <p:cNvSpPr>
            <a:spLocks noGrp="1" noChangeArrowheads="1"/>
          </p:cNvSpPr>
          <p:nvPr>
            <p:ph type="body" idx="1"/>
          </p:nvPr>
        </p:nvSpPr>
        <p:spPr>
          <a:xfrm>
            <a:off x="398795" y="1394346"/>
            <a:ext cx="8264525" cy="604838"/>
          </a:xfrm>
          <a:noFill/>
          <a:ln/>
        </p:spPr>
        <p:txBody>
          <a:bodyPr lIns="90478" tIns="44445" rIns="90478" bIns="44445"/>
          <a:lstStyle/>
          <a:p>
            <a:r>
              <a:rPr lang="en-US" dirty="0">
                <a:solidFill>
                  <a:srgbClr val="FF6699"/>
                </a:solidFill>
              </a:rPr>
              <a:t>Rules</a:t>
            </a:r>
            <a:r>
              <a:rPr lang="en-US" dirty="0"/>
              <a:t> </a:t>
            </a:r>
            <a:r>
              <a:rPr lang="en-US" dirty="0">
                <a:solidFill>
                  <a:schemeClr val="tx2"/>
                </a:solidFill>
              </a:rPr>
              <a:t>direct the generation</a:t>
            </a:r>
            <a:r>
              <a:rPr lang="en-US" dirty="0">
                <a:solidFill>
                  <a:schemeClr val="accent1"/>
                </a:solidFill>
              </a:rPr>
              <a:t> </a:t>
            </a:r>
            <a:r>
              <a:rPr lang="en-US" dirty="0">
                <a:solidFill>
                  <a:schemeClr val="tx2"/>
                </a:solidFill>
              </a:rPr>
              <a:t>of</a:t>
            </a:r>
            <a:r>
              <a:rPr lang="en-US" dirty="0">
                <a:solidFill>
                  <a:schemeClr val="accent1"/>
                </a:solidFill>
              </a:rPr>
              <a:t> </a:t>
            </a:r>
            <a:r>
              <a:rPr lang="en-US" dirty="0"/>
              <a:t>text.</a:t>
            </a:r>
          </a:p>
        </p:txBody>
      </p:sp>
      <p:sp>
        <p:nvSpPr>
          <p:cNvPr id="974853" name="Rectangle 5"/>
          <p:cNvSpPr>
            <a:spLocks noChangeArrowheads="1"/>
          </p:cNvSpPr>
          <p:nvPr/>
        </p:nvSpPr>
        <p:spPr bwMode="auto">
          <a:xfrm>
            <a:off x="2174875" y="2407222"/>
            <a:ext cx="5670550" cy="2530475"/>
          </a:xfrm>
          <a:prstGeom prst="rect">
            <a:avLst/>
          </a:prstGeom>
          <a:noFill/>
          <a:ln w="12700">
            <a:noFill/>
            <a:miter lim="800000"/>
            <a:headEnd/>
            <a:tailEnd/>
          </a:ln>
          <a:effectLst/>
        </p:spPr>
        <p:txBody>
          <a:bodyPr wrap="none" anchor="ctr"/>
          <a:lstStyle/>
          <a:p>
            <a:endParaRPr lang="en-US"/>
          </a:p>
        </p:txBody>
      </p:sp>
      <p:sp>
        <p:nvSpPr>
          <p:cNvPr id="974854" name="Rectangle 6"/>
          <p:cNvSpPr>
            <a:spLocks noChangeArrowheads="1"/>
          </p:cNvSpPr>
          <p:nvPr/>
        </p:nvSpPr>
        <p:spPr bwMode="auto">
          <a:xfrm>
            <a:off x="5791200" y="1867472"/>
            <a:ext cx="2341563" cy="698500"/>
          </a:xfrm>
          <a:prstGeom prst="rect">
            <a:avLst/>
          </a:prstGeom>
          <a:noFill/>
          <a:ln w="12700">
            <a:noFill/>
            <a:miter lim="800000"/>
            <a:headEnd/>
            <a:tailEnd/>
          </a:ln>
          <a:effectLst/>
        </p:spPr>
        <p:txBody>
          <a:bodyPr wrap="none" lIns="90478" tIns="44445" rIns="90478" bIns="44445">
            <a:spAutoFit/>
          </a:bodyPr>
          <a:lstStyle/>
          <a:p>
            <a:r>
              <a:rPr lang="en-US" sz="2000" b="1">
                <a:latin typeface="Univers (W1)" charset="0"/>
                <a:ea typeface="MS PGothic" pitchFamily="34" charset="-128"/>
              </a:rPr>
              <a:t>Placeholder </a:t>
            </a:r>
          </a:p>
          <a:p>
            <a:r>
              <a:rPr lang="en-US" sz="2000" b="1">
                <a:latin typeface="Univers (W1)" charset="0"/>
                <a:ea typeface="MS PGothic" pitchFamily="34" charset="-128"/>
              </a:rPr>
              <a:t> introduced by </a:t>
            </a:r>
            <a:r>
              <a:rPr lang="en-US" sz="2000" b="1">
                <a:solidFill>
                  <a:schemeClr val="tx2"/>
                </a:solidFill>
                <a:latin typeface="Univers (W1)" charset="0"/>
                <a:ea typeface="MS PGothic" pitchFamily="34" charset="-128"/>
              </a:rPr>
              <a:t>${...}</a:t>
            </a:r>
          </a:p>
        </p:txBody>
      </p:sp>
      <p:sp>
        <p:nvSpPr>
          <p:cNvPr id="974855" name="Arc 7"/>
          <p:cNvSpPr>
            <a:spLocks/>
          </p:cNvSpPr>
          <p:nvPr/>
        </p:nvSpPr>
        <p:spPr bwMode="auto">
          <a:xfrm rot="10800000">
            <a:off x="4724400" y="2096072"/>
            <a:ext cx="838200" cy="9144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type="triangle" w="med" len="med"/>
            <a:tailEnd/>
          </a:ln>
          <a:effectLst/>
        </p:spPr>
        <p:txBody>
          <a:bodyPr wrap="none" anchor="ctr"/>
          <a:lstStyle/>
          <a:p>
            <a:endParaRPr lang="en-US"/>
          </a:p>
        </p:txBody>
      </p:sp>
      <p:sp>
        <p:nvSpPr>
          <p:cNvPr id="974856" name="Arc 8"/>
          <p:cNvSpPr>
            <a:spLocks/>
          </p:cNvSpPr>
          <p:nvPr/>
        </p:nvSpPr>
        <p:spPr bwMode="auto">
          <a:xfrm rot="10800000" flipH="1">
            <a:off x="914400" y="2248472"/>
            <a:ext cx="1371600" cy="684213"/>
          </a:xfrm>
          <a:custGeom>
            <a:avLst/>
            <a:gdLst>
              <a:gd name="G0" fmla="+- 0 0 0"/>
              <a:gd name="G1" fmla="+- 0 0 0"/>
              <a:gd name="G2" fmla="+- 21600 0 0"/>
              <a:gd name="T0" fmla="*/ 21562 w 21562"/>
              <a:gd name="T1" fmla="*/ 1281 h 21045"/>
              <a:gd name="T2" fmla="*/ 4867 w 21562"/>
              <a:gd name="T3" fmla="*/ 21045 h 21045"/>
              <a:gd name="T4" fmla="*/ 0 w 21562"/>
              <a:gd name="T5" fmla="*/ 0 h 21045"/>
            </a:gdLst>
            <a:ahLst/>
            <a:cxnLst>
              <a:cxn ang="0">
                <a:pos x="T0" y="T1"/>
              </a:cxn>
              <a:cxn ang="0">
                <a:pos x="T2" y="T3"/>
              </a:cxn>
              <a:cxn ang="0">
                <a:pos x="T4" y="T5"/>
              </a:cxn>
            </a:cxnLst>
            <a:rect l="0" t="0" r="r" b="b"/>
            <a:pathLst>
              <a:path w="21562" h="21045" fill="none" extrusionOk="0">
                <a:moveTo>
                  <a:pt x="21561" y="1280"/>
                </a:moveTo>
                <a:cubicBezTo>
                  <a:pt x="20993" y="10841"/>
                  <a:pt x="14198" y="18886"/>
                  <a:pt x="4866" y="21044"/>
                </a:cubicBezTo>
              </a:path>
              <a:path w="21562" h="21045" stroke="0" extrusionOk="0">
                <a:moveTo>
                  <a:pt x="21561" y="1280"/>
                </a:moveTo>
                <a:cubicBezTo>
                  <a:pt x="20993" y="10841"/>
                  <a:pt x="14198" y="18886"/>
                  <a:pt x="4866" y="21044"/>
                </a:cubicBezTo>
                <a:lnTo>
                  <a:pt x="0" y="0"/>
                </a:lnTo>
                <a:close/>
              </a:path>
            </a:pathLst>
          </a:custGeom>
          <a:noFill/>
          <a:ln w="25400" cap="rnd">
            <a:solidFill>
              <a:schemeClr val="tx1"/>
            </a:solidFill>
            <a:round/>
            <a:headEnd type="triangle" w="med" len="med"/>
            <a:tailEnd/>
          </a:ln>
          <a:effectLst/>
        </p:spPr>
        <p:txBody>
          <a:bodyPr wrap="none" anchor="ctr"/>
          <a:lstStyle/>
          <a:p>
            <a:endParaRPr lang="en-US"/>
          </a:p>
        </p:txBody>
      </p:sp>
      <p:sp>
        <p:nvSpPr>
          <p:cNvPr id="974857" name="Rectangle 9"/>
          <p:cNvSpPr>
            <a:spLocks noChangeArrowheads="1"/>
          </p:cNvSpPr>
          <p:nvPr/>
        </p:nvSpPr>
        <p:spPr bwMode="auto">
          <a:xfrm>
            <a:off x="685800" y="1867472"/>
            <a:ext cx="3505200" cy="393700"/>
          </a:xfrm>
          <a:prstGeom prst="rect">
            <a:avLst/>
          </a:prstGeom>
          <a:noFill/>
          <a:ln w="12700">
            <a:noFill/>
            <a:miter lim="800000"/>
            <a:headEnd/>
            <a:tailEnd/>
          </a:ln>
          <a:effectLst/>
        </p:spPr>
        <p:txBody>
          <a:bodyPr lIns="90478" tIns="44445" rIns="90478" bIns="44445">
            <a:spAutoFit/>
          </a:bodyPr>
          <a:lstStyle/>
          <a:p>
            <a:r>
              <a:rPr lang="en-US" sz="2000" b="1" dirty="0">
                <a:latin typeface="Univers (W1)" charset="0"/>
                <a:ea typeface="MS PGothic" pitchFamily="34" charset="-128"/>
              </a:rPr>
              <a:t>text</a:t>
            </a:r>
            <a:r>
              <a:rPr lang="en-US" sz="2000" b="1" dirty="0">
                <a:solidFill>
                  <a:schemeClr val="accent1"/>
                </a:solidFill>
                <a:latin typeface="Univers (W1)" charset="0"/>
                <a:ea typeface="MS PGothic" pitchFamily="34" charset="-128"/>
              </a:rPr>
              <a:t> - </a:t>
            </a:r>
            <a:r>
              <a:rPr lang="en-US" sz="2000" b="1" dirty="0">
                <a:latin typeface="Univers (W1)" charset="0"/>
                <a:ea typeface="MS PGothic" pitchFamily="34" charset="-128"/>
              </a:rPr>
              <a:t>(which happens to be C)</a:t>
            </a:r>
          </a:p>
        </p:txBody>
      </p:sp>
    </p:spTree>
  </p:cSld>
  <p:clrMapOvr>
    <a:masterClrMapping/>
  </p:clrMapOvr>
  <p:transition xmlns:p14="http://schemas.microsoft.com/office/powerpoint/2010/main" advClick="0" advTm="5000">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defRPr/>
            </a:pPr>
            <a:r>
              <a:rPr lang="en-US" dirty="0" smtClean="0">
                <a:cs typeface="+mj-cs"/>
              </a:rPr>
              <a:t> Thank you</a:t>
            </a:r>
            <a:endParaRPr lang="en-US" dirty="0">
              <a:cs typeface="+mj-cs"/>
            </a:endParaRPr>
          </a:p>
        </p:txBody>
      </p:sp>
      <p:sp>
        <p:nvSpPr>
          <p:cNvPr id="81922" name="Text Placeholder 6"/>
          <p:cNvSpPr>
            <a:spLocks noGrp="1"/>
          </p:cNvSpPr>
          <p:nvPr>
            <p:ph type="body" idx="1"/>
          </p:nvPr>
        </p:nvSpPr>
        <p:spPr/>
        <p:txBody>
          <a:bodyPr/>
          <a:lstStyle/>
          <a:p>
            <a:endParaRPr lang="en-US" smtClean="0">
              <a:ea typeface="ＭＳ Ｐゴシック"/>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Copyright © 2005 Mentor Graphics Corp. All rights reserved					</a:t>
            </a:r>
            <a:fld id="{1A97FD2C-6EDB-4648-B843-D22E76FF61B9}" type="slidenum">
              <a:rPr lang="en-US"/>
              <a:pPr/>
              <a:t>3</a:t>
            </a:fld>
            <a:endParaRPr lang="en-US"/>
          </a:p>
        </p:txBody>
      </p:sp>
      <p:sp>
        <p:nvSpPr>
          <p:cNvPr id="544770" name="Rectangle 2"/>
          <p:cNvSpPr>
            <a:spLocks noGrp="1" noChangeArrowheads="1"/>
          </p:cNvSpPr>
          <p:nvPr>
            <p:ph type="title"/>
          </p:nvPr>
        </p:nvSpPr>
        <p:spPr/>
        <p:txBody>
          <a:bodyPr/>
          <a:lstStyle/>
          <a:p>
            <a:r>
              <a:rPr lang="en-US"/>
              <a:t>Code for a Microwave Oven</a:t>
            </a:r>
          </a:p>
        </p:txBody>
      </p:sp>
      <p:sp>
        <p:nvSpPr>
          <p:cNvPr id="544771" name="Rectangle 3"/>
          <p:cNvSpPr>
            <a:spLocks noChangeArrowheads="1"/>
          </p:cNvSpPr>
          <p:nvPr/>
        </p:nvSpPr>
        <p:spPr bwMode="auto">
          <a:xfrm>
            <a:off x="228600" y="1378424"/>
            <a:ext cx="8382000" cy="4939814"/>
          </a:xfrm>
          <a:prstGeom prst="rect">
            <a:avLst/>
          </a:prstGeom>
          <a:noFill/>
          <a:ln w="9525">
            <a:noFill/>
            <a:miter lim="800000"/>
            <a:headEnd/>
            <a:tailEnd/>
          </a:ln>
          <a:effectLst/>
        </p:spPr>
        <p:txBody>
          <a:bodyPr wrap="square">
            <a:spAutoFit/>
          </a:bodyPr>
          <a:lstStyle/>
          <a:p>
            <a:pPr>
              <a:spcBef>
                <a:spcPct val="50000"/>
              </a:spcBef>
            </a:pPr>
            <a:r>
              <a:rPr lang="en-US" sz="1800" b="1" dirty="0" err="1">
                <a:latin typeface="Arial Unicode MS" pitchFamily="34" charset="-128"/>
              </a:rPr>
              <a:t>struct</a:t>
            </a:r>
            <a:r>
              <a:rPr lang="en-US" sz="1800" b="1" dirty="0">
                <a:latin typeface="Arial Unicode MS" pitchFamily="34" charset="-128"/>
              </a:rPr>
              <a:t> </a:t>
            </a:r>
            <a:r>
              <a:rPr lang="en-US" sz="1800" b="1" dirty="0" err="1">
                <a:latin typeface="Arial Unicode MS" pitchFamily="34" charset="-128"/>
              </a:rPr>
              <a:t>Oven_s</a:t>
            </a:r>
            <a:r>
              <a:rPr lang="en-US" sz="1800" b="1" dirty="0">
                <a:latin typeface="Arial Unicode MS" pitchFamily="34" charset="-128"/>
              </a:rPr>
              <a:t> {</a:t>
            </a:r>
          </a:p>
          <a:p>
            <a:pPr>
              <a:spcBef>
                <a:spcPct val="50000"/>
              </a:spcBef>
            </a:pPr>
            <a:r>
              <a:rPr lang="en-US" sz="1800" b="1" dirty="0">
                <a:latin typeface="Arial Unicode MS" pitchFamily="34" charset="-128"/>
              </a:rPr>
              <a:t>  </a:t>
            </a:r>
            <a:r>
              <a:rPr lang="en-US" sz="1800" b="1" dirty="0" err="1">
                <a:latin typeface="Arial Unicode MS" pitchFamily="34" charset="-128"/>
              </a:rPr>
              <a:t>ArbitraryID_t</a:t>
            </a:r>
            <a:r>
              <a:rPr lang="en-US" sz="1800" b="1" dirty="0">
                <a:latin typeface="Arial Unicode MS" pitchFamily="34" charset="-128"/>
              </a:rPr>
              <a:t>    </a:t>
            </a:r>
            <a:r>
              <a:rPr lang="en-US" sz="1800" b="1" dirty="0" err="1">
                <a:latin typeface="Arial Unicode MS" pitchFamily="34" charset="-128"/>
              </a:rPr>
              <a:t>OvenID</a:t>
            </a:r>
            <a:r>
              <a:rPr lang="en-US" sz="1800" b="1" dirty="0">
                <a:latin typeface="Arial Unicode MS" pitchFamily="34" charset="-128"/>
              </a:rPr>
              <a:t>;  </a:t>
            </a:r>
            <a:r>
              <a:rPr lang="en-US" sz="1800" b="1" dirty="0">
                <a:solidFill>
                  <a:srgbClr val="33CC33"/>
                </a:solidFill>
                <a:latin typeface="Arial Unicode MS" pitchFamily="34" charset="-128"/>
              </a:rPr>
              <a:t>/* </a:t>
            </a:r>
            <a:r>
              <a:rPr lang="en-US" sz="1800" b="1" dirty="0" err="1">
                <a:solidFill>
                  <a:srgbClr val="33CC33"/>
                </a:solidFill>
                <a:latin typeface="Arial Unicode MS" pitchFamily="34" charset="-128"/>
              </a:rPr>
              <a:t>OvenID</a:t>
            </a:r>
            <a:r>
              <a:rPr lang="en-US" sz="1800" b="1" dirty="0">
                <a:solidFill>
                  <a:srgbClr val="33CC33"/>
                </a:solidFill>
                <a:latin typeface="Arial Unicode MS" pitchFamily="34" charset="-128"/>
              </a:rPr>
              <a:t> */</a:t>
            </a:r>
          </a:p>
          <a:p>
            <a:pPr>
              <a:spcBef>
                <a:spcPct val="50000"/>
              </a:spcBef>
            </a:pPr>
            <a:endParaRPr lang="en-US" sz="1800" b="1" dirty="0">
              <a:solidFill>
                <a:srgbClr val="33CC33"/>
              </a:solidFill>
              <a:latin typeface="Arial Unicode MS" pitchFamily="34" charset="-128"/>
            </a:endParaRPr>
          </a:p>
          <a:p>
            <a:pPr>
              <a:spcBef>
                <a:spcPct val="50000"/>
              </a:spcBef>
            </a:pPr>
            <a:r>
              <a:rPr lang="en-US" sz="1800" b="1" dirty="0">
                <a:latin typeface="Arial Unicode MS" pitchFamily="34" charset="-128"/>
              </a:rPr>
              <a:t>  </a:t>
            </a:r>
            <a:r>
              <a:rPr lang="en-US" sz="1800" b="1" dirty="0">
                <a:solidFill>
                  <a:srgbClr val="33CC33"/>
                </a:solidFill>
                <a:latin typeface="Arial Unicode MS" pitchFamily="34" charset="-128"/>
              </a:rPr>
              <a:t>/* Association storage */</a:t>
            </a:r>
          </a:p>
          <a:p>
            <a:pPr>
              <a:spcBef>
                <a:spcPct val="50000"/>
              </a:spcBef>
            </a:pPr>
            <a:r>
              <a:rPr lang="en-US" sz="1800" b="1" dirty="0">
                <a:latin typeface="Arial Unicode MS" pitchFamily="34" charset="-128"/>
              </a:rPr>
              <a:t>  </a:t>
            </a:r>
            <a:r>
              <a:rPr lang="en-US" sz="1800" b="1" dirty="0" err="1">
                <a:latin typeface="Arial Unicode MS" pitchFamily="34" charset="-128"/>
              </a:rPr>
              <a:t>Door_s</a:t>
            </a:r>
            <a:r>
              <a:rPr lang="en-US" sz="1800" b="1" dirty="0">
                <a:latin typeface="Arial Unicode MS" pitchFamily="34" charset="-128"/>
              </a:rPr>
              <a:t>    * Door _R1;</a:t>
            </a:r>
          </a:p>
          <a:p>
            <a:pPr>
              <a:spcBef>
                <a:spcPct val="50000"/>
              </a:spcBef>
            </a:pPr>
            <a:r>
              <a:rPr lang="en-US" sz="1800" b="1" dirty="0">
                <a:latin typeface="Arial Unicode MS" pitchFamily="34" charset="-128"/>
              </a:rPr>
              <a:t>  </a:t>
            </a:r>
            <a:r>
              <a:rPr lang="en-US" sz="1800" b="1" dirty="0" err="1">
                <a:latin typeface="Arial Unicode MS" pitchFamily="34" charset="-128"/>
              </a:rPr>
              <a:t>Cooking_Step_s</a:t>
            </a:r>
            <a:r>
              <a:rPr lang="en-US" sz="1800" b="1" dirty="0">
                <a:latin typeface="Arial Unicode MS" pitchFamily="34" charset="-128"/>
              </a:rPr>
              <a:t>    * </a:t>
            </a:r>
            <a:r>
              <a:rPr lang="en-US" sz="1800" b="1" dirty="0" err="1">
                <a:latin typeface="Arial Unicode MS" pitchFamily="34" charset="-128"/>
              </a:rPr>
              <a:t>Cooking_Step</a:t>
            </a:r>
            <a:r>
              <a:rPr lang="en-US" sz="1800" b="1" dirty="0">
                <a:latin typeface="Arial Unicode MS" pitchFamily="34" charset="-128"/>
              </a:rPr>
              <a:t> _R2;</a:t>
            </a:r>
          </a:p>
          <a:p>
            <a:pPr>
              <a:spcBef>
                <a:spcPct val="50000"/>
              </a:spcBef>
            </a:pPr>
            <a:r>
              <a:rPr lang="en-US" sz="1800" b="1" dirty="0">
                <a:latin typeface="Arial Unicode MS" pitchFamily="34" charset="-128"/>
              </a:rPr>
              <a:t>  </a:t>
            </a:r>
            <a:r>
              <a:rPr lang="en-US" sz="1800" b="1" dirty="0" err="1">
                <a:latin typeface="Arial Unicode MS" pitchFamily="34" charset="-128"/>
              </a:rPr>
              <a:t>Cooking_Step_s</a:t>
            </a:r>
            <a:r>
              <a:rPr lang="en-US" sz="1800" b="1" dirty="0">
                <a:latin typeface="Arial Unicode MS" pitchFamily="34" charset="-128"/>
              </a:rPr>
              <a:t>    * Cooking_Step_R3;</a:t>
            </a:r>
          </a:p>
          <a:p>
            <a:pPr>
              <a:spcBef>
                <a:spcPct val="50000"/>
              </a:spcBef>
            </a:pPr>
            <a:r>
              <a:rPr lang="en-US" sz="1800" b="1" dirty="0">
                <a:latin typeface="Arial Unicode MS" pitchFamily="34" charset="-128"/>
              </a:rPr>
              <a:t>  </a:t>
            </a:r>
            <a:r>
              <a:rPr lang="en-US" sz="1800" b="1" dirty="0" err="1">
                <a:latin typeface="Arial Unicode MS" pitchFamily="34" charset="-128"/>
              </a:rPr>
              <a:t>Magnetron_s</a:t>
            </a:r>
            <a:r>
              <a:rPr lang="en-US" sz="1800" b="1" dirty="0">
                <a:latin typeface="Arial Unicode MS" pitchFamily="34" charset="-128"/>
              </a:rPr>
              <a:t>    * Magnetron_R4;</a:t>
            </a:r>
          </a:p>
          <a:p>
            <a:pPr>
              <a:spcBef>
                <a:spcPct val="50000"/>
              </a:spcBef>
            </a:pPr>
            <a:endParaRPr lang="en-US" sz="1800" b="1" dirty="0">
              <a:latin typeface="Arial Unicode MS" pitchFamily="34" charset="-128"/>
            </a:endParaRPr>
          </a:p>
          <a:p>
            <a:pPr>
              <a:spcBef>
                <a:spcPct val="50000"/>
              </a:spcBef>
            </a:pPr>
            <a:r>
              <a:rPr lang="en-US" sz="1800" b="1" dirty="0">
                <a:latin typeface="Arial Unicode MS" pitchFamily="34" charset="-128"/>
              </a:rPr>
              <a:t>  </a:t>
            </a:r>
            <a:r>
              <a:rPr lang="en-US" sz="1800" b="1" dirty="0">
                <a:solidFill>
                  <a:srgbClr val="33CC33"/>
                </a:solidFill>
                <a:latin typeface="Arial Unicode MS" pitchFamily="34" charset="-128"/>
              </a:rPr>
              <a:t>/* State machine current state */</a:t>
            </a:r>
          </a:p>
          <a:p>
            <a:pPr>
              <a:spcBef>
                <a:spcPct val="50000"/>
              </a:spcBef>
            </a:pPr>
            <a:r>
              <a:rPr lang="en-US" sz="1800" b="1" dirty="0">
                <a:latin typeface="Arial Unicode MS" pitchFamily="34" charset="-128"/>
              </a:rPr>
              <a:t>  </a:t>
            </a:r>
            <a:r>
              <a:rPr lang="en-US" sz="1800" b="1" dirty="0" err="1">
                <a:latin typeface="Arial Unicode MS" pitchFamily="34" charset="-128"/>
              </a:rPr>
              <a:t>StateNumber_t</a:t>
            </a:r>
            <a:r>
              <a:rPr lang="en-US" sz="1800" b="1" dirty="0">
                <a:latin typeface="Arial Unicode MS" pitchFamily="34" charset="-128"/>
              </a:rPr>
              <a:t>    </a:t>
            </a:r>
            <a:r>
              <a:rPr lang="en-US" sz="1800" b="1" dirty="0" err="1">
                <a:latin typeface="Arial Unicode MS" pitchFamily="34" charset="-128"/>
              </a:rPr>
              <a:t>current_state</a:t>
            </a:r>
            <a:r>
              <a:rPr lang="en-US" sz="1800" b="1" dirty="0">
                <a:latin typeface="Arial Unicode MS" pitchFamily="34" charset="-128"/>
              </a:rPr>
              <a:t>;</a:t>
            </a:r>
          </a:p>
          <a:p>
            <a:pPr>
              <a:spcBef>
                <a:spcPct val="50000"/>
              </a:spcBef>
            </a:pPr>
            <a:r>
              <a:rPr lang="en-US" sz="1800" b="1" dirty="0">
                <a:latin typeface="Arial Unicode MS" pitchFamily="34" charset="-128"/>
              </a:rPr>
              <a:t>};</a:t>
            </a:r>
          </a:p>
        </p:txBody>
      </p:sp>
      <p:pic>
        <p:nvPicPr>
          <p:cNvPr id="544775" name="Picture 7"/>
          <p:cNvPicPr>
            <a:picLocks noChangeAspect="1" noChangeArrowheads="1"/>
          </p:cNvPicPr>
          <p:nvPr/>
        </p:nvPicPr>
        <p:blipFill>
          <a:blip r:embed="rId3"/>
          <a:srcRect/>
          <a:stretch>
            <a:fillRect/>
          </a:stretch>
        </p:blipFill>
        <p:spPr bwMode="auto">
          <a:xfrm>
            <a:off x="4953000" y="1962150"/>
            <a:ext cx="4038600" cy="2581275"/>
          </a:xfrm>
          <a:prstGeom prst="rect">
            <a:avLst/>
          </a:prstGeom>
          <a:noFill/>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Copyright © 2005 Mentor Graphics Corp. All rights reserved					</a:t>
            </a:r>
            <a:fld id="{ABDE5F4B-ADEF-4599-803E-8AABA50FD534}" type="slidenum">
              <a:rPr lang="en-US"/>
              <a:pPr/>
              <a:t>4</a:t>
            </a:fld>
            <a:endParaRPr lang="en-US"/>
          </a:p>
        </p:txBody>
      </p:sp>
      <p:sp>
        <p:nvSpPr>
          <p:cNvPr id="543746" name="Rectangle 2"/>
          <p:cNvSpPr>
            <a:spLocks noGrp="1" noChangeArrowheads="1"/>
          </p:cNvSpPr>
          <p:nvPr>
            <p:ph type="title"/>
          </p:nvPr>
        </p:nvSpPr>
        <p:spPr/>
        <p:txBody>
          <a:bodyPr/>
          <a:lstStyle/>
          <a:p>
            <a:r>
              <a:rPr lang="en-US"/>
              <a:t>Another Piece of Code</a:t>
            </a:r>
          </a:p>
        </p:txBody>
      </p:sp>
      <p:sp>
        <p:nvSpPr>
          <p:cNvPr id="543747" name="Rectangle 3"/>
          <p:cNvSpPr>
            <a:spLocks noChangeArrowheads="1"/>
          </p:cNvSpPr>
          <p:nvPr/>
        </p:nvSpPr>
        <p:spPr bwMode="auto">
          <a:xfrm>
            <a:off x="381000" y="1460310"/>
            <a:ext cx="6477000" cy="5062924"/>
          </a:xfrm>
          <a:prstGeom prst="rect">
            <a:avLst/>
          </a:prstGeom>
          <a:noFill/>
          <a:ln w="9525">
            <a:noFill/>
            <a:miter lim="800000"/>
            <a:headEnd/>
            <a:tailEnd/>
          </a:ln>
          <a:effectLst/>
        </p:spPr>
        <p:txBody>
          <a:bodyPr wrap="square">
            <a:spAutoFit/>
          </a:bodyPr>
          <a:lstStyle/>
          <a:p>
            <a:pPr>
              <a:spcBef>
                <a:spcPct val="50000"/>
              </a:spcBef>
            </a:pPr>
            <a:r>
              <a:rPr lang="en-US" sz="1700" b="1" dirty="0" err="1">
                <a:latin typeface="Arial Unicode MS" pitchFamily="34" charset="-128"/>
              </a:rPr>
              <a:t>struct</a:t>
            </a:r>
            <a:r>
              <a:rPr lang="en-US" sz="1700" b="1" dirty="0">
                <a:latin typeface="Arial Unicode MS" pitchFamily="34" charset="-128"/>
              </a:rPr>
              <a:t> </a:t>
            </a:r>
            <a:r>
              <a:rPr lang="en-US" sz="1700" b="1" dirty="0" err="1">
                <a:latin typeface="Arial Unicode MS" pitchFamily="34" charset="-128"/>
              </a:rPr>
              <a:t>Cooking_Step_s</a:t>
            </a:r>
            <a:r>
              <a:rPr lang="en-US" sz="1700" b="1" dirty="0">
                <a:latin typeface="Arial Unicode MS" pitchFamily="34" charset="-128"/>
              </a:rPr>
              <a:t> {</a:t>
            </a:r>
          </a:p>
          <a:p>
            <a:pPr>
              <a:spcBef>
                <a:spcPct val="50000"/>
              </a:spcBef>
            </a:pPr>
            <a:r>
              <a:rPr lang="en-US" sz="1700" b="1" dirty="0">
                <a:latin typeface="Arial Unicode MS" pitchFamily="34" charset="-128"/>
              </a:rPr>
              <a:t>  </a:t>
            </a:r>
            <a:r>
              <a:rPr lang="en-US" sz="1700" b="1" dirty="0" err="1">
                <a:latin typeface="Arial Unicode MS" pitchFamily="34" charset="-128"/>
              </a:rPr>
              <a:t>i_t</a:t>
            </a:r>
            <a:r>
              <a:rPr lang="en-US" sz="1700" b="1" dirty="0">
                <a:latin typeface="Arial Unicode MS" pitchFamily="34" charset="-128"/>
              </a:rPr>
              <a:t>    </a:t>
            </a:r>
            <a:r>
              <a:rPr lang="en-US" sz="1700" b="1" dirty="0" err="1">
                <a:latin typeface="Arial Unicode MS" pitchFamily="34" charset="-128"/>
              </a:rPr>
              <a:t>stepNumber</a:t>
            </a:r>
            <a:r>
              <a:rPr lang="en-US" sz="1700" b="1" dirty="0">
                <a:latin typeface="Arial Unicode MS" pitchFamily="34" charset="-128"/>
              </a:rPr>
              <a:t>;  </a:t>
            </a:r>
            <a:r>
              <a:rPr lang="en-US" sz="1700" b="1" dirty="0">
                <a:solidFill>
                  <a:srgbClr val="33CC33"/>
                </a:solidFill>
                <a:latin typeface="Arial Unicode MS" pitchFamily="34" charset="-128"/>
              </a:rPr>
              <a:t>/* * </a:t>
            </a:r>
            <a:r>
              <a:rPr lang="en-US" sz="1700" b="1" dirty="0" err="1">
                <a:solidFill>
                  <a:srgbClr val="33CC33"/>
                </a:solidFill>
                <a:latin typeface="Arial Unicode MS" pitchFamily="34" charset="-128"/>
              </a:rPr>
              <a:t>StepNumber</a:t>
            </a:r>
            <a:r>
              <a:rPr lang="en-US" sz="1700" b="1" dirty="0">
                <a:solidFill>
                  <a:srgbClr val="33CC33"/>
                </a:solidFill>
                <a:latin typeface="Arial Unicode MS" pitchFamily="34" charset="-128"/>
              </a:rPr>
              <a:t> */</a:t>
            </a:r>
          </a:p>
          <a:p>
            <a:pPr>
              <a:spcBef>
                <a:spcPct val="50000"/>
              </a:spcBef>
            </a:pPr>
            <a:r>
              <a:rPr lang="en-US" sz="1700" b="1" dirty="0">
                <a:latin typeface="Arial Unicode MS" pitchFamily="34" charset="-128"/>
              </a:rPr>
              <a:t>  </a:t>
            </a:r>
            <a:r>
              <a:rPr lang="en-US" sz="1700" b="1" dirty="0" err="1">
                <a:latin typeface="Arial Unicode MS" pitchFamily="34" charset="-128"/>
              </a:rPr>
              <a:t>i_t</a:t>
            </a:r>
            <a:r>
              <a:rPr lang="en-US" sz="1700" b="1" dirty="0">
                <a:latin typeface="Arial Unicode MS" pitchFamily="34" charset="-128"/>
              </a:rPr>
              <a:t>    </a:t>
            </a:r>
            <a:r>
              <a:rPr lang="en-US" sz="1700" b="1" dirty="0" err="1">
                <a:latin typeface="Arial Unicode MS" pitchFamily="34" charset="-128"/>
              </a:rPr>
              <a:t>cookingTime</a:t>
            </a:r>
            <a:r>
              <a:rPr lang="en-US" sz="1700" b="1" dirty="0">
                <a:latin typeface="Arial Unicode MS" pitchFamily="34" charset="-128"/>
              </a:rPr>
              <a:t>;  </a:t>
            </a:r>
            <a:r>
              <a:rPr lang="en-US" sz="1700" b="1" dirty="0">
                <a:solidFill>
                  <a:srgbClr val="33CC33"/>
                </a:solidFill>
                <a:latin typeface="Arial Unicode MS" pitchFamily="34" charset="-128"/>
              </a:rPr>
              <a:t>/* - </a:t>
            </a:r>
            <a:r>
              <a:rPr lang="en-US" sz="1700" b="1" dirty="0" err="1">
                <a:solidFill>
                  <a:srgbClr val="33CC33"/>
                </a:solidFill>
                <a:latin typeface="Arial Unicode MS" pitchFamily="34" charset="-128"/>
              </a:rPr>
              <a:t>cookingTime</a:t>
            </a:r>
            <a:r>
              <a:rPr lang="en-US" sz="1700" b="1" dirty="0">
                <a:solidFill>
                  <a:srgbClr val="33CC33"/>
                </a:solidFill>
                <a:latin typeface="Arial Unicode MS" pitchFamily="34" charset="-128"/>
              </a:rPr>
              <a:t> */</a:t>
            </a:r>
          </a:p>
          <a:p>
            <a:pPr>
              <a:spcBef>
                <a:spcPct val="50000"/>
              </a:spcBef>
            </a:pPr>
            <a:r>
              <a:rPr lang="en-US" sz="1700" b="1" dirty="0">
                <a:latin typeface="Arial Unicode MS" pitchFamily="34" charset="-128"/>
              </a:rPr>
              <a:t>  </a:t>
            </a:r>
            <a:r>
              <a:rPr lang="en-US" sz="1700" b="1" dirty="0" err="1">
                <a:latin typeface="Arial Unicode MS" pitchFamily="34" charset="-128"/>
              </a:rPr>
              <a:t>i_t</a:t>
            </a:r>
            <a:r>
              <a:rPr lang="en-US" sz="1700" b="1" dirty="0">
                <a:latin typeface="Arial Unicode MS" pitchFamily="34" charset="-128"/>
              </a:rPr>
              <a:t>    </a:t>
            </a:r>
            <a:r>
              <a:rPr lang="en-US" sz="1700" b="1" dirty="0" err="1">
                <a:latin typeface="Arial Unicode MS" pitchFamily="34" charset="-128"/>
              </a:rPr>
              <a:t>powerLevel</a:t>
            </a:r>
            <a:r>
              <a:rPr lang="en-US" sz="1700" b="1" dirty="0">
                <a:latin typeface="Arial Unicode MS" pitchFamily="34" charset="-128"/>
              </a:rPr>
              <a:t>;  </a:t>
            </a:r>
            <a:r>
              <a:rPr lang="en-US" sz="1700" b="1" dirty="0">
                <a:solidFill>
                  <a:srgbClr val="33CC33"/>
                </a:solidFill>
                <a:latin typeface="Arial Unicode MS" pitchFamily="34" charset="-128"/>
              </a:rPr>
              <a:t>/* - </a:t>
            </a:r>
            <a:r>
              <a:rPr lang="en-US" sz="1700" b="1" dirty="0" err="1">
                <a:solidFill>
                  <a:srgbClr val="33CC33"/>
                </a:solidFill>
                <a:latin typeface="Arial Unicode MS" pitchFamily="34" charset="-128"/>
              </a:rPr>
              <a:t>powerLevel</a:t>
            </a:r>
            <a:r>
              <a:rPr lang="en-US" sz="1700" b="1" dirty="0">
                <a:solidFill>
                  <a:srgbClr val="33CC33"/>
                </a:solidFill>
                <a:latin typeface="Arial Unicode MS" pitchFamily="34" charset="-128"/>
              </a:rPr>
              <a:t> */</a:t>
            </a:r>
          </a:p>
          <a:p>
            <a:pPr>
              <a:spcBef>
                <a:spcPct val="50000"/>
              </a:spcBef>
            </a:pPr>
            <a:r>
              <a:rPr lang="en-US" sz="1700" b="1" dirty="0">
                <a:latin typeface="Arial Unicode MS" pitchFamily="34" charset="-128"/>
              </a:rPr>
              <a:t>  </a:t>
            </a:r>
            <a:r>
              <a:rPr lang="en-US" sz="1700" b="1" dirty="0" err="1">
                <a:latin typeface="Arial Unicode MS" pitchFamily="34" charset="-128"/>
              </a:rPr>
              <a:t>Timer_t</a:t>
            </a:r>
            <a:r>
              <a:rPr lang="en-US" sz="1700" b="1" dirty="0">
                <a:latin typeface="Arial Unicode MS" pitchFamily="34" charset="-128"/>
              </a:rPr>
              <a:t> *    </a:t>
            </a:r>
            <a:r>
              <a:rPr lang="en-US" sz="1700" b="1" dirty="0" err="1">
                <a:latin typeface="Arial Unicode MS" pitchFamily="34" charset="-128"/>
              </a:rPr>
              <a:t>executionTimer</a:t>
            </a:r>
            <a:r>
              <a:rPr lang="en-US" sz="1700" b="1" dirty="0">
                <a:latin typeface="Arial Unicode MS" pitchFamily="34" charset="-128"/>
              </a:rPr>
              <a:t>;  </a:t>
            </a:r>
            <a:r>
              <a:rPr lang="en-US" sz="1700" b="1" dirty="0">
                <a:solidFill>
                  <a:srgbClr val="33CC33"/>
                </a:solidFill>
                <a:latin typeface="Arial Unicode MS" pitchFamily="34" charset="-128"/>
              </a:rPr>
              <a:t>/* - </a:t>
            </a:r>
            <a:r>
              <a:rPr lang="en-US" sz="1700" b="1" dirty="0" err="1">
                <a:solidFill>
                  <a:srgbClr val="33CC33"/>
                </a:solidFill>
                <a:latin typeface="Arial Unicode MS" pitchFamily="34" charset="-128"/>
              </a:rPr>
              <a:t>executionTimer</a:t>
            </a:r>
            <a:r>
              <a:rPr lang="en-US" sz="1700" b="1" dirty="0">
                <a:solidFill>
                  <a:srgbClr val="33CC33"/>
                </a:solidFill>
                <a:latin typeface="Arial Unicode MS" pitchFamily="34" charset="-128"/>
              </a:rPr>
              <a:t> */</a:t>
            </a:r>
          </a:p>
          <a:p>
            <a:pPr>
              <a:spcBef>
                <a:spcPct val="50000"/>
              </a:spcBef>
            </a:pPr>
            <a:endParaRPr lang="en-US" sz="1700" b="1" dirty="0">
              <a:latin typeface="Arial Unicode MS" pitchFamily="34" charset="-128"/>
            </a:endParaRPr>
          </a:p>
          <a:p>
            <a:pPr>
              <a:spcBef>
                <a:spcPct val="50000"/>
              </a:spcBef>
            </a:pPr>
            <a:r>
              <a:rPr lang="en-US" sz="1700" b="1" dirty="0">
                <a:latin typeface="Arial Unicode MS" pitchFamily="34" charset="-128"/>
              </a:rPr>
              <a:t>  </a:t>
            </a:r>
            <a:r>
              <a:rPr lang="en-US" sz="1700" b="1" dirty="0">
                <a:solidFill>
                  <a:srgbClr val="33CC33"/>
                </a:solidFill>
                <a:latin typeface="Arial Unicode MS" pitchFamily="34" charset="-128"/>
              </a:rPr>
              <a:t>/* Association storage */</a:t>
            </a:r>
          </a:p>
          <a:p>
            <a:pPr>
              <a:spcBef>
                <a:spcPct val="50000"/>
              </a:spcBef>
            </a:pPr>
            <a:r>
              <a:rPr lang="en-US" sz="1700" b="1" dirty="0">
                <a:latin typeface="Arial Unicode MS" pitchFamily="34" charset="-128"/>
              </a:rPr>
              <a:t>  </a:t>
            </a:r>
            <a:r>
              <a:rPr lang="en-US" sz="1700" b="1" dirty="0" err="1">
                <a:latin typeface="Arial Unicode MS" pitchFamily="34" charset="-128"/>
              </a:rPr>
              <a:t>Oven_s</a:t>
            </a:r>
            <a:r>
              <a:rPr lang="en-US" sz="1700" b="1" dirty="0">
                <a:latin typeface="Arial Unicode MS" pitchFamily="34" charset="-128"/>
              </a:rPr>
              <a:t> *    Oven_R2;</a:t>
            </a:r>
          </a:p>
          <a:p>
            <a:pPr>
              <a:spcBef>
                <a:spcPct val="50000"/>
              </a:spcBef>
            </a:pPr>
            <a:r>
              <a:rPr lang="en-US" sz="1700" b="1" dirty="0">
                <a:latin typeface="Arial Unicode MS" pitchFamily="34" charset="-128"/>
              </a:rPr>
              <a:t>  </a:t>
            </a:r>
            <a:r>
              <a:rPr lang="en-US" sz="1700" b="1" dirty="0" err="1">
                <a:latin typeface="Arial Unicode MS" pitchFamily="34" charset="-128"/>
              </a:rPr>
              <a:t>Oven_s</a:t>
            </a:r>
            <a:r>
              <a:rPr lang="en-US" sz="1700" b="1" dirty="0">
                <a:latin typeface="Arial Unicode MS" pitchFamily="34" charset="-128"/>
              </a:rPr>
              <a:t> *    Oven_R3;</a:t>
            </a:r>
          </a:p>
          <a:p>
            <a:pPr>
              <a:spcBef>
                <a:spcPct val="50000"/>
              </a:spcBef>
            </a:pPr>
            <a:endParaRPr lang="en-US" sz="1700" b="1" dirty="0">
              <a:latin typeface="Arial Unicode MS" pitchFamily="34" charset="-128"/>
            </a:endParaRPr>
          </a:p>
          <a:p>
            <a:pPr>
              <a:spcBef>
                <a:spcPct val="50000"/>
              </a:spcBef>
            </a:pPr>
            <a:r>
              <a:rPr lang="en-US" sz="1700" b="1" dirty="0">
                <a:latin typeface="Arial Unicode MS" pitchFamily="34" charset="-128"/>
              </a:rPr>
              <a:t>  </a:t>
            </a:r>
            <a:r>
              <a:rPr lang="en-US" sz="1700" b="1" dirty="0">
                <a:solidFill>
                  <a:srgbClr val="33CC33"/>
                </a:solidFill>
                <a:latin typeface="Arial Unicode MS" pitchFamily="34" charset="-128"/>
              </a:rPr>
              <a:t>/* State machine current state */</a:t>
            </a:r>
          </a:p>
          <a:p>
            <a:pPr>
              <a:spcBef>
                <a:spcPct val="50000"/>
              </a:spcBef>
            </a:pPr>
            <a:r>
              <a:rPr lang="en-US" sz="1700" b="1" dirty="0">
                <a:latin typeface="Arial Unicode MS" pitchFamily="34" charset="-128"/>
              </a:rPr>
              <a:t>  </a:t>
            </a:r>
            <a:r>
              <a:rPr lang="en-US" sz="1700" b="1" dirty="0" err="1">
                <a:latin typeface="Arial Unicode MS" pitchFamily="34" charset="-128"/>
              </a:rPr>
              <a:t>StateNumber_t</a:t>
            </a:r>
            <a:r>
              <a:rPr lang="en-US" sz="1700" b="1" dirty="0">
                <a:latin typeface="Arial Unicode MS" pitchFamily="34" charset="-128"/>
              </a:rPr>
              <a:t>    </a:t>
            </a:r>
            <a:r>
              <a:rPr lang="en-US" sz="1700" b="1" dirty="0" err="1">
                <a:latin typeface="Arial Unicode MS" pitchFamily="34" charset="-128"/>
              </a:rPr>
              <a:t>current_state</a:t>
            </a:r>
            <a:r>
              <a:rPr lang="en-US" sz="1700" b="1" dirty="0">
                <a:latin typeface="Arial Unicode MS" pitchFamily="34" charset="-128"/>
              </a:rPr>
              <a:t>;</a:t>
            </a:r>
          </a:p>
          <a:p>
            <a:pPr>
              <a:spcBef>
                <a:spcPct val="50000"/>
              </a:spcBef>
            </a:pPr>
            <a:r>
              <a:rPr lang="en-US" sz="1700" b="1" dirty="0">
                <a:latin typeface="Arial Unicode MS" pitchFamily="34" charset="-128"/>
              </a:rPr>
              <a:t>};</a:t>
            </a:r>
          </a:p>
        </p:txBody>
      </p:sp>
      <p:pic>
        <p:nvPicPr>
          <p:cNvPr id="543751" name="Picture 7"/>
          <p:cNvPicPr>
            <a:picLocks noChangeAspect="1" noChangeArrowheads="1"/>
          </p:cNvPicPr>
          <p:nvPr/>
        </p:nvPicPr>
        <p:blipFill>
          <a:blip r:embed="rId3"/>
          <a:srcRect/>
          <a:stretch>
            <a:fillRect/>
          </a:stretch>
        </p:blipFill>
        <p:spPr bwMode="auto">
          <a:xfrm>
            <a:off x="6286500" y="914400"/>
            <a:ext cx="2324100" cy="5143500"/>
          </a:xfrm>
          <a:prstGeom prst="rect">
            <a:avLst/>
          </a:prstGeom>
          <a:noFill/>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t>The Code Follows Rules</a:t>
            </a:r>
          </a:p>
        </p:txBody>
      </p:sp>
      <p:sp>
        <p:nvSpPr>
          <p:cNvPr id="545795" name="Rectangle 3"/>
          <p:cNvSpPr>
            <a:spLocks noChangeArrowheads="1"/>
          </p:cNvSpPr>
          <p:nvPr/>
        </p:nvSpPr>
        <p:spPr bwMode="auto">
          <a:xfrm>
            <a:off x="381000" y="1446663"/>
            <a:ext cx="8077200" cy="4939814"/>
          </a:xfrm>
          <a:prstGeom prst="rect">
            <a:avLst/>
          </a:prstGeom>
          <a:noFill/>
          <a:ln w="9525">
            <a:noFill/>
            <a:miter lim="800000"/>
            <a:headEnd/>
            <a:tailEnd/>
          </a:ln>
          <a:effectLst/>
        </p:spPr>
        <p:txBody>
          <a:bodyPr wrap="square">
            <a:spAutoFit/>
          </a:bodyPr>
          <a:lstStyle/>
          <a:p>
            <a:pPr>
              <a:spcBef>
                <a:spcPct val="50000"/>
              </a:spcBef>
            </a:pPr>
            <a:r>
              <a:rPr lang="en-US" sz="1800" b="1" dirty="0" err="1">
                <a:latin typeface="Arial Unicode MS" pitchFamily="34" charset="-128"/>
              </a:rPr>
              <a:t>struct</a:t>
            </a:r>
            <a:r>
              <a:rPr lang="en-US" sz="1800" b="1" dirty="0">
                <a:latin typeface="Arial Unicode MS" pitchFamily="34" charset="-128"/>
              </a:rPr>
              <a:t> </a:t>
            </a:r>
            <a:r>
              <a:rPr lang="en-US" sz="1800" b="1" dirty="0">
                <a:solidFill>
                  <a:schemeClr val="hlink"/>
                </a:solidFill>
                <a:latin typeface="Arial Unicode MS" pitchFamily="34" charset="-128"/>
              </a:rPr>
              <a:t>&lt;class name&gt;</a:t>
            </a:r>
            <a:r>
              <a:rPr lang="en-US" sz="1800" b="1" dirty="0">
                <a:latin typeface="Arial Unicode MS" pitchFamily="34" charset="-128"/>
              </a:rPr>
              <a:t>_s {</a:t>
            </a:r>
          </a:p>
          <a:p>
            <a:pPr>
              <a:spcBef>
                <a:spcPct val="50000"/>
              </a:spcBef>
            </a:pPr>
            <a:r>
              <a:rPr lang="en-US" sz="1800" b="1" dirty="0">
                <a:latin typeface="Arial Unicode MS" pitchFamily="34" charset="-128"/>
              </a:rPr>
              <a:t>  </a:t>
            </a:r>
            <a:r>
              <a:rPr lang="en-US" sz="1800" b="1" dirty="0">
                <a:solidFill>
                  <a:schemeClr val="hlink"/>
                </a:solidFill>
                <a:latin typeface="Arial Unicode MS" pitchFamily="34" charset="-128"/>
              </a:rPr>
              <a:t>&lt;attr</a:t>
            </a:r>
            <a:r>
              <a:rPr lang="en-US" sz="1800" b="1" baseline="-25000" dirty="0">
                <a:solidFill>
                  <a:schemeClr val="hlink"/>
                </a:solidFill>
                <a:latin typeface="Arial Unicode MS" pitchFamily="34" charset="-128"/>
              </a:rPr>
              <a:t>1 </a:t>
            </a:r>
            <a:r>
              <a:rPr lang="en-US" sz="1800" b="1" dirty="0">
                <a:solidFill>
                  <a:schemeClr val="hlink"/>
                </a:solidFill>
                <a:latin typeface="Arial Unicode MS" pitchFamily="34" charset="-128"/>
              </a:rPr>
              <a:t>type&gt;    &lt;attr</a:t>
            </a:r>
            <a:r>
              <a:rPr lang="en-US" sz="1800" b="1" baseline="-25000" dirty="0">
                <a:solidFill>
                  <a:schemeClr val="hlink"/>
                </a:solidFill>
                <a:latin typeface="Arial Unicode MS" pitchFamily="34" charset="-128"/>
              </a:rPr>
              <a:t>1 </a:t>
            </a:r>
            <a:r>
              <a:rPr lang="en-US" sz="1800" b="1" dirty="0">
                <a:solidFill>
                  <a:schemeClr val="hlink"/>
                </a:solidFill>
                <a:latin typeface="Arial Unicode MS" pitchFamily="34" charset="-128"/>
              </a:rPr>
              <a:t>name&gt;</a:t>
            </a:r>
            <a:r>
              <a:rPr lang="en-US" sz="1800" b="1" dirty="0">
                <a:latin typeface="Arial Unicode MS" pitchFamily="34" charset="-128"/>
              </a:rPr>
              <a:t>; /*  &lt;attr</a:t>
            </a:r>
            <a:r>
              <a:rPr lang="en-US" sz="1800" b="1" baseline="-25000" dirty="0">
                <a:latin typeface="Arial Unicode MS" pitchFamily="34" charset="-128"/>
              </a:rPr>
              <a:t>1 </a:t>
            </a:r>
            <a:r>
              <a:rPr lang="en-US" sz="1800" b="1" dirty="0">
                <a:latin typeface="Arial Unicode MS" pitchFamily="34" charset="-128"/>
              </a:rPr>
              <a:t>description&gt; */</a:t>
            </a:r>
          </a:p>
          <a:p>
            <a:pPr>
              <a:spcBef>
                <a:spcPct val="50000"/>
              </a:spcBef>
            </a:pPr>
            <a:r>
              <a:rPr lang="en-US" sz="1800" b="1" dirty="0">
                <a:latin typeface="Arial Unicode MS" pitchFamily="34" charset="-128"/>
              </a:rPr>
              <a:t>  </a:t>
            </a:r>
            <a:r>
              <a:rPr lang="en-US" sz="1800" b="1" dirty="0">
                <a:solidFill>
                  <a:schemeClr val="hlink"/>
                </a:solidFill>
                <a:latin typeface="Arial Unicode MS" pitchFamily="34" charset="-128"/>
              </a:rPr>
              <a:t>&lt;attr</a:t>
            </a:r>
            <a:r>
              <a:rPr lang="en-US" sz="1800" b="1" baseline="-25000" dirty="0">
                <a:solidFill>
                  <a:schemeClr val="hlink"/>
                </a:solidFill>
                <a:latin typeface="Arial Unicode MS" pitchFamily="34" charset="-128"/>
              </a:rPr>
              <a:t>2 </a:t>
            </a:r>
            <a:r>
              <a:rPr lang="en-US" sz="1800" b="1" dirty="0">
                <a:solidFill>
                  <a:schemeClr val="hlink"/>
                </a:solidFill>
                <a:latin typeface="Arial Unicode MS" pitchFamily="34" charset="-128"/>
              </a:rPr>
              <a:t>type&gt;    &lt;attr</a:t>
            </a:r>
            <a:r>
              <a:rPr lang="en-US" sz="1800" b="1" baseline="-25000" dirty="0">
                <a:solidFill>
                  <a:schemeClr val="hlink"/>
                </a:solidFill>
                <a:latin typeface="Arial Unicode MS" pitchFamily="34" charset="-128"/>
              </a:rPr>
              <a:t>2 </a:t>
            </a:r>
            <a:r>
              <a:rPr lang="en-US" sz="1800" b="1" dirty="0">
                <a:solidFill>
                  <a:schemeClr val="hlink"/>
                </a:solidFill>
                <a:latin typeface="Arial Unicode MS" pitchFamily="34" charset="-128"/>
              </a:rPr>
              <a:t>name&gt;</a:t>
            </a:r>
            <a:r>
              <a:rPr lang="en-US" sz="1800" b="1" dirty="0">
                <a:latin typeface="Arial Unicode MS" pitchFamily="34" charset="-128"/>
              </a:rPr>
              <a:t>; /*  &lt;attr</a:t>
            </a:r>
            <a:r>
              <a:rPr lang="en-US" sz="1800" b="1" baseline="-25000" dirty="0">
                <a:latin typeface="Arial Unicode MS" pitchFamily="34" charset="-128"/>
              </a:rPr>
              <a:t>2 </a:t>
            </a:r>
            <a:r>
              <a:rPr lang="en-US" sz="1800" b="1" dirty="0">
                <a:latin typeface="Arial Unicode MS" pitchFamily="34" charset="-128"/>
              </a:rPr>
              <a:t>description&gt; */</a:t>
            </a:r>
          </a:p>
          <a:p>
            <a:pPr>
              <a:spcBef>
                <a:spcPct val="50000"/>
              </a:spcBef>
            </a:pPr>
            <a:r>
              <a:rPr lang="en-US" sz="1800" b="1" dirty="0">
                <a:latin typeface="Arial Unicode MS" pitchFamily="34" charset="-128"/>
              </a:rPr>
              <a:t>  </a:t>
            </a:r>
            <a:r>
              <a:rPr lang="en-US" sz="1800" b="1" dirty="0">
                <a:solidFill>
                  <a:schemeClr val="hlink"/>
                </a:solidFill>
                <a:latin typeface="Arial Unicode MS" pitchFamily="34" charset="-128"/>
              </a:rPr>
              <a:t>&lt;attr</a:t>
            </a:r>
            <a:r>
              <a:rPr lang="en-US" sz="1800" b="1" baseline="-25000" dirty="0">
                <a:solidFill>
                  <a:schemeClr val="hlink"/>
                </a:solidFill>
                <a:latin typeface="Arial Unicode MS" pitchFamily="34" charset="-128"/>
              </a:rPr>
              <a:t>3 </a:t>
            </a:r>
            <a:r>
              <a:rPr lang="en-US" sz="1800" b="1" dirty="0">
                <a:solidFill>
                  <a:schemeClr val="hlink"/>
                </a:solidFill>
                <a:latin typeface="Arial Unicode MS" pitchFamily="34" charset="-128"/>
              </a:rPr>
              <a:t>type&gt;    &lt;attr</a:t>
            </a:r>
            <a:r>
              <a:rPr lang="en-US" sz="1800" b="1" baseline="-25000" dirty="0">
                <a:solidFill>
                  <a:schemeClr val="hlink"/>
                </a:solidFill>
                <a:latin typeface="Arial Unicode MS" pitchFamily="34" charset="-128"/>
              </a:rPr>
              <a:t>3 </a:t>
            </a:r>
            <a:r>
              <a:rPr lang="en-US" sz="1800" b="1" dirty="0">
                <a:solidFill>
                  <a:schemeClr val="hlink"/>
                </a:solidFill>
                <a:latin typeface="Arial Unicode MS" pitchFamily="34" charset="-128"/>
              </a:rPr>
              <a:t>name&gt;</a:t>
            </a:r>
            <a:r>
              <a:rPr lang="en-US" sz="1800" b="1" dirty="0">
                <a:latin typeface="Arial Unicode MS" pitchFamily="34" charset="-128"/>
              </a:rPr>
              <a:t>; /*  &lt;attr</a:t>
            </a:r>
            <a:r>
              <a:rPr lang="en-US" sz="1800" b="1" baseline="-25000" dirty="0">
                <a:latin typeface="Arial Unicode MS" pitchFamily="34" charset="-128"/>
              </a:rPr>
              <a:t>3 </a:t>
            </a:r>
            <a:r>
              <a:rPr lang="en-US" sz="1800" b="1" dirty="0">
                <a:latin typeface="Arial Unicode MS" pitchFamily="34" charset="-128"/>
              </a:rPr>
              <a:t>description&gt; */</a:t>
            </a:r>
          </a:p>
          <a:p>
            <a:pPr>
              <a:spcBef>
                <a:spcPct val="50000"/>
              </a:spcBef>
            </a:pPr>
            <a:r>
              <a:rPr lang="en-US" sz="1800" b="1" dirty="0">
                <a:latin typeface="Arial Unicode MS" pitchFamily="34" charset="-128"/>
              </a:rPr>
              <a:t>      . . .</a:t>
            </a:r>
          </a:p>
          <a:p>
            <a:pPr>
              <a:spcBef>
                <a:spcPct val="50000"/>
              </a:spcBef>
            </a:pPr>
            <a:r>
              <a:rPr lang="en-US" sz="1800" b="1" dirty="0">
                <a:latin typeface="Arial Unicode MS" pitchFamily="34" charset="-128"/>
              </a:rPr>
              <a:t>/* Association</a:t>
            </a:r>
            <a:r>
              <a:rPr lang="en-US" sz="1800" b="1" dirty="0">
                <a:solidFill>
                  <a:srgbClr val="33CC33"/>
                </a:solidFill>
                <a:latin typeface="Arial Unicode MS" pitchFamily="34" charset="-128"/>
              </a:rPr>
              <a:t> </a:t>
            </a:r>
            <a:r>
              <a:rPr lang="en-US" sz="1800" b="1" dirty="0">
                <a:latin typeface="Arial Unicode MS" pitchFamily="34" charset="-128"/>
              </a:rPr>
              <a:t>storage */</a:t>
            </a:r>
          </a:p>
          <a:p>
            <a:pPr>
              <a:spcBef>
                <a:spcPct val="50000"/>
              </a:spcBef>
            </a:pPr>
            <a:r>
              <a:rPr lang="en-US" sz="1800" b="1" dirty="0">
                <a:latin typeface="Arial Unicode MS" pitchFamily="34" charset="-128"/>
              </a:rPr>
              <a:t>  </a:t>
            </a:r>
            <a:r>
              <a:rPr lang="en-US" sz="1800" b="1" dirty="0">
                <a:solidFill>
                  <a:schemeClr val="hlink"/>
                </a:solidFill>
                <a:latin typeface="Arial Unicode MS" pitchFamily="34" charset="-128"/>
              </a:rPr>
              <a:t>&lt;ref</a:t>
            </a:r>
            <a:r>
              <a:rPr lang="en-US" sz="1800" b="1" baseline="-25000" dirty="0">
                <a:solidFill>
                  <a:schemeClr val="hlink"/>
                </a:solidFill>
                <a:latin typeface="Arial Unicode MS" pitchFamily="34" charset="-128"/>
              </a:rPr>
              <a:t>1</a:t>
            </a:r>
            <a:r>
              <a:rPr lang="en-US" sz="1800" b="1" dirty="0">
                <a:solidFill>
                  <a:schemeClr val="hlink"/>
                </a:solidFill>
                <a:latin typeface="Arial Unicode MS" pitchFamily="34" charset="-128"/>
              </a:rPr>
              <a:t> class name&gt;_</a:t>
            </a:r>
            <a:r>
              <a:rPr lang="en-US" sz="1800" b="1" dirty="0">
                <a:latin typeface="Arial Unicode MS" pitchFamily="34" charset="-128"/>
              </a:rPr>
              <a:t>s *   </a:t>
            </a:r>
            <a:r>
              <a:rPr lang="en-US" sz="1800" b="1" dirty="0">
                <a:solidFill>
                  <a:schemeClr val="hlink"/>
                </a:solidFill>
                <a:latin typeface="Arial Unicode MS" pitchFamily="34" charset="-128"/>
              </a:rPr>
              <a:t>&lt; ref</a:t>
            </a:r>
            <a:r>
              <a:rPr lang="en-US" sz="1800" b="1" baseline="-25000" dirty="0">
                <a:solidFill>
                  <a:schemeClr val="hlink"/>
                </a:solidFill>
                <a:latin typeface="Arial Unicode MS" pitchFamily="34" charset="-128"/>
              </a:rPr>
              <a:t>1</a:t>
            </a:r>
            <a:r>
              <a:rPr lang="en-US" sz="1800" b="1" dirty="0">
                <a:solidFill>
                  <a:schemeClr val="hlink"/>
                </a:solidFill>
                <a:latin typeface="Arial Unicode MS" pitchFamily="34" charset="-128"/>
              </a:rPr>
              <a:t> class name &gt;</a:t>
            </a:r>
            <a:r>
              <a:rPr lang="en-US" sz="1800" b="1" dirty="0">
                <a:latin typeface="Arial Unicode MS" pitchFamily="34" charset="-128"/>
              </a:rPr>
              <a:t>_</a:t>
            </a:r>
            <a:r>
              <a:rPr lang="en-US" sz="1800" b="1" dirty="0">
                <a:solidFill>
                  <a:schemeClr val="hlink"/>
                </a:solidFill>
                <a:latin typeface="Arial Unicode MS" pitchFamily="34" charset="-128"/>
              </a:rPr>
              <a:t>&lt;assoc</a:t>
            </a:r>
            <a:r>
              <a:rPr lang="en-US" sz="1800" b="1" baseline="-25000" dirty="0">
                <a:solidFill>
                  <a:schemeClr val="hlink"/>
                </a:solidFill>
                <a:latin typeface="Arial Unicode MS" pitchFamily="34" charset="-128"/>
              </a:rPr>
              <a:t>1 </a:t>
            </a:r>
            <a:r>
              <a:rPr lang="en-US" sz="1800" b="1" dirty="0">
                <a:solidFill>
                  <a:schemeClr val="hlink"/>
                </a:solidFill>
                <a:latin typeface="Arial Unicode MS" pitchFamily="34" charset="-128"/>
              </a:rPr>
              <a:t>number&gt;</a:t>
            </a:r>
            <a:r>
              <a:rPr lang="en-US" sz="1800" b="1" dirty="0">
                <a:latin typeface="Arial Unicode MS" pitchFamily="34" charset="-128"/>
              </a:rPr>
              <a:t>;</a:t>
            </a:r>
          </a:p>
          <a:p>
            <a:pPr>
              <a:spcBef>
                <a:spcPct val="50000"/>
              </a:spcBef>
            </a:pPr>
            <a:r>
              <a:rPr lang="en-US" sz="1800" b="1" dirty="0">
                <a:latin typeface="Arial Unicode MS" pitchFamily="34" charset="-128"/>
              </a:rPr>
              <a:t>  </a:t>
            </a:r>
            <a:r>
              <a:rPr lang="en-US" sz="1800" b="1" dirty="0">
                <a:solidFill>
                  <a:schemeClr val="hlink"/>
                </a:solidFill>
                <a:latin typeface="Arial Unicode MS" pitchFamily="34" charset="-128"/>
              </a:rPr>
              <a:t>&lt;ref</a:t>
            </a:r>
            <a:r>
              <a:rPr lang="en-US" sz="1800" b="1" baseline="-25000" dirty="0">
                <a:solidFill>
                  <a:schemeClr val="hlink"/>
                </a:solidFill>
                <a:latin typeface="Arial Unicode MS" pitchFamily="34" charset="-128"/>
              </a:rPr>
              <a:t>2</a:t>
            </a:r>
            <a:r>
              <a:rPr lang="en-US" sz="1800" b="1" dirty="0">
                <a:solidFill>
                  <a:schemeClr val="hlink"/>
                </a:solidFill>
                <a:latin typeface="Arial Unicode MS" pitchFamily="34" charset="-128"/>
              </a:rPr>
              <a:t> class name&gt;_</a:t>
            </a:r>
            <a:r>
              <a:rPr lang="en-US" sz="1800" b="1" dirty="0">
                <a:latin typeface="Arial Unicode MS" pitchFamily="34" charset="-128"/>
              </a:rPr>
              <a:t>s *   </a:t>
            </a:r>
            <a:r>
              <a:rPr lang="en-US" sz="1800" b="1" dirty="0">
                <a:solidFill>
                  <a:schemeClr val="hlink"/>
                </a:solidFill>
                <a:latin typeface="Arial Unicode MS" pitchFamily="34" charset="-128"/>
              </a:rPr>
              <a:t>&lt; ref</a:t>
            </a:r>
            <a:r>
              <a:rPr lang="en-US" sz="1800" b="1" baseline="-25000" dirty="0">
                <a:solidFill>
                  <a:schemeClr val="hlink"/>
                </a:solidFill>
                <a:latin typeface="Arial Unicode MS" pitchFamily="34" charset="-128"/>
              </a:rPr>
              <a:t>2</a:t>
            </a:r>
            <a:r>
              <a:rPr lang="en-US" sz="1800" b="1" dirty="0">
                <a:solidFill>
                  <a:schemeClr val="hlink"/>
                </a:solidFill>
                <a:latin typeface="Arial Unicode MS" pitchFamily="34" charset="-128"/>
              </a:rPr>
              <a:t> class name &gt;</a:t>
            </a:r>
            <a:r>
              <a:rPr lang="en-US" sz="1800" b="1" dirty="0">
                <a:latin typeface="Arial Unicode MS" pitchFamily="34" charset="-128"/>
              </a:rPr>
              <a:t>_</a:t>
            </a:r>
            <a:r>
              <a:rPr lang="en-US" sz="1800" b="1" dirty="0">
                <a:solidFill>
                  <a:schemeClr val="hlink"/>
                </a:solidFill>
                <a:latin typeface="Arial Unicode MS" pitchFamily="34" charset="-128"/>
              </a:rPr>
              <a:t>&lt;assoc</a:t>
            </a:r>
            <a:r>
              <a:rPr lang="en-US" sz="1800" b="1" baseline="-25000" dirty="0">
                <a:solidFill>
                  <a:schemeClr val="hlink"/>
                </a:solidFill>
                <a:latin typeface="Arial Unicode MS" pitchFamily="34" charset="-128"/>
              </a:rPr>
              <a:t>2 </a:t>
            </a:r>
            <a:r>
              <a:rPr lang="en-US" sz="1800" b="1" dirty="0">
                <a:solidFill>
                  <a:schemeClr val="hlink"/>
                </a:solidFill>
                <a:latin typeface="Arial Unicode MS" pitchFamily="34" charset="-128"/>
              </a:rPr>
              <a:t>number&gt;</a:t>
            </a:r>
            <a:r>
              <a:rPr lang="en-US" sz="1800" b="1" dirty="0">
                <a:latin typeface="Arial Unicode MS" pitchFamily="34" charset="-128"/>
              </a:rPr>
              <a:t>;</a:t>
            </a:r>
          </a:p>
          <a:p>
            <a:pPr>
              <a:spcBef>
                <a:spcPct val="50000"/>
              </a:spcBef>
            </a:pPr>
            <a:r>
              <a:rPr lang="en-US" sz="1800" b="1" dirty="0">
                <a:latin typeface="Arial Unicode MS" pitchFamily="34" charset="-128"/>
              </a:rPr>
              <a:t>      . . .</a:t>
            </a:r>
          </a:p>
          <a:p>
            <a:pPr>
              <a:spcBef>
                <a:spcPct val="50000"/>
              </a:spcBef>
            </a:pPr>
            <a:r>
              <a:rPr lang="en-US" sz="1800" b="1" dirty="0">
                <a:latin typeface="Arial Unicode MS" pitchFamily="34" charset="-128"/>
              </a:rPr>
              <a:t> /* State machine current state */</a:t>
            </a:r>
          </a:p>
          <a:p>
            <a:pPr>
              <a:spcBef>
                <a:spcPct val="50000"/>
              </a:spcBef>
            </a:pPr>
            <a:r>
              <a:rPr lang="en-US" sz="1800" b="1" dirty="0">
                <a:latin typeface="Arial Unicode MS" pitchFamily="34" charset="-128"/>
              </a:rPr>
              <a:t>  </a:t>
            </a:r>
            <a:r>
              <a:rPr lang="en-US" sz="1800" b="1" dirty="0" err="1">
                <a:latin typeface="Arial Unicode MS" pitchFamily="34" charset="-128"/>
              </a:rPr>
              <a:t>StateNumber_t</a:t>
            </a:r>
            <a:r>
              <a:rPr lang="en-US" sz="1800" b="1" dirty="0">
                <a:latin typeface="Arial Unicode MS" pitchFamily="34" charset="-128"/>
              </a:rPr>
              <a:t>    </a:t>
            </a:r>
            <a:r>
              <a:rPr lang="en-US" sz="1800" b="1" dirty="0" err="1">
                <a:latin typeface="Arial Unicode MS" pitchFamily="34" charset="-128"/>
              </a:rPr>
              <a:t>current_state</a:t>
            </a:r>
            <a:r>
              <a:rPr lang="en-US" sz="1800" b="1" dirty="0">
                <a:latin typeface="Arial Unicode MS" pitchFamily="34" charset="-128"/>
              </a:rPr>
              <a:t>;</a:t>
            </a:r>
          </a:p>
          <a:p>
            <a:pPr>
              <a:spcBef>
                <a:spcPct val="50000"/>
              </a:spcBef>
            </a:pPr>
            <a:r>
              <a:rPr lang="en-US" sz="1800" b="1" dirty="0">
                <a:latin typeface="Arial Unicode MS" pitchFamily="34" charset="-128"/>
              </a:rPr>
              <a:t>};</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10"/>
          </p:nvPr>
        </p:nvSpPr>
        <p:spPr/>
        <p:txBody>
          <a:bodyPr/>
          <a:lstStyle/>
          <a:p>
            <a:r>
              <a:rPr lang="en-US"/>
              <a:t>Copyright © 2005 Mentor Graphics Corp. All rights reserved					</a:t>
            </a:r>
            <a:fld id="{2927DB9D-1721-4C9C-BC90-C4A5EA7F1209}" type="slidenum">
              <a:rPr lang="en-US"/>
              <a:pPr/>
              <a:t>6</a:t>
            </a:fld>
            <a:endParaRPr lang="en-US"/>
          </a:p>
        </p:txBody>
      </p:sp>
      <p:sp>
        <p:nvSpPr>
          <p:cNvPr id="552962" name="Rectangle 2"/>
          <p:cNvSpPr>
            <a:spLocks noChangeArrowheads="1"/>
          </p:cNvSpPr>
          <p:nvPr/>
        </p:nvSpPr>
        <p:spPr bwMode="auto">
          <a:xfrm>
            <a:off x="304800" y="2362200"/>
            <a:ext cx="8120063" cy="3810000"/>
          </a:xfrm>
          <a:prstGeom prst="rect">
            <a:avLst/>
          </a:prstGeom>
          <a:solidFill>
            <a:srgbClr val="FFFF66"/>
          </a:solidFill>
          <a:ln w="9525">
            <a:solidFill>
              <a:schemeClr val="tx1"/>
            </a:solidFill>
            <a:miter lim="800000"/>
            <a:headEnd/>
            <a:tailEnd/>
          </a:ln>
          <a:effectLst/>
        </p:spPr>
        <p:txBody>
          <a:bodyPr anchor="ctr">
            <a:spAutoFit/>
          </a:bodyPr>
          <a:lstStyle/>
          <a:p>
            <a:endParaRPr lang="en-US"/>
          </a:p>
        </p:txBody>
      </p:sp>
      <p:sp>
        <p:nvSpPr>
          <p:cNvPr id="552963" name="Rectangle 3"/>
          <p:cNvSpPr>
            <a:spLocks noGrp="1" noChangeArrowheads="1"/>
          </p:cNvSpPr>
          <p:nvPr>
            <p:ph type="title"/>
          </p:nvPr>
        </p:nvSpPr>
        <p:spPr>
          <a:xfrm>
            <a:off x="381000" y="533400"/>
            <a:ext cx="8002588" cy="536575"/>
          </a:xfrm>
          <a:noFill/>
          <a:ln/>
        </p:spPr>
        <p:txBody>
          <a:bodyPr lIns="90478" tIns="44445" rIns="90478" bIns="44445"/>
          <a:lstStyle/>
          <a:p>
            <a:r>
              <a:rPr lang="en-US" dirty="0"/>
              <a:t>Class Diagram</a:t>
            </a:r>
          </a:p>
        </p:txBody>
      </p:sp>
      <p:sp>
        <p:nvSpPr>
          <p:cNvPr id="552965" name="Rectangle 5"/>
          <p:cNvSpPr>
            <a:spLocks noChangeArrowheads="1"/>
          </p:cNvSpPr>
          <p:nvPr/>
        </p:nvSpPr>
        <p:spPr bwMode="auto">
          <a:xfrm>
            <a:off x="5867400" y="3505200"/>
            <a:ext cx="2236788" cy="1676400"/>
          </a:xfrm>
          <a:prstGeom prst="rect">
            <a:avLst/>
          </a:prstGeom>
          <a:solidFill>
            <a:srgbClr val="FFFFFF"/>
          </a:solidFill>
          <a:ln w="12700">
            <a:solidFill>
              <a:schemeClr val="tx1"/>
            </a:solidFill>
            <a:miter lim="800000"/>
            <a:headEnd/>
            <a:tailEnd/>
          </a:ln>
          <a:effectLst/>
        </p:spPr>
        <p:txBody>
          <a:bodyPr wrap="none" lIns="139442" tIns="68497" rIns="139442" bIns="68497" anchor="ctr"/>
          <a:lstStyle/>
          <a:p>
            <a:r>
              <a:rPr lang="en-US" sz="1800" b="1">
                <a:latin typeface="Helvetica" pitchFamily="34" charset="0"/>
                <a:ea typeface="MS PGothic" pitchFamily="34" charset="-128"/>
              </a:rPr>
              <a:t>Cooking Step</a:t>
            </a:r>
          </a:p>
          <a:p>
            <a:endParaRPr lang="en-US" sz="1800" b="1">
              <a:latin typeface="Helvetica" pitchFamily="34" charset="0"/>
              <a:ea typeface="MS PGothic" pitchFamily="34" charset="-128"/>
            </a:endParaRPr>
          </a:p>
          <a:p>
            <a:r>
              <a:rPr lang="en-US" sz="1800" b="1">
                <a:latin typeface="Helvetica" pitchFamily="34" charset="0"/>
                <a:ea typeface="MS PGothic" pitchFamily="34" charset="-128"/>
              </a:rPr>
              <a:t>stepNumber </a:t>
            </a:r>
          </a:p>
          <a:p>
            <a:r>
              <a:rPr lang="en-US" sz="1800" b="1">
                <a:latin typeface="Helvetica" pitchFamily="34" charset="0"/>
                <a:ea typeface="MS PGothic" pitchFamily="34" charset="-128"/>
              </a:rPr>
              <a:t>cookingTime</a:t>
            </a:r>
          </a:p>
          <a:p>
            <a:r>
              <a:rPr lang="en-US" sz="1800" b="1">
                <a:latin typeface="Helvetica" pitchFamily="34" charset="0"/>
                <a:ea typeface="MS PGothic" pitchFamily="34" charset="-128"/>
              </a:rPr>
              <a:t>powerLevel</a:t>
            </a:r>
          </a:p>
        </p:txBody>
      </p:sp>
      <p:sp>
        <p:nvSpPr>
          <p:cNvPr id="552966" name="Line 6"/>
          <p:cNvSpPr>
            <a:spLocks noChangeShapeType="1"/>
          </p:cNvSpPr>
          <p:nvPr/>
        </p:nvSpPr>
        <p:spPr bwMode="auto">
          <a:xfrm>
            <a:off x="5867400" y="4114800"/>
            <a:ext cx="2273300" cy="3175"/>
          </a:xfrm>
          <a:prstGeom prst="line">
            <a:avLst/>
          </a:prstGeom>
          <a:noFill/>
          <a:ln w="12700">
            <a:solidFill>
              <a:schemeClr val="tx1"/>
            </a:solidFill>
            <a:round/>
            <a:headEnd/>
            <a:tailEnd/>
          </a:ln>
          <a:effectLst/>
        </p:spPr>
        <p:txBody>
          <a:bodyPr wrap="none" lIns="155385" tIns="76328" rIns="155385" bIns="76328" anchor="ctr"/>
          <a:lstStyle/>
          <a:p>
            <a:endParaRPr lang="en-US"/>
          </a:p>
        </p:txBody>
      </p:sp>
      <p:sp>
        <p:nvSpPr>
          <p:cNvPr id="552967" name="Rectangle 7"/>
          <p:cNvSpPr>
            <a:spLocks noChangeArrowheads="1"/>
          </p:cNvSpPr>
          <p:nvPr/>
        </p:nvSpPr>
        <p:spPr bwMode="auto">
          <a:xfrm>
            <a:off x="3200400" y="4724400"/>
            <a:ext cx="2133600" cy="1295400"/>
          </a:xfrm>
          <a:prstGeom prst="rect">
            <a:avLst/>
          </a:prstGeom>
          <a:solidFill>
            <a:srgbClr val="FFFFFF"/>
          </a:solidFill>
          <a:ln w="12700">
            <a:solidFill>
              <a:schemeClr val="tx1"/>
            </a:solidFill>
            <a:miter lim="800000"/>
            <a:headEnd/>
            <a:tailEnd/>
          </a:ln>
          <a:effectLst/>
        </p:spPr>
        <p:txBody>
          <a:bodyPr wrap="none" lIns="139442" tIns="68497" rIns="139442" bIns="68497" anchor="ctr"/>
          <a:lstStyle/>
          <a:p>
            <a:r>
              <a:rPr lang="en-US" sz="1800" b="1">
                <a:latin typeface="Helvetica" pitchFamily="34" charset="0"/>
                <a:ea typeface="MS PGothic" pitchFamily="34" charset="-128"/>
              </a:rPr>
              <a:t>Magnetron</a:t>
            </a:r>
          </a:p>
          <a:p>
            <a:endParaRPr lang="en-US" sz="1800" b="1">
              <a:latin typeface="Helvetica" pitchFamily="34" charset="0"/>
              <a:ea typeface="MS PGothic" pitchFamily="34" charset="-128"/>
            </a:endParaRPr>
          </a:p>
          <a:p>
            <a:r>
              <a:rPr lang="en-US" sz="1800" b="1">
                <a:latin typeface="Helvetica" pitchFamily="34" charset="0"/>
                <a:ea typeface="MS PGothic" pitchFamily="34" charset="-128"/>
              </a:rPr>
              <a:t>powerOutput</a:t>
            </a:r>
          </a:p>
          <a:p>
            <a:r>
              <a:rPr lang="en-US" sz="1800" b="1">
                <a:latin typeface="Helvetica" pitchFamily="34" charset="0"/>
                <a:ea typeface="MS PGothic" pitchFamily="34" charset="-128"/>
              </a:rPr>
              <a:t>pulseTimer</a:t>
            </a:r>
          </a:p>
        </p:txBody>
      </p:sp>
      <p:sp>
        <p:nvSpPr>
          <p:cNvPr id="552968" name="Line 8"/>
          <p:cNvSpPr>
            <a:spLocks noChangeShapeType="1"/>
          </p:cNvSpPr>
          <p:nvPr/>
        </p:nvSpPr>
        <p:spPr bwMode="auto">
          <a:xfrm flipV="1">
            <a:off x="3200400" y="5181600"/>
            <a:ext cx="2133600" cy="0"/>
          </a:xfrm>
          <a:prstGeom prst="line">
            <a:avLst/>
          </a:prstGeom>
          <a:noFill/>
          <a:ln w="9525">
            <a:solidFill>
              <a:schemeClr val="tx1"/>
            </a:solidFill>
            <a:round/>
            <a:headEnd/>
            <a:tailEnd/>
          </a:ln>
          <a:effectLst/>
        </p:spPr>
        <p:txBody>
          <a:bodyPr/>
          <a:lstStyle/>
          <a:p>
            <a:endParaRPr lang="en-US"/>
          </a:p>
        </p:txBody>
      </p:sp>
      <p:sp>
        <p:nvSpPr>
          <p:cNvPr id="552969" name="Rectangle 9"/>
          <p:cNvSpPr>
            <a:spLocks noChangeArrowheads="1"/>
          </p:cNvSpPr>
          <p:nvPr/>
        </p:nvSpPr>
        <p:spPr bwMode="auto">
          <a:xfrm>
            <a:off x="533400" y="3733800"/>
            <a:ext cx="2133600" cy="1066800"/>
          </a:xfrm>
          <a:prstGeom prst="rect">
            <a:avLst/>
          </a:prstGeom>
          <a:solidFill>
            <a:srgbClr val="FFFFFF"/>
          </a:solidFill>
          <a:ln w="12700">
            <a:solidFill>
              <a:schemeClr val="tx1"/>
            </a:solidFill>
            <a:miter lim="800000"/>
            <a:headEnd/>
            <a:tailEnd/>
          </a:ln>
          <a:effectLst/>
        </p:spPr>
        <p:txBody>
          <a:bodyPr wrap="none" lIns="139442" tIns="68497" rIns="139442" bIns="68497" anchor="ctr"/>
          <a:lstStyle/>
          <a:p>
            <a:r>
              <a:rPr lang="en-US" sz="1800" b="1">
                <a:latin typeface="Helvetica" pitchFamily="34" charset="0"/>
                <a:ea typeface="MS PGothic" pitchFamily="34" charset="-128"/>
              </a:rPr>
              <a:t>Oven</a:t>
            </a:r>
          </a:p>
          <a:p>
            <a:endParaRPr lang="en-US" sz="1800" b="1">
              <a:latin typeface="Helvetica" pitchFamily="34" charset="0"/>
              <a:ea typeface="MS PGothic" pitchFamily="34" charset="-128"/>
            </a:endParaRPr>
          </a:p>
          <a:p>
            <a:endParaRPr lang="en-US" sz="1800" b="1">
              <a:latin typeface="Helvetica" pitchFamily="34" charset="0"/>
              <a:ea typeface="MS PGothic" pitchFamily="34" charset="-128"/>
            </a:endParaRPr>
          </a:p>
        </p:txBody>
      </p:sp>
      <p:sp>
        <p:nvSpPr>
          <p:cNvPr id="552970" name="Line 10"/>
          <p:cNvSpPr>
            <a:spLocks noChangeShapeType="1"/>
          </p:cNvSpPr>
          <p:nvPr/>
        </p:nvSpPr>
        <p:spPr bwMode="auto">
          <a:xfrm>
            <a:off x="533400" y="4191000"/>
            <a:ext cx="2133600" cy="0"/>
          </a:xfrm>
          <a:prstGeom prst="line">
            <a:avLst/>
          </a:prstGeom>
          <a:noFill/>
          <a:ln w="9525">
            <a:solidFill>
              <a:schemeClr val="tx1"/>
            </a:solidFill>
            <a:round/>
            <a:headEnd/>
            <a:tailEnd/>
          </a:ln>
          <a:effectLst/>
        </p:spPr>
        <p:txBody>
          <a:bodyPr/>
          <a:lstStyle/>
          <a:p>
            <a:endParaRPr lang="en-US"/>
          </a:p>
        </p:txBody>
      </p:sp>
      <p:sp>
        <p:nvSpPr>
          <p:cNvPr id="552971" name="Line 11"/>
          <p:cNvSpPr>
            <a:spLocks noChangeShapeType="1"/>
          </p:cNvSpPr>
          <p:nvPr/>
        </p:nvSpPr>
        <p:spPr bwMode="auto">
          <a:xfrm>
            <a:off x="2667000" y="3962400"/>
            <a:ext cx="3200400" cy="0"/>
          </a:xfrm>
          <a:prstGeom prst="line">
            <a:avLst/>
          </a:prstGeom>
          <a:noFill/>
          <a:ln w="9525">
            <a:solidFill>
              <a:schemeClr val="tx1"/>
            </a:solidFill>
            <a:round/>
            <a:headEnd/>
            <a:tailEnd/>
          </a:ln>
          <a:effectLst/>
        </p:spPr>
        <p:txBody>
          <a:bodyPr/>
          <a:lstStyle/>
          <a:p>
            <a:endParaRPr lang="en-US"/>
          </a:p>
        </p:txBody>
      </p:sp>
      <p:sp>
        <p:nvSpPr>
          <p:cNvPr id="552972" name="Line 12"/>
          <p:cNvSpPr>
            <a:spLocks noChangeShapeType="1"/>
          </p:cNvSpPr>
          <p:nvPr/>
        </p:nvSpPr>
        <p:spPr bwMode="auto">
          <a:xfrm>
            <a:off x="2667000" y="4495800"/>
            <a:ext cx="3200400" cy="0"/>
          </a:xfrm>
          <a:prstGeom prst="line">
            <a:avLst/>
          </a:prstGeom>
          <a:noFill/>
          <a:ln w="9525">
            <a:solidFill>
              <a:schemeClr val="tx1"/>
            </a:solidFill>
            <a:round/>
            <a:headEnd/>
            <a:tailEnd/>
          </a:ln>
          <a:effectLst/>
        </p:spPr>
        <p:txBody>
          <a:bodyPr/>
          <a:lstStyle/>
          <a:p>
            <a:endParaRPr lang="en-US"/>
          </a:p>
        </p:txBody>
      </p:sp>
      <p:sp>
        <p:nvSpPr>
          <p:cNvPr id="552973" name="Text Box 13"/>
          <p:cNvSpPr txBox="1">
            <a:spLocks noChangeArrowheads="1"/>
          </p:cNvSpPr>
          <p:nvPr/>
        </p:nvSpPr>
        <p:spPr bwMode="auto">
          <a:xfrm>
            <a:off x="4572000" y="3581400"/>
            <a:ext cx="533400" cy="304800"/>
          </a:xfrm>
          <a:prstGeom prst="rect">
            <a:avLst/>
          </a:prstGeom>
          <a:noFill/>
          <a:ln w="9525">
            <a:noFill/>
            <a:miter lim="800000"/>
            <a:headEnd/>
            <a:tailEnd/>
          </a:ln>
          <a:effectLst/>
        </p:spPr>
        <p:txBody>
          <a:bodyPr>
            <a:spAutoFit/>
          </a:bodyPr>
          <a:lstStyle/>
          <a:p>
            <a:pPr>
              <a:spcBef>
                <a:spcPct val="50000"/>
              </a:spcBef>
            </a:pPr>
            <a:r>
              <a:rPr lang="en-US" sz="1400" b="1">
                <a:effectLst>
                  <a:outerShdw blurRad="38100" dist="38100" dir="2700000" algn="tl">
                    <a:srgbClr val="C0C0C0"/>
                  </a:outerShdw>
                </a:effectLst>
                <a:latin typeface="Times New Roman" pitchFamily="18" charset="0"/>
              </a:rPr>
              <a:t>R2</a:t>
            </a:r>
          </a:p>
        </p:txBody>
      </p:sp>
      <p:sp>
        <p:nvSpPr>
          <p:cNvPr id="552974" name="Text Box 14"/>
          <p:cNvSpPr txBox="1">
            <a:spLocks noChangeArrowheads="1"/>
          </p:cNvSpPr>
          <p:nvPr/>
        </p:nvSpPr>
        <p:spPr bwMode="auto">
          <a:xfrm>
            <a:off x="4572000" y="4114800"/>
            <a:ext cx="533400" cy="304800"/>
          </a:xfrm>
          <a:prstGeom prst="rect">
            <a:avLst/>
          </a:prstGeom>
          <a:noFill/>
          <a:ln w="9525">
            <a:noFill/>
            <a:miter lim="800000"/>
            <a:headEnd/>
            <a:tailEnd/>
          </a:ln>
          <a:effectLst/>
        </p:spPr>
        <p:txBody>
          <a:bodyPr>
            <a:spAutoFit/>
          </a:bodyPr>
          <a:lstStyle/>
          <a:p>
            <a:pPr>
              <a:spcBef>
                <a:spcPct val="50000"/>
              </a:spcBef>
            </a:pPr>
            <a:r>
              <a:rPr lang="en-US" sz="1400" b="1">
                <a:effectLst>
                  <a:outerShdw blurRad="38100" dist="38100" dir="2700000" algn="tl">
                    <a:srgbClr val="C0C0C0"/>
                  </a:outerShdw>
                </a:effectLst>
                <a:latin typeface="Times New Roman" pitchFamily="18" charset="0"/>
              </a:rPr>
              <a:t>R3</a:t>
            </a:r>
          </a:p>
        </p:txBody>
      </p:sp>
      <p:sp>
        <p:nvSpPr>
          <p:cNvPr id="552975" name="Line 15"/>
          <p:cNvSpPr>
            <a:spLocks noChangeShapeType="1"/>
          </p:cNvSpPr>
          <p:nvPr/>
        </p:nvSpPr>
        <p:spPr bwMode="auto">
          <a:xfrm>
            <a:off x="1676400" y="4800600"/>
            <a:ext cx="0" cy="762000"/>
          </a:xfrm>
          <a:prstGeom prst="line">
            <a:avLst/>
          </a:prstGeom>
          <a:noFill/>
          <a:ln w="9525">
            <a:solidFill>
              <a:schemeClr val="tx1"/>
            </a:solidFill>
            <a:round/>
            <a:headEnd/>
            <a:tailEnd/>
          </a:ln>
          <a:effectLst/>
        </p:spPr>
        <p:txBody>
          <a:bodyPr/>
          <a:lstStyle/>
          <a:p>
            <a:endParaRPr lang="en-US"/>
          </a:p>
        </p:txBody>
      </p:sp>
      <p:sp>
        <p:nvSpPr>
          <p:cNvPr id="552976" name="Line 16"/>
          <p:cNvSpPr>
            <a:spLocks noChangeShapeType="1"/>
          </p:cNvSpPr>
          <p:nvPr/>
        </p:nvSpPr>
        <p:spPr bwMode="auto">
          <a:xfrm>
            <a:off x="1676400" y="5562600"/>
            <a:ext cx="1524000" cy="0"/>
          </a:xfrm>
          <a:prstGeom prst="line">
            <a:avLst/>
          </a:prstGeom>
          <a:noFill/>
          <a:ln w="9525">
            <a:solidFill>
              <a:schemeClr val="tx1"/>
            </a:solidFill>
            <a:round/>
            <a:headEnd/>
            <a:tailEnd/>
          </a:ln>
          <a:effectLst/>
        </p:spPr>
        <p:txBody>
          <a:bodyPr/>
          <a:lstStyle/>
          <a:p>
            <a:endParaRPr lang="en-US"/>
          </a:p>
        </p:txBody>
      </p:sp>
      <p:sp>
        <p:nvSpPr>
          <p:cNvPr id="552977" name="Text Box 17"/>
          <p:cNvSpPr txBox="1">
            <a:spLocks noChangeArrowheads="1"/>
          </p:cNvSpPr>
          <p:nvPr/>
        </p:nvSpPr>
        <p:spPr bwMode="auto">
          <a:xfrm>
            <a:off x="1736725" y="4964113"/>
            <a:ext cx="401638" cy="304800"/>
          </a:xfrm>
          <a:prstGeom prst="rect">
            <a:avLst/>
          </a:prstGeom>
          <a:noFill/>
          <a:ln w="9525">
            <a:noFill/>
            <a:miter lim="800000"/>
            <a:headEnd/>
            <a:tailEnd/>
          </a:ln>
          <a:effectLst/>
        </p:spPr>
        <p:txBody>
          <a:bodyPr wrap="none">
            <a:spAutoFit/>
          </a:bodyPr>
          <a:lstStyle/>
          <a:p>
            <a:r>
              <a:rPr lang="en-US" sz="1400" b="1">
                <a:effectLst>
                  <a:outerShdw blurRad="38100" dist="38100" dir="2700000" algn="tl">
                    <a:srgbClr val="C0C0C0"/>
                  </a:outerShdw>
                </a:effectLst>
                <a:latin typeface="Times New Roman" pitchFamily="18" charset="0"/>
              </a:rPr>
              <a:t>R4</a:t>
            </a:r>
          </a:p>
        </p:txBody>
      </p:sp>
      <p:sp>
        <p:nvSpPr>
          <p:cNvPr id="552978" name="Rectangle 18"/>
          <p:cNvSpPr>
            <a:spLocks noChangeArrowheads="1"/>
          </p:cNvSpPr>
          <p:nvPr/>
        </p:nvSpPr>
        <p:spPr bwMode="auto">
          <a:xfrm>
            <a:off x="2971800" y="2514600"/>
            <a:ext cx="2133600" cy="1066800"/>
          </a:xfrm>
          <a:prstGeom prst="rect">
            <a:avLst/>
          </a:prstGeom>
          <a:solidFill>
            <a:srgbClr val="FFFFFF"/>
          </a:solidFill>
          <a:ln w="12700">
            <a:solidFill>
              <a:schemeClr val="tx1"/>
            </a:solidFill>
            <a:miter lim="800000"/>
            <a:headEnd/>
            <a:tailEnd/>
          </a:ln>
          <a:effectLst/>
        </p:spPr>
        <p:txBody>
          <a:bodyPr wrap="none" lIns="139442" tIns="68497" rIns="139442" bIns="68497" anchor="ctr"/>
          <a:lstStyle/>
          <a:p>
            <a:r>
              <a:rPr lang="en-US" sz="1800" b="1">
                <a:latin typeface="Helvetica" pitchFamily="34" charset="0"/>
                <a:ea typeface="MS PGothic" pitchFamily="34" charset="-128"/>
              </a:rPr>
              <a:t>Door</a:t>
            </a:r>
          </a:p>
          <a:p>
            <a:endParaRPr lang="en-US" sz="1800" b="1">
              <a:latin typeface="Helvetica" pitchFamily="34" charset="0"/>
              <a:ea typeface="MS PGothic" pitchFamily="34" charset="-128"/>
            </a:endParaRPr>
          </a:p>
          <a:p>
            <a:r>
              <a:rPr lang="en-US" sz="1800" b="1">
                <a:latin typeface="Helvetica" pitchFamily="34" charset="0"/>
                <a:ea typeface="MS PGothic" pitchFamily="34" charset="-128"/>
              </a:rPr>
              <a:t>isOpen</a:t>
            </a:r>
          </a:p>
        </p:txBody>
      </p:sp>
      <p:sp>
        <p:nvSpPr>
          <p:cNvPr id="552979" name="Line 19"/>
          <p:cNvSpPr>
            <a:spLocks noChangeShapeType="1"/>
          </p:cNvSpPr>
          <p:nvPr/>
        </p:nvSpPr>
        <p:spPr bwMode="auto">
          <a:xfrm>
            <a:off x="2971800" y="3048000"/>
            <a:ext cx="2133600" cy="0"/>
          </a:xfrm>
          <a:prstGeom prst="line">
            <a:avLst/>
          </a:prstGeom>
          <a:noFill/>
          <a:ln w="9525">
            <a:solidFill>
              <a:schemeClr val="tx1"/>
            </a:solidFill>
            <a:round/>
            <a:headEnd/>
            <a:tailEnd/>
          </a:ln>
          <a:effectLst/>
        </p:spPr>
        <p:txBody>
          <a:bodyPr/>
          <a:lstStyle/>
          <a:p>
            <a:endParaRPr lang="en-US"/>
          </a:p>
        </p:txBody>
      </p:sp>
      <p:sp>
        <p:nvSpPr>
          <p:cNvPr id="552980" name="Line 20"/>
          <p:cNvSpPr>
            <a:spLocks noChangeShapeType="1"/>
          </p:cNvSpPr>
          <p:nvPr/>
        </p:nvSpPr>
        <p:spPr bwMode="auto">
          <a:xfrm flipV="1">
            <a:off x="1676400" y="3124200"/>
            <a:ext cx="0" cy="609600"/>
          </a:xfrm>
          <a:prstGeom prst="line">
            <a:avLst/>
          </a:prstGeom>
          <a:noFill/>
          <a:ln w="9525">
            <a:solidFill>
              <a:schemeClr val="tx1"/>
            </a:solidFill>
            <a:round/>
            <a:headEnd/>
            <a:tailEnd/>
          </a:ln>
          <a:effectLst/>
        </p:spPr>
        <p:txBody>
          <a:bodyPr wrap="none">
            <a:spAutoFit/>
          </a:bodyPr>
          <a:lstStyle/>
          <a:p>
            <a:endParaRPr lang="en-US"/>
          </a:p>
        </p:txBody>
      </p:sp>
      <p:sp>
        <p:nvSpPr>
          <p:cNvPr id="552981" name="Line 21"/>
          <p:cNvSpPr>
            <a:spLocks noChangeShapeType="1"/>
          </p:cNvSpPr>
          <p:nvPr/>
        </p:nvSpPr>
        <p:spPr bwMode="auto">
          <a:xfrm>
            <a:off x="1676400" y="3124200"/>
            <a:ext cx="1295400" cy="0"/>
          </a:xfrm>
          <a:prstGeom prst="line">
            <a:avLst/>
          </a:prstGeom>
          <a:noFill/>
          <a:ln w="9525">
            <a:solidFill>
              <a:schemeClr val="tx1"/>
            </a:solidFill>
            <a:round/>
            <a:headEnd/>
            <a:tailEnd/>
          </a:ln>
          <a:effectLst/>
        </p:spPr>
        <p:txBody>
          <a:bodyPr>
            <a:spAutoFit/>
          </a:bodyPr>
          <a:lstStyle/>
          <a:p>
            <a:endParaRPr lang="en-US"/>
          </a:p>
        </p:txBody>
      </p:sp>
      <p:sp>
        <p:nvSpPr>
          <p:cNvPr id="552982" name="Text Box 22"/>
          <p:cNvSpPr txBox="1">
            <a:spLocks noChangeArrowheads="1"/>
          </p:cNvSpPr>
          <p:nvPr/>
        </p:nvSpPr>
        <p:spPr bwMode="auto">
          <a:xfrm>
            <a:off x="1828800" y="2743200"/>
            <a:ext cx="401638" cy="304800"/>
          </a:xfrm>
          <a:prstGeom prst="rect">
            <a:avLst/>
          </a:prstGeom>
          <a:noFill/>
          <a:ln w="9525">
            <a:noFill/>
            <a:miter lim="800000"/>
            <a:headEnd/>
            <a:tailEnd/>
          </a:ln>
          <a:effectLst/>
        </p:spPr>
        <p:txBody>
          <a:bodyPr wrap="none">
            <a:spAutoFit/>
          </a:bodyPr>
          <a:lstStyle/>
          <a:p>
            <a:r>
              <a:rPr lang="en-US" sz="1400" b="1">
                <a:effectLst>
                  <a:outerShdw blurRad="38100" dist="38100" dir="2700000" algn="tl">
                    <a:srgbClr val="C0C0C0"/>
                  </a:outerShdw>
                </a:effectLst>
                <a:latin typeface="Times New Roman" pitchFamily="18" charset="0"/>
              </a:rPr>
              <a:t>R1</a:t>
            </a:r>
          </a:p>
        </p:txBody>
      </p:sp>
      <p:sp>
        <p:nvSpPr>
          <p:cNvPr id="552983" name="Rectangle 23"/>
          <p:cNvSpPr>
            <a:spLocks noGrp="1" noChangeArrowheads="1"/>
          </p:cNvSpPr>
          <p:nvPr>
            <p:ph type="body" idx="1"/>
          </p:nvPr>
        </p:nvSpPr>
        <p:spPr>
          <a:xfrm>
            <a:off x="533400" y="1378424"/>
            <a:ext cx="7772400" cy="1678675"/>
          </a:xfrm>
        </p:spPr>
        <p:txBody>
          <a:bodyPr/>
          <a:lstStyle/>
          <a:p>
            <a:pPr>
              <a:buFont typeface="Monotype Sorts" charset="2"/>
              <a:buNone/>
            </a:pPr>
            <a:r>
              <a:rPr lang="en-US" dirty="0"/>
              <a:t>This code is derived from a class diagram</a:t>
            </a:r>
            <a:r>
              <a:rPr lang="en-US" dirty="0" smtClean="0"/>
              <a:t>.</a:t>
            </a:r>
            <a:endParaRPr lang="en-US" dirty="0"/>
          </a:p>
          <a:p>
            <a:pPr>
              <a:buFont typeface="Monotype Sorts" charset="2"/>
              <a:buNone/>
            </a:pPr>
            <a:r>
              <a:rPr lang="en-US" dirty="0"/>
              <a:t>What would the Magnetron look like?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3"/>
          <p:cNvSpPr>
            <a:spLocks noGrp="1"/>
          </p:cNvSpPr>
          <p:nvPr>
            <p:ph type="sldNum" sz="quarter" idx="10"/>
          </p:nvPr>
        </p:nvSpPr>
        <p:spPr/>
        <p:txBody>
          <a:bodyPr/>
          <a:lstStyle/>
          <a:p>
            <a:r>
              <a:rPr lang="en-US"/>
              <a:t>Copyright © 2005 Mentor Graphics Corp. All rights reserved					</a:t>
            </a:r>
            <a:fld id="{D82EC302-FD0B-4945-97A1-F6CB902BEA90}" type="slidenum">
              <a:rPr lang="en-US"/>
              <a:pPr/>
              <a:t>7</a:t>
            </a:fld>
            <a:endParaRPr lang="en-US"/>
          </a:p>
        </p:txBody>
      </p:sp>
      <p:sp>
        <p:nvSpPr>
          <p:cNvPr id="907266" name="Rectangle 2"/>
          <p:cNvSpPr>
            <a:spLocks noGrp="1" noChangeArrowheads="1"/>
          </p:cNvSpPr>
          <p:nvPr>
            <p:ph type="title"/>
          </p:nvPr>
        </p:nvSpPr>
        <p:spPr/>
        <p:txBody>
          <a:bodyPr/>
          <a:lstStyle/>
          <a:p>
            <a:r>
              <a:rPr lang="en-US"/>
              <a:t>State Machines</a:t>
            </a:r>
          </a:p>
        </p:txBody>
      </p:sp>
      <p:sp>
        <p:nvSpPr>
          <p:cNvPr id="907268" name="Rectangle 4"/>
          <p:cNvSpPr>
            <a:spLocks noChangeAspect="1" noChangeArrowheads="1"/>
          </p:cNvSpPr>
          <p:nvPr/>
        </p:nvSpPr>
        <p:spPr bwMode="auto">
          <a:xfrm>
            <a:off x="457200" y="1447800"/>
            <a:ext cx="3325813" cy="3581400"/>
          </a:xfrm>
          <a:prstGeom prst="rect">
            <a:avLst/>
          </a:prstGeom>
          <a:solidFill>
            <a:srgbClr val="37ECFF"/>
          </a:solidFill>
          <a:ln w="9525">
            <a:solidFill>
              <a:schemeClr val="tx1"/>
            </a:solidFill>
            <a:miter lim="800000"/>
            <a:headEnd/>
            <a:tailEnd/>
          </a:ln>
          <a:effectLst/>
        </p:spPr>
        <p:txBody>
          <a:bodyPr wrap="none" anchor="ctr"/>
          <a:lstStyle/>
          <a:p>
            <a:endParaRPr lang="en-US"/>
          </a:p>
        </p:txBody>
      </p:sp>
      <p:sp>
        <p:nvSpPr>
          <p:cNvPr id="907269" name="AutoShape 5"/>
          <p:cNvSpPr>
            <a:spLocks noChangeAspect="1" noChangeArrowheads="1"/>
          </p:cNvSpPr>
          <p:nvPr/>
        </p:nvSpPr>
        <p:spPr bwMode="auto">
          <a:xfrm>
            <a:off x="1139825" y="4203700"/>
            <a:ext cx="1535113" cy="346075"/>
          </a:xfrm>
          <a:prstGeom prst="roundRect">
            <a:avLst>
              <a:gd name="adj" fmla="val 16667"/>
            </a:avLst>
          </a:prstGeom>
          <a:solidFill>
            <a:schemeClr val="bg1"/>
          </a:solidFill>
          <a:ln w="9525">
            <a:solidFill>
              <a:schemeClr val="tx1"/>
            </a:solidFill>
            <a:round/>
            <a:headEnd/>
            <a:tailEnd/>
          </a:ln>
          <a:effectLst/>
        </p:spPr>
        <p:txBody>
          <a:bodyPr wrap="none" anchor="ctr"/>
          <a:lstStyle/>
          <a:p>
            <a:endParaRPr lang="en-US"/>
          </a:p>
        </p:txBody>
      </p:sp>
      <p:sp>
        <p:nvSpPr>
          <p:cNvPr id="907270" name="AutoShape 6"/>
          <p:cNvSpPr>
            <a:spLocks noChangeAspect="1" noChangeArrowheads="1"/>
          </p:cNvSpPr>
          <p:nvPr/>
        </p:nvSpPr>
        <p:spPr bwMode="auto">
          <a:xfrm>
            <a:off x="1139825" y="3376613"/>
            <a:ext cx="1535113" cy="349250"/>
          </a:xfrm>
          <a:prstGeom prst="roundRect">
            <a:avLst>
              <a:gd name="adj" fmla="val 16667"/>
            </a:avLst>
          </a:prstGeom>
          <a:solidFill>
            <a:schemeClr val="bg1"/>
          </a:solidFill>
          <a:ln w="9525">
            <a:solidFill>
              <a:schemeClr val="tx1"/>
            </a:solidFill>
            <a:round/>
            <a:headEnd/>
            <a:tailEnd/>
          </a:ln>
          <a:effectLst/>
        </p:spPr>
        <p:txBody>
          <a:bodyPr wrap="none" anchor="ctr"/>
          <a:lstStyle/>
          <a:p>
            <a:endParaRPr lang="en-US"/>
          </a:p>
        </p:txBody>
      </p:sp>
      <p:sp>
        <p:nvSpPr>
          <p:cNvPr id="907271" name="AutoShape 7"/>
          <p:cNvSpPr>
            <a:spLocks noChangeAspect="1" noChangeArrowheads="1"/>
          </p:cNvSpPr>
          <p:nvPr/>
        </p:nvSpPr>
        <p:spPr bwMode="auto">
          <a:xfrm>
            <a:off x="1139825" y="2549525"/>
            <a:ext cx="1535113" cy="347663"/>
          </a:xfrm>
          <a:prstGeom prst="roundRect">
            <a:avLst>
              <a:gd name="adj" fmla="val 16667"/>
            </a:avLst>
          </a:prstGeom>
          <a:solidFill>
            <a:schemeClr val="bg1"/>
          </a:solidFill>
          <a:ln w="9525">
            <a:solidFill>
              <a:schemeClr val="tx1"/>
            </a:solidFill>
            <a:round/>
            <a:headEnd/>
            <a:tailEnd/>
          </a:ln>
          <a:effectLst/>
        </p:spPr>
        <p:txBody>
          <a:bodyPr wrap="none" anchor="ctr"/>
          <a:lstStyle/>
          <a:p>
            <a:endParaRPr lang="en-US"/>
          </a:p>
        </p:txBody>
      </p:sp>
      <p:sp>
        <p:nvSpPr>
          <p:cNvPr id="907274" name="Line 10"/>
          <p:cNvSpPr>
            <a:spLocks noChangeAspect="1" noChangeShapeType="1"/>
          </p:cNvSpPr>
          <p:nvPr/>
        </p:nvSpPr>
        <p:spPr bwMode="auto">
          <a:xfrm>
            <a:off x="1709738" y="2914650"/>
            <a:ext cx="0" cy="422275"/>
          </a:xfrm>
          <a:prstGeom prst="line">
            <a:avLst/>
          </a:prstGeom>
          <a:noFill/>
          <a:ln w="12700">
            <a:solidFill>
              <a:schemeClr val="tx1"/>
            </a:solidFill>
            <a:round/>
            <a:headEnd/>
            <a:tailEnd type="triangle" w="med" len="med"/>
          </a:ln>
          <a:effectLst/>
        </p:spPr>
        <p:txBody>
          <a:bodyPr wrap="none" anchor="ctr"/>
          <a:lstStyle/>
          <a:p>
            <a:endParaRPr lang="en-US"/>
          </a:p>
        </p:txBody>
      </p:sp>
      <p:sp>
        <p:nvSpPr>
          <p:cNvPr id="907275" name="Line 11"/>
          <p:cNvSpPr>
            <a:spLocks noChangeAspect="1" noChangeShapeType="1"/>
          </p:cNvSpPr>
          <p:nvPr/>
        </p:nvSpPr>
        <p:spPr bwMode="auto">
          <a:xfrm>
            <a:off x="1712913" y="3727450"/>
            <a:ext cx="0" cy="420688"/>
          </a:xfrm>
          <a:prstGeom prst="line">
            <a:avLst/>
          </a:prstGeom>
          <a:noFill/>
          <a:ln w="12700">
            <a:solidFill>
              <a:schemeClr val="tx1"/>
            </a:solidFill>
            <a:round/>
            <a:headEnd/>
            <a:tailEnd type="triangle" w="med" len="med"/>
          </a:ln>
          <a:effectLst/>
        </p:spPr>
        <p:txBody>
          <a:bodyPr wrap="none" anchor="ctr"/>
          <a:lstStyle/>
          <a:p>
            <a:endParaRPr lang="en-US"/>
          </a:p>
        </p:txBody>
      </p:sp>
      <p:sp>
        <p:nvSpPr>
          <p:cNvPr id="907276" name="Rectangle 12"/>
          <p:cNvSpPr>
            <a:spLocks noChangeAspect="1" noChangeArrowheads="1"/>
          </p:cNvSpPr>
          <p:nvPr/>
        </p:nvSpPr>
        <p:spPr bwMode="auto">
          <a:xfrm>
            <a:off x="1736725" y="2916238"/>
            <a:ext cx="676275" cy="363537"/>
          </a:xfrm>
          <a:prstGeom prst="rect">
            <a:avLst/>
          </a:prstGeom>
          <a:noFill/>
          <a:ln w="12700">
            <a:noFill/>
            <a:miter lim="800000"/>
            <a:headEnd/>
            <a:tailEnd/>
          </a:ln>
          <a:effectLst/>
        </p:spPr>
        <p:txBody>
          <a:bodyPr wrap="none" lIns="90478" tIns="44445" rIns="90478" bIns="44445">
            <a:spAutoFit/>
          </a:bodyPr>
          <a:lstStyle/>
          <a:p>
            <a:r>
              <a:rPr lang="en-US" sz="1800" b="1">
                <a:latin typeface="Helvetica" pitchFamily="34" charset="0"/>
                <a:ea typeface="MS PGothic" pitchFamily="34" charset="-128"/>
              </a:rPr>
              <a:t>start</a:t>
            </a:r>
          </a:p>
        </p:txBody>
      </p:sp>
      <p:sp>
        <p:nvSpPr>
          <p:cNvPr id="907277" name="Rectangle 13"/>
          <p:cNvSpPr>
            <a:spLocks noChangeAspect="1" noChangeArrowheads="1"/>
          </p:cNvSpPr>
          <p:nvPr/>
        </p:nvSpPr>
        <p:spPr bwMode="auto">
          <a:xfrm>
            <a:off x="1825625" y="3759200"/>
            <a:ext cx="714375" cy="363538"/>
          </a:xfrm>
          <a:prstGeom prst="rect">
            <a:avLst/>
          </a:prstGeom>
          <a:noFill/>
          <a:ln w="12700">
            <a:noFill/>
            <a:miter lim="800000"/>
            <a:headEnd/>
            <a:tailEnd/>
          </a:ln>
          <a:effectLst/>
        </p:spPr>
        <p:txBody>
          <a:bodyPr wrap="none" lIns="90478" tIns="44445" rIns="90478" bIns="44445">
            <a:spAutoFit/>
          </a:bodyPr>
          <a:lstStyle/>
          <a:p>
            <a:r>
              <a:rPr lang="en-US" sz="1800" b="1">
                <a:latin typeface="Helvetica" pitchFamily="34" charset="0"/>
                <a:ea typeface="MS PGothic" pitchFamily="34" charset="-128"/>
              </a:rPr>
              <a:t>cook</a:t>
            </a:r>
          </a:p>
        </p:txBody>
      </p:sp>
      <p:sp>
        <p:nvSpPr>
          <p:cNvPr id="907278" name="Rectangle 14"/>
          <p:cNvSpPr>
            <a:spLocks noChangeAspect="1" noChangeArrowheads="1"/>
          </p:cNvSpPr>
          <p:nvPr/>
        </p:nvSpPr>
        <p:spPr bwMode="auto">
          <a:xfrm>
            <a:off x="1223963" y="2641600"/>
            <a:ext cx="1322387" cy="249238"/>
          </a:xfrm>
          <a:prstGeom prst="rect">
            <a:avLst/>
          </a:prstGeom>
          <a:noFill/>
          <a:ln w="0">
            <a:noFill/>
            <a:miter lim="800000"/>
            <a:headEnd/>
            <a:tailEnd/>
          </a:ln>
          <a:effectLst/>
        </p:spPr>
        <p:txBody>
          <a:bodyPr wrap="none" lIns="90478" tIns="44445" rIns="90478" bIns="44445" anchor="ctr"/>
          <a:lstStyle/>
          <a:p>
            <a:pPr algn="ctr"/>
            <a:r>
              <a:rPr lang="en-US" sz="1800" b="1">
                <a:latin typeface="Helvetica" pitchFamily="34" charset="0"/>
                <a:ea typeface="MS PGothic" pitchFamily="34" charset="-128"/>
              </a:rPr>
              <a:t>NotCooking</a:t>
            </a:r>
          </a:p>
        </p:txBody>
      </p:sp>
      <p:sp>
        <p:nvSpPr>
          <p:cNvPr id="907279" name="Line 15"/>
          <p:cNvSpPr>
            <a:spLocks noChangeAspect="1" noChangeShapeType="1"/>
          </p:cNvSpPr>
          <p:nvPr/>
        </p:nvSpPr>
        <p:spPr bwMode="auto">
          <a:xfrm flipV="1">
            <a:off x="3186113" y="3100388"/>
            <a:ext cx="0" cy="430212"/>
          </a:xfrm>
          <a:prstGeom prst="line">
            <a:avLst/>
          </a:prstGeom>
          <a:noFill/>
          <a:ln w="9525">
            <a:solidFill>
              <a:schemeClr val="tx1"/>
            </a:solidFill>
            <a:round/>
            <a:headEnd/>
            <a:tailEnd/>
          </a:ln>
          <a:effectLst/>
        </p:spPr>
        <p:txBody>
          <a:bodyPr/>
          <a:lstStyle/>
          <a:p>
            <a:endParaRPr lang="en-US"/>
          </a:p>
        </p:txBody>
      </p:sp>
      <p:sp>
        <p:nvSpPr>
          <p:cNvPr id="907280" name="Rectangle 16"/>
          <p:cNvSpPr>
            <a:spLocks noChangeAspect="1" noChangeArrowheads="1"/>
          </p:cNvSpPr>
          <p:nvPr/>
        </p:nvSpPr>
        <p:spPr bwMode="auto">
          <a:xfrm>
            <a:off x="3016250" y="2733675"/>
            <a:ext cx="676275" cy="363538"/>
          </a:xfrm>
          <a:prstGeom prst="rect">
            <a:avLst/>
          </a:prstGeom>
          <a:noFill/>
          <a:ln w="12700">
            <a:noFill/>
            <a:miter lim="800000"/>
            <a:headEnd/>
            <a:tailEnd/>
          </a:ln>
          <a:effectLst/>
        </p:spPr>
        <p:txBody>
          <a:bodyPr wrap="none" lIns="90478" tIns="44445" rIns="90478" bIns="44445">
            <a:spAutoFit/>
          </a:bodyPr>
          <a:lstStyle/>
          <a:p>
            <a:r>
              <a:rPr lang="en-US" sz="1800" b="1">
                <a:latin typeface="Helvetica" pitchFamily="34" charset="0"/>
                <a:ea typeface="MS PGothic" pitchFamily="34" charset="-128"/>
              </a:rPr>
              <a:t>start</a:t>
            </a:r>
          </a:p>
        </p:txBody>
      </p:sp>
      <p:sp>
        <p:nvSpPr>
          <p:cNvPr id="907281" name="Line 17"/>
          <p:cNvSpPr>
            <a:spLocks noChangeAspect="1" noChangeShapeType="1"/>
          </p:cNvSpPr>
          <p:nvPr/>
        </p:nvSpPr>
        <p:spPr bwMode="auto">
          <a:xfrm>
            <a:off x="627063" y="2733675"/>
            <a:ext cx="0" cy="1639888"/>
          </a:xfrm>
          <a:prstGeom prst="line">
            <a:avLst/>
          </a:prstGeom>
          <a:noFill/>
          <a:ln w="9525">
            <a:solidFill>
              <a:schemeClr val="tx1"/>
            </a:solidFill>
            <a:round/>
            <a:headEnd/>
            <a:tailEnd/>
          </a:ln>
          <a:effectLst/>
        </p:spPr>
        <p:txBody>
          <a:bodyPr/>
          <a:lstStyle/>
          <a:p>
            <a:endParaRPr lang="en-US"/>
          </a:p>
        </p:txBody>
      </p:sp>
      <p:sp>
        <p:nvSpPr>
          <p:cNvPr id="907282" name="Rectangle 18"/>
          <p:cNvSpPr>
            <a:spLocks noChangeAspect="1" noChangeArrowheads="1"/>
          </p:cNvSpPr>
          <p:nvPr/>
        </p:nvSpPr>
        <p:spPr bwMode="auto">
          <a:xfrm>
            <a:off x="712788" y="3835400"/>
            <a:ext cx="777875" cy="363538"/>
          </a:xfrm>
          <a:prstGeom prst="rect">
            <a:avLst/>
          </a:prstGeom>
          <a:noFill/>
          <a:ln w="12700">
            <a:noFill/>
            <a:miter lim="800000"/>
            <a:headEnd/>
            <a:tailEnd/>
          </a:ln>
          <a:effectLst/>
        </p:spPr>
        <p:txBody>
          <a:bodyPr lIns="90478" tIns="44445" rIns="90478" bIns="44445">
            <a:spAutoFit/>
          </a:bodyPr>
          <a:lstStyle/>
          <a:p>
            <a:r>
              <a:rPr lang="en-US" sz="1800" b="1">
                <a:latin typeface="Helvetica" pitchFamily="34" charset="0"/>
                <a:ea typeface="MS PGothic" pitchFamily="34" charset="-128"/>
              </a:rPr>
              <a:t>stop</a:t>
            </a:r>
          </a:p>
        </p:txBody>
      </p:sp>
      <p:sp>
        <p:nvSpPr>
          <p:cNvPr id="907283" name="Rectangle 19"/>
          <p:cNvSpPr>
            <a:spLocks noChangeAspect="1" noChangeArrowheads="1"/>
          </p:cNvSpPr>
          <p:nvPr/>
        </p:nvSpPr>
        <p:spPr bwMode="auto">
          <a:xfrm>
            <a:off x="1096963" y="4203700"/>
            <a:ext cx="1322387" cy="247650"/>
          </a:xfrm>
          <a:prstGeom prst="rect">
            <a:avLst/>
          </a:prstGeom>
          <a:noFill/>
          <a:ln w="0">
            <a:noFill/>
            <a:miter lim="800000"/>
            <a:headEnd/>
            <a:tailEnd/>
          </a:ln>
          <a:effectLst/>
        </p:spPr>
        <p:txBody>
          <a:bodyPr wrap="none" lIns="90478" tIns="44445" rIns="90478" bIns="44445" anchor="ctr"/>
          <a:lstStyle/>
          <a:p>
            <a:pPr algn="ctr"/>
            <a:r>
              <a:rPr lang="en-US" sz="1800" b="1">
                <a:latin typeface="Helvetica" pitchFamily="34" charset="0"/>
                <a:ea typeface="MS PGothic" pitchFamily="34" charset="-128"/>
              </a:rPr>
              <a:t>Cooking</a:t>
            </a:r>
          </a:p>
        </p:txBody>
      </p:sp>
      <p:sp>
        <p:nvSpPr>
          <p:cNvPr id="907284" name="Rectangle 20"/>
          <p:cNvSpPr>
            <a:spLocks noChangeAspect="1" noChangeArrowheads="1"/>
          </p:cNvSpPr>
          <p:nvPr/>
        </p:nvSpPr>
        <p:spPr bwMode="auto">
          <a:xfrm>
            <a:off x="1139825" y="3467100"/>
            <a:ext cx="1320800" cy="249238"/>
          </a:xfrm>
          <a:prstGeom prst="rect">
            <a:avLst/>
          </a:prstGeom>
          <a:noFill/>
          <a:ln w="0">
            <a:noFill/>
            <a:miter lim="800000"/>
            <a:headEnd/>
            <a:tailEnd/>
          </a:ln>
          <a:effectLst/>
        </p:spPr>
        <p:txBody>
          <a:bodyPr wrap="none" lIns="90478" tIns="44445" rIns="90478" bIns="44445" anchor="ctr"/>
          <a:lstStyle/>
          <a:p>
            <a:pPr algn="ctr"/>
            <a:r>
              <a:rPr lang="en-US" sz="1800" b="1">
                <a:latin typeface="Helvetica" pitchFamily="34" charset="0"/>
                <a:ea typeface="MS PGothic" pitchFamily="34" charset="-128"/>
              </a:rPr>
              <a:t>Checking</a:t>
            </a:r>
          </a:p>
        </p:txBody>
      </p:sp>
      <p:sp>
        <p:nvSpPr>
          <p:cNvPr id="907285" name="Line 21"/>
          <p:cNvSpPr>
            <a:spLocks noChangeAspect="1" noChangeShapeType="1"/>
          </p:cNvSpPr>
          <p:nvPr/>
        </p:nvSpPr>
        <p:spPr bwMode="auto">
          <a:xfrm>
            <a:off x="627063" y="2733675"/>
            <a:ext cx="512762" cy="0"/>
          </a:xfrm>
          <a:prstGeom prst="line">
            <a:avLst/>
          </a:prstGeom>
          <a:noFill/>
          <a:ln w="9525">
            <a:solidFill>
              <a:schemeClr val="tx1"/>
            </a:solidFill>
            <a:round/>
            <a:headEnd/>
            <a:tailEnd type="triangle" w="med" len="med"/>
          </a:ln>
          <a:effectLst/>
        </p:spPr>
        <p:txBody>
          <a:bodyPr/>
          <a:lstStyle/>
          <a:p>
            <a:endParaRPr lang="en-US"/>
          </a:p>
        </p:txBody>
      </p:sp>
      <p:sp>
        <p:nvSpPr>
          <p:cNvPr id="907286" name="Line 22"/>
          <p:cNvSpPr>
            <a:spLocks noChangeAspect="1" noChangeShapeType="1"/>
          </p:cNvSpPr>
          <p:nvPr/>
        </p:nvSpPr>
        <p:spPr bwMode="auto">
          <a:xfrm>
            <a:off x="627063" y="4386263"/>
            <a:ext cx="512762" cy="0"/>
          </a:xfrm>
          <a:prstGeom prst="line">
            <a:avLst/>
          </a:prstGeom>
          <a:noFill/>
          <a:ln w="9525">
            <a:solidFill>
              <a:schemeClr val="tx1"/>
            </a:solidFill>
            <a:round/>
            <a:headEnd/>
            <a:tailEnd/>
          </a:ln>
          <a:effectLst/>
        </p:spPr>
        <p:txBody>
          <a:bodyPr/>
          <a:lstStyle/>
          <a:p>
            <a:endParaRPr lang="en-US"/>
          </a:p>
        </p:txBody>
      </p:sp>
      <p:sp>
        <p:nvSpPr>
          <p:cNvPr id="907287" name="Line 23"/>
          <p:cNvSpPr>
            <a:spLocks noChangeAspect="1" noChangeShapeType="1"/>
          </p:cNvSpPr>
          <p:nvPr/>
        </p:nvSpPr>
        <p:spPr bwMode="auto">
          <a:xfrm>
            <a:off x="2674938" y="3560763"/>
            <a:ext cx="511175" cy="0"/>
          </a:xfrm>
          <a:prstGeom prst="line">
            <a:avLst/>
          </a:prstGeom>
          <a:noFill/>
          <a:ln w="9525">
            <a:solidFill>
              <a:schemeClr val="tx1"/>
            </a:solidFill>
            <a:round/>
            <a:headEnd/>
            <a:tailEnd/>
          </a:ln>
          <a:effectLst/>
        </p:spPr>
        <p:txBody>
          <a:bodyPr/>
          <a:lstStyle/>
          <a:p>
            <a:endParaRPr lang="en-US"/>
          </a:p>
        </p:txBody>
      </p:sp>
      <p:sp>
        <p:nvSpPr>
          <p:cNvPr id="907288" name="Line 24"/>
          <p:cNvSpPr>
            <a:spLocks noChangeAspect="1" noChangeShapeType="1"/>
          </p:cNvSpPr>
          <p:nvPr/>
        </p:nvSpPr>
        <p:spPr bwMode="auto">
          <a:xfrm>
            <a:off x="2503488" y="3100388"/>
            <a:ext cx="682625" cy="0"/>
          </a:xfrm>
          <a:prstGeom prst="line">
            <a:avLst/>
          </a:prstGeom>
          <a:noFill/>
          <a:ln w="9525">
            <a:solidFill>
              <a:schemeClr val="tx1"/>
            </a:solidFill>
            <a:round/>
            <a:headEnd/>
            <a:tailEnd/>
          </a:ln>
          <a:effectLst/>
        </p:spPr>
        <p:txBody>
          <a:bodyPr/>
          <a:lstStyle/>
          <a:p>
            <a:endParaRPr lang="en-US"/>
          </a:p>
        </p:txBody>
      </p:sp>
      <p:sp>
        <p:nvSpPr>
          <p:cNvPr id="907289" name="Line 25"/>
          <p:cNvSpPr>
            <a:spLocks noChangeAspect="1" noChangeShapeType="1"/>
          </p:cNvSpPr>
          <p:nvPr/>
        </p:nvSpPr>
        <p:spPr bwMode="auto">
          <a:xfrm>
            <a:off x="2503488" y="3100388"/>
            <a:ext cx="0" cy="276225"/>
          </a:xfrm>
          <a:prstGeom prst="line">
            <a:avLst/>
          </a:prstGeom>
          <a:noFill/>
          <a:ln w="9525">
            <a:solidFill>
              <a:schemeClr val="tx1"/>
            </a:solidFill>
            <a:round/>
            <a:headEnd/>
            <a:tailEnd type="triangle" w="med" len="med"/>
          </a:ln>
          <a:effectLst/>
        </p:spPr>
        <p:txBody>
          <a:bodyPr/>
          <a:lstStyle/>
          <a:p>
            <a:endParaRPr lang="en-US"/>
          </a:p>
        </p:txBody>
      </p:sp>
      <p:sp>
        <p:nvSpPr>
          <p:cNvPr id="907290" name="Rectangle 26"/>
          <p:cNvSpPr>
            <a:spLocks noChangeArrowheads="1"/>
          </p:cNvSpPr>
          <p:nvPr/>
        </p:nvSpPr>
        <p:spPr bwMode="auto">
          <a:xfrm>
            <a:off x="2640013" y="1676400"/>
            <a:ext cx="815975" cy="393700"/>
          </a:xfrm>
          <a:prstGeom prst="rect">
            <a:avLst/>
          </a:prstGeom>
          <a:noFill/>
          <a:ln w="12700">
            <a:noFill/>
            <a:miter lim="800000"/>
            <a:headEnd/>
            <a:tailEnd/>
          </a:ln>
          <a:effectLst/>
        </p:spPr>
        <p:txBody>
          <a:bodyPr wrap="none" lIns="90478" tIns="44445" rIns="90478" bIns="44445">
            <a:spAutoFit/>
          </a:bodyPr>
          <a:lstStyle/>
          <a:p>
            <a:r>
              <a:rPr lang="en-US" altLang="ja-JP" sz="2000" b="1">
                <a:solidFill>
                  <a:srgbClr val="FC0128"/>
                </a:solidFill>
                <a:latin typeface="Helvetica" pitchFamily="34" charset="0"/>
                <a:ea typeface="MS PGothic" pitchFamily="34" charset="-128"/>
              </a:rPr>
              <a:t>Oven</a:t>
            </a:r>
          </a:p>
        </p:txBody>
      </p:sp>
      <p:grpSp>
        <p:nvGrpSpPr>
          <p:cNvPr id="2" name="Group 27"/>
          <p:cNvGrpSpPr>
            <a:grpSpLocks/>
          </p:cNvGrpSpPr>
          <p:nvPr/>
        </p:nvGrpSpPr>
        <p:grpSpPr bwMode="auto">
          <a:xfrm>
            <a:off x="4267200" y="914400"/>
            <a:ext cx="4267200" cy="5029200"/>
            <a:chOff x="2688" y="576"/>
            <a:chExt cx="2688" cy="3168"/>
          </a:xfrm>
        </p:grpSpPr>
        <p:sp>
          <p:nvSpPr>
            <p:cNvPr id="907292" name="Rectangle 28"/>
            <p:cNvSpPr>
              <a:spLocks noChangeArrowheads="1"/>
            </p:cNvSpPr>
            <p:nvPr/>
          </p:nvSpPr>
          <p:spPr bwMode="auto">
            <a:xfrm>
              <a:off x="2688" y="576"/>
              <a:ext cx="2688" cy="3168"/>
            </a:xfrm>
            <a:prstGeom prst="rect">
              <a:avLst/>
            </a:prstGeom>
            <a:solidFill>
              <a:srgbClr val="37ECFF"/>
            </a:solidFill>
            <a:ln w="9525">
              <a:solidFill>
                <a:schemeClr val="tx1"/>
              </a:solidFill>
              <a:miter lim="800000"/>
              <a:headEnd/>
              <a:tailEnd/>
            </a:ln>
            <a:effectLst/>
          </p:spPr>
          <p:txBody>
            <a:bodyPr anchor="ctr">
              <a:spAutoFit/>
            </a:bodyPr>
            <a:lstStyle/>
            <a:p>
              <a:endParaRPr lang="en-US"/>
            </a:p>
          </p:txBody>
        </p:sp>
        <p:sp>
          <p:nvSpPr>
            <p:cNvPr id="907293" name="AutoShape 29"/>
            <p:cNvSpPr>
              <a:spLocks noChangeArrowheads="1"/>
            </p:cNvSpPr>
            <p:nvPr/>
          </p:nvSpPr>
          <p:spPr bwMode="auto">
            <a:xfrm>
              <a:off x="2928" y="2751"/>
              <a:ext cx="1632" cy="331"/>
            </a:xfrm>
            <a:prstGeom prst="roundRect">
              <a:avLst>
                <a:gd name="adj" fmla="val 16667"/>
              </a:avLst>
            </a:prstGeom>
            <a:solidFill>
              <a:schemeClr val="bg1"/>
            </a:solidFill>
            <a:ln w="9525">
              <a:solidFill>
                <a:schemeClr val="tx1"/>
              </a:solidFill>
              <a:round/>
              <a:headEnd/>
              <a:tailEnd/>
            </a:ln>
            <a:effectLst/>
          </p:spPr>
          <p:txBody>
            <a:bodyPr wrap="none" anchor="ctr"/>
            <a:lstStyle/>
            <a:p>
              <a:endParaRPr lang="en-US"/>
            </a:p>
          </p:txBody>
        </p:sp>
        <p:sp>
          <p:nvSpPr>
            <p:cNvPr id="907294" name="AutoShape 30"/>
            <p:cNvSpPr>
              <a:spLocks noChangeArrowheads="1"/>
            </p:cNvSpPr>
            <p:nvPr/>
          </p:nvSpPr>
          <p:spPr bwMode="auto">
            <a:xfrm>
              <a:off x="2928" y="1995"/>
              <a:ext cx="1632" cy="330"/>
            </a:xfrm>
            <a:prstGeom prst="roundRect">
              <a:avLst>
                <a:gd name="adj" fmla="val 16667"/>
              </a:avLst>
            </a:prstGeom>
            <a:solidFill>
              <a:schemeClr val="bg1"/>
            </a:solidFill>
            <a:ln w="9525">
              <a:solidFill>
                <a:schemeClr val="tx1"/>
              </a:solidFill>
              <a:round/>
              <a:headEnd/>
              <a:tailEnd/>
            </a:ln>
            <a:effectLst/>
          </p:spPr>
          <p:txBody>
            <a:bodyPr wrap="none" anchor="ctr"/>
            <a:lstStyle/>
            <a:p>
              <a:endParaRPr lang="en-US"/>
            </a:p>
          </p:txBody>
        </p:sp>
        <p:sp>
          <p:nvSpPr>
            <p:cNvPr id="907295" name="AutoShape 31"/>
            <p:cNvSpPr>
              <a:spLocks noChangeArrowheads="1"/>
            </p:cNvSpPr>
            <p:nvPr/>
          </p:nvSpPr>
          <p:spPr bwMode="auto">
            <a:xfrm>
              <a:off x="2928" y="1225"/>
              <a:ext cx="1632" cy="331"/>
            </a:xfrm>
            <a:prstGeom prst="roundRect">
              <a:avLst>
                <a:gd name="adj" fmla="val 16667"/>
              </a:avLst>
            </a:prstGeom>
            <a:solidFill>
              <a:schemeClr val="bg1"/>
            </a:solidFill>
            <a:ln w="9525">
              <a:solidFill>
                <a:schemeClr val="tx1"/>
              </a:solidFill>
              <a:round/>
              <a:headEnd/>
              <a:tailEnd/>
            </a:ln>
            <a:effectLst/>
          </p:spPr>
          <p:txBody>
            <a:bodyPr wrap="none" anchor="ctr"/>
            <a:lstStyle/>
            <a:p>
              <a:endParaRPr lang="en-US"/>
            </a:p>
          </p:txBody>
        </p:sp>
        <p:sp>
          <p:nvSpPr>
            <p:cNvPr id="907296" name="Rectangle 32"/>
            <p:cNvSpPr>
              <a:spLocks noChangeArrowheads="1"/>
            </p:cNvSpPr>
            <p:nvPr/>
          </p:nvSpPr>
          <p:spPr bwMode="auto">
            <a:xfrm>
              <a:off x="3216" y="894"/>
              <a:ext cx="1872" cy="229"/>
            </a:xfrm>
            <a:prstGeom prst="rect">
              <a:avLst/>
            </a:prstGeom>
            <a:noFill/>
            <a:ln w="12700">
              <a:noFill/>
              <a:miter lim="800000"/>
              <a:headEnd/>
              <a:tailEnd/>
            </a:ln>
            <a:effectLst/>
          </p:spPr>
          <p:txBody>
            <a:bodyPr lIns="90478" tIns="44445" rIns="90478" bIns="44445">
              <a:spAutoFit/>
            </a:bodyPr>
            <a:lstStyle/>
            <a:p>
              <a:r>
                <a:rPr lang="en-US" sz="1800" b="1">
                  <a:latin typeface="Helvetica" pitchFamily="34" charset="0"/>
                  <a:ea typeface="MS PGothic" pitchFamily="34" charset="-128"/>
                </a:rPr>
                <a:t>setStep( time, level)    </a:t>
              </a:r>
            </a:p>
          </p:txBody>
        </p:sp>
        <p:sp>
          <p:nvSpPr>
            <p:cNvPr id="907297" name="Oval 33"/>
            <p:cNvSpPr>
              <a:spLocks noChangeArrowheads="1"/>
            </p:cNvSpPr>
            <p:nvPr/>
          </p:nvSpPr>
          <p:spPr bwMode="auto">
            <a:xfrm>
              <a:off x="3025" y="675"/>
              <a:ext cx="190" cy="189"/>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907298" name="Line 34"/>
            <p:cNvSpPr>
              <a:spLocks noChangeShapeType="1"/>
            </p:cNvSpPr>
            <p:nvPr/>
          </p:nvSpPr>
          <p:spPr bwMode="auto">
            <a:xfrm>
              <a:off x="3122" y="873"/>
              <a:ext cx="0" cy="355"/>
            </a:xfrm>
            <a:prstGeom prst="line">
              <a:avLst/>
            </a:prstGeom>
            <a:noFill/>
            <a:ln w="12700">
              <a:solidFill>
                <a:schemeClr val="tx1"/>
              </a:solidFill>
              <a:round/>
              <a:headEnd/>
              <a:tailEnd type="triangle" w="med" len="med"/>
            </a:ln>
            <a:effectLst/>
          </p:spPr>
          <p:txBody>
            <a:bodyPr wrap="none" anchor="ctr"/>
            <a:lstStyle/>
            <a:p>
              <a:endParaRPr lang="en-US"/>
            </a:p>
          </p:txBody>
        </p:sp>
        <p:sp>
          <p:nvSpPr>
            <p:cNvPr id="907299" name="Line 35"/>
            <p:cNvSpPr>
              <a:spLocks noChangeShapeType="1"/>
            </p:cNvSpPr>
            <p:nvPr/>
          </p:nvSpPr>
          <p:spPr bwMode="auto">
            <a:xfrm>
              <a:off x="3120" y="1569"/>
              <a:ext cx="0" cy="4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907300" name="Line 36"/>
            <p:cNvSpPr>
              <a:spLocks noChangeShapeType="1"/>
            </p:cNvSpPr>
            <p:nvPr/>
          </p:nvSpPr>
          <p:spPr bwMode="auto">
            <a:xfrm>
              <a:off x="3122" y="2340"/>
              <a:ext cx="0" cy="4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907301" name="Line 37"/>
            <p:cNvSpPr>
              <a:spLocks noChangeShapeType="1"/>
            </p:cNvSpPr>
            <p:nvPr/>
          </p:nvSpPr>
          <p:spPr bwMode="auto">
            <a:xfrm>
              <a:off x="3106" y="3086"/>
              <a:ext cx="2" cy="384"/>
            </a:xfrm>
            <a:prstGeom prst="line">
              <a:avLst/>
            </a:prstGeom>
            <a:noFill/>
            <a:ln w="12700">
              <a:solidFill>
                <a:schemeClr val="tx1"/>
              </a:solidFill>
              <a:round/>
              <a:headEnd/>
              <a:tailEnd type="triangle" w="med" len="med"/>
            </a:ln>
            <a:effectLst/>
          </p:spPr>
          <p:txBody>
            <a:bodyPr wrap="none" anchor="ctr"/>
            <a:lstStyle/>
            <a:p>
              <a:endParaRPr lang="en-US"/>
            </a:p>
          </p:txBody>
        </p:sp>
        <p:sp>
          <p:nvSpPr>
            <p:cNvPr id="907302" name="Rectangle 38"/>
            <p:cNvSpPr>
              <a:spLocks noChangeArrowheads="1"/>
            </p:cNvSpPr>
            <p:nvPr/>
          </p:nvSpPr>
          <p:spPr bwMode="auto">
            <a:xfrm>
              <a:off x="3216" y="1616"/>
              <a:ext cx="774" cy="229"/>
            </a:xfrm>
            <a:prstGeom prst="rect">
              <a:avLst/>
            </a:prstGeom>
            <a:noFill/>
            <a:ln w="12700">
              <a:noFill/>
              <a:miter lim="800000"/>
              <a:headEnd/>
              <a:tailEnd/>
            </a:ln>
            <a:effectLst/>
          </p:spPr>
          <p:txBody>
            <a:bodyPr wrap="none" lIns="90478" tIns="44445" rIns="90478" bIns="44445">
              <a:spAutoFit/>
            </a:bodyPr>
            <a:lstStyle/>
            <a:p>
              <a:r>
                <a:rPr lang="en-US" sz="1800" b="1">
                  <a:latin typeface="Helvetica" pitchFamily="34" charset="0"/>
                  <a:ea typeface="MS PGothic" pitchFamily="34" charset="-128"/>
                </a:rPr>
                <a:t>startStep</a:t>
              </a:r>
            </a:p>
          </p:txBody>
        </p:sp>
        <p:sp>
          <p:nvSpPr>
            <p:cNvPr id="907303" name="Rectangle 39"/>
            <p:cNvSpPr>
              <a:spLocks noChangeArrowheads="1"/>
            </p:cNvSpPr>
            <p:nvPr/>
          </p:nvSpPr>
          <p:spPr bwMode="auto">
            <a:xfrm>
              <a:off x="3216" y="2373"/>
              <a:ext cx="840" cy="229"/>
            </a:xfrm>
            <a:prstGeom prst="rect">
              <a:avLst/>
            </a:prstGeom>
            <a:noFill/>
            <a:ln w="12700">
              <a:noFill/>
              <a:miter lim="800000"/>
              <a:headEnd/>
              <a:tailEnd/>
            </a:ln>
            <a:effectLst/>
          </p:spPr>
          <p:txBody>
            <a:bodyPr wrap="none" lIns="90478" tIns="44445" rIns="90478" bIns="44445">
              <a:spAutoFit/>
            </a:bodyPr>
            <a:lstStyle/>
            <a:p>
              <a:r>
                <a:rPr lang="en-US" sz="1800" b="1">
                  <a:latin typeface="Helvetica" pitchFamily="34" charset="0"/>
                  <a:ea typeface="MS PGothic" pitchFamily="34" charset="-128"/>
                </a:rPr>
                <a:t>finishStep</a:t>
              </a:r>
            </a:p>
          </p:txBody>
        </p:sp>
        <p:grpSp>
          <p:nvGrpSpPr>
            <p:cNvPr id="3" name="Group 40"/>
            <p:cNvGrpSpPr>
              <a:grpSpLocks/>
            </p:cNvGrpSpPr>
            <p:nvPr/>
          </p:nvGrpSpPr>
          <p:grpSpPr bwMode="auto">
            <a:xfrm>
              <a:off x="2967" y="3469"/>
              <a:ext cx="282" cy="269"/>
              <a:chOff x="4176" y="4453"/>
              <a:chExt cx="310" cy="310"/>
            </a:xfrm>
          </p:grpSpPr>
          <p:sp>
            <p:nvSpPr>
              <p:cNvPr id="907305" name="Oval 41"/>
              <p:cNvSpPr>
                <a:spLocks noChangeArrowheads="1"/>
              </p:cNvSpPr>
              <p:nvPr/>
            </p:nvSpPr>
            <p:spPr bwMode="auto">
              <a:xfrm>
                <a:off x="4226" y="4501"/>
                <a:ext cx="209" cy="215"/>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907306" name="Oval 42"/>
              <p:cNvSpPr>
                <a:spLocks noChangeArrowheads="1"/>
              </p:cNvSpPr>
              <p:nvPr/>
            </p:nvSpPr>
            <p:spPr bwMode="auto">
              <a:xfrm>
                <a:off x="4176" y="4453"/>
                <a:ext cx="310" cy="310"/>
              </a:xfrm>
              <a:prstGeom prst="ellipse">
                <a:avLst/>
              </a:prstGeom>
              <a:noFill/>
              <a:ln w="28575">
                <a:solidFill>
                  <a:srgbClr val="000000"/>
                </a:solidFill>
                <a:round/>
                <a:headEnd/>
                <a:tailEnd/>
              </a:ln>
              <a:effectLst/>
            </p:spPr>
            <p:txBody>
              <a:bodyPr lIns="173736" tIns="82296" rIns="173736" bIns="82296" anchor="ctr">
                <a:spAutoFit/>
              </a:bodyPr>
              <a:lstStyle/>
              <a:p>
                <a:endParaRPr lang="en-US"/>
              </a:p>
            </p:txBody>
          </p:sp>
        </p:grpSp>
        <p:sp>
          <p:nvSpPr>
            <p:cNvPr id="907307" name="Rectangle 43"/>
            <p:cNvSpPr>
              <a:spLocks noChangeArrowheads="1"/>
            </p:cNvSpPr>
            <p:nvPr/>
          </p:nvSpPr>
          <p:spPr bwMode="auto">
            <a:xfrm>
              <a:off x="3216" y="1272"/>
              <a:ext cx="1104" cy="237"/>
            </a:xfrm>
            <a:prstGeom prst="rect">
              <a:avLst/>
            </a:prstGeom>
            <a:noFill/>
            <a:ln w="0">
              <a:noFill/>
              <a:miter lim="800000"/>
              <a:headEnd/>
              <a:tailEnd/>
            </a:ln>
            <a:effectLst/>
          </p:spPr>
          <p:txBody>
            <a:bodyPr wrap="none" lIns="90478" tIns="44445" rIns="90478" bIns="44445" anchor="ctr"/>
            <a:lstStyle/>
            <a:p>
              <a:pPr algn="ctr"/>
              <a:r>
                <a:rPr lang="en-US" sz="1800" b="1">
                  <a:latin typeface="Helvetica" pitchFamily="34" charset="0"/>
                  <a:ea typeface="MS PGothic" pitchFamily="34" charset="-128"/>
                </a:rPr>
                <a:t>Ready</a:t>
              </a:r>
            </a:p>
          </p:txBody>
        </p:sp>
        <p:sp>
          <p:nvSpPr>
            <p:cNvPr id="907308" name="Line 44"/>
            <p:cNvSpPr>
              <a:spLocks noChangeShapeType="1"/>
            </p:cNvSpPr>
            <p:nvPr/>
          </p:nvSpPr>
          <p:spPr bwMode="auto">
            <a:xfrm>
              <a:off x="4560" y="2184"/>
              <a:ext cx="480" cy="0"/>
            </a:xfrm>
            <a:prstGeom prst="line">
              <a:avLst/>
            </a:prstGeom>
            <a:noFill/>
            <a:ln w="9525">
              <a:solidFill>
                <a:schemeClr val="tx1"/>
              </a:solidFill>
              <a:round/>
              <a:headEnd/>
              <a:tailEnd/>
            </a:ln>
            <a:effectLst/>
          </p:spPr>
          <p:txBody>
            <a:bodyPr/>
            <a:lstStyle/>
            <a:p>
              <a:endParaRPr lang="en-US"/>
            </a:p>
          </p:txBody>
        </p:sp>
        <p:sp>
          <p:nvSpPr>
            <p:cNvPr id="907309" name="Line 45"/>
            <p:cNvSpPr>
              <a:spLocks noChangeShapeType="1"/>
            </p:cNvSpPr>
            <p:nvPr/>
          </p:nvSpPr>
          <p:spPr bwMode="auto">
            <a:xfrm flipV="1">
              <a:off x="5040" y="1427"/>
              <a:ext cx="0" cy="757"/>
            </a:xfrm>
            <a:prstGeom prst="line">
              <a:avLst/>
            </a:prstGeom>
            <a:noFill/>
            <a:ln w="9525">
              <a:solidFill>
                <a:schemeClr val="tx1"/>
              </a:solidFill>
              <a:round/>
              <a:headEnd/>
              <a:tailEnd/>
            </a:ln>
            <a:effectLst/>
          </p:spPr>
          <p:txBody>
            <a:bodyPr/>
            <a:lstStyle/>
            <a:p>
              <a:endParaRPr lang="en-US"/>
            </a:p>
          </p:txBody>
        </p:sp>
        <p:sp>
          <p:nvSpPr>
            <p:cNvPr id="907310" name="Line 46"/>
            <p:cNvSpPr>
              <a:spLocks noChangeShapeType="1"/>
            </p:cNvSpPr>
            <p:nvPr/>
          </p:nvSpPr>
          <p:spPr bwMode="auto">
            <a:xfrm flipH="1">
              <a:off x="4560" y="1427"/>
              <a:ext cx="480" cy="0"/>
            </a:xfrm>
            <a:prstGeom prst="line">
              <a:avLst/>
            </a:prstGeom>
            <a:noFill/>
            <a:ln w="9525">
              <a:solidFill>
                <a:schemeClr val="tx1"/>
              </a:solidFill>
              <a:round/>
              <a:headEnd/>
              <a:tailEnd type="triangle" w="med" len="med"/>
            </a:ln>
            <a:effectLst/>
          </p:spPr>
          <p:txBody>
            <a:bodyPr/>
            <a:lstStyle/>
            <a:p>
              <a:endParaRPr lang="en-US"/>
            </a:p>
          </p:txBody>
        </p:sp>
        <p:sp>
          <p:nvSpPr>
            <p:cNvPr id="907311" name="Rectangle 47"/>
            <p:cNvSpPr>
              <a:spLocks noChangeArrowheads="1"/>
            </p:cNvSpPr>
            <p:nvPr/>
          </p:nvSpPr>
          <p:spPr bwMode="auto">
            <a:xfrm>
              <a:off x="4320" y="1711"/>
              <a:ext cx="738" cy="229"/>
            </a:xfrm>
            <a:prstGeom prst="rect">
              <a:avLst/>
            </a:prstGeom>
            <a:noFill/>
            <a:ln w="12700">
              <a:noFill/>
              <a:miter lim="800000"/>
              <a:headEnd/>
              <a:tailEnd/>
            </a:ln>
            <a:effectLst/>
          </p:spPr>
          <p:txBody>
            <a:bodyPr wrap="none" lIns="90478" tIns="44445" rIns="90478" bIns="44445">
              <a:spAutoFit/>
            </a:bodyPr>
            <a:lstStyle/>
            <a:p>
              <a:r>
                <a:rPr lang="en-US" sz="1800" b="1">
                  <a:latin typeface="Helvetica" pitchFamily="34" charset="0"/>
                  <a:ea typeface="MS PGothic" pitchFamily="34" charset="-128"/>
                </a:rPr>
                <a:t>interrupt</a:t>
              </a:r>
            </a:p>
          </p:txBody>
        </p:sp>
        <p:sp>
          <p:nvSpPr>
            <p:cNvPr id="907312" name="Line 48"/>
            <p:cNvSpPr>
              <a:spLocks noChangeShapeType="1"/>
            </p:cNvSpPr>
            <p:nvPr/>
          </p:nvSpPr>
          <p:spPr bwMode="auto">
            <a:xfrm>
              <a:off x="4560" y="1333"/>
              <a:ext cx="576" cy="0"/>
            </a:xfrm>
            <a:prstGeom prst="line">
              <a:avLst/>
            </a:prstGeom>
            <a:noFill/>
            <a:ln w="9525">
              <a:solidFill>
                <a:schemeClr val="tx1"/>
              </a:solidFill>
              <a:round/>
              <a:headEnd/>
              <a:tailEnd/>
            </a:ln>
            <a:effectLst/>
          </p:spPr>
          <p:txBody>
            <a:bodyPr/>
            <a:lstStyle/>
            <a:p>
              <a:endParaRPr lang="en-US"/>
            </a:p>
          </p:txBody>
        </p:sp>
        <p:sp>
          <p:nvSpPr>
            <p:cNvPr id="907313" name="Line 49"/>
            <p:cNvSpPr>
              <a:spLocks noChangeShapeType="1"/>
            </p:cNvSpPr>
            <p:nvPr/>
          </p:nvSpPr>
          <p:spPr bwMode="auto">
            <a:xfrm>
              <a:off x="5136" y="1333"/>
              <a:ext cx="0" cy="1560"/>
            </a:xfrm>
            <a:prstGeom prst="line">
              <a:avLst/>
            </a:prstGeom>
            <a:noFill/>
            <a:ln w="9525">
              <a:solidFill>
                <a:schemeClr val="tx1"/>
              </a:solidFill>
              <a:round/>
              <a:headEnd/>
              <a:tailEnd/>
            </a:ln>
            <a:effectLst/>
          </p:spPr>
          <p:txBody>
            <a:bodyPr/>
            <a:lstStyle/>
            <a:p>
              <a:endParaRPr lang="en-US"/>
            </a:p>
          </p:txBody>
        </p:sp>
        <p:sp>
          <p:nvSpPr>
            <p:cNvPr id="907314" name="Line 50"/>
            <p:cNvSpPr>
              <a:spLocks noChangeShapeType="1"/>
            </p:cNvSpPr>
            <p:nvPr/>
          </p:nvSpPr>
          <p:spPr bwMode="auto">
            <a:xfrm flipH="1">
              <a:off x="4560" y="2893"/>
              <a:ext cx="576" cy="0"/>
            </a:xfrm>
            <a:prstGeom prst="line">
              <a:avLst/>
            </a:prstGeom>
            <a:noFill/>
            <a:ln w="9525">
              <a:solidFill>
                <a:schemeClr val="tx1"/>
              </a:solidFill>
              <a:round/>
              <a:headEnd/>
              <a:tailEnd type="triangle" w="med" len="med"/>
            </a:ln>
            <a:effectLst/>
          </p:spPr>
          <p:txBody>
            <a:bodyPr/>
            <a:lstStyle/>
            <a:p>
              <a:endParaRPr lang="en-US"/>
            </a:p>
          </p:txBody>
        </p:sp>
        <p:sp>
          <p:nvSpPr>
            <p:cNvPr id="907315" name="Rectangle 51"/>
            <p:cNvSpPr>
              <a:spLocks noChangeArrowheads="1"/>
            </p:cNvSpPr>
            <p:nvPr/>
          </p:nvSpPr>
          <p:spPr bwMode="auto">
            <a:xfrm>
              <a:off x="4272" y="2467"/>
              <a:ext cx="912" cy="229"/>
            </a:xfrm>
            <a:prstGeom prst="rect">
              <a:avLst/>
            </a:prstGeom>
            <a:noFill/>
            <a:ln w="12700">
              <a:noFill/>
              <a:miter lim="800000"/>
              <a:headEnd/>
              <a:tailEnd/>
            </a:ln>
            <a:effectLst/>
          </p:spPr>
          <p:txBody>
            <a:bodyPr lIns="90478" tIns="44445" rIns="90478" bIns="44445">
              <a:spAutoFit/>
            </a:bodyPr>
            <a:lstStyle/>
            <a:p>
              <a:r>
                <a:rPr lang="en-US" sz="1800" b="1">
                  <a:latin typeface="Helvetica" pitchFamily="34" charset="0"/>
                  <a:ea typeface="MS PGothic" pitchFamily="34" charset="-128"/>
                </a:rPr>
                <a:t>finishStep</a:t>
              </a:r>
            </a:p>
          </p:txBody>
        </p:sp>
        <p:sp>
          <p:nvSpPr>
            <p:cNvPr id="907316" name="Rectangle 52"/>
            <p:cNvSpPr>
              <a:spLocks noChangeArrowheads="1"/>
            </p:cNvSpPr>
            <p:nvPr/>
          </p:nvSpPr>
          <p:spPr bwMode="auto">
            <a:xfrm>
              <a:off x="3168" y="2798"/>
              <a:ext cx="1104" cy="237"/>
            </a:xfrm>
            <a:prstGeom prst="rect">
              <a:avLst/>
            </a:prstGeom>
            <a:noFill/>
            <a:ln w="0">
              <a:noFill/>
              <a:miter lim="800000"/>
              <a:headEnd/>
              <a:tailEnd/>
            </a:ln>
            <a:effectLst/>
          </p:spPr>
          <p:txBody>
            <a:bodyPr wrap="none" lIns="90478" tIns="44445" rIns="90478" bIns="44445" anchor="ctr"/>
            <a:lstStyle/>
            <a:p>
              <a:pPr algn="ctr"/>
              <a:r>
                <a:rPr lang="en-US" sz="1800" b="1">
                  <a:latin typeface="Helvetica" pitchFamily="34" charset="0"/>
                  <a:ea typeface="MS PGothic" pitchFamily="34" charset="-128"/>
                </a:rPr>
                <a:t>Complete</a:t>
              </a:r>
            </a:p>
          </p:txBody>
        </p:sp>
        <p:sp>
          <p:nvSpPr>
            <p:cNvPr id="907317" name="Rectangle 53"/>
            <p:cNvSpPr>
              <a:spLocks noChangeArrowheads="1"/>
            </p:cNvSpPr>
            <p:nvPr/>
          </p:nvSpPr>
          <p:spPr bwMode="auto">
            <a:xfrm>
              <a:off x="3216" y="2042"/>
              <a:ext cx="1104" cy="236"/>
            </a:xfrm>
            <a:prstGeom prst="rect">
              <a:avLst/>
            </a:prstGeom>
            <a:noFill/>
            <a:ln w="0">
              <a:noFill/>
              <a:miter lim="800000"/>
              <a:headEnd/>
              <a:tailEnd/>
            </a:ln>
            <a:effectLst/>
          </p:spPr>
          <p:txBody>
            <a:bodyPr wrap="none" lIns="90478" tIns="44445" rIns="90478" bIns="44445" anchor="ctr"/>
            <a:lstStyle/>
            <a:p>
              <a:pPr algn="ctr"/>
              <a:r>
                <a:rPr lang="en-US" sz="1800" b="1">
                  <a:latin typeface="Helvetica" pitchFamily="34" charset="0"/>
                  <a:ea typeface="MS PGothic" pitchFamily="34" charset="-128"/>
                </a:rPr>
                <a:t>Executing</a:t>
              </a:r>
            </a:p>
          </p:txBody>
        </p:sp>
        <p:sp>
          <p:nvSpPr>
            <p:cNvPr id="907318" name="Rectangle 54"/>
            <p:cNvSpPr>
              <a:spLocks noChangeArrowheads="1"/>
            </p:cNvSpPr>
            <p:nvPr/>
          </p:nvSpPr>
          <p:spPr bwMode="auto">
            <a:xfrm>
              <a:off x="4128" y="672"/>
              <a:ext cx="1128" cy="248"/>
            </a:xfrm>
            <a:prstGeom prst="rect">
              <a:avLst/>
            </a:prstGeom>
            <a:noFill/>
            <a:ln w="12700">
              <a:noFill/>
              <a:miter lim="800000"/>
              <a:headEnd/>
              <a:tailEnd/>
            </a:ln>
            <a:effectLst/>
          </p:spPr>
          <p:txBody>
            <a:bodyPr wrap="none" lIns="90478" tIns="44445" rIns="90478" bIns="44445">
              <a:spAutoFit/>
            </a:bodyPr>
            <a:lstStyle/>
            <a:p>
              <a:r>
                <a:rPr lang="en-US" altLang="ja-JP" sz="2000" b="1">
                  <a:solidFill>
                    <a:srgbClr val="FC0128"/>
                  </a:solidFill>
                  <a:latin typeface="Helvetica" pitchFamily="34" charset="0"/>
                  <a:ea typeface="MS PGothic" pitchFamily="34" charset="-128"/>
                </a:rPr>
                <a:t>CookingStep</a:t>
              </a:r>
            </a:p>
          </p:txBody>
        </p:sp>
      </p:gr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dirty="0"/>
              <a:t>Event dispatching code for </a:t>
            </a:r>
            <a:r>
              <a:rPr lang="en-US" dirty="0" smtClean="0"/>
              <a:t>the Oven</a:t>
            </a:r>
            <a:endParaRPr lang="en-US" dirty="0"/>
          </a:p>
        </p:txBody>
      </p:sp>
      <p:sp>
        <p:nvSpPr>
          <p:cNvPr id="546819" name="Rectangle 3"/>
          <p:cNvSpPr>
            <a:spLocks noChangeArrowheads="1"/>
          </p:cNvSpPr>
          <p:nvPr/>
        </p:nvSpPr>
        <p:spPr bwMode="auto">
          <a:xfrm>
            <a:off x="228600" y="1389063"/>
            <a:ext cx="8686800" cy="2843212"/>
          </a:xfrm>
          <a:prstGeom prst="rect">
            <a:avLst/>
          </a:prstGeom>
          <a:noFill/>
          <a:ln w="9525">
            <a:noFill/>
            <a:miter lim="800000"/>
            <a:headEnd/>
            <a:tailEnd/>
          </a:ln>
          <a:effectLst/>
        </p:spPr>
        <p:txBody>
          <a:bodyPr>
            <a:spAutoFit/>
          </a:bodyPr>
          <a:lstStyle/>
          <a:p>
            <a:pPr>
              <a:spcBef>
                <a:spcPct val="50000"/>
              </a:spcBef>
            </a:pPr>
            <a:r>
              <a:rPr lang="en-US" sz="1800" b="1">
                <a:latin typeface="Arial Unicode MS" pitchFamily="34" charset="-128"/>
                <a:cs typeface="Times New Roman" pitchFamily="18" charset="0"/>
              </a:rPr>
              <a:t>      . . .</a:t>
            </a:r>
          </a:p>
          <a:p>
            <a:pPr>
              <a:spcBef>
                <a:spcPct val="50000"/>
              </a:spcBef>
            </a:pPr>
            <a:r>
              <a:rPr lang="en-US" sz="1800" b="1">
                <a:latin typeface="Arial Unicode MS" pitchFamily="34" charset="-128"/>
                <a:cs typeface="Times New Roman" pitchFamily="18" charset="0"/>
              </a:rPr>
              <a:t>state = instance-&gt;current_state;</a:t>
            </a:r>
          </a:p>
          <a:p>
            <a:pPr>
              <a:spcBef>
                <a:spcPct val="50000"/>
              </a:spcBef>
            </a:pPr>
            <a:r>
              <a:rPr lang="en-US" sz="1800" b="1">
                <a:latin typeface="Arial Unicode MS" pitchFamily="34" charset="-128"/>
                <a:cs typeface="Times New Roman" pitchFamily="18" charset="0"/>
              </a:rPr>
              <a:t>next_state = Oven_StateEventMatrix[ state ][ event_number ];</a:t>
            </a:r>
          </a:p>
          <a:p>
            <a:pPr>
              <a:spcBef>
                <a:spcPct val="50000"/>
              </a:spcBef>
            </a:pPr>
            <a:r>
              <a:rPr lang="en-US" sz="1800" b="1">
                <a:solidFill>
                  <a:srgbClr val="33CC33"/>
                </a:solidFill>
                <a:latin typeface="Arial Unicode MS" pitchFamily="34" charset="-128"/>
                <a:cs typeface="Times New Roman" pitchFamily="18" charset="0"/>
              </a:rPr>
              <a:t>/* Update state and execute the state action */</a:t>
            </a:r>
          </a:p>
          <a:p>
            <a:pPr>
              <a:spcBef>
                <a:spcPct val="50000"/>
              </a:spcBef>
            </a:pPr>
            <a:r>
              <a:rPr lang="en-US" sz="1800" b="1">
                <a:latin typeface="Arial Unicode MS" pitchFamily="34" charset="-128"/>
                <a:cs typeface="Times New Roman" pitchFamily="18" charset="0"/>
              </a:rPr>
              <a:t>instance-&gt;current_state = next_state; </a:t>
            </a:r>
          </a:p>
          <a:p>
            <a:pPr>
              <a:spcBef>
                <a:spcPct val="50000"/>
              </a:spcBef>
            </a:pPr>
            <a:r>
              <a:rPr lang="en-US" sz="1800" b="1">
                <a:latin typeface="Arial Unicode MS" pitchFamily="34" charset="-128"/>
                <a:cs typeface="Times New Roman" pitchFamily="18" charset="0"/>
              </a:rPr>
              <a:t>( *Oven_Actions[ next_state ] )( instance, eventData );</a:t>
            </a:r>
          </a:p>
          <a:p>
            <a:pPr>
              <a:spcBef>
                <a:spcPct val="50000"/>
              </a:spcBef>
            </a:pPr>
            <a:r>
              <a:rPr lang="en-US" sz="1800" b="1">
                <a:latin typeface="Arial Unicode MS" pitchFamily="34" charset="-128"/>
                <a:cs typeface="Times New Roman" pitchFamily="18" charset="0"/>
              </a:rPr>
              <a:t>      . . .</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Rectangle 2"/>
          <p:cNvSpPr>
            <a:spLocks noGrp="1" noChangeArrowheads="1"/>
          </p:cNvSpPr>
          <p:nvPr>
            <p:ph type="title"/>
          </p:nvPr>
        </p:nvSpPr>
        <p:spPr/>
        <p:txBody>
          <a:bodyPr/>
          <a:lstStyle/>
          <a:p>
            <a:r>
              <a:rPr lang="en-US" dirty="0"/>
              <a:t>Event dispatching code for </a:t>
            </a:r>
            <a:r>
              <a:rPr lang="en-US" dirty="0" smtClean="0"/>
              <a:t>the Cooking </a:t>
            </a:r>
            <a:r>
              <a:rPr lang="en-US" dirty="0"/>
              <a:t>Step</a:t>
            </a:r>
          </a:p>
        </p:txBody>
      </p:sp>
      <p:sp>
        <p:nvSpPr>
          <p:cNvPr id="942083" name="Rectangle 3"/>
          <p:cNvSpPr>
            <a:spLocks noChangeArrowheads="1"/>
          </p:cNvSpPr>
          <p:nvPr/>
        </p:nvSpPr>
        <p:spPr bwMode="auto">
          <a:xfrm>
            <a:off x="228600" y="1389063"/>
            <a:ext cx="8686800" cy="2843212"/>
          </a:xfrm>
          <a:prstGeom prst="rect">
            <a:avLst/>
          </a:prstGeom>
          <a:noFill/>
          <a:ln w="9525">
            <a:noFill/>
            <a:miter lim="800000"/>
            <a:headEnd/>
            <a:tailEnd/>
          </a:ln>
          <a:effectLst/>
        </p:spPr>
        <p:txBody>
          <a:bodyPr>
            <a:spAutoFit/>
          </a:bodyPr>
          <a:lstStyle/>
          <a:p>
            <a:pPr>
              <a:spcBef>
                <a:spcPct val="50000"/>
              </a:spcBef>
            </a:pPr>
            <a:r>
              <a:rPr lang="en-US" sz="1800" b="1">
                <a:latin typeface="Arial Unicode MS" pitchFamily="34" charset="-128"/>
                <a:cs typeface="Times New Roman" pitchFamily="18" charset="0"/>
              </a:rPr>
              <a:t>     . . .</a:t>
            </a:r>
          </a:p>
          <a:p>
            <a:pPr>
              <a:spcBef>
                <a:spcPct val="50000"/>
              </a:spcBef>
            </a:pPr>
            <a:r>
              <a:rPr lang="en-US" sz="1800" b="1">
                <a:latin typeface="Arial Unicode MS" pitchFamily="34" charset="-128"/>
                <a:cs typeface="Times New Roman" pitchFamily="18" charset="0"/>
              </a:rPr>
              <a:t>state = instance-&gt;current_state;</a:t>
            </a:r>
          </a:p>
          <a:p>
            <a:pPr>
              <a:spcBef>
                <a:spcPct val="50000"/>
              </a:spcBef>
            </a:pPr>
            <a:r>
              <a:rPr lang="en-US" sz="1800" b="1">
                <a:latin typeface="Arial Unicode MS" pitchFamily="34" charset="-128"/>
                <a:cs typeface="Times New Roman" pitchFamily="18" charset="0"/>
              </a:rPr>
              <a:t>next_state = CookingStep_StateEventMatrix[ state ][ event_number ];</a:t>
            </a:r>
          </a:p>
          <a:p>
            <a:pPr>
              <a:spcBef>
                <a:spcPct val="50000"/>
              </a:spcBef>
            </a:pPr>
            <a:r>
              <a:rPr lang="en-US" sz="1800" b="1">
                <a:solidFill>
                  <a:srgbClr val="33CC33"/>
                </a:solidFill>
                <a:latin typeface="Arial Unicode MS" pitchFamily="34" charset="-128"/>
                <a:cs typeface="Times New Roman" pitchFamily="18" charset="0"/>
              </a:rPr>
              <a:t>/* Update state and execute the state action */</a:t>
            </a:r>
          </a:p>
          <a:p>
            <a:pPr>
              <a:spcBef>
                <a:spcPct val="50000"/>
              </a:spcBef>
            </a:pPr>
            <a:r>
              <a:rPr lang="en-US" sz="1800" b="1">
                <a:latin typeface="Arial Unicode MS" pitchFamily="34" charset="-128"/>
                <a:cs typeface="Times New Roman" pitchFamily="18" charset="0"/>
              </a:rPr>
              <a:t>instance-&gt;current_state = next_state; </a:t>
            </a:r>
          </a:p>
          <a:p>
            <a:pPr>
              <a:spcBef>
                <a:spcPct val="50000"/>
              </a:spcBef>
            </a:pPr>
            <a:r>
              <a:rPr lang="en-US" sz="1800" b="1">
                <a:latin typeface="Arial Unicode MS" pitchFamily="34" charset="-128"/>
                <a:cs typeface="Times New Roman" pitchFamily="18" charset="0"/>
              </a:rPr>
              <a:t>( *CookingStep_Actions[ next_state ] )( instance, eventData );</a:t>
            </a:r>
          </a:p>
          <a:p>
            <a:pPr>
              <a:spcBef>
                <a:spcPct val="50000"/>
              </a:spcBef>
            </a:pPr>
            <a:r>
              <a:rPr lang="en-US" sz="1800" b="1">
                <a:latin typeface="Arial Unicode MS" pitchFamily="34" charset="-128"/>
                <a:cs typeface="Times New Roman" pitchFamily="18" charset="0"/>
              </a:rPr>
              <a:t>    . . .</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Title of Presentation Maximum Three Lines Aligned from the Bottom&amp;quot;&quot;/&gt;&lt;property id=&quot;20307&quot; value=&quot;266&quot;/&gt;&lt;/object&gt;&lt;object type=&quot;3&quot; unique_id=&quot;10005&quot;&gt;&lt;property id=&quot;20148&quot; value=&quot;5&quot;/&gt;&lt;property id=&quot;20300&quot; value=&quot;Slide 2 - &amp;quot;Titles Are Tahoma 30 pt, Bold, Flush Left, Initial Caps, Edit to Fit Two Lines Max.&amp;quot;&quot;/&gt;&lt;property id=&quot;20307&quot; value=&quot;259&quot;/&gt;&lt;/object&gt;&lt;object type=&quot;3&quot; unique_id=&quot;10006&quot;&gt;&lt;property id=&quot;20148&quot; value=&quot;5&quot;/&gt;&lt;property id=&quot;20300&quot; value=&quot;Slide 3 - &amp;quot;Titles Are Two Lines Maximum, Vertically Aligned from Bottom of Text Box&amp;quot;&quot;/&gt;&lt;property id=&quot;20307&quot; value=&quot;256&quot;/&gt;&lt;/object&gt;&lt;object type=&quot;3&quot; unique_id=&quot;10007&quot;&gt;&lt;property id=&quot;20148&quot; value=&quot;5&quot;/&gt;&lt;property id=&quot;20300&quot; value=&quot;Slide 4 - &amp;quot;Tips&amp;quot;&quot;/&gt;&lt;property id=&quot;20307&quot; value=&quot;272&quot;/&gt;&lt;/object&gt;&lt;object type=&quot;3&quot; unique_id=&quot;10008&quot;&gt;&lt;property id=&quot;20148&quot; value=&quot;5&quot;/&gt;&lt;property id=&quot;20300&quot; value=&quot;Slide 5 - &amp;quot;Tips&amp;quot;&quot;/&gt;&lt;property id=&quot;20307&quot; value=&quot;268&quot;/&gt;&lt;/object&gt;&lt;object type=&quot;3&quot; unique_id=&quot;10009&quot;&gt;&lt;property id=&quot;20148&quot; value=&quot;5&quot;/&gt;&lt;property id=&quot;20300&quot; value=&quot;Slide 6 - &amp;quot;TRANSITION OR &amp;#x0D;&amp;#x0A;SECTION HEADING  &amp;quot;&quot;/&gt;&lt;property id=&quot;20307&quot; value=&quot;260&quot;/&gt;&lt;/object&gt;&lt;object type=&quot;3&quot; unique_id=&quot;10010&quot;&gt;&lt;property id=&quot;20148&quot; value=&quot;5&quot;/&gt;&lt;property id=&quot;20300&quot; value=&quot;Slide 7 - &amp;quot;Graphic Tips&amp;quot;&quot;/&gt;&lt;property id=&quot;20307&quot; value=&quot;258&quot;/&gt;&lt;/object&gt;&lt;object type=&quot;3&quot; unique_id=&quot;10011&quot;&gt;&lt;property id=&quot;20148&quot; value=&quot;5&quot;/&gt;&lt;property id=&quot;20300&quot; value=&quot;Slide 8 - &amp;quot;Make your presentations easy to share&amp;quot;&quot;/&gt;&lt;property id=&quot;20307&quot; value=&quot;262&quot;/&gt;&lt;/object&gt;&lt;object type=&quot;3&quot; unique_id=&quot;10012&quot;&gt;&lt;property id=&quot;20148&quot; value=&quot;5&quot;/&gt;&lt;property id=&quot;20300&quot; value=&quot;Slide 9 - &amp;quot;Chart Slide&amp;quot;&quot;/&gt;&lt;property id=&quot;20307&quot; value=&quot;267&quot;/&gt;&lt;/object&gt;&lt;object type=&quot;3&quot; unique_id=&quot;10013&quot;&gt;&lt;property id=&quot;20148&quot; value=&quot;5&quot;/&gt;&lt;property id=&quot;20300&quot; value=&quot;Slide 10&quot;/&gt;&lt;property id=&quot;20307&quot; value=&quot;264&quot;/&gt;&lt;/object&gt;&lt;object type=&quot;3&quot; unique_id=&quot;10014&quot;&gt;&lt;property id=&quot;20148&quot; value=&quot;5&quot;/&gt;&lt;property id=&quot;20300&quot; value=&quot;Slide 12 - &amp;quot;A Few Basic Elements&amp;quot;&quot;/&gt;&lt;property id=&quot;20307&quot; value=&quot;269&quot;/&gt;&lt;/object&gt;&lt;object type=&quot;3&quot; unique_id=&quot;10015&quot;&gt;&lt;property id=&quot;20148&quot; value=&quot;5&quot;/&gt;&lt;property id=&quot;20300&quot; value=&quot;Slide 13 - &amp;quot;Example of Objectives &amp;amp; Results Slide&amp;quot;&quot;/&gt;&lt;property id=&quot;20307&quot; value=&quot;270&quot;/&gt;&lt;/object&gt;&lt;object type=&quot;3&quot; unique_id=&quot;10016&quot;&gt;&lt;property id=&quot;20148&quot; value=&quot;5&quot;/&gt;&lt;property id=&quot;20300&quot; value=&quot;Slide 14 - &amp;quot;Example of Objectives &amp;amp; Results Slide&amp;quot;&quot;/&gt;&lt;property id=&quot;20307&quot; value=&quot;271&quot;/&gt;&lt;/object&gt;&lt;object type=&quot;3&quot; unique_id=&quot;10152&quot;&gt;&lt;property id=&quot;20148&quot; value=&quot;5&quot;/&gt;&lt;property id=&quot;20300&quot; value=&quot;Slide 11 - &amp;quot;Title of Presentation Maximum Three Lines Aligned from the Bottom&amp;quot;&quot;/&gt;&lt;property id=&quot;20307&quot; value=&quot;273&quot;/&gt;&lt;/object&gt;&lt;/object&gt;&lt;/object&gt;&lt;/database&gt;"/>
  <p:tag name="SECTOMILLISECCONVERTED" val="1"/>
</p:tagLst>
</file>

<file path=ppt/theme/theme1.xml><?xml version="1.0" encoding="utf-8"?>
<a:theme xmlns:a="http://schemas.openxmlformats.org/drawingml/2006/main" name="Starter_Rev_E2">
  <a:themeElements>
    <a:clrScheme name="Mentor Template C April 2010">
      <a:dk1>
        <a:srgbClr val="333333"/>
      </a:dk1>
      <a:lt1>
        <a:srgbClr val="FFFFFF"/>
      </a:lt1>
      <a:dk2>
        <a:srgbClr val="333333"/>
      </a:dk2>
      <a:lt2>
        <a:srgbClr val="5F5F5F"/>
      </a:lt2>
      <a:accent1>
        <a:srgbClr val="3398FF"/>
      </a:accent1>
      <a:accent2>
        <a:srgbClr val="333399"/>
      </a:accent2>
      <a:accent3>
        <a:srgbClr val="009999"/>
      </a:accent3>
      <a:accent4>
        <a:srgbClr val="99CC00"/>
      </a:accent4>
      <a:accent5>
        <a:srgbClr val="AE67FF"/>
      </a:accent5>
      <a:accent6>
        <a:srgbClr val="F9A70F"/>
      </a:accent6>
      <a:hlink>
        <a:srgbClr val="1950FF"/>
      </a:hlink>
      <a:folHlink>
        <a:srgbClr val="EA0000"/>
      </a:folHlink>
    </a:clrScheme>
    <a:fontScheme name="Mentor2007  rev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9525" cap="flat" cmpd="sng" algn="ctr">
          <a:solidFill>
            <a:schemeClr val="bg1"/>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smtClean="0">
            <a:ln>
              <a:noFill/>
            </a:ln>
            <a:solidFill>
              <a:srgbClr val="FFFFFF"/>
            </a:solidFill>
            <a:effectLst/>
            <a:uLnTx/>
            <a:uFillTx/>
            <a:latin typeface="Tahoma"/>
            <a:ea typeface="+mn-ea"/>
            <a:cs typeface="+mn-cs"/>
          </a:defRPr>
        </a:defPPr>
      </a:lstStyle>
    </a:spDef>
    <a:lnDef>
      <a:spPr>
        <a:noFill/>
        <a:ln w="19050" cap="flat" cmpd="sng" algn="ctr">
          <a:solidFill>
            <a:schemeClr val="tx1"/>
          </a:solidFill>
          <a:prstDash val="solid"/>
          <a:tailEnd type="none"/>
        </a:ln>
        <a:effectLst/>
      </a:spPr>
      <a:bodyPr/>
      <a:lstStyle/>
    </a:lnDef>
    <a:txDef>
      <a:spPr>
        <a:noFill/>
      </a:spPr>
      <a:bodyPr wrap="square" rtlCol="0">
        <a:spAutoFit/>
      </a:bodyPr>
      <a:lstStyle>
        <a:defPPr>
          <a:defRPr sz="2000" dirty="0"/>
        </a:defPPr>
      </a:lstStyle>
    </a:tx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3">
        <a:dk1>
          <a:srgbClr val="1C1C1C"/>
        </a:dk1>
        <a:lt1>
          <a:srgbClr val="FFFFFF"/>
        </a:lt1>
        <a:dk2>
          <a:srgbClr val="1C1C1C"/>
        </a:dk2>
        <a:lt2>
          <a:srgbClr val="808080"/>
        </a:lt2>
        <a:accent1>
          <a:srgbClr val="FFCC00"/>
        </a:accent1>
        <a:accent2>
          <a:srgbClr val="6666FF"/>
        </a:accent2>
        <a:accent3>
          <a:srgbClr val="FFFFFF"/>
        </a:accent3>
        <a:accent4>
          <a:srgbClr val="161616"/>
        </a:accent4>
        <a:accent5>
          <a:srgbClr val="FFE2AA"/>
        </a:accent5>
        <a:accent6>
          <a:srgbClr val="5C5CE7"/>
        </a:accent6>
        <a:hlink>
          <a:srgbClr val="FF6600"/>
        </a:hlink>
        <a:folHlink>
          <a:srgbClr val="00CC99"/>
        </a:folHlink>
      </a:clrScheme>
      <a:clrMap bg1="lt1" tx1="dk1" bg2="lt2" tx2="dk2" accent1="accent1" accent2="accent2" accent3="accent3" accent4="accent4" accent5="accent5" accent6="accent6" hlink="hlink" folHlink="folHlink"/>
    </a:extraClrScheme>
    <a:extraClrScheme>
      <a:clrScheme name="Default Design 4">
        <a:dk1>
          <a:srgbClr val="1C1C1C"/>
        </a:dk1>
        <a:lt1>
          <a:srgbClr val="FFFFFF"/>
        </a:lt1>
        <a:dk2>
          <a:srgbClr val="1C1C1C"/>
        </a:dk2>
        <a:lt2>
          <a:srgbClr val="808080"/>
        </a:lt2>
        <a:accent1>
          <a:srgbClr val="FF9900"/>
        </a:accent1>
        <a:accent2>
          <a:srgbClr val="333399"/>
        </a:accent2>
        <a:accent3>
          <a:srgbClr val="FFFFFF"/>
        </a:accent3>
        <a:accent4>
          <a:srgbClr val="161616"/>
        </a:accent4>
        <a:accent5>
          <a:srgbClr val="FFCAAA"/>
        </a:accent5>
        <a:accent6>
          <a:srgbClr val="2D2D8A"/>
        </a:accent6>
        <a:hlink>
          <a:srgbClr val="A50021"/>
        </a:hlink>
        <a:folHlink>
          <a:srgbClr val="009999"/>
        </a:folHlink>
      </a:clrScheme>
      <a:clrMap bg1="lt1" tx1="dk1" bg2="lt2" tx2="dk2" accent1="accent1" accent2="accent2" accent3="accent3" accent4="accent4" accent5="accent5" accent6="accent6" hlink="hlink" folHlink="folHlink"/>
    </a:extraClrScheme>
    <a:extraClrScheme>
      <a:clrScheme name="Default Design 5">
        <a:dk1>
          <a:srgbClr val="1C1C1C"/>
        </a:dk1>
        <a:lt1>
          <a:srgbClr val="FFFFFF"/>
        </a:lt1>
        <a:dk2>
          <a:srgbClr val="1C1C1C"/>
        </a:dk2>
        <a:lt2>
          <a:srgbClr val="808080"/>
        </a:lt2>
        <a:accent1>
          <a:srgbClr val="99CC00"/>
        </a:accent1>
        <a:accent2>
          <a:srgbClr val="008BEA"/>
        </a:accent2>
        <a:accent3>
          <a:srgbClr val="FFFFFF"/>
        </a:accent3>
        <a:accent4>
          <a:srgbClr val="161616"/>
        </a:accent4>
        <a:accent5>
          <a:srgbClr val="CAE2AA"/>
        </a:accent5>
        <a:accent6>
          <a:srgbClr val="007DD4"/>
        </a:accent6>
        <a:hlink>
          <a:srgbClr val="F9A70F"/>
        </a:hlink>
        <a:folHlink>
          <a:srgbClr val="EA0000"/>
        </a:folHlink>
      </a:clrScheme>
      <a:clrMap bg1="lt1" tx1="dk1" bg2="lt2" tx2="dk2" accent1="accent1" accent2="accent2" accent3="accent3" accent4="accent4" accent5="accent5" accent6="accent6" hlink="hlink" folHlink="folHlink"/>
    </a:extraClrScheme>
    <a:extraClrScheme>
      <a:clrScheme name="Default Design 6">
        <a:dk1>
          <a:srgbClr val="1C1C1C"/>
        </a:dk1>
        <a:lt1>
          <a:srgbClr val="FFFFFF"/>
        </a:lt1>
        <a:dk2>
          <a:srgbClr val="1C1C1C"/>
        </a:dk2>
        <a:lt2>
          <a:srgbClr val="808080"/>
        </a:lt2>
        <a:accent1>
          <a:srgbClr val="99CC00"/>
        </a:accent1>
        <a:accent2>
          <a:srgbClr val="008BEA"/>
        </a:accent2>
        <a:accent3>
          <a:srgbClr val="FFFFFF"/>
        </a:accent3>
        <a:accent4>
          <a:srgbClr val="161616"/>
        </a:accent4>
        <a:accent5>
          <a:srgbClr val="CAE2AA"/>
        </a:accent5>
        <a:accent6>
          <a:srgbClr val="007DD4"/>
        </a:accent6>
        <a:hlink>
          <a:srgbClr val="F9A70F"/>
        </a:hlink>
        <a:folHlink>
          <a:srgbClr val="BB0ED8"/>
        </a:folHlink>
      </a:clrScheme>
      <a:clrMap bg1="lt1" tx1="dk1" bg2="lt2" tx2="dk2" accent1="accent1" accent2="accent2" accent3="accent3" accent4="accent4" accent5="accent5" accent6="accent6" hlink="hlink" folHlink="folHlink"/>
    </a:extraClrScheme>
    <a:extraClrScheme>
      <a:clrScheme name="Default Design 7">
        <a:dk1>
          <a:srgbClr val="333333"/>
        </a:dk1>
        <a:lt1>
          <a:srgbClr val="FFFFFF"/>
        </a:lt1>
        <a:dk2>
          <a:srgbClr val="333333"/>
        </a:dk2>
        <a:lt2>
          <a:srgbClr val="5F5F5F"/>
        </a:lt2>
        <a:accent1>
          <a:srgbClr val="BBE0E3"/>
        </a:accent1>
        <a:accent2>
          <a:srgbClr val="333399"/>
        </a:accent2>
        <a:accent3>
          <a:srgbClr val="FFFFFF"/>
        </a:accent3>
        <a:accent4>
          <a:srgbClr val="2A2A2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8">
        <a:dk1>
          <a:srgbClr val="333333"/>
        </a:dk1>
        <a:lt1>
          <a:srgbClr val="FFFFFF"/>
        </a:lt1>
        <a:dk2>
          <a:srgbClr val="333333"/>
        </a:dk2>
        <a:lt2>
          <a:srgbClr val="5F5F5F"/>
        </a:lt2>
        <a:accent1>
          <a:srgbClr val="99CCFF"/>
        </a:accent1>
        <a:accent2>
          <a:srgbClr val="333399"/>
        </a:accent2>
        <a:accent3>
          <a:srgbClr val="FFFFFF"/>
        </a:accent3>
        <a:accent4>
          <a:srgbClr val="2A2A2A"/>
        </a:accent4>
        <a:accent5>
          <a:srgbClr val="CAE2F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Starter_Rev_E2</Template>
  <TotalTime>264</TotalTime>
  <Words>1300</Words>
  <Application>Microsoft Macintosh PowerPoint</Application>
  <PresentationFormat>Letter Paper (8.5x11 in)</PresentationFormat>
  <Paragraphs>344</Paragraphs>
  <Slides>25</Slides>
  <Notes>24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Starter_Rev_E2</vt:lpstr>
      <vt:lpstr>BridgePoint Model Compiler Overview</vt:lpstr>
      <vt:lpstr>Galaxy</vt:lpstr>
      <vt:lpstr>Code for a Microwave Oven</vt:lpstr>
      <vt:lpstr>Another Piece of Code</vt:lpstr>
      <vt:lpstr>The Code Follows Rules</vt:lpstr>
      <vt:lpstr>Class Diagram</vt:lpstr>
      <vt:lpstr>State Machines</vt:lpstr>
      <vt:lpstr>Event dispatching code for the Oven</vt:lpstr>
      <vt:lpstr>Event dispatching code for the Cooking Step</vt:lpstr>
      <vt:lpstr>..and the rule to produce it</vt:lpstr>
      <vt:lpstr>xtUML – Executable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Templated Web Application</vt:lpstr>
      <vt:lpstr>Rules</vt:lpstr>
      <vt:lpstr> Thank you</vt:lpstr>
    </vt:vector>
  </TitlesOfParts>
  <Company>MGC</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Title – 36pt, Three Lines Max. Anchor: Bottom Left</dc:title>
  <dc:creator>lseigneu</dc:creator>
  <cp:lastModifiedBy>Cortland Starrett</cp:lastModifiedBy>
  <cp:revision>32</cp:revision>
  <dcterms:created xsi:type="dcterms:W3CDTF">2011-12-28T21:33:21Z</dcterms:created>
  <dcterms:modified xsi:type="dcterms:W3CDTF">2018-10-11T12:53:54Z</dcterms:modified>
</cp:coreProperties>
</file>