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15"/>
  </p:notesMasterIdLst>
  <p:sldIdLst>
    <p:sldId id="260" r:id="rId2"/>
    <p:sldId id="453" r:id="rId3"/>
    <p:sldId id="410" r:id="rId4"/>
    <p:sldId id="478" r:id="rId5"/>
    <p:sldId id="476" r:id="rId6"/>
    <p:sldId id="479" r:id="rId7"/>
    <p:sldId id="480" r:id="rId8"/>
    <p:sldId id="481" r:id="rId9"/>
    <p:sldId id="482" r:id="rId10"/>
    <p:sldId id="483" r:id="rId11"/>
    <p:sldId id="484" r:id="rId12"/>
    <p:sldId id="485" r:id="rId13"/>
    <p:sldId id="486" r:id="rId14"/>
  </p:sldIdLst>
  <p:sldSz cx="9144000" cy="6858000" type="screen4x3"/>
  <p:notesSz cx="7010400" cy="9296400"/>
  <p:defaultTextStyle>
    <a:defPPr>
      <a:defRPr lang="en-US"/>
    </a:defPPr>
    <a:lvl1pPr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2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2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2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2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buClrTx/>
              <a:buSzTx/>
              <a:buFontTx/>
              <a:buNone/>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eaLnBrk="1" fontAlgn="auto" hangingPunct="1">
              <a:spcBef>
                <a:spcPts val="0"/>
              </a:spcBef>
              <a:spcAft>
                <a:spcPts val="0"/>
              </a:spcAft>
              <a:buClrTx/>
              <a:buSzTx/>
              <a:buFontTx/>
              <a:buNone/>
              <a:defRPr sz="1200">
                <a:latin typeface="+mn-lt"/>
                <a:ea typeface="+mn-ea"/>
                <a:cs typeface="+mn-cs"/>
              </a:defRPr>
            </a:lvl1pPr>
          </a:lstStyle>
          <a:p>
            <a:pPr>
              <a:defRPr/>
            </a:pPr>
            <a:fld id="{BD292A27-DAC7-4F2A-9AC3-AED91C1336E6}" type="datetimeFigureOut">
              <a:rPr lang="en-US"/>
              <a:pPr>
                <a:defRPr/>
              </a:pPr>
              <a:t>8/17/2016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buClrTx/>
              <a:buSzTx/>
              <a:buFontTx/>
              <a:buNone/>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eaLnBrk="1" fontAlgn="auto" hangingPunct="1">
              <a:spcBef>
                <a:spcPts val="0"/>
              </a:spcBef>
              <a:spcAft>
                <a:spcPts val="0"/>
              </a:spcAft>
              <a:buClrTx/>
              <a:buSzTx/>
              <a:buFontTx/>
              <a:buNone/>
              <a:defRPr sz="1200">
                <a:latin typeface="+mn-lt"/>
                <a:ea typeface="+mn-ea"/>
                <a:cs typeface="+mn-cs"/>
              </a:defRPr>
            </a:lvl1pPr>
          </a:lstStyle>
          <a:p>
            <a:pPr>
              <a:defRPr/>
            </a:pPr>
            <a:fld id="{A42326D8-1981-4289-B93E-A9D8E42B61B4}" type="slidenum">
              <a:rPr lang="en-US"/>
              <a:pPr>
                <a:defRPr/>
              </a:pPr>
              <a:t>‹#›</a:t>
            </a:fld>
            <a:endParaRPr lang="en-US"/>
          </a:p>
        </p:txBody>
      </p:sp>
    </p:spTree>
    <p:extLst>
      <p:ext uri="{BB962C8B-B14F-4D97-AF65-F5344CB8AC3E}">
        <p14:creationId xmlns:p14="http://schemas.microsoft.com/office/powerpoint/2010/main" val="2992536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EF82D9-E6AC-49F8-87D7-41F877531BFF}" type="slidenum">
              <a:rPr lang="en-US" smtClean="0">
                <a:ea typeface="ＭＳ Ｐゴシック" pitchFamily="34" charset="-128"/>
              </a:rPr>
              <a:pPr fontAlgn="base">
                <a:spcBef>
                  <a:spcPct val="0"/>
                </a:spcBef>
                <a:spcAft>
                  <a:spcPct val="0"/>
                </a:spcAft>
                <a:defRPr/>
              </a:pPr>
              <a:t>1</a:t>
            </a:fld>
            <a:endParaRPr lang="en-US" smtClean="0">
              <a:ea typeface="ＭＳ Ｐゴシック" pitchFamily="34" charset="-128"/>
            </a:endParaRPr>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latin typeface="Arial"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10</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11</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12</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13</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2</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3</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4</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5</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6</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7</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8</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7" tIns="46408" rIns="92817" bIns="4640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02D1600F-BD84-4269-8CC7-94D41EB39B4E}" type="slidenum">
              <a:rPr lang="en-CA" sz="1200">
                <a:latin typeface="Tahoma" pitchFamily="34" charset="0"/>
              </a:rPr>
              <a:pPr algn="r" eaLnBrk="1" hangingPunct="1"/>
              <a:t>9</a:t>
            </a:fld>
            <a:endParaRPr lang="en-CA" sz="1200">
              <a:latin typeface="Tahoma"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solidFill>
                <a:srgbClr val="000000"/>
              </a:solidFill>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9" descr="multimedia logo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2057400" y="304800"/>
            <a:ext cx="6629400" cy="533400"/>
          </a:xfrm>
        </p:spPr>
        <p:txBody>
          <a:bodyPr/>
          <a:lstStyle>
            <a:lvl1pPr>
              <a:defRPr/>
            </a:lvl1pPr>
          </a:lstStyle>
          <a:p>
            <a:r>
              <a:rPr lang="en-US"/>
              <a:t>Click to edit Master title style</a:t>
            </a:r>
          </a:p>
        </p:txBody>
      </p:sp>
      <p:sp>
        <p:nvSpPr>
          <p:cNvPr id="3076" name="Rectangle 4"/>
          <p:cNvSpPr>
            <a:spLocks noGrp="1" noChangeArrowheads="1"/>
          </p:cNvSpPr>
          <p:nvPr>
            <p:ph type="subTitle" idx="1"/>
          </p:nvPr>
        </p:nvSpPr>
        <p:spPr>
          <a:xfrm>
            <a:off x="2057400" y="1600200"/>
            <a:ext cx="5715000" cy="2819400"/>
          </a:xfrm>
        </p:spPr>
        <p:txBody>
          <a:bodyPr/>
          <a:lstStyle>
            <a:lvl1pPr marL="0" indent="0">
              <a:buFont typeface="Times" pitchFamily="1" charset="0"/>
              <a:buNone/>
              <a:defRPr/>
            </a:lvl1pPr>
          </a:lstStyle>
          <a:p>
            <a:r>
              <a:rPr lang="en-US"/>
              <a:t>Click to edit Master subtitle style</a:t>
            </a:r>
          </a:p>
        </p:txBody>
      </p:sp>
      <p:sp>
        <p:nvSpPr>
          <p:cNvPr id="5" name="Rectangle 5"/>
          <p:cNvSpPr>
            <a:spLocks noGrp="1" noChangeArrowheads="1"/>
          </p:cNvSpPr>
          <p:nvPr>
            <p:ph type="dt" sz="half" idx="10"/>
          </p:nvPr>
        </p:nvSpPr>
        <p:spPr>
          <a:xfrm>
            <a:off x="2057400" y="6172200"/>
            <a:ext cx="1905000" cy="457200"/>
          </a:xfrm>
        </p:spPr>
        <p:txBody>
          <a:bodyPr/>
          <a:lstStyle>
            <a:lvl1pPr>
              <a:defRPr/>
            </a:lvl1pPr>
          </a:lstStyle>
          <a:p>
            <a:pPr>
              <a:defRPr/>
            </a:pPr>
            <a:endParaRPr lang="en-US"/>
          </a:p>
        </p:txBody>
      </p:sp>
    </p:spTree>
    <p:extLst>
      <p:ext uri="{BB962C8B-B14F-4D97-AF65-F5344CB8AC3E}">
        <p14:creationId xmlns:p14="http://schemas.microsoft.com/office/powerpoint/2010/main" val="143493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2243654B-AADD-4643-9ABF-09BFEF2B8EEF}" type="slidenum">
              <a:rPr lang="en-US"/>
              <a:pPr>
                <a:defRPr/>
              </a:pPr>
              <a:t>‹#›</a:t>
            </a:fld>
            <a:endParaRPr lang="en-US"/>
          </a:p>
        </p:txBody>
      </p:sp>
    </p:spTree>
    <p:extLst>
      <p:ext uri="{BB962C8B-B14F-4D97-AF65-F5344CB8AC3E}">
        <p14:creationId xmlns:p14="http://schemas.microsoft.com/office/powerpoint/2010/main" val="403773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228600"/>
            <a:ext cx="16383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57400" y="228600"/>
            <a:ext cx="47625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3849D444-C482-4364-91AD-4A249993D5AC}" type="slidenum">
              <a:rPr lang="en-US"/>
              <a:pPr>
                <a:defRPr/>
              </a:pPr>
              <a:t>‹#›</a:t>
            </a:fld>
            <a:endParaRPr lang="en-US"/>
          </a:p>
        </p:txBody>
      </p:sp>
    </p:spTree>
    <p:extLst>
      <p:ext uri="{BB962C8B-B14F-4D97-AF65-F5344CB8AC3E}">
        <p14:creationId xmlns:p14="http://schemas.microsoft.com/office/powerpoint/2010/main" val="1274807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553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057400" y="1600200"/>
            <a:ext cx="6172200" cy="4114800"/>
          </a:xfrm>
        </p:spPr>
        <p:txBody>
          <a:bodyPr/>
          <a:lstStyle/>
          <a:p>
            <a:pPr lvl="0"/>
            <a:endParaRPr lang="en-US" noProof="0"/>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2304C7A-6D06-4691-BD71-28BF4C60019A}" type="slidenum">
              <a:rPr lang="en-US"/>
              <a:pPr>
                <a:defRPr/>
              </a:pPr>
              <a:t>‹#›</a:t>
            </a:fld>
            <a:endParaRPr lang="en-US"/>
          </a:p>
        </p:txBody>
      </p:sp>
    </p:spTree>
    <p:extLst>
      <p:ext uri="{BB962C8B-B14F-4D97-AF65-F5344CB8AC3E}">
        <p14:creationId xmlns:p14="http://schemas.microsoft.com/office/powerpoint/2010/main" val="240917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C49B445E-1463-4FEC-9D33-C7DC567C1D53}" type="slidenum">
              <a:rPr lang="en-US"/>
              <a:pPr>
                <a:defRPr/>
              </a:pPr>
              <a:t>‹#›</a:t>
            </a:fld>
            <a:endParaRPr lang="en-US"/>
          </a:p>
        </p:txBody>
      </p:sp>
    </p:spTree>
    <p:extLst>
      <p:ext uri="{BB962C8B-B14F-4D97-AF65-F5344CB8AC3E}">
        <p14:creationId xmlns:p14="http://schemas.microsoft.com/office/powerpoint/2010/main" val="73350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3D4E838B-B1C2-4011-8E52-B58AC3F623E7}" type="slidenum">
              <a:rPr lang="en-US"/>
              <a:pPr>
                <a:defRPr/>
              </a:pPr>
              <a:t>‹#›</a:t>
            </a:fld>
            <a:endParaRPr lang="en-US"/>
          </a:p>
        </p:txBody>
      </p:sp>
    </p:spTree>
    <p:extLst>
      <p:ext uri="{BB962C8B-B14F-4D97-AF65-F5344CB8AC3E}">
        <p14:creationId xmlns:p14="http://schemas.microsoft.com/office/powerpoint/2010/main" val="249322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57400" y="1600200"/>
            <a:ext cx="30099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19700" y="1600200"/>
            <a:ext cx="30099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8E5554A8-4F44-4E98-92D6-81F3B8451C9F}" type="slidenum">
              <a:rPr lang="en-US"/>
              <a:pPr>
                <a:defRPr/>
              </a:pPr>
              <a:t>‹#›</a:t>
            </a:fld>
            <a:endParaRPr lang="en-US"/>
          </a:p>
        </p:txBody>
      </p:sp>
    </p:spTree>
    <p:extLst>
      <p:ext uri="{BB962C8B-B14F-4D97-AF65-F5344CB8AC3E}">
        <p14:creationId xmlns:p14="http://schemas.microsoft.com/office/powerpoint/2010/main" val="87152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267F140A-5ADC-4400-9FC5-0F7D9ECE184C}" type="slidenum">
              <a:rPr lang="en-US"/>
              <a:pPr>
                <a:defRPr/>
              </a:pPr>
              <a:t>‹#›</a:t>
            </a:fld>
            <a:endParaRPr lang="en-US"/>
          </a:p>
        </p:txBody>
      </p:sp>
    </p:spTree>
    <p:extLst>
      <p:ext uri="{BB962C8B-B14F-4D97-AF65-F5344CB8AC3E}">
        <p14:creationId xmlns:p14="http://schemas.microsoft.com/office/powerpoint/2010/main" val="360689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3F8ABC17-6CA8-47F5-ABCE-0BFA7EC25BBF}" type="slidenum">
              <a:rPr lang="en-US"/>
              <a:pPr>
                <a:defRPr/>
              </a:pPr>
              <a:t>‹#›</a:t>
            </a:fld>
            <a:endParaRPr lang="en-US"/>
          </a:p>
        </p:txBody>
      </p:sp>
    </p:spTree>
    <p:extLst>
      <p:ext uri="{BB962C8B-B14F-4D97-AF65-F5344CB8AC3E}">
        <p14:creationId xmlns:p14="http://schemas.microsoft.com/office/powerpoint/2010/main" val="179244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BD3FD81F-2055-4F2A-A5A2-943933A16FAA}" type="slidenum">
              <a:rPr lang="en-US"/>
              <a:pPr>
                <a:defRPr/>
              </a:pPr>
              <a:t>‹#›</a:t>
            </a:fld>
            <a:endParaRPr lang="en-US"/>
          </a:p>
        </p:txBody>
      </p:sp>
    </p:spTree>
    <p:extLst>
      <p:ext uri="{BB962C8B-B14F-4D97-AF65-F5344CB8AC3E}">
        <p14:creationId xmlns:p14="http://schemas.microsoft.com/office/powerpoint/2010/main" val="278494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689C51B9-F304-4FF7-91E8-5DAEBCF2E135}" type="slidenum">
              <a:rPr lang="en-US"/>
              <a:pPr>
                <a:defRPr/>
              </a:pPr>
              <a:t>‹#›</a:t>
            </a:fld>
            <a:endParaRPr lang="en-US"/>
          </a:p>
        </p:txBody>
      </p:sp>
    </p:spTree>
    <p:extLst>
      <p:ext uri="{BB962C8B-B14F-4D97-AF65-F5344CB8AC3E}">
        <p14:creationId xmlns:p14="http://schemas.microsoft.com/office/powerpoint/2010/main" val="23947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147D8FA-FF0D-4C6F-8548-D4CFEA2FA124}" type="slidenum">
              <a:rPr lang="en-US"/>
              <a:pPr>
                <a:defRPr/>
              </a:pPr>
              <a:t>‹#›</a:t>
            </a:fld>
            <a:endParaRPr lang="en-US"/>
          </a:p>
        </p:txBody>
      </p:sp>
    </p:spTree>
    <p:extLst>
      <p:ext uri="{BB962C8B-B14F-4D97-AF65-F5344CB8AC3E}">
        <p14:creationId xmlns:p14="http://schemas.microsoft.com/office/powerpoint/2010/main" val="343153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18" descr="multimedia logo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8"/>
          <p:cNvSpPr>
            <a:spLocks noGrp="1" noChangeArrowheads="1"/>
          </p:cNvSpPr>
          <p:nvPr>
            <p:ph type="title"/>
          </p:nvPr>
        </p:nvSpPr>
        <p:spPr bwMode="auto">
          <a:xfrm>
            <a:off x="2057400" y="228600"/>
            <a:ext cx="655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9"/>
          <p:cNvSpPr>
            <a:spLocks noGrp="1" noChangeArrowheads="1"/>
          </p:cNvSpPr>
          <p:nvPr>
            <p:ph type="body" idx="1"/>
          </p:nvPr>
        </p:nvSpPr>
        <p:spPr bwMode="auto">
          <a:xfrm>
            <a:off x="2057400" y="1600200"/>
            <a:ext cx="6172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8"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fontAlgn="auto" hangingPunct="0">
              <a:spcBef>
                <a:spcPts val="0"/>
              </a:spcBef>
              <a:spcAft>
                <a:spcPts val="0"/>
              </a:spcAft>
              <a:buClrTx/>
              <a:buSzTx/>
              <a:buFontTx/>
              <a:buNone/>
              <a:defRPr sz="1400">
                <a:solidFill>
                  <a:srgbClr val="79878B"/>
                </a:solidFill>
                <a:latin typeface="+mn-lt"/>
                <a:ea typeface="+mn-ea"/>
                <a:cs typeface="+mn-cs"/>
              </a:defRPr>
            </a:lvl1pPr>
          </a:lstStyle>
          <a:p>
            <a:pPr>
              <a:defRPr/>
            </a:pPr>
            <a:endParaRPr lang="en-US"/>
          </a:p>
        </p:txBody>
      </p:sp>
      <p:sp>
        <p:nvSpPr>
          <p:cNvPr id="1039"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buClrTx/>
              <a:buSzTx/>
              <a:buFontTx/>
              <a:buNone/>
              <a:defRPr sz="1400">
                <a:solidFill>
                  <a:srgbClr val="79878B"/>
                </a:solidFill>
                <a:latin typeface="+mn-lt"/>
                <a:ea typeface="+mn-ea"/>
                <a:cs typeface="+mn-cs"/>
              </a:defRPr>
            </a:lvl1pPr>
          </a:lstStyle>
          <a:p>
            <a:pPr>
              <a:defRPr/>
            </a:pPr>
            <a:endParaRPr lang="en-US"/>
          </a:p>
        </p:txBody>
      </p:sp>
      <p:sp>
        <p:nvSpPr>
          <p:cNvPr id="1040" name="Rectangle 1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fontAlgn="auto" hangingPunct="0">
              <a:spcBef>
                <a:spcPts val="0"/>
              </a:spcBef>
              <a:spcAft>
                <a:spcPts val="0"/>
              </a:spcAft>
              <a:buClrTx/>
              <a:buSzTx/>
              <a:buFontTx/>
              <a:buNone/>
              <a:defRPr sz="1400">
                <a:solidFill>
                  <a:srgbClr val="79878B"/>
                </a:solidFill>
                <a:latin typeface="+mn-lt"/>
                <a:ea typeface="+mn-ea"/>
                <a:cs typeface="+mn-cs"/>
              </a:defRPr>
            </a:lvl1pPr>
          </a:lstStyle>
          <a:p>
            <a:pPr>
              <a:defRPr/>
            </a:pPr>
            <a:fld id="{0DDED4EA-055B-4202-B9F5-CD877FCFC6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20"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xStyles>
    <p:titleStyle>
      <a:lvl1pPr algn="l" rtl="0" eaLnBrk="0" fontAlgn="base" hangingPunct="0">
        <a:spcBef>
          <a:spcPct val="0"/>
        </a:spcBef>
        <a:spcAft>
          <a:spcPct val="0"/>
        </a:spcAft>
        <a:defRPr sz="2400">
          <a:solidFill>
            <a:srgbClr val="B3BEBF"/>
          </a:solidFill>
          <a:latin typeface="+mj-lt"/>
          <a:ea typeface="+mj-ea"/>
          <a:cs typeface="+mj-cs"/>
        </a:defRPr>
      </a:lvl1pPr>
      <a:lvl2pPr algn="l" rtl="0" eaLnBrk="0" fontAlgn="base" hangingPunct="0">
        <a:spcBef>
          <a:spcPct val="0"/>
        </a:spcBef>
        <a:spcAft>
          <a:spcPct val="0"/>
        </a:spcAft>
        <a:defRPr sz="2400">
          <a:solidFill>
            <a:srgbClr val="B3BEBF"/>
          </a:solidFill>
          <a:latin typeface="Arial" charset="0"/>
          <a:ea typeface="ＭＳ Ｐゴシック" pitchFamily="1" charset="-128"/>
        </a:defRPr>
      </a:lvl2pPr>
      <a:lvl3pPr algn="l" rtl="0" eaLnBrk="0" fontAlgn="base" hangingPunct="0">
        <a:spcBef>
          <a:spcPct val="0"/>
        </a:spcBef>
        <a:spcAft>
          <a:spcPct val="0"/>
        </a:spcAft>
        <a:defRPr sz="2400">
          <a:solidFill>
            <a:srgbClr val="B3BEBF"/>
          </a:solidFill>
          <a:latin typeface="Arial" charset="0"/>
          <a:ea typeface="ＭＳ Ｐゴシック" pitchFamily="1" charset="-128"/>
        </a:defRPr>
      </a:lvl3pPr>
      <a:lvl4pPr algn="l" rtl="0" eaLnBrk="0" fontAlgn="base" hangingPunct="0">
        <a:spcBef>
          <a:spcPct val="0"/>
        </a:spcBef>
        <a:spcAft>
          <a:spcPct val="0"/>
        </a:spcAft>
        <a:defRPr sz="2400">
          <a:solidFill>
            <a:srgbClr val="B3BEBF"/>
          </a:solidFill>
          <a:latin typeface="Arial" charset="0"/>
          <a:ea typeface="ＭＳ Ｐゴシック" pitchFamily="1" charset="-128"/>
        </a:defRPr>
      </a:lvl4pPr>
      <a:lvl5pPr algn="l" rtl="0" eaLnBrk="0" fontAlgn="base" hangingPunct="0">
        <a:spcBef>
          <a:spcPct val="0"/>
        </a:spcBef>
        <a:spcAft>
          <a:spcPct val="0"/>
        </a:spcAft>
        <a:defRPr sz="2400">
          <a:solidFill>
            <a:srgbClr val="B3BEBF"/>
          </a:solidFill>
          <a:latin typeface="Arial" charset="0"/>
          <a:ea typeface="ＭＳ Ｐゴシック" pitchFamily="1" charset="-128"/>
        </a:defRPr>
      </a:lvl5pPr>
      <a:lvl6pPr marL="457200" algn="l" rtl="0" fontAlgn="base">
        <a:spcBef>
          <a:spcPct val="0"/>
        </a:spcBef>
        <a:spcAft>
          <a:spcPct val="0"/>
        </a:spcAft>
        <a:defRPr sz="2400">
          <a:solidFill>
            <a:srgbClr val="B3BEBF"/>
          </a:solidFill>
          <a:latin typeface="Arial" charset="0"/>
          <a:ea typeface="ＭＳ Ｐゴシック" pitchFamily="1" charset="-128"/>
        </a:defRPr>
      </a:lvl6pPr>
      <a:lvl7pPr marL="914400" algn="l" rtl="0" fontAlgn="base">
        <a:spcBef>
          <a:spcPct val="0"/>
        </a:spcBef>
        <a:spcAft>
          <a:spcPct val="0"/>
        </a:spcAft>
        <a:defRPr sz="2400">
          <a:solidFill>
            <a:srgbClr val="B3BEBF"/>
          </a:solidFill>
          <a:latin typeface="Arial" charset="0"/>
          <a:ea typeface="ＭＳ Ｐゴシック" pitchFamily="1" charset="-128"/>
        </a:defRPr>
      </a:lvl7pPr>
      <a:lvl8pPr marL="1371600" algn="l" rtl="0" fontAlgn="base">
        <a:spcBef>
          <a:spcPct val="0"/>
        </a:spcBef>
        <a:spcAft>
          <a:spcPct val="0"/>
        </a:spcAft>
        <a:defRPr sz="2400">
          <a:solidFill>
            <a:srgbClr val="B3BEBF"/>
          </a:solidFill>
          <a:latin typeface="Arial" charset="0"/>
          <a:ea typeface="ＭＳ Ｐゴシック" pitchFamily="1" charset="-128"/>
        </a:defRPr>
      </a:lvl8pPr>
      <a:lvl9pPr marL="1828800" algn="l" rtl="0" fontAlgn="base">
        <a:spcBef>
          <a:spcPct val="0"/>
        </a:spcBef>
        <a:spcAft>
          <a:spcPct val="0"/>
        </a:spcAft>
        <a:defRPr sz="2400">
          <a:solidFill>
            <a:srgbClr val="B3BEBF"/>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lr>
          <a:srgbClr val="1C5696"/>
        </a:buClr>
        <a:buSzPct val="80000"/>
        <a:buFont typeface="Times"/>
        <a:buChar char="•"/>
        <a:defRPr sz="2400">
          <a:solidFill>
            <a:srgbClr val="79878B"/>
          </a:solidFill>
          <a:latin typeface="+mn-lt"/>
          <a:ea typeface="+mn-ea"/>
          <a:cs typeface="+mn-cs"/>
        </a:defRPr>
      </a:lvl1pPr>
      <a:lvl2pPr marL="742950" indent="-285750" algn="l" rtl="0" eaLnBrk="0" fontAlgn="base" hangingPunct="0">
        <a:spcBef>
          <a:spcPct val="20000"/>
        </a:spcBef>
        <a:spcAft>
          <a:spcPct val="0"/>
        </a:spcAft>
        <a:buClr>
          <a:srgbClr val="1C5696"/>
        </a:buClr>
        <a:buSzPct val="80000"/>
        <a:buFont typeface="Times"/>
        <a:buChar char="•"/>
        <a:defRPr sz="2400">
          <a:solidFill>
            <a:srgbClr val="79878B"/>
          </a:solidFill>
          <a:latin typeface="+mn-lt"/>
          <a:ea typeface="+mn-ea"/>
        </a:defRPr>
      </a:lvl2pPr>
      <a:lvl3pPr marL="1143000" indent="-228600" algn="l" rtl="0" eaLnBrk="0" fontAlgn="base" hangingPunct="0">
        <a:spcBef>
          <a:spcPct val="20000"/>
        </a:spcBef>
        <a:spcAft>
          <a:spcPct val="0"/>
        </a:spcAft>
        <a:buClr>
          <a:srgbClr val="1C5696"/>
        </a:buClr>
        <a:buSzPct val="80000"/>
        <a:buFont typeface="Times"/>
        <a:buChar char="•"/>
        <a:defRPr sz="2400">
          <a:solidFill>
            <a:srgbClr val="79878B"/>
          </a:solidFill>
          <a:latin typeface="+mn-lt"/>
          <a:ea typeface="+mn-ea"/>
        </a:defRPr>
      </a:lvl3pPr>
      <a:lvl4pPr marL="1600200" indent="-228600" algn="l" rtl="0" eaLnBrk="0" fontAlgn="base" hangingPunct="0">
        <a:spcBef>
          <a:spcPct val="20000"/>
        </a:spcBef>
        <a:spcAft>
          <a:spcPct val="0"/>
        </a:spcAft>
        <a:buClr>
          <a:srgbClr val="1C5696"/>
        </a:buClr>
        <a:buSzPct val="80000"/>
        <a:buFont typeface="Times"/>
        <a:buChar char="•"/>
        <a:defRPr sz="2400">
          <a:solidFill>
            <a:srgbClr val="79878B"/>
          </a:solidFill>
          <a:latin typeface="+mn-lt"/>
          <a:ea typeface="+mn-ea"/>
        </a:defRPr>
      </a:lvl4pPr>
      <a:lvl5pPr marL="2057400" indent="-228600" algn="l" rtl="0" eaLnBrk="0" fontAlgn="base" hangingPunct="0">
        <a:spcBef>
          <a:spcPct val="20000"/>
        </a:spcBef>
        <a:spcAft>
          <a:spcPct val="0"/>
        </a:spcAft>
        <a:buClr>
          <a:srgbClr val="1C5696"/>
        </a:buClr>
        <a:buSzPct val="80000"/>
        <a:buFont typeface="Times"/>
        <a:buChar char="•"/>
        <a:defRPr sz="2400">
          <a:solidFill>
            <a:srgbClr val="79878B"/>
          </a:solidFill>
          <a:latin typeface="+mn-lt"/>
          <a:ea typeface="+mn-ea"/>
        </a:defRPr>
      </a:lvl5pPr>
      <a:lvl6pPr marL="2514600" indent="-228600" algn="l" rtl="0" fontAlgn="base">
        <a:spcBef>
          <a:spcPct val="20000"/>
        </a:spcBef>
        <a:spcAft>
          <a:spcPct val="0"/>
        </a:spcAft>
        <a:buClr>
          <a:srgbClr val="1C5696"/>
        </a:buClr>
        <a:buSzPct val="80000"/>
        <a:buFont typeface="Times" pitchFamily="1" charset="0"/>
        <a:buChar char="•"/>
        <a:defRPr sz="2400">
          <a:solidFill>
            <a:srgbClr val="79878B"/>
          </a:solidFill>
          <a:latin typeface="+mn-lt"/>
          <a:ea typeface="+mn-ea"/>
        </a:defRPr>
      </a:lvl6pPr>
      <a:lvl7pPr marL="2971800" indent="-228600" algn="l" rtl="0" fontAlgn="base">
        <a:spcBef>
          <a:spcPct val="20000"/>
        </a:spcBef>
        <a:spcAft>
          <a:spcPct val="0"/>
        </a:spcAft>
        <a:buClr>
          <a:srgbClr val="1C5696"/>
        </a:buClr>
        <a:buSzPct val="80000"/>
        <a:buFont typeface="Times" pitchFamily="1" charset="0"/>
        <a:buChar char="•"/>
        <a:defRPr sz="2400">
          <a:solidFill>
            <a:srgbClr val="79878B"/>
          </a:solidFill>
          <a:latin typeface="+mn-lt"/>
          <a:ea typeface="+mn-ea"/>
        </a:defRPr>
      </a:lvl7pPr>
      <a:lvl8pPr marL="3429000" indent="-228600" algn="l" rtl="0" fontAlgn="base">
        <a:spcBef>
          <a:spcPct val="20000"/>
        </a:spcBef>
        <a:spcAft>
          <a:spcPct val="0"/>
        </a:spcAft>
        <a:buClr>
          <a:srgbClr val="1C5696"/>
        </a:buClr>
        <a:buSzPct val="80000"/>
        <a:buFont typeface="Times" pitchFamily="1" charset="0"/>
        <a:buChar char="•"/>
        <a:defRPr sz="2400">
          <a:solidFill>
            <a:srgbClr val="79878B"/>
          </a:solidFill>
          <a:latin typeface="+mn-lt"/>
          <a:ea typeface="+mn-ea"/>
        </a:defRPr>
      </a:lvl8pPr>
      <a:lvl9pPr marL="3886200" indent="-228600" algn="l" rtl="0" fontAlgn="base">
        <a:spcBef>
          <a:spcPct val="20000"/>
        </a:spcBef>
        <a:spcAft>
          <a:spcPct val="0"/>
        </a:spcAft>
        <a:buClr>
          <a:srgbClr val="1C5696"/>
        </a:buClr>
        <a:buSzPct val="80000"/>
        <a:buFont typeface="Times" pitchFamily="1" charset="0"/>
        <a:buChar char="•"/>
        <a:defRPr sz="2400">
          <a:solidFill>
            <a:srgbClr val="79878B"/>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aylor+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 y="-10883"/>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7"/>
          <p:cNvSpPr txBox="1">
            <a:spLocks noChangeArrowheads="1"/>
          </p:cNvSpPr>
          <p:nvPr/>
        </p:nvSpPr>
        <p:spPr bwMode="auto">
          <a:xfrm>
            <a:off x="387927" y="5791200"/>
            <a:ext cx="815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ea typeface="ＭＳ Ｐゴシック" pitchFamily="34" charset="-128"/>
              </a:defRPr>
            </a:lvl1pPr>
            <a:lvl2pPr marL="742950" indent="-285750" eaLnBrk="0" hangingPunct="0">
              <a:defRPr sz="3200">
                <a:solidFill>
                  <a:schemeClr val="tx1"/>
                </a:solidFill>
                <a:latin typeface="Arial" pitchFamily="34" charset="0"/>
                <a:ea typeface="ＭＳ Ｐゴシック" pitchFamily="34" charset="-128"/>
              </a:defRPr>
            </a:lvl2pPr>
            <a:lvl3pPr marL="1143000" indent="-228600" eaLnBrk="0" hangingPunct="0">
              <a:defRPr sz="3200">
                <a:solidFill>
                  <a:schemeClr val="tx1"/>
                </a:solidFill>
                <a:latin typeface="Arial" pitchFamily="34" charset="0"/>
                <a:ea typeface="ＭＳ Ｐゴシック" pitchFamily="34" charset="-128"/>
              </a:defRPr>
            </a:lvl3pPr>
            <a:lvl4pPr marL="1600200" indent="-228600" eaLnBrk="0" hangingPunct="0">
              <a:defRPr sz="3200">
                <a:solidFill>
                  <a:schemeClr val="tx1"/>
                </a:solidFill>
                <a:latin typeface="Arial" pitchFamily="34" charset="0"/>
                <a:ea typeface="ＭＳ Ｐゴシック" pitchFamily="34" charset="-128"/>
              </a:defRPr>
            </a:lvl4pPr>
            <a:lvl5pPr marL="2057400" indent="-228600" eaLnBrk="0" hangingPunct="0">
              <a:defRPr sz="32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2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2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2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200">
                <a:solidFill>
                  <a:schemeClr val="tx1"/>
                </a:solidFill>
                <a:latin typeface="Arial" pitchFamily="34" charset="0"/>
                <a:ea typeface="ＭＳ Ｐゴシック" pitchFamily="34" charset="-128"/>
              </a:defRPr>
            </a:lvl9pPr>
          </a:lstStyle>
          <a:p>
            <a:pPr algn="ctr" eaLnBrk="1" hangingPunct="1">
              <a:spcBef>
                <a:spcPct val="50000"/>
              </a:spcBef>
            </a:pPr>
            <a:r>
              <a:rPr lang="en-US" sz="3600" dirty="0" smtClean="0">
                <a:solidFill>
                  <a:schemeClr val="bg1"/>
                </a:solidFill>
              </a:rPr>
              <a:t>Experimental Design</a:t>
            </a:r>
            <a:endParaRPr lang="en-US" sz="36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5126" name="Text Box 82" descr="Pink tissue paper"/>
          <p:cNvSpPr txBox="1">
            <a:spLocks noChangeArrowheads="1"/>
          </p:cNvSpPr>
          <p:nvPr/>
        </p:nvSpPr>
        <p:spPr bwMode="auto">
          <a:xfrm>
            <a:off x="367145" y="1461790"/>
            <a:ext cx="82423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b="1" dirty="0" smtClean="0"/>
              <a:t>Notation</a:t>
            </a:r>
          </a:p>
          <a:p>
            <a:pPr eaLnBrk="1" hangingPunct="1">
              <a:spcBef>
                <a:spcPct val="50000"/>
              </a:spcBef>
            </a:pPr>
            <a:r>
              <a:rPr lang="en-US" sz="2800" b="1" dirty="0" smtClean="0"/>
              <a:t>Replication</a:t>
            </a:r>
          </a:p>
          <a:p>
            <a:pPr eaLnBrk="1" hangingPunct="1">
              <a:spcBef>
                <a:spcPct val="50000"/>
              </a:spcBef>
            </a:pPr>
            <a:r>
              <a:rPr lang="en-US" sz="2800" b="1" dirty="0" smtClean="0"/>
              <a:t>Unbalanced Data</a:t>
            </a:r>
          </a:p>
          <a:p>
            <a:pPr eaLnBrk="1" hangingPunct="1">
              <a:spcBef>
                <a:spcPct val="50000"/>
              </a:spcBef>
            </a:pPr>
            <a:endParaRPr lang="en-US" sz="2800" b="1" dirty="0"/>
          </a:p>
        </p:txBody>
      </p:sp>
      <p:sp>
        <p:nvSpPr>
          <p:cNvPr id="4" name="Rectangle 11"/>
          <p:cNvSpPr>
            <a:spLocks noChangeArrowheads="1"/>
          </p:cNvSpPr>
          <p:nvPr/>
        </p:nvSpPr>
        <p:spPr bwMode="auto">
          <a:xfrm>
            <a:off x="367144" y="2743200"/>
            <a:ext cx="3701473" cy="4572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986468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mc:AlternateContent xmlns:mc="http://schemas.openxmlformats.org/markup-compatibility/2006" xmlns:a14="http://schemas.microsoft.com/office/drawing/2010/main">
        <mc:Choice Requires="a14">
          <p:sp>
            <p:nvSpPr>
              <p:cNvPr id="5126" name="Text Box 82" descr="Pink tissue paper"/>
              <p:cNvSpPr txBox="1">
                <a:spLocks noChangeArrowheads="1"/>
              </p:cNvSpPr>
              <p:nvPr/>
            </p:nvSpPr>
            <p:spPr bwMode="auto">
              <a:xfrm>
                <a:off x="39256" y="1219200"/>
                <a:ext cx="9067800" cy="35632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smtClean="0">
                    <a:latin typeface="Times New Roman" pitchFamily="18" charset="0"/>
                    <a:cs typeface="Times New Roman" pitchFamily="18" charset="0"/>
                  </a:rPr>
                  <a:t>Unbalanced Data</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Even though many of our ANOVA formulas require n for each treatment combination in a design, we can still do our analysis – we need to rely on the software.</a:t>
                </a:r>
              </a:p>
              <a:p>
                <a:pPr marL="457200" indent="-457200" eaLnBrk="1" hangingPunct="1">
                  <a:spcBef>
                    <a:spcPct val="50000"/>
                  </a:spcBef>
                  <a:buFont typeface="Arial" pitchFamily="34" charset="0"/>
                  <a:buChar char="•"/>
                </a:pPr>
                <a:r>
                  <a:rPr lang="en-US" sz="1800" b="1" dirty="0" smtClean="0">
                    <a:latin typeface="Times New Roman" pitchFamily="18" charset="0"/>
                    <a:cs typeface="Times New Roman" pitchFamily="18" charset="0"/>
                  </a:rPr>
                  <a:t>Two-Way ANOVA </a:t>
                </a:r>
                <a:r>
                  <a:rPr lang="en-US" sz="1800" dirty="0" smtClean="0">
                    <a:latin typeface="Times New Roman" pitchFamily="18" charset="0"/>
                    <a:cs typeface="Times New Roman" pitchFamily="18" charset="0"/>
                  </a:rPr>
                  <a:t>– Let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a:cs typeface="Times New Roman" pitchFamily="18" charset="0"/>
                          </a:rPr>
                          <m:t>𝑛</m:t>
                        </m:r>
                      </m:e>
                      <m:sub>
                        <m:r>
                          <a:rPr lang="en-US" sz="1800" b="0" i="1" smtClean="0">
                            <a:latin typeface="Cambria Math"/>
                            <a:cs typeface="Times New Roman" pitchFamily="18" charset="0"/>
                          </a:rPr>
                          <m:t>11</m:t>
                        </m:r>
                      </m:sub>
                    </m:sSub>
                    <m:r>
                      <a:rPr lang="en-US" sz="1800" b="0" i="1" smtClean="0">
                        <a:latin typeface="Cambria Math"/>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a:cs typeface="Times New Roman" pitchFamily="18" charset="0"/>
                          </a:rPr>
                          <m:t>𝑛</m:t>
                        </m:r>
                      </m:e>
                      <m:sub>
                        <m:r>
                          <a:rPr lang="en-US" sz="1800" i="1">
                            <a:latin typeface="Cambria Math"/>
                            <a:cs typeface="Times New Roman" pitchFamily="18" charset="0"/>
                          </a:rPr>
                          <m:t>1</m:t>
                        </m:r>
                        <m:r>
                          <a:rPr lang="en-US" sz="1800" b="0" i="1" smtClean="0">
                            <a:latin typeface="Cambria Math"/>
                            <a:cs typeface="Times New Roman" pitchFamily="18" charset="0"/>
                          </a:rPr>
                          <m:t>2</m:t>
                        </m:r>
                      </m:sub>
                    </m:sSub>
                    <m:r>
                      <a:rPr lang="en-US" sz="1800" b="0" i="1" smtClean="0">
                        <a:latin typeface="Cambria Math"/>
                        <a:cs typeface="Times New Roman" pitchFamily="18" charset="0"/>
                      </a:rPr>
                      <m:t>, …,</m:t>
                    </m:r>
                  </m:oMath>
                </a14:m>
                <a:r>
                  <a:rPr lang="en-US" sz="1800" dirty="0">
                    <a:cs typeface="Times New Roman" pitchFamily="18" charset="0"/>
                  </a:rPr>
                  <a:t>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a:cs typeface="Times New Roman" pitchFamily="18" charset="0"/>
                          </a:rPr>
                          <m:t>𝑛</m:t>
                        </m:r>
                      </m:e>
                      <m:sub>
                        <m:r>
                          <a:rPr lang="en-US" sz="1800" b="0" i="1" smtClean="0">
                            <a:latin typeface="Cambria Math"/>
                            <a:cs typeface="Times New Roman" pitchFamily="18" charset="0"/>
                          </a:rPr>
                          <m:t>𝐼𝐽</m:t>
                        </m:r>
                      </m:sub>
                    </m:sSub>
                  </m:oMath>
                </a14:m>
                <a:r>
                  <a:rPr lang="en-US" sz="1800" dirty="0" smtClean="0">
                    <a:latin typeface="Times New Roman" pitchFamily="18" charset="0"/>
                    <a:cs typeface="Times New Roman" pitchFamily="18" charset="0"/>
                  </a:rPr>
                  <a:t> be the sample sizes in each group</a:t>
                </a:r>
              </a:p>
              <a:p>
                <a:pPr eaLnBrk="1" hangingPunct="1">
                  <a:spcBef>
                    <a:spcPct val="50000"/>
                  </a:spcBef>
                </a:pPr>
                <a14:m>
                  <m:oMathPara xmlns:m="http://schemas.openxmlformats.org/officeDocument/2006/math">
                    <m:oMathParaPr>
                      <m:jc m:val="centerGroup"/>
                    </m:oMathParaPr>
                    <m:oMath xmlns:m="http://schemas.openxmlformats.org/officeDocument/2006/math">
                      <m:r>
                        <a:rPr lang="en-US" sz="1800" b="0" i="1" smtClean="0">
                          <a:latin typeface="Cambria Math"/>
                          <a:cs typeface="Times New Roman" pitchFamily="18" charset="0"/>
                        </a:rPr>
                        <m:t>𝑁</m:t>
                      </m:r>
                      <m:r>
                        <a:rPr lang="en-US" sz="1800" b="0" i="1" smtClean="0">
                          <a:latin typeface="Cambria Math"/>
                          <a:cs typeface="Times New Roman" pitchFamily="18" charset="0"/>
                        </a:rPr>
                        <m:t>=</m:t>
                      </m:r>
                      <m:nary>
                        <m:naryPr>
                          <m:chr m:val="∑"/>
                          <m:ctrlPr>
                            <a:rPr lang="en-US" sz="1800" b="0" i="1" smtClean="0">
                              <a:latin typeface="Cambria Math" panose="02040503050406030204" pitchFamily="18" charset="0"/>
                              <a:cs typeface="Times New Roman" pitchFamily="18" charset="0"/>
                            </a:rPr>
                          </m:ctrlPr>
                        </m:naryPr>
                        <m:sub>
                          <m:r>
                            <m:rPr>
                              <m:brk m:alnAt="23"/>
                            </m:rPr>
                            <a:rPr lang="en-US" sz="1800" b="0" i="1" smtClean="0">
                              <a:latin typeface="Cambria Math"/>
                              <a:cs typeface="Times New Roman" pitchFamily="18" charset="0"/>
                            </a:rPr>
                            <m:t>𝑖</m:t>
                          </m:r>
                          <m:r>
                            <a:rPr lang="en-US" sz="1800" b="0" i="1" smtClean="0">
                              <a:latin typeface="Cambria Math"/>
                              <a:cs typeface="Times New Roman" pitchFamily="18" charset="0"/>
                            </a:rPr>
                            <m:t>=1</m:t>
                          </m:r>
                        </m:sub>
                        <m:sup>
                          <m:r>
                            <a:rPr lang="en-US" sz="1800" b="0" i="1" smtClean="0">
                              <a:latin typeface="Cambria Math"/>
                              <a:cs typeface="Times New Roman" pitchFamily="18" charset="0"/>
                            </a:rPr>
                            <m:t>𝐼</m:t>
                          </m:r>
                        </m:sup>
                        <m:e>
                          <m:nary>
                            <m:naryPr>
                              <m:chr m:val="∑"/>
                              <m:ctrlPr>
                                <a:rPr lang="en-US" sz="1800" b="0" i="1" smtClean="0">
                                  <a:latin typeface="Cambria Math" panose="02040503050406030204" pitchFamily="18" charset="0"/>
                                  <a:cs typeface="Times New Roman" pitchFamily="18" charset="0"/>
                                </a:rPr>
                              </m:ctrlPr>
                            </m:naryPr>
                            <m:sub>
                              <m:r>
                                <m:rPr>
                                  <m:brk m:alnAt="23"/>
                                </m:rPr>
                                <a:rPr lang="en-US" sz="1800" b="0" i="1" smtClean="0">
                                  <a:latin typeface="Cambria Math"/>
                                  <a:cs typeface="Times New Roman" pitchFamily="18" charset="0"/>
                                </a:rPr>
                                <m:t>𝑗</m:t>
                              </m:r>
                              <m:r>
                                <a:rPr lang="en-US" sz="1800" b="0" i="1" smtClean="0">
                                  <a:latin typeface="Cambria Math"/>
                                  <a:cs typeface="Times New Roman" pitchFamily="18" charset="0"/>
                                </a:rPr>
                                <m:t>=1</m:t>
                              </m:r>
                            </m:sub>
                            <m:sup>
                              <m:r>
                                <a:rPr lang="en-US" sz="1800" b="0" i="1" smtClean="0">
                                  <a:latin typeface="Cambria Math"/>
                                  <a:cs typeface="Times New Roman" pitchFamily="18" charset="0"/>
                                </a:rPr>
                                <m:t>𝐽</m:t>
                              </m:r>
                            </m:sup>
                            <m:e>
                              <m:sSub>
                                <m:sSubPr>
                                  <m:ctrlPr>
                                    <a:rPr lang="en-US" sz="1800" b="0" i="1" smtClean="0">
                                      <a:latin typeface="Cambria Math" panose="02040503050406030204" pitchFamily="18" charset="0"/>
                                      <a:cs typeface="Times New Roman" pitchFamily="18" charset="0"/>
                                    </a:rPr>
                                  </m:ctrlPr>
                                </m:sSubPr>
                                <m:e>
                                  <m:r>
                                    <a:rPr lang="en-US" sz="1800" b="0" i="1" smtClean="0">
                                      <a:latin typeface="Cambria Math"/>
                                      <a:cs typeface="Times New Roman" pitchFamily="18" charset="0"/>
                                    </a:rPr>
                                    <m:t>𝑛</m:t>
                                  </m:r>
                                </m:e>
                                <m:sub>
                                  <m:r>
                                    <a:rPr lang="en-US" sz="1800" b="0" i="1" smtClean="0">
                                      <a:latin typeface="Cambria Math"/>
                                      <a:cs typeface="Times New Roman" pitchFamily="18" charset="0"/>
                                    </a:rPr>
                                    <m:t>𝑖𝑗</m:t>
                                  </m:r>
                                </m:sub>
                              </m:sSub>
                            </m:e>
                          </m:nary>
                        </m:e>
                      </m:nary>
                    </m:oMath>
                  </m:oMathPara>
                </a14:m>
                <a:endParaRPr lang="en-US" sz="1800" dirty="0" smtClean="0">
                  <a:latin typeface="Times New Roman" pitchFamily="18" charset="0"/>
                  <a:cs typeface="Times New Roman" pitchFamily="18" charset="0"/>
                </a:endParaRPr>
              </a:p>
              <a:p>
                <a:pPr marL="457200" indent="-457200" eaLnBrk="1" hangingPunct="1">
                  <a:spcBef>
                    <a:spcPct val="50000"/>
                  </a:spcBef>
                  <a:buFont typeface="Arial" pitchFamily="34" charset="0"/>
                  <a:buChar char="•"/>
                </a:pP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a:cs typeface="Times New Roman" pitchFamily="18" charset="0"/>
                          </a:rPr>
                          <m:t>𝑑𝑓</m:t>
                        </m:r>
                      </m:e>
                      <m:sub>
                        <m:r>
                          <a:rPr lang="en-US" sz="1800" b="0" i="1" smtClean="0">
                            <a:latin typeface="Cambria Math"/>
                            <a:cs typeface="Times New Roman" pitchFamily="18" charset="0"/>
                          </a:rPr>
                          <m:t>𝐴</m:t>
                        </m:r>
                      </m:sub>
                    </m:sSub>
                    <m:r>
                      <a:rPr lang="en-US" sz="1800" b="0" i="1" smtClean="0">
                        <a:latin typeface="Cambria Math"/>
                        <a:cs typeface="Times New Roman" pitchFamily="18" charset="0"/>
                      </a:rPr>
                      <m:t>=</m:t>
                    </m:r>
                    <m:r>
                      <a:rPr lang="en-US" sz="1800" b="0" i="1" smtClean="0">
                        <a:latin typeface="Cambria Math"/>
                        <a:cs typeface="Times New Roman" pitchFamily="18" charset="0"/>
                      </a:rPr>
                      <m:t>𝐼</m:t>
                    </m:r>
                    <m:r>
                      <a:rPr lang="en-US" sz="1800" b="0" i="1" smtClean="0">
                        <a:latin typeface="Cambria Math"/>
                        <a:cs typeface="Times New Roman" pitchFamily="18" charset="0"/>
                      </a:rPr>
                      <m:t>−1</m:t>
                    </m:r>
                  </m:oMath>
                </a14:m>
                <a:r>
                  <a:rPr lang="en-US" sz="1800" dirty="0" smtClean="0">
                    <a:latin typeface="Times New Roman" pitchFamily="18" charset="0"/>
                    <a:cs typeface="Times New Roman" pitchFamily="18" charset="0"/>
                  </a:rPr>
                  <a:t> </a:t>
                </a:r>
                <a14:m>
                  <m:oMath xmlns:m="http://schemas.openxmlformats.org/officeDocument/2006/math">
                    <m:r>
                      <a:rPr lang="en-US" sz="1800" b="0" i="0" smtClean="0">
                        <a:latin typeface="Cambria Math"/>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a:cs typeface="Times New Roman" pitchFamily="18" charset="0"/>
                          </a:rPr>
                          <m:t>𝑑𝑓</m:t>
                        </m:r>
                      </m:e>
                      <m:sub>
                        <m:r>
                          <a:rPr lang="en-US" sz="1800" b="0" i="1" smtClean="0">
                            <a:latin typeface="Cambria Math"/>
                            <a:cs typeface="Times New Roman" pitchFamily="18" charset="0"/>
                          </a:rPr>
                          <m:t>𝐵</m:t>
                        </m:r>
                      </m:sub>
                    </m:sSub>
                    <m:r>
                      <a:rPr lang="en-US" sz="1800" i="1">
                        <a:latin typeface="Cambria Math"/>
                        <a:cs typeface="Times New Roman" pitchFamily="18" charset="0"/>
                      </a:rPr>
                      <m:t>=</m:t>
                    </m:r>
                    <m:r>
                      <a:rPr lang="en-US" sz="1800" b="0" i="1" smtClean="0">
                        <a:latin typeface="Cambria Math"/>
                        <a:cs typeface="Times New Roman" pitchFamily="18" charset="0"/>
                      </a:rPr>
                      <m:t>𝐽</m:t>
                    </m:r>
                    <m:r>
                      <a:rPr lang="en-US" sz="1800" i="1">
                        <a:latin typeface="Cambria Math"/>
                        <a:cs typeface="Times New Roman" pitchFamily="18" charset="0"/>
                      </a:rPr>
                      <m:t>−1</m:t>
                    </m:r>
                  </m:oMath>
                </a14:m>
                <a:r>
                  <a:rPr lang="en-US" sz="1800" dirty="0" smtClean="0">
                    <a:latin typeface="Times New Roman" pitchFamily="18" charset="0"/>
                    <a:cs typeface="Times New Roman" pitchFamily="18" charset="0"/>
                  </a:rPr>
                  <a:t> </a:t>
                </a:r>
                <a14:m>
                  <m:oMath xmlns:m="http://schemas.openxmlformats.org/officeDocument/2006/math">
                    <m:r>
                      <a:rPr lang="en-US" sz="1800" b="0" i="0" smtClean="0">
                        <a:latin typeface="Cambria Math"/>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a:cs typeface="Times New Roman" pitchFamily="18" charset="0"/>
                          </a:rPr>
                          <m:t>𝑑𝑓</m:t>
                        </m:r>
                      </m:e>
                      <m:sub>
                        <m:r>
                          <a:rPr lang="en-US" sz="1800" b="0" i="1" smtClean="0">
                            <a:latin typeface="Cambria Math"/>
                            <a:cs typeface="Times New Roman" pitchFamily="18" charset="0"/>
                          </a:rPr>
                          <m:t>𝐴𝐵</m:t>
                        </m:r>
                      </m:sub>
                    </m:sSub>
                    <m:r>
                      <a:rPr lang="en-US" sz="1800" i="1">
                        <a:latin typeface="Cambria Math"/>
                        <a:cs typeface="Times New Roman" pitchFamily="18" charset="0"/>
                      </a:rPr>
                      <m:t>=</m:t>
                    </m:r>
                    <m:r>
                      <a:rPr lang="en-US" sz="1800" b="0" i="1" smtClean="0">
                        <a:latin typeface="Cambria Math"/>
                        <a:cs typeface="Times New Roman" pitchFamily="18" charset="0"/>
                      </a:rPr>
                      <m:t>(</m:t>
                    </m:r>
                    <m:r>
                      <a:rPr lang="en-US" sz="1800" i="1">
                        <a:latin typeface="Cambria Math"/>
                        <a:cs typeface="Times New Roman" pitchFamily="18" charset="0"/>
                      </a:rPr>
                      <m:t>𝐼</m:t>
                    </m:r>
                    <m:r>
                      <a:rPr lang="en-US" sz="1800" i="1">
                        <a:latin typeface="Cambria Math"/>
                        <a:cs typeface="Times New Roman" pitchFamily="18" charset="0"/>
                      </a:rPr>
                      <m:t>−1)(</m:t>
                    </m:r>
                    <m:r>
                      <a:rPr lang="en-US" sz="1800" i="1">
                        <a:latin typeface="Cambria Math"/>
                        <a:cs typeface="Times New Roman" pitchFamily="18" charset="0"/>
                      </a:rPr>
                      <m:t>𝐽</m:t>
                    </m:r>
                    <m:r>
                      <a:rPr lang="en-US" sz="1800" i="1">
                        <a:latin typeface="Cambria Math"/>
                        <a:cs typeface="Times New Roman" pitchFamily="18" charset="0"/>
                      </a:rPr>
                      <m:t>−1)</m:t>
                    </m:r>
                  </m:oMath>
                </a14:m>
                <a:r>
                  <a:rPr lang="en-US" sz="1800" dirty="0" smtClean="0">
                    <a:latin typeface="Times New Roman" pitchFamily="18" charset="0"/>
                    <a:cs typeface="Times New Roman" pitchFamily="18" charset="0"/>
                  </a:rPr>
                  <a:t>      </a:t>
                </a:r>
                <a14:m>
                  <m:oMath xmlns:m="http://schemas.openxmlformats.org/officeDocument/2006/math">
                    <m:r>
                      <a:rPr lang="en-US" sz="1800" b="0" i="0" smtClean="0">
                        <a:latin typeface="Cambria Math"/>
                        <a:cs typeface="Times New Roman" pitchFamily="18" charset="0"/>
                      </a:rPr>
                      <m:t> </m:t>
                    </m:r>
                    <m:sSub>
                      <m:sSubPr>
                        <m:ctrlPr>
                          <a:rPr lang="en-US" sz="1800" i="1">
                            <a:latin typeface="Cambria Math" panose="02040503050406030204" pitchFamily="18" charset="0"/>
                            <a:cs typeface="Times New Roman" pitchFamily="18" charset="0"/>
                          </a:rPr>
                        </m:ctrlPr>
                      </m:sSubPr>
                      <m:e>
                        <m:r>
                          <a:rPr lang="en-US" sz="1800" i="1">
                            <a:latin typeface="Cambria Math"/>
                            <a:cs typeface="Times New Roman" pitchFamily="18" charset="0"/>
                          </a:rPr>
                          <m:t>𝑑𝑓</m:t>
                        </m:r>
                      </m:e>
                      <m:sub>
                        <m:r>
                          <a:rPr lang="en-US" sz="1800" b="0" i="1" smtClean="0">
                            <a:latin typeface="Cambria Math"/>
                            <a:cs typeface="Times New Roman" pitchFamily="18" charset="0"/>
                          </a:rPr>
                          <m:t>𝐸𝑟𝑟𝑜𝑟</m:t>
                        </m:r>
                      </m:sub>
                    </m:sSub>
                    <m:r>
                      <a:rPr lang="en-US" sz="1800" i="1">
                        <a:latin typeface="Cambria Math"/>
                        <a:cs typeface="Times New Roman" pitchFamily="18" charset="0"/>
                      </a:rPr>
                      <m:t>=</m:t>
                    </m:r>
                    <m:r>
                      <a:rPr lang="en-US" sz="1800" b="0" i="1" smtClean="0">
                        <a:latin typeface="Cambria Math"/>
                        <a:cs typeface="Times New Roman" pitchFamily="18" charset="0"/>
                      </a:rPr>
                      <m:t>𝑁</m:t>
                    </m:r>
                    <m:r>
                      <a:rPr lang="en-US" sz="1800" b="0" i="1" smtClean="0">
                        <a:latin typeface="Cambria Math"/>
                        <a:cs typeface="Times New Roman" pitchFamily="18" charset="0"/>
                      </a:rPr>
                      <m:t>−</m:t>
                    </m:r>
                    <m:r>
                      <a:rPr lang="en-US" sz="1800" b="0" i="1" smtClean="0">
                        <a:latin typeface="Cambria Math"/>
                        <a:cs typeface="Times New Roman" pitchFamily="18" charset="0"/>
                      </a:rPr>
                      <m:t>𝐼𝐽</m:t>
                    </m:r>
                  </m:oMath>
                </a14:m>
                <a:endParaRPr lang="en-US" sz="1800" dirty="0">
                  <a:latin typeface="Times New Roman" pitchFamily="18" charset="0"/>
                  <a:cs typeface="Times New Roman" pitchFamily="18" charset="0"/>
                </a:endParaRPr>
              </a:p>
              <a:p>
                <a:pPr marL="457200" indent="-457200" eaLnBrk="1" hangingPunct="1">
                  <a:spcBef>
                    <a:spcPct val="50000"/>
                  </a:spcBef>
                  <a:buFont typeface="Arial" pitchFamily="34" charset="0"/>
                  <a:buChar char="•"/>
                </a:pPr>
                <a:endParaRPr lang="en-US" sz="1800" dirty="0" smtClean="0">
                  <a:latin typeface="Times New Roman" pitchFamily="18" charset="0"/>
                  <a:cs typeface="Times New Roman" pitchFamily="18" charset="0"/>
                </a:endParaRP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Example: Cancer Data in SPSS and R</a:t>
                </a:r>
              </a:p>
            </p:txBody>
          </p:sp>
        </mc:Choice>
        <mc:Fallback xmlns="">
          <p:sp>
            <p:nvSpPr>
              <p:cNvPr id="5126" name="Text Box 82" descr="Pink tissue paper"/>
              <p:cNvSpPr txBox="1">
                <a:spLocks noRot="1" noChangeAspect="1" noMove="1" noResize="1" noEditPoints="1" noAdjustHandles="1" noChangeArrowheads="1" noChangeShapeType="1" noTextEdit="1"/>
              </p:cNvSpPr>
              <p:nvPr/>
            </p:nvSpPr>
            <p:spPr bwMode="auto">
              <a:xfrm>
                <a:off x="39256" y="1219200"/>
                <a:ext cx="9067800" cy="3563220"/>
              </a:xfrm>
              <a:prstGeom prst="rect">
                <a:avLst/>
              </a:prstGeom>
              <a:blipFill rotWithShape="1">
                <a:blip r:embed="rId3"/>
                <a:stretch>
                  <a:fillRect l="-538" t="-855" b="-17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339906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5126" name="Text Box 82" descr="Pink tissue paper"/>
          <p:cNvSpPr txBox="1">
            <a:spLocks noChangeArrowheads="1"/>
          </p:cNvSpPr>
          <p:nvPr/>
        </p:nvSpPr>
        <p:spPr bwMode="auto">
          <a:xfrm>
            <a:off x="39256" y="1219200"/>
            <a:ext cx="90678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b="1" dirty="0" smtClean="0">
                <a:latin typeface="Times New Roman" pitchFamily="18" charset="0"/>
                <a:cs typeface="Times New Roman" pitchFamily="18" charset="0"/>
              </a:rPr>
              <a:t>Things to Remember with Unbalanced Data</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Standard Formulas for estimating model parameters are often invalid</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Order of the factors in the model affects SS, MS, and F-tests</a:t>
            </a:r>
          </a:p>
          <a:p>
            <a:pPr marL="457200" indent="-457200" eaLnBrk="1" hangingPunct="1">
              <a:spcBef>
                <a:spcPct val="50000"/>
              </a:spcBef>
              <a:buFont typeface="Arial" pitchFamily="34" charset="0"/>
              <a:buChar char="•"/>
            </a:pPr>
            <a:endParaRPr lang="en-US" sz="1800" dirty="0" smtClean="0">
              <a:latin typeface="Times New Roman" pitchFamily="18" charset="0"/>
              <a:cs typeface="Times New Roman" pitchFamily="18" charset="0"/>
            </a:endParaRPr>
          </a:p>
          <a:p>
            <a:pPr marL="457200" indent="-457200" eaLnBrk="1" hangingPunct="1">
              <a:spcBef>
                <a:spcPct val="50000"/>
              </a:spcBef>
              <a:buFont typeface="Arial" pitchFamily="34" charset="0"/>
              <a:buChar char="•"/>
            </a:pPr>
            <a:endParaRPr lang="en-US" sz="1800" dirty="0">
              <a:latin typeface="Times New Roman" pitchFamily="18" charset="0"/>
              <a:cs typeface="Times New Roman" pitchFamily="18" charset="0"/>
            </a:endParaRPr>
          </a:p>
          <a:p>
            <a:pPr marL="457200" indent="-457200" eaLnBrk="1" hangingPunct="1">
              <a:spcBef>
                <a:spcPct val="50000"/>
              </a:spcBef>
              <a:buFont typeface="Arial" pitchFamily="34" charset="0"/>
              <a:buChar char="•"/>
            </a:pPr>
            <a:endParaRPr lang="en-US" sz="1800" dirty="0" smtClean="0">
              <a:latin typeface="Times New Roman" pitchFamily="18" charset="0"/>
              <a:cs typeface="Times New Roman" pitchFamily="18" charset="0"/>
            </a:endParaRPr>
          </a:p>
          <a:p>
            <a:pPr marL="457200" indent="-457200" eaLnBrk="1" hangingPunct="1">
              <a:spcBef>
                <a:spcPct val="50000"/>
              </a:spcBef>
              <a:buFont typeface="Arial" pitchFamily="34" charset="0"/>
              <a:buChar char="•"/>
            </a:pPr>
            <a:endParaRPr lang="en-US" sz="1800" dirty="0" smtClean="0">
              <a:latin typeface="Times New Roman" pitchFamily="18" charset="0"/>
              <a:cs typeface="Times New Roman" pitchFamily="18" charset="0"/>
            </a:endParaRPr>
          </a:p>
          <a:p>
            <a:pPr eaLnBrk="1" hangingPunct="1">
              <a:spcBef>
                <a:spcPct val="50000"/>
              </a:spcBef>
            </a:pPr>
            <a:endParaRPr lang="en-US" sz="1800" dirty="0" smtClean="0">
              <a:latin typeface="Times New Roman" pitchFamily="18" charset="0"/>
              <a:cs typeface="Times New Roman" pitchFamily="18" charset="0"/>
            </a:endParaRP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Example: Cancer Data in SPSS and R</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Should it matter if we put Gender or Cancer Type first in the model?</a:t>
            </a:r>
          </a:p>
        </p:txBody>
      </p:sp>
      <p:graphicFrame>
        <p:nvGraphicFramePr>
          <p:cNvPr id="4" name="Table 3"/>
          <p:cNvGraphicFramePr>
            <a:graphicFrameLocks noGrp="1"/>
          </p:cNvGraphicFramePr>
          <p:nvPr>
            <p:extLst>
              <p:ext uri="{D42A27DB-BD31-4B8C-83A1-F6EECF244321}">
                <p14:modId xmlns:p14="http://schemas.microsoft.com/office/powerpoint/2010/main" val="554981969"/>
              </p:ext>
            </p:extLst>
          </p:nvPr>
        </p:nvGraphicFramePr>
        <p:xfrm>
          <a:off x="1219200" y="3015562"/>
          <a:ext cx="5893436" cy="993186"/>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843280">
                  <a:extLst>
                    <a:ext uri="{9D8B030D-6E8A-4147-A177-3AD203B41FA5}">
                      <a16:colId xmlns:a16="http://schemas.microsoft.com/office/drawing/2014/main" val="20001"/>
                    </a:ext>
                  </a:extLst>
                </a:gridCol>
                <a:gridCol w="981393">
                  <a:extLst>
                    <a:ext uri="{9D8B030D-6E8A-4147-A177-3AD203B41FA5}">
                      <a16:colId xmlns:a16="http://schemas.microsoft.com/office/drawing/2014/main" val="20002"/>
                    </a:ext>
                  </a:extLst>
                </a:gridCol>
                <a:gridCol w="695643">
                  <a:extLst>
                    <a:ext uri="{9D8B030D-6E8A-4147-A177-3AD203B41FA5}">
                      <a16:colId xmlns:a16="http://schemas.microsoft.com/office/drawing/2014/main" val="20003"/>
                    </a:ext>
                  </a:extLst>
                </a:gridCol>
                <a:gridCol w="843280">
                  <a:extLst>
                    <a:ext uri="{9D8B030D-6E8A-4147-A177-3AD203B41FA5}">
                      <a16:colId xmlns:a16="http://schemas.microsoft.com/office/drawing/2014/main" val="20004"/>
                    </a:ext>
                  </a:extLst>
                </a:gridCol>
                <a:gridCol w="775017">
                  <a:extLst>
                    <a:ext uri="{9D8B030D-6E8A-4147-A177-3AD203B41FA5}">
                      <a16:colId xmlns:a16="http://schemas.microsoft.com/office/drawing/2014/main" val="20005"/>
                    </a:ext>
                  </a:extLst>
                </a:gridCol>
                <a:gridCol w="932180">
                  <a:extLst>
                    <a:ext uri="{9D8B030D-6E8A-4147-A177-3AD203B41FA5}">
                      <a16:colId xmlns:a16="http://schemas.microsoft.com/office/drawing/2014/main" val="20006"/>
                    </a:ext>
                  </a:extLst>
                </a:gridCol>
              </a:tblGrid>
              <a:tr h="383586">
                <a:tc>
                  <a:txBody>
                    <a:bodyPr/>
                    <a:lstStyle/>
                    <a:p>
                      <a:endParaRPr lang="en-US" sz="1400" b="0" baseline="0" dirty="0">
                        <a:solidFill>
                          <a:schemeClr val="tx1"/>
                        </a:solidFill>
                      </a:endParaRPr>
                    </a:p>
                  </a:txBody>
                  <a:tcPr/>
                </a:tc>
                <a:tc>
                  <a:txBody>
                    <a:bodyPr/>
                    <a:lstStyle/>
                    <a:p>
                      <a:pPr algn="ctr"/>
                      <a:r>
                        <a:rPr lang="en-US" sz="1400" b="0" baseline="0" dirty="0" smtClean="0">
                          <a:solidFill>
                            <a:schemeClr val="tx1"/>
                          </a:solidFill>
                        </a:rPr>
                        <a:t>Bladder</a:t>
                      </a:r>
                      <a:endParaRPr lang="en-US" sz="1400" b="0" baseline="0" dirty="0">
                        <a:solidFill>
                          <a:schemeClr val="tx1"/>
                        </a:solidFill>
                      </a:endParaRPr>
                    </a:p>
                  </a:txBody>
                  <a:tcPr/>
                </a:tc>
                <a:tc>
                  <a:txBody>
                    <a:bodyPr/>
                    <a:lstStyle/>
                    <a:p>
                      <a:pPr algn="ctr"/>
                      <a:r>
                        <a:rPr lang="en-US" sz="1400" b="0" baseline="0" dirty="0" smtClean="0">
                          <a:solidFill>
                            <a:schemeClr val="tx1"/>
                          </a:solidFill>
                        </a:rPr>
                        <a:t>Bronchus</a:t>
                      </a:r>
                      <a:endParaRPr lang="en-US" sz="1400" b="0" baseline="0" dirty="0">
                        <a:solidFill>
                          <a:schemeClr val="tx1"/>
                        </a:solidFill>
                      </a:endParaRPr>
                    </a:p>
                  </a:txBody>
                  <a:tcPr/>
                </a:tc>
                <a:tc>
                  <a:txBody>
                    <a:bodyPr/>
                    <a:lstStyle/>
                    <a:p>
                      <a:pPr algn="ctr"/>
                      <a:r>
                        <a:rPr lang="en-US" sz="1400" b="0" baseline="0" dirty="0" smtClean="0">
                          <a:solidFill>
                            <a:schemeClr val="tx1"/>
                          </a:solidFill>
                        </a:rPr>
                        <a:t>Colon</a:t>
                      </a:r>
                      <a:endParaRPr lang="en-US" sz="1400" b="0" baseline="0" dirty="0">
                        <a:solidFill>
                          <a:schemeClr val="tx1"/>
                        </a:solidFill>
                      </a:endParaRPr>
                    </a:p>
                  </a:txBody>
                  <a:tcPr/>
                </a:tc>
                <a:tc>
                  <a:txBody>
                    <a:bodyPr/>
                    <a:lstStyle/>
                    <a:p>
                      <a:pPr algn="ctr"/>
                      <a:r>
                        <a:rPr lang="en-US" sz="1400" b="0" baseline="0" dirty="0" smtClean="0">
                          <a:solidFill>
                            <a:schemeClr val="tx1"/>
                          </a:solidFill>
                        </a:rPr>
                        <a:t>Rectum</a:t>
                      </a:r>
                      <a:endParaRPr lang="en-US" sz="1400" b="0" baseline="0" dirty="0">
                        <a:solidFill>
                          <a:schemeClr val="tx1"/>
                        </a:solidFill>
                      </a:endParaRPr>
                    </a:p>
                  </a:txBody>
                  <a:tcPr/>
                </a:tc>
                <a:tc>
                  <a:txBody>
                    <a:bodyPr/>
                    <a:lstStyle/>
                    <a:p>
                      <a:pPr algn="ctr"/>
                      <a:r>
                        <a:rPr lang="en-US" sz="1400" b="0" baseline="0" dirty="0" smtClean="0">
                          <a:solidFill>
                            <a:schemeClr val="tx1"/>
                          </a:solidFill>
                        </a:rPr>
                        <a:t>Kidney</a:t>
                      </a:r>
                    </a:p>
                  </a:txBody>
                  <a:tcPr/>
                </a:tc>
                <a:tc>
                  <a:txBody>
                    <a:bodyPr/>
                    <a:lstStyle/>
                    <a:p>
                      <a:pPr algn="ctr"/>
                      <a:r>
                        <a:rPr lang="en-US" sz="1400" b="0" baseline="0" dirty="0" smtClean="0">
                          <a:solidFill>
                            <a:schemeClr val="tx1"/>
                          </a:solidFill>
                        </a:rPr>
                        <a:t>Stomach</a:t>
                      </a:r>
                      <a:endParaRPr lang="en-US" sz="1400" b="0" baseline="0" dirty="0">
                        <a:solidFill>
                          <a:schemeClr val="tx1"/>
                        </a:solidFill>
                      </a:endParaRPr>
                    </a:p>
                  </a:txBody>
                  <a:tcPr/>
                </a:tc>
                <a:extLst>
                  <a:ext uri="{0D108BD9-81ED-4DB2-BD59-A6C34878D82A}">
                    <a16:rowId xmlns:a16="http://schemas.microsoft.com/office/drawing/2014/main" val="10000"/>
                  </a:ext>
                </a:extLst>
              </a:tr>
              <a:tr h="288272">
                <a:tc>
                  <a:txBody>
                    <a:bodyPr/>
                    <a:lstStyle/>
                    <a:p>
                      <a:pPr algn="ctr"/>
                      <a:r>
                        <a:rPr lang="en-US" sz="1400" dirty="0" smtClean="0"/>
                        <a:t>Female</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74782">
                <a:tc>
                  <a:txBody>
                    <a:bodyPr/>
                    <a:lstStyle/>
                    <a:p>
                      <a:pPr algn="ctr"/>
                      <a:r>
                        <a:rPr lang="en-US" sz="1400" dirty="0" smtClean="0"/>
                        <a:t>Male</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04800" y="3370060"/>
            <a:ext cx="780983" cy="307777"/>
          </a:xfrm>
          <a:prstGeom prst="rect">
            <a:avLst/>
          </a:prstGeom>
          <a:noFill/>
        </p:spPr>
        <p:txBody>
          <a:bodyPr wrap="none" rtlCol="0">
            <a:spAutoFit/>
          </a:bodyPr>
          <a:lstStyle/>
          <a:p>
            <a:r>
              <a:rPr lang="en-US" sz="1400" dirty="0" smtClean="0"/>
              <a:t>Gender</a:t>
            </a:r>
            <a:endParaRPr lang="en-US" sz="1400" dirty="0"/>
          </a:p>
        </p:txBody>
      </p:sp>
      <p:sp>
        <p:nvSpPr>
          <p:cNvPr id="6" name="TextBox 5"/>
          <p:cNvSpPr txBox="1"/>
          <p:nvPr/>
        </p:nvSpPr>
        <p:spPr>
          <a:xfrm>
            <a:off x="3352800" y="2657618"/>
            <a:ext cx="1195840" cy="307777"/>
          </a:xfrm>
          <a:prstGeom prst="rect">
            <a:avLst/>
          </a:prstGeom>
          <a:noFill/>
        </p:spPr>
        <p:txBody>
          <a:bodyPr wrap="none" rtlCol="0">
            <a:spAutoFit/>
          </a:bodyPr>
          <a:lstStyle/>
          <a:p>
            <a:r>
              <a:rPr lang="en-US" sz="1400" dirty="0" smtClean="0"/>
              <a:t>Cancer Type</a:t>
            </a:r>
            <a:endParaRPr lang="en-US" sz="1400" dirty="0"/>
          </a:p>
        </p:txBody>
      </p:sp>
    </p:spTree>
    <p:extLst>
      <p:ext uri="{BB962C8B-B14F-4D97-AF65-F5344CB8AC3E}">
        <p14:creationId xmlns:p14="http://schemas.microsoft.com/office/powerpoint/2010/main" val="151323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mc:AlternateContent xmlns:mc="http://schemas.openxmlformats.org/markup-compatibility/2006" xmlns:a14="http://schemas.microsoft.com/office/drawing/2010/main">
        <mc:Choice Requires="a14">
          <p:sp>
            <p:nvSpPr>
              <p:cNvPr id="5126" name="Text Box 82" descr="Pink tissue paper"/>
              <p:cNvSpPr txBox="1">
                <a:spLocks noChangeArrowheads="1"/>
              </p:cNvSpPr>
              <p:nvPr/>
            </p:nvSpPr>
            <p:spPr bwMode="auto">
              <a:xfrm>
                <a:off x="39256" y="2209800"/>
                <a:ext cx="9067800" cy="35153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b="1" dirty="0" smtClean="0">
                    <a:latin typeface="Times New Roman" pitchFamily="18" charset="0"/>
                    <a:cs typeface="Times New Roman" pitchFamily="18" charset="0"/>
                  </a:rPr>
                  <a:t>It does matter the order of the factors when the data are unbalanced.</a:t>
                </a:r>
              </a:p>
              <a:p>
                <a:pPr marL="457200" indent="-457200" eaLnBrk="1" hangingPunct="1">
                  <a:spcBef>
                    <a:spcPct val="50000"/>
                  </a:spcBef>
                  <a:buFont typeface="Arial" pitchFamily="34" charset="0"/>
                  <a:buChar char="•"/>
                </a:pPr>
                <a:r>
                  <a:rPr lang="en-US" sz="2000" dirty="0" smtClean="0">
                    <a:latin typeface="Times New Roman" pitchFamily="18" charset="0"/>
                    <a:cs typeface="Times New Roman" pitchFamily="18" charset="0"/>
                  </a:rPr>
                  <a:t>Type I SS in SPSS and R gives the first term of the model the chance to “explain” as much of the variability as possible, with the second, third, and later terms a chance to “explain” what is left over (Type I SS is also called Sequential SS)</a:t>
                </a:r>
              </a:p>
              <a:p>
                <a:pPr marL="457200" indent="-457200" eaLnBrk="1" hangingPunct="1">
                  <a:spcBef>
                    <a:spcPct val="50000"/>
                  </a:spcBef>
                  <a:buFont typeface="Arial" pitchFamily="34" charset="0"/>
                  <a:buChar char="•"/>
                </a:pPr>
                <a:r>
                  <a:rPr lang="en-US" sz="2000" dirty="0" smtClean="0">
                    <a:latin typeface="Times New Roman" pitchFamily="18" charset="0"/>
                    <a:cs typeface="Times New Roman" pitchFamily="18" charset="0"/>
                  </a:rPr>
                  <a:t>Sometimes it is useful to use Type III SS in SPSS, which treats each term as if it were the last in the model.  That is, what is unique about the term after explaining all others (also called SS last)</a:t>
                </a:r>
              </a:p>
              <a:p>
                <a:pPr marL="457200" indent="-457200" eaLnBrk="1" hangingPunct="1">
                  <a:spcBef>
                    <a:spcPct val="50000"/>
                  </a:spcBef>
                  <a:buFont typeface="Arial" pitchFamily="34" charset="0"/>
                  <a:buChar char="•"/>
                </a:pPr>
                <a:r>
                  <a:rPr lang="en-US" sz="2000" dirty="0" smtClean="0">
                    <a:latin typeface="Times New Roman" pitchFamily="18" charset="0"/>
                    <a:cs typeface="Times New Roman" pitchFamily="18" charset="0"/>
                  </a:rPr>
                  <a:t>Note: By default, SPSS uses Type III SS and R uses Type II SS</a:t>
                </a:r>
              </a:p>
              <a:p>
                <a:pPr marL="457200" indent="-457200" eaLnBrk="1" hangingPunct="1">
                  <a:spcBef>
                    <a:spcPct val="50000"/>
                  </a:spcBef>
                  <a:buFont typeface="Arial" pitchFamily="34" charset="0"/>
                  <a:buChar char="•"/>
                </a:pPr>
                <a:r>
                  <a:rPr lang="en-US" sz="2000" dirty="0" smtClean="0">
                    <a:latin typeface="Times New Roman" pitchFamily="18" charset="0"/>
                    <a:cs typeface="Times New Roman" pitchFamily="18" charset="0"/>
                  </a:rPr>
                  <a:t>For Type III SS, </a:t>
                </a:r>
                <a14:m>
                  <m:oMath xmlns:m="http://schemas.openxmlformats.org/officeDocument/2006/math">
                    <m:sSub>
                      <m:sSubPr>
                        <m:ctrlPr>
                          <a:rPr lang="en-US" sz="2000" i="1" smtClean="0">
                            <a:latin typeface="Cambria Math" panose="02040503050406030204" pitchFamily="18" charset="0"/>
                            <a:cs typeface="Times New Roman" pitchFamily="18" charset="0"/>
                          </a:rPr>
                        </m:ctrlPr>
                      </m:sSubPr>
                      <m:e>
                        <m:r>
                          <a:rPr lang="en-US" sz="2000" b="0" i="1" smtClean="0">
                            <a:latin typeface="Cambria Math"/>
                            <a:cs typeface="Times New Roman" pitchFamily="18" charset="0"/>
                          </a:rPr>
                          <m:t>𝑆𝑆</m:t>
                        </m:r>
                      </m:e>
                      <m:sub>
                        <m:r>
                          <a:rPr lang="en-US" sz="2000" b="0" i="1" smtClean="0">
                            <a:latin typeface="Cambria Math"/>
                            <a:cs typeface="Times New Roman" pitchFamily="18" charset="0"/>
                          </a:rPr>
                          <m:t>𝑚𝑜𝑑𝑒𝑙</m:t>
                        </m:r>
                      </m:sub>
                    </m:sSub>
                    <m:r>
                      <a:rPr lang="en-US" sz="2000" i="1" smtClean="0">
                        <a:latin typeface="Cambria Math"/>
                        <a:ea typeface="Cambria Math"/>
                        <a:cs typeface="Times New Roman" pitchFamily="18" charset="0"/>
                      </a:rPr>
                      <m:t>≠</m:t>
                    </m:r>
                    <m:sSub>
                      <m:sSubPr>
                        <m:ctrlPr>
                          <a:rPr lang="en-US" sz="2000" i="1">
                            <a:latin typeface="Cambria Math" panose="02040503050406030204" pitchFamily="18" charset="0"/>
                            <a:cs typeface="Times New Roman" pitchFamily="18" charset="0"/>
                          </a:rPr>
                        </m:ctrlPr>
                      </m:sSubPr>
                      <m:e>
                        <m:r>
                          <a:rPr lang="en-US" sz="2000" i="1">
                            <a:latin typeface="Cambria Math"/>
                            <a:cs typeface="Times New Roman" pitchFamily="18" charset="0"/>
                          </a:rPr>
                          <m:t>𝑆𝑆</m:t>
                        </m:r>
                      </m:e>
                      <m:sub>
                        <m:r>
                          <a:rPr lang="en-US" sz="2000" b="0" i="1" smtClean="0">
                            <a:latin typeface="Cambria Math"/>
                            <a:cs typeface="Times New Roman" pitchFamily="18" charset="0"/>
                          </a:rPr>
                          <m:t>𝑔𝑒𝑛𝑑𝑒𝑟</m:t>
                        </m:r>
                      </m:sub>
                    </m:sSub>
                  </m:oMath>
                </a14:m>
                <a:r>
                  <a:rPr lang="en-US" sz="2000" dirty="0">
                    <a:cs typeface="Times New Roman" pitchFamily="18" charset="0"/>
                  </a:rPr>
                  <a:t> </a:t>
                </a:r>
                <a:r>
                  <a:rPr lang="en-US" sz="2000" dirty="0" smtClean="0">
                    <a:cs typeface="Times New Roman" pitchFamily="18" charset="0"/>
                  </a:rPr>
                  <a:t>+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i="1">
                            <a:latin typeface="Cambria Math"/>
                            <a:cs typeface="Times New Roman" pitchFamily="18" charset="0"/>
                          </a:rPr>
                          <m:t>𝑆𝑆</m:t>
                        </m:r>
                      </m:e>
                      <m:sub>
                        <m:r>
                          <a:rPr lang="en-US" sz="2000" b="0" i="1" smtClean="0">
                            <a:latin typeface="Cambria Math"/>
                            <a:cs typeface="Times New Roman" pitchFamily="18" charset="0"/>
                          </a:rPr>
                          <m:t>𝑡𝑦𝑝𝑒𝑜𝑓𝑐𝑎𝑛𝑐𝑒𝑟</m:t>
                        </m:r>
                      </m:sub>
                    </m:sSub>
                  </m:oMath>
                </a14:m>
                <a:r>
                  <a:rPr lang="en-US" sz="2000" dirty="0">
                    <a:cs typeface="Times New Roman" pitchFamily="18" charset="0"/>
                  </a:rPr>
                  <a:t> + </a:t>
                </a:r>
                <a14:m>
                  <m:oMath xmlns:m="http://schemas.openxmlformats.org/officeDocument/2006/math">
                    <m:sSub>
                      <m:sSubPr>
                        <m:ctrlPr>
                          <a:rPr lang="en-US" sz="2000" i="1">
                            <a:latin typeface="Cambria Math" panose="02040503050406030204" pitchFamily="18" charset="0"/>
                            <a:cs typeface="Times New Roman" pitchFamily="18" charset="0"/>
                          </a:rPr>
                        </m:ctrlPr>
                      </m:sSubPr>
                      <m:e>
                        <m:r>
                          <a:rPr lang="en-US" sz="2000" i="1">
                            <a:latin typeface="Cambria Math"/>
                            <a:cs typeface="Times New Roman" pitchFamily="18" charset="0"/>
                          </a:rPr>
                          <m:t>𝑆𝑆</m:t>
                        </m:r>
                      </m:e>
                      <m:sub>
                        <m:r>
                          <a:rPr lang="en-US" sz="2000" b="0" i="1" smtClean="0">
                            <a:latin typeface="Cambria Math"/>
                            <a:cs typeface="Times New Roman" pitchFamily="18" charset="0"/>
                          </a:rPr>
                          <m:t>𝑖𝑛𝑡𝑒𝑟𝑎𝑐𝑡𝑖𝑜𝑛</m:t>
                        </m:r>
                      </m:sub>
                    </m:sSub>
                  </m:oMath>
                </a14:m>
                <a:endParaRPr lang="en-US" sz="2000" dirty="0" smtClean="0">
                  <a:latin typeface="Times New Roman" pitchFamily="18" charset="0"/>
                  <a:cs typeface="Times New Roman" pitchFamily="18" charset="0"/>
                </a:endParaRPr>
              </a:p>
            </p:txBody>
          </p:sp>
        </mc:Choice>
        <mc:Fallback xmlns="">
          <p:sp>
            <p:nvSpPr>
              <p:cNvPr id="5126" name="Text Box 82" descr="Pink tissue paper"/>
              <p:cNvSpPr txBox="1">
                <a:spLocks noRot="1" noChangeAspect="1" noMove="1" noResize="1" noEditPoints="1" noAdjustHandles="1" noChangeArrowheads="1" noChangeShapeType="1" noTextEdit="1"/>
              </p:cNvSpPr>
              <p:nvPr/>
            </p:nvSpPr>
            <p:spPr bwMode="auto">
              <a:xfrm>
                <a:off x="39256" y="2209800"/>
                <a:ext cx="9067800" cy="3515321"/>
              </a:xfrm>
              <a:prstGeom prst="rect">
                <a:avLst/>
              </a:prstGeom>
              <a:blipFill rotWithShape="1">
                <a:blip r:embed="rId3"/>
                <a:stretch>
                  <a:fillRect l="-672" t="-868" b="-13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20789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5126" name="Text Box 82" descr="Pink tissue paper"/>
          <p:cNvSpPr txBox="1">
            <a:spLocks noChangeArrowheads="1"/>
          </p:cNvSpPr>
          <p:nvPr/>
        </p:nvSpPr>
        <p:spPr bwMode="auto">
          <a:xfrm>
            <a:off x="367145" y="1461790"/>
            <a:ext cx="82423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b="1" dirty="0" smtClean="0"/>
              <a:t>Notation </a:t>
            </a:r>
          </a:p>
          <a:p>
            <a:pPr eaLnBrk="1" hangingPunct="1">
              <a:spcBef>
                <a:spcPct val="50000"/>
              </a:spcBef>
            </a:pPr>
            <a:r>
              <a:rPr lang="en-US" sz="2800" b="1" dirty="0" smtClean="0"/>
              <a:t>Replication </a:t>
            </a:r>
          </a:p>
          <a:p>
            <a:pPr eaLnBrk="1" hangingPunct="1">
              <a:spcBef>
                <a:spcPct val="50000"/>
              </a:spcBef>
            </a:pPr>
            <a:r>
              <a:rPr lang="en-US" sz="2800" b="1" dirty="0" smtClean="0"/>
              <a:t>Unbalanced Data</a:t>
            </a:r>
            <a:endParaRPr lang="en-US" sz="2800" b="1" dirty="0"/>
          </a:p>
        </p:txBody>
      </p:sp>
      <p:sp>
        <p:nvSpPr>
          <p:cNvPr id="4" name="Rectangle 11"/>
          <p:cNvSpPr>
            <a:spLocks noChangeArrowheads="1"/>
          </p:cNvSpPr>
          <p:nvPr/>
        </p:nvSpPr>
        <p:spPr bwMode="auto">
          <a:xfrm>
            <a:off x="365990" y="1468853"/>
            <a:ext cx="3701473" cy="4572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866797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mc:AlternateContent xmlns:mc="http://schemas.openxmlformats.org/markup-compatibility/2006" xmlns:a14="http://schemas.microsoft.com/office/drawing/2010/main">
        <mc:Choice Requires="a14">
          <p:sp>
            <p:nvSpPr>
              <p:cNvPr id="5126" name="Text Box 82" descr="Pink tissue paper"/>
              <p:cNvSpPr txBox="1">
                <a:spLocks noChangeArrowheads="1"/>
              </p:cNvSpPr>
              <p:nvPr/>
            </p:nvSpPr>
            <p:spPr bwMode="auto">
              <a:xfrm>
                <a:off x="367145" y="1461790"/>
                <a:ext cx="8242300" cy="46798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algn="l" eaLnBrk="1" hangingPunct="1">
                  <a:spcBef>
                    <a:spcPct val="50000"/>
                  </a:spcBef>
                  <a:buFont typeface="Arial" pitchFamily="34" charset="0"/>
                  <a:buChar char="•"/>
                </a:pPr>
                <a:r>
                  <a:rPr lang="en-US" dirty="0" smtClean="0"/>
                  <a:t>Notation</a:t>
                </a:r>
              </a:p>
              <a:p>
                <a:pPr marL="457200" indent="-457200" algn="l" eaLnBrk="1" hangingPunct="1">
                  <a:spcBef>
                    <a:spcPct val="50000"/>
                  </a:spcBef>
                  <a:buFont typeface="Arial" pitchFamily="34" charset="0"/>
                  <a:buChar char="•"/>
                </a:pPr>
                <a:r>
                  <a:rPr lang="en-US" sz="1800" dirty="0" smtClean="0"/>
                  <a:t>Fabric Wear Experiment</a:t>
                </a:r>
              </a:p>
              <a:p>
                <a:pPr marL="457200" indent="-457200" algn="l" eaLnBrk="1" hangingPunct="1">
                  <a:spcBef>
                    <a:spcPct val="50000"/>
                  </a:spcBef>
                  <a:buFont typeface="Arial" pitchFamily="34" charset="0"/>
                  <a:buChar char="•"/>
                </a:pPr>
                <a:endParaRPr lang="en-US" sz="1800" dirty="0"/>
              </a:p>
              <a:p>
                <a:pPr marL="457200" indent="-457200" algn="l" eaLnBrk="1" hangingPunct="1">
                  <a:spcBef>
                    <a:spcPct val="50000"/>
                  </a:spcBef>
                  <a:buFont typeface="Arial" pitchFamily="34" charset="0"/>
                  <a:buChar char="•"/>
                </a:pPr>
                <a:endParaRPr lang="en-US" sz="1800" dirty="0" smtClean="0"/>
              </a:p>
              <a:p>
                <a:pPr marL="457200" indent="-457200" algn="l" eaLnBrk="1" hangingPunct="1">
                  <a:spcBef>
                    <a:spcPct val="50000"/>
                  </a:spcBef>
                  <a:buFont typeface="Arial" pitchFamily="34" charset="0"/>
                  <a:buChar char="•"/>
                </a:pPr>
                <a:endParaRPr lang="en-US" sz="1800" dirty="0"/>
              </a:p>
              <a:p>
                <a:pPr marL="457200" indent="-457200" eaLnBrk="1" hangingPunct="1">
                  <a:spcBef>
                    <a:spcPct val="50000"/>
                  </a:spcBef>
                  <a:buFont typeface="Arial" pitchFamily="34" charset="0"/>
                  <a:buChar char="•"/>
                </a:pPr>
                <a:r>
                  <a:rPr lang="en-US" sz="1800" i="1" dirty="0" smtClean="0">
                    <a:latin typeface="Cambria Math"/>
                  </a:rPr>
                  <a:t>Model:</a:t>
                </a:r>
              </a:p>
              <a:p>
                <a:pPr marL="457200" indent="-457200" eaLnBrk="1" hangingPunct="1">
                  <a:spcBef>
                    <a:spcPct val="50000"/>
                  </a:spcBef>
                  <a:buFont typeface="Arial" pitchFamily="34" charset="0"/>
                  <a:buChar char="•"/>
                </a:pP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𝑖𝑗𝑘</m:t>
                        </m:r>
                      </m:sub>
                    </m:sSub>
                    <m:r>
                      <a:rPr lang="en-US" sz="1800" b="0" i="1" smtClean="0">
                        <a:latin typeface="Cambria Math"/>
                      </a:rPr>
                      <m:t>=</m:t>
                    </m:r>
                    <m:r>
                      <a:rPr lang="en-US" sz="1800" b="0" i="1" smtClean="0">
                        <a:latin typeface="Cambria Math"/>
                        <a:ea typeface="Cambria Math"/>
                      </a:rPr>
                      <m:t>𝜇</m:t>
                    </m:r>
                    <m:r>
                      <a:rPr lang="en-US" sz="1800" b="0" i="1" smtClean="0">
                        <a:latin typeface="Cambria Math"/>
                        <a:ea typeface="Cambria Math"/>
                      </a:rPr>
                      <m:t>+</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𝛼</m:t>
                        </m:r>
                      </m:e>
                      <m:sub>
                        <m:r>
                          <a:rPr lang="en-US" sz="1800" b="0" i="1" smtClean="0">
                            <a:latin typeface="Cambria Math"/>
                            <a:ea typeface="Cambria Math"/>
                          </a:rPr>
                          <m:t>𝑖</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r>
                          <a:rPr lang="en-US" sz="1800" i="1" smtClean="0">
                            <a:latin typeface="Cambria Math"/>
                            <a:ea typeface="Cambria Math"/>
                          </a:rPr>
                          <m:t>𝛽</m:t>
                        </m:r>
                      </m:e>
                      <m:sub>
                        <m:r>
                          <a:rPr lang="en-US" sz="1800" b="0" i="1" smtClean="0">
                            <a:latin typeface="Cambria Math"/>
                            <a:ea typeface="Cambria Math"/>
                          </a:rPr>
                          <m:t>𝑗</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d>
                          <m:dPr>
                            <m:ctrlPr>
                              <a:rPr lang="en-US" sz="1800" i="1" smtClean="0">
                                <a:latin typeface="Cambria Math" panose="02040503050406030204" pitchFamily="18" charset="0"/>
                                <a:ea typeface="Cambria Math"/>
                              </a:rPr>
                            </m:ctrlPr>
                          </m:dPr>
                          <m:e>
                            <m:r>
                              <a:rPr lang="en-US" sz="1800" i="1" smtClean="0">
                                <a:latin typeface="Cambria Math"/>
                                <a:ea typeface="Cambria Math"/>
                              </a:rPr>
                              <m:t>𝛼𝛽</m:t>
                            </m:r>
                          </m:e>
                        </m:d>
                      </m:e>
                      <m:sub>
                        <m:r>
                          <a:rPr lang="en-US" sz="1800" b="0" i="1" smtClean="0">
                            <a:latin typeface="Cambria Math"/>
                            <a:ea typeface="Cambria Math"/>
                          </a:rPr>
                          <m:t>𝑖</m:t>
                        </m:r>
                        <m:r>
                          <a:rPr lang="en-US" sz="1800" i="1">
                            <a:latin typeface="Cambria Math"/>
                            <a:ea typeface="Cambria Math"/>
                          </a:rPr>
                          <m:t>𝑗</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r>
                          <a:rPr lang="en-US" sz="1800" i="1" smtClean="0">
                            <a:latin typeface="Cambria Math"/>
                            <a:ea typeface="Cambria Math"/>
                          </a:rPr>
                          <m:t>𝜀</m:t>
                        </m:r>
                      </m:e>
                      <m:sub>
                        <m:r>
                          <a:rPr lang="en-US" sz="1800" b="0" i="1" smtClean="0">
                            <a:latin typeface="Cambria Math"/>
                            <a:ea typeface="Cambria Math"/>
                          </a:rPr>
                          <m:t>𝑖</m:t>
                        </m:r>
                        <m:r>
                          <a:rPr lang="en-US" sz="1800" i="1">
                            <a:latin typeface="Cambria Math"/>
                            <a:ea typeface="Cambria Math"/>
                          </a:rPr>
                          <m:t>𝑗</m:t>
                        </m:r>
                        <m:r>
                          <a:rPr lang="en-US" sz="1800" b="0" i="1" smtClean="0">
                            <a:latin typeface="Cambria Math"/>
                            <a:ea typeface="Cambria Math"/>
                          </a:rPr>
                          <m:t>𝑘</m:t>
                        </m:r>
                      </m:sub>
                    </m:sSub>
                  </m:oMath>
                </a14:m>
                <a:endParaRPr lang="en-US" sz="1800" dirty="0" smtClean="0">
                  <a:ea typeface="Cambria Math"/>
                </a:endParaRPr>
              </a:p>
              <a:p>
                <a:pPr marL="457200" indent="-457200" eaLnBrk="1" hangingPunct="1">
                  <a:spcBef>
                    <a:spcPct val="50000"/>
                  </a:spcBef>
                  <a:buFont typeface="Arial" pitchFamily="34" charset="0"/>
                  <a:buChar char="•"/>
                </a:pPr>
                <a14:m>
                  <m:oMath xmlns:m="http://schemas.openxmlformats.org/officeDocument/2006/math">
                    <m:r>
                      <a:rPr lang="en-US" sz="1800" b="0" i="1" smtClean="0">
                        <a:latin typeface="Cambria Math"/>
                      </a:rPr>
                      <m:t>𝑤h𝑒𝑟𝑒</m:t>
                    </m:r>
                    <m:r>
                      <a:rPr lang="en-US" sz="1800" b="0" i="1" smtClean="0">
                        <a:latin typeface="Cambria Math"/>
                      </a:rPr>
                      <m:t> </m:t>
                    </m:r>
                    <m:r>
                      <a:rPr lang="en-US" sz="1800" b="0" i="1" smtClean="0">
                        <a:latin typeface="Cambria Math"/>
                      </a:rPr>
                      <m:t>𝑖</m:t>
                    </m:r>
                    <m:r>
                      <a:rPr lang="en-US" sz="1800" b="0" i="1" smtClean="0">
                        <a:latin typeface="Cambria Math"/>
                      </a:rPr>
                      <m:t> </m:t>
                    </m:r>
                    <m:r>
                      <a:rPr lang="en-US" sz="1800" b="0" i="1" smtClean="0">
                        <a:latin typeface="Cambria Math"/>
                      </a:rPr>
                      <m:t>𝑖𝑠</m:t>
                    </m:r>
                    <m:r>
                      <a:rPr lang="en-US" sz="1800" b="0" i="1" smtClean="0">
                        <a:latin typeface="Cambria Math"/>
                      </a:rPr>
                      <m:t> </m:t>
                    </m:r>
                    <m:r>
                      <a:rPr lang="en-US" sz="1800" b="0" i="1" smtClean="0">
                        <a:latin typeface="Cambria Math"/>
                      </a:rPr>
                      <m:t>𝑡h𝑒</m:t>
                    </m:r>
                    <m:r>
                      <a:rPr lang="en-US" sz="1800" b="0" i="1" smtClean="0">
                        <a:latin typeface="Cambria Math"/>
                      </a:rPr>
                      <m:t> </m:t>
                    </m:r>
                    <m:sSup>
                      <m:sSupPr>
                        <m:ctrlPr>
                          <a:rPr lang="en-US" sz="1800" b="0" i="1" smtClean="0">
                            <a:latin typeface="Cambria Math" panose="02040503050406030204" pitchFamily="18" charset="0"/>
                          </a:rPr>
                        </m:ctrlPr>
                      </m:sSupPr>
                      <m:e>
                        <m:r>
                          <a:rPr lang="en-US" sz="1800" b="0" i="1" smtClean="0">
                            <a:latin typeface="Cambria Math"/>
                          </a:rPr>
                          <m:t>𝑖</m:t>
                        </m:r>
                      </m:e>
                      <m:sup>
                        <m:r>
                          <a:rPr lang="en-US" sz="1800" b="0" i="1" smtClean="0">
                            <a:latin typeface="Cambria Math"/>
                          </a:rPr>
                          <m:t>𝑡h</m:t>
                        </m:r>
                      </m:sup>
                    </m:sSup>
                    <m:r>
                      <a:rPr lang="en-US" sz="1800" b="0" i="1" smtClean="0">
                        <a:latin typeface="Cambria Math"/>
                      </a:rPr>
                      <m:t> </m:t>
                    </m:r>
                    <m:r>
                      <a:rPr lang="en-US" sz="1800" b="0" i="1" smtClean="0">
                        <a:latin typeface="Cambria Math"/>
                      </a:rPr>
                      <m:t>𝑙𝑒𝑣𝑒𝑙</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𝑓𝑖𝑙𝑙𝑒𝑟</m:t>
                    </m:r>
                    <m:r>
                      <a:rPr lang="en-US" sz="1800" b="0" i="1" smtClean="0">
                        <a:latin typeface="Cambria Math"/>
                      </a:rPr>
                      <m:t> </m:t>
                    </m:r>
                    <m:r>
                      <a:rPr lang="en-US" sz="1800" b="0" i="1" smtClean="0">
                        <a:latin typeface="Cambria Math"/>
                      </a:rPr>
                      <m:t>𝑖</m:t>
                    </m:r>
                    <m:r>
                      <a:rPr lang="en-US" sz="1800" b="0" i="1" smtClean="0">
                        <a:latin typeface="Cambria Math"/>
                      </a:rPr>
                      <m:t>=1,2</m:t>
                    </m:r>
                  </m:oMath>
                </a14:m>
                <a:endParaRPr lang="en-US" sz="1800" b="0" dirty="0" smtClean="0"/>
              </a:p>
              <a:p>
                <a:pPr marL="457200" indent="-457200" eaLnBrk="1" hangingPunct="1">
                  <a:spcBef>
                    <a:spcPct val="50000"/>
                  </a:spcBef>
                  <a:buFont typeface="Arial" pitchFamily="34" charset="0"/>
                  <a:buChar char="•"/>
                </a:pPr>
                <a14:m>
                  <m:oMath xmlns:m="http://schemas.openxmlformats.org/officeDocument/2006/math">
                    <m:r>
                      <a:rPr lang="en-US" sz="1800" i="1">
                        <a:latin typeface="Cambria Math"/>
                      </a:rPr>
                      <m:t>𝑤h𝑒𝑟𝑒</m:t>
                    </m:r>
                    <m:r>
                      <a:rPr lang="en-US" sz="1800" i="1">
                        <a:latin typeface="Cambria Math"/>
                      </a:rPr>
                      <m:t> </m:t>
                    </m:r>
                    <m:r>
                      <a:rPr lang="en-US" sz="1800" b="0" i="1" smtClean="0">
                        <a:latin typeface="Cambria Math"/>
                      </a:rPr>
                      <m:t>𝑗</m:t>
                    </m:r>
                    <m:r>
                      <a:rPr lang="en-US" sz="1800" i="1">
                        <a:latin typeface="Cambria Math"/>
                      </a:rPr>
                      <m:t> </m:t>
                    </m:r>
                    <m:r>
                      <a:rPr lang="en-US" sz="1800" i="1">
                        <a:latin typeface="Cambria Math"/>
                      </a:rPr>
                      <m:t>𝑖𝑠</m:t>
                    </m:r>
                    <m:r>
                      <a:rPr lang="en-US" sz="1800" i="1">
                        <a:latin typeface="Cambria Math"/>
                      </a:rPr>
                      <m:t> </m:t>
                    </m:r>
                    <m:r>
                      <a:rPr lang="en-US" sz="1800" i="1">
                        <a:latin typeface="Cambria Math"/>
                      </a:rPr>
                      <m:t>𝑡h𝑒</m:t>
                    </m:r>
                    <m:r>
                      <a:rPr lang="en-US" sz="1800" i="1">
                        <a:latin typeface="Cambria Math"/>
                      </a:rPr>
                      <m:t> </m:t>
                    </m:r>
                    <m:sSup>
                      <m:sSupPr>
                        <m:ctrlPr>
                          <a:rPr lang="en-US" sz="1800" i="1">
                            <a:latin typeface="Cambria Math" panose="02040503050406030204" pitchFamily="18" charset="0"/>
                          </a:rPr>
                        </m:ctrlPr>
                      </m:sSupPr>
                      <m:e>
                        <m:r>
                          <a:rPr lang="en-US" sz="1800" b="0" i="1" smtClean="0">
                            <a:latin typeface="Cambria Math"/>
                          </a:rPr>
                          <m:t>𝑗</m:t>
                        </m:r>
                      </m:e>
                      <m:sup>
                        <m:r>
                          <a:rPr lang="en-US" sz="1800" i="1">
                            <a:latin typeface="Cambria Math"/>
                          </a:rPr>
                          <m:t>𝑡h</m:t>
                        </m:r>
                      </m:sup>
                    </m:sSup>
                    <m:r>
                      <a:rPr lang="en-US" sz="1800" i="1">
                        <a:latin typeface="Cambria Math"/>
                      </a:rPr>
                      <m:t> </m:t>
                    </m:r>
                    <m:r>
                      <a:rPr lang="en-US" sz="1800" i="1">
                        <a:latin typeface="Cambria Math"/>
                      </a:rPr>
                      <m:t>𝑙𝑒𝑣𝑒𝑙</m:t>
                    </m:r>
                    <m:r>
                      <a:rPr lang="en-US" sz="1800" i="1">
                        <a:latin typeface="Cambria Math"/>
                      </a:rPr>
                      <m:t> </m:t>
                    </m:r>
                    <m:r>
                      <a:rPr lang="en-US" sz="1800" i="1">
                        <a:latin typeface="Cambria Math"/>
                      </a:rPr>
                      <m:t>𝑜𝑓</m:t>
                    </m:r>
                    <m:r>
                      <a:rPr lang="en-US" sz="1800" i="1">
                        <a:latin typeface="Cambria Math"/>
                      </a:rPr>
                      <m:t> </m:t>
                    </m:r>
                    <m:r>
                      <a:rPr lang="en-US" sz="1800" b="0" i="1" smtClean="0">
                        <a:latin typeface="Cambria Math"/>
                      </a:rPr>
                      <m:t>𝑝𝑟𝑜𝑝𝑜𝑟𝑡𝑖𝑜𝑛</m:t>
                    </m:r>
                    <m:r>
                      <a:rPr lang="en-US" sz="1800" i="1">
                        <a:latin typeface="Cambria Math"/>
                      </a:rPr>
                      <m:t> </m:t>
                    </m:r>
                    <m:r>
                      <a:rPr lang="en-US" sz="1800" b="0" i="1" smtClean="0">
                        <a:latin typeface="Cambria Math"/>
                      </a:rPr>
                      <m:t>𝑗</m:t>
                    </m:r>
                    <m:r>
                      <a:rPr lang="en-US" sz="1800" i="1">
                        <a:latin typeface="Cambria Math"/>
                      </a:rPr>
                      <m:t>=1,2</m:t>
                    </m:r>
                    <m:r>
                      <a:rPr lang="en-US" sz="1800" b="0" i="1" smtClean="0">
                        <a:latin typeface="Cambria Math"/>
                      </a:rPr>
                      <m:t>,3</m:t>
                    </m:r>
                  </m:oMath>
                </a14:m>
                <a:endParaRPr lang="en-US" sz="1800" dirty="0"/>
              </a:p>
              <a:p>
                <a:pPr marL="457200" indent="-457200" eaLnBrk="1" hangingPunct="1">
                  <a:spcBef>
                    <a:spcPct val="50000"/>
                  </a:spcBef>
                  <a:buFont typeface="Arial" pitchFamily="34" charset="0"/>
                  <a:buChar char="•"/>
                </a:pPr>
                <a14:m>
                  <m:oMath xmlns:m="http://schemas.openxmlformats.org/officeDocument/2006/math">
                    <m:r>
                      <a:rPr lang="en-US" sz="1800" i="1">
                        <a:latin typeface="Cambria Math"/>
                      </a:rPr>
                      <m:t>𝑤h𝑒𝑟𝑒</m:t>
                    </m:r>
                    <m:r>
                      <a:rPr lang="en-US" sz="1800" i="1">
                        <a:latin typeface="Cambria Math"/>
                      </a:rPr>
                      <m:t> </m:t>
                    </m:r>
                    <m:r>
                      <a:rPr lang="en-US" sz="1800" b="0" i="1" smtClean="0">
                        <a:latin typeface="Cambria Math"/>
                      </a:rPr>
                      <m:t>𝑖</m:t>
                    </m:r>
                    <m:r>
                      <a:rPr lang="en-US" sz="1800" i="1">
                        <a:latin typeface="Cambria Math"/>
                      </a:rPr>
                      <m:t>𝑗</m:t>
                    </m:r>
                    <m:r>
                      <a:rPr lang="en-US" sz="1800" i="1">
                        <a:latin typeface="Cambria Math"/>
                      </a:rPr>
                      <m:t> </m:t>
                    </m:r>
                    <m:r>
                      <a:rPr lang="en-US" sz="1800" i="1">
                        <a:latin typeface="Cambria Math"/>
                      </a:rPr>
                      <m:t>𝑖𝑠</m:t>
                    </m:r>
                    <m:r>
                      <a:rPr lang="en-US" sz="1800" i="1">
                        <a:latin typeface="Cambria Math"/>
                      </a:rPr>
                      <m:t> </m:t>
                    </m:r>
                    <m:r>
                      <a:rPr lang="en-US" sz="1800" i="1">
                        <a:latin typeface="Cambria Math"/>
                      </a:rPr>
                      <m:t>𝑡h𝑒</m:t>
                    </m:r>
                    <m:r>
                      <a:rPr lang="en-US" sz="1800" i="1">
                        <a:latin typeface="Cambria Math"/>
                      </a:rPr>
                      <m:t> </m:t>
                    </m:r>
                    <m:sSup>
                      <m:sSupPr>
                        <m:ctrlPr>
                          <a:rPr lang="en-US" sz="1800" i="1">
                            <a:latin typeface="Cambria Math" panose="02040503050406030204" pitchFamily="18" charset="0"/>
                          </a:rPr>
                        </m:ctrlPr>
                      </m:sSupPr>
                      <m:e>
                        <m:d>
                          <m:dPr>
                            <m:ctrlPr>
                              <a:rPr lang="en-US" sz="1800" i="1" smtClean="0">
                                <a:latin typeface="Cambria Math" panose="02040503050406030204" pitchFamily="18" charset="0"/>
                              </a:rPr>
                            </m:ctrlPr>
                          </m:dPr>
                          <m:e>
                            <m:r>
                              <a:rPr lang="en-US" sz="1800" b="0" i="1" smtClean="0">
                                <a:latin typeface="Cambria Math"/>
                              </a:rPr>
                              <m:t>𝑖𝑗</m:t>
                            </m:r>
                          </m:e>
                        </m:d>
                      </m:e>
                      <m:sup>
                        <m:r>
                          <a:rPr lang="en-US" sz="1800" i="1">
                            <a:latin typeface="Cambria Math"/>
                          </a:rPr>
                          <m:t>𝑡h</m:t>
                        </m:r>
                      </m:sup>
                    </m:sSup>
                    <m:r>
                      <a:rPr lang="en-US" sz="1800" i="1">
                        <a:latin typeface="Cambria Math"/>
                      </a:rPr>
                      <m:t> </m:t>
                    </m:r>
                    <m:r>
                      <a:rPr lang="en-US" sz="1800" i="1">
                        <a:latin typeface="Cambria Math"/>
                      </a:rPr>
                      <m:t>𝑙𝑒𝑣𝑒𝑙</m:t>
                    </m:r>
                    <m:r>
                      <a:rPr lang="en-US" sz="1800" i="1">
                        <a:latin typeface="Cambria Math"/>
                      </a:rPr>
                      <m:t> </m:t>
                    </m:r>
                    <m:r>
                      <a:rPr lang="en-US" sz="1800" i="1">
                        <a:latin typeface="Cambria Math"/>
                      </a:rPr>
                      <m:t>𝑜𝑓</m:t>
                    </m:r>
                    <m:r>
                      <a:rPr lang="en-US" sz="1800" i="1">
                        <a:latin typeface="Cambria Math"/>
                      </a:rPr>
                      <m:t> </m:t>
                    </m:r>
                    <m:r>
                      <a:rPr lang="en-US" sz="1800" b="0" i="1" smtClean="0">
                        <a:latin typeface="Cambria Math"/>
                      </a:rPr>
                      <m:t>𝑡h𝑒</m:t>
                    </m:r>
                    <m:r>
                      <a:rPr lang="en-US" sz="1800" b="0" i="1" smtClean="0">
                        <a:latin typeface="Cambria Math"/>
                      </a:rPr>
                      <m:t> </m:t>
                    </m:r>
                    <m:r>
                      <a:rPr lang="en-US" sz="1800" b="0" i="1" smtClean="0">
                        <a:latin typeface="Cambria Math"/>
                      </a:rPr>
                      <m:t>𝑖𝑛𝑡𝑒𝑟𝑎𝑐𝑡𝑖𝑜𝑛</m:t>
                    </m:r>
                  </m:oMath>
                </a14:m>
                <a:endParaRPr lang="en-US" sz="1800" b="0" dirty="0" smtClean="0"/>
              </a:p>
              <a:p>
                <a:pPr marL="457200" indent="-457200" eaLnBrk="1" hangingPunct="1">
                  <a:spcBef>
                    <a:spcPct val="50000"/>
                  </a:spcBef>
                  <a:buFont typeface="Arial" pitchFamily="34" charset="0"/>
                  <a:buChar char="•"/>
                </a:pPr>
                <a14:m>
                  <m:oMath xmlns:m="http://schemas.openxmlformats.org/officeDocument/2006/math">
                    <m:r>
                      <a:rPr lang="en-US" sz="1800" i="1">
                        <a:latin typeface="Cambria Math"/>
                      </a:rPr>
                      <m:t>𝑤h𝑒𝑟𝑒</m:t>
                    </m:r>
                    <m:r>
                      <a:rPr lang="en-US" sz="1800" i="1">
                        <a:latin typeface="Cambria Math"/>
                      </a:rPr>
                      <m:t> </m:t>
                    </m:r>
                    <m:r>
                      <a:rPr lang="en-US" sz="1800" b="0" i="1" smtClean="0">
                        <a:latin typeface="Cambria Math"/>
                      </a:rPr>
                      <m:t>𝑘</m:t>
                    </m:r>
                    <m:r>
                      <a:rPr lang="en-US" sz="1800" b="0" i="1" smtClean="0">
                        <a:latin typeface="Cambria Math"/>
                      </a:rPr>
                      <m:t> </m:t>
                    </m:r>
                    <m:r>
                      <a:rPr lang="en-US" sz="1800" i="1">
                        <a:latin typeface="Cambria Math"/>
                      </a:rPr>
                      <m:t>𝑖𝑠</m:t>
                    </m:r>
                    <m:r>
                      <a:rPr lang="en-US" sz="1800" i="1">
                        <a:latin typeface="Cambria Math"/>
                      </a:rPr>
                      <m:t> </m:t>
                    </m:r>
                    <m:r>
                      <a:rPr lang="en-US" sz="1800" i="1">
                        <a:latin typeface="Cambria Math"/>
                      </a:rPr>
                      <m:t>𝑡h𝑒</m:t>
                    </m:r>
                    <m:r>
                      <a:rPr lang="en-US" sz="1800" i="1">
                        <a:latin typeface="Cambria Math"/>
                      </a:rPr>
                      <m:t> </m:t>
                    </m:r>
                    <m:sSup>
                      <m:sSupPr>
                        <m:ctrlPr>
                          <a:rPr lang="en-US" sz="1800" i="1">
                            <a:latin typeface="Cambria Math" panose="02040503050406030204" pitchFamily="18" charset="0"/>
                          </a:rPr>
                        </m:ctrlPr>
                      </m:sSupPr>
                      <m:e>
                        <m:r>
                          <a:rPr lang="en-US" sz="1800" b="0" i="1" smtClean="0">
                            <a:latin typeface="Cambria Math"/>
                          </a:rPr>
                          <m:t>𝑘</m:t>
                        </m:r>
                      </m:e>
                      <m:sup>
                        <m:r>
                          <a:rPr lang="en-US" sz="1800" i="1">
                            <a:latin typeface="Cambria Math"/>
                          </a:rPr>
                          <m:t>𝑡h</m:t>
                        </m:r>
                      </m:sup>
                    </m:sSup>
                    <m:r>
                      <a:rPr lang="en-US" sz="1800" i="1">
                        <a:latin typeface="Cambria Math"/>
                      </a:rPr>
                      <m:t> </m:t>
                    </m:r>
                    <m:r>
                      <a:rPr lang="en-US" sz="1800" b="0" i="1" smtClean="0">
                        <a:latin typeface="Cambria Math"/>
                      </a:rPr>
                      <m:t>𝑟𝑒𝑝𝑙𝑖𝑐𝑎𝑡𝑒</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𝑡h𝑒</m:t>
                    </m:r>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a:rPr lang="en-US" sz="1800" i="1">
                                <a:latin typeface="Cambria Math"/>
                              </a:rPr>
                              <m:t>𝑖𝑗</m:t>
                            </m:r>
                          </m:e>
                        </m:d>
                      </m:e>
                      <m:sup>
                        <m:r>
                          <a:rPr lang="en-US" sz="1800" i="1">
                            <a:latin typeface="Cambria Math"/>
                          </a:rPr>
                          <m:t>𝑡h</m:t>
                        </m:r>
                      </m:sup>
                    </m:sSup>
                    <m:r>
                      <a:rPr lang="en-US" sz="1800" b="0" i="1" smtClean="0">
                        <a:latin typeface="Cambria Math"/>
                      </a:rPr>
                      <m:t> </m:t>
                    </m:r>
                    <m:r>
                      <a:rPr lang="en-US" sz="1800" i="1">
                        <a:latin typeface="Cambria Math"/>
                      </a:rPr>
                      <m:t>𝑙𝑒𝑣𝑒𝑙</m:t>
                    </m:r>
                    <m:r>
                      <a:rPr lang="en-US" sz="1800" i="1">
                        <a:latin typeface="Cambria Math"/>
                      </a:rPr>
                      <m:t> </m:t>
                    </m:r>
                    <m:r>
                      <a:rPr lang="en-US" sz="1800" i="1">
                        <a:latin typeface="Cambria Math"/>
                      </a:rPr>
                      <m:t>𝑜𝑓</m:t>
                    </m:r>
                    <m:r>
                      <a:rPr lang="en-US" sz="1800" i="1">
                        <a:latin typeface="Cambria Math"/>
                      </a:rPr>
                      <m:t> </m:t>
                    </m:r>
                    <m:r>
                      <a:rPr lang="en-US" sz="1800" i="1">
                        <a:latin typeface="Cambria Math"/>
                      </a:rPr>
                      <m:t>𝑡h𝑒</m:t>
                    </m:r>
                    <m:r>
                      <a:rPr lang="en-US" sz="1800" i="1">
                        <a:latin typeface="Cambria Math"/>
                      </a:rPr>
                      <m:t> </m:t>
                    </m:r>
                    <m:r>
                      <a:rPr lang="en-US" sz="1800" i="1">
                        <a:latin typeface="Cambria Math"/>
                      </a:rPr>
                      <m:t>𝑖𝑛𝑡𝑒𝑟𝑎𝑐𝑡𝑖𝑜𝑛</m:t>
                    </m:r>
                  </m:oMath>
                </a14:m>
                <a:endParaRPr lang="en-US" sz="1800" dirty="0"/>
              </a:p>
            </p:txBody>
          </p:sp>
        </mc:Choice>
        <mc:Fallback xmlns="">
          <p:sp>
            <p:nvSpPr>
              <p:cNvPr id="5126" name="Text Box 82" descr="Pink tissue paper"/>
              <p:cNvSpPr txBox="1">
                <a:spLocks noRot="1" noChangeAspect="1" noMove="1" noResize="1" noEditPoints="1" noAdjustHandles="1" noChangeArrowheads="1" noChangeShapeType="1" noTextEdit="1"/>
              </p:cNvSpPr>
              <p:nvPr/>
            </p:nvSpPr>
            <p:spPr bwMode="auto">
              <a:xfrm>
                <a:off x="367145" y="1461790"/>
                <a:ext cx="8242300" cy="4679871"/>
              </a:xfrm>
              <a:prstGeom prst="rect">
                <a:avLst/>
              </a:prstGeom>
              <a:blipFill rotWithShape="1">
                <a:blip r:embed="rId3"/>
                <a:stretch>
                  <a:fillRect l="-962" t="-913" b="-9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064956445"/>
              </p:ext>
            </p:extLst>
          </p:nvPr>
        </p:nvGraphicFramePr>
        <p:xfrm>
          <a:off x="4708843" y="1897276"/>
          <a:ext cx="3863657" cy="1407160"/>
        </p:xfrm>
        <a:graphic>
          <a:graphicData uri="http://schemas.openxmlformats.org/drawingml/2006/table">
            <a:tbl>
              <a:tblPr firstRow="1" bandRow="1">
                <a:tableStyleId>{5C22544A-7EE6-4342-B048-85BDC9FD1C3A}</a:tableStyleId>
              </a:tblPr>
              <a:tblGrid>
                <a:gridCol w="1217930">
                  <a:extLst>
                    <a:ext uri="{9D8B030D-6E8A-4147-A177-3AD203B41FA5}">
                      <a16:colId xmlns:a16="http://schemas.microsoft.com/office/drawing/2014/main" val="20000"/>
                    </a:ext>
                  </a:extLst>
                </a:gridCol>
                <a:gridCol w="852805">
                  <a:extLst>
                    <a:ext uri="{9D8B030D-6E8A-4147-A177-3AD203B41FA5}">
                      <a16:colId xmlns:a16="http://schemas.microsoft.com/office/drawing/2014/main" val="20001"/>
                    </a:ext>
                  </a:extLst>
                </a:gridCol>
                <a:gridCol w="979805">
                  <a:extLst>
                    <a:ext uri="{9D8B030D-6E8A-4147-A177-3AD203B41FA5}">
                      <a16:colId xmlns:a16="http://schemas.microsoft.com/office/drawing/2014/main" val="20002"/>
                    </a:ext>
                  </a:extLst>
                </a:gridCol>
                <a:gridCol w="813117">
                  <a:extLst>
                    <a:ext uri="{9D8B030D-6E8A-4147-A177-3AD203B41FA5}">
                      <a16:colId xmlns:a16="http://schemas.microsoft.com/office/drawing/2014/main" val="20003"/>
                    </a:ext>
                  </a:extLst>
                </a:gridCol>
              </a:tblGrid>
              <a:tr h="370840">
                <a:tc>
                  <a:txBody>
                    <a:bodyPr/>
                    <a:lstStyle/>
                    <a:p>
                      <a:endParaRPr lang="en-US" sz="1400" b="0" baseline="0" dirty="0">
                        <a:solidFill>
                          <a:schemeClr val="tx1"/>
                        </a:solidFill>
                      </a:endParaRPr>
                    </a:p>
                  </a:txBody>
                  <a:tcPr/>
                </a:tc>
                <a:tc>
                  <a:txBody>
                    <a:bodyPr/>
                    <a:lstStyle/>
                    <a:p>
                      <a:pPr algn="ctr"/>
                      <a:r>
                        <a:rPr lang="en-US" sz="1400" b="0" baseline="0" dirty="0" smtClean="0">
                          <a:solidFill>
                            <a:schemeClr val="tx1"/>
                          </a:solidFill>
                        </a:rPr>
                        <a:t>25% (1)</a:t>
                      </a:r>
                      <a:endParaRPr lang="en-US" sz="1400" b="0" baseline="0" dirty="0">
                        <a:solidFill>
                          <a:schemeClr val="tx1"/>
                        </a:solidFill>
                      </a:endParaRPr>
                    </a:p>
                  </a:txBody>
                  <a:tcPr/>
                </a:tc>
                <a:tc>
                  <a:txBody>
                    <a:bodyPr/>
                    <a:lstStyle/>
                    <a:p>
                      <a:pPr algn="ctr"/>
                      <a:r>
                        <a:rPr lang="en-US" sz="1400" b="0" baseline="0" dirty="0" smtClean="0">
                          <a:solidFill>
                            <a:schemeClr val="tx1"/>
                          </a:solidFill>
                        </a:rPr>
                        <a:t>50% (2)</a:t>
                      </a:r>
                      <a:endParaRPr lang="en-US" sz="1400" b="0" baseline="0" dirty="0">
                        <a:solidFill>
                          <a:schemeClr val="tx1"/>
                        </a:solidFill>
                      </a:endParaRPr>
                    </a:p>
                  </a:txBody>
                  <a:tcPr/>
                </a:tc>
                <a:tc>
                  <a:txBody>
                    <a:bodyPr/>
                    <a:lstStyle/>
                    <a:p>
                      <a:pPr algn="ctr"/>
                      <a:r>
                        <a:rPr lang="en-US" sz="1400" b="0" baseline="0" dirty="0" smtClean="0">
                          <a:solidFill>
                            <a:schemeClr val="tx1"/>
                          </a:solidFill>
                        </a:rPr>
                        <a:t>75% (3)</a:t>
                      </a:r>
                      <a:endParaRPr lang="en-US" sz="1400" b="0" baseline="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1400" dirty="0" smtClean="0"/>
                        <a:t>1</a:t>
                      </a:r>
                      <a:endParaRPr lang="en-US" sz="1400" dirty="0"/>
                    </a:p>
                  </a:txBody>
                  <a:tcPr/>
                </a:tc>
                <a:tc>
                  <a:txBody>
                    <a:bodyPr/>
                    <a:lstStyle/>
                    <a:p>
                      <a:pPr algn="ctr"/>
                      <a:r>
                        <a:rPr lang="en-US" sz="1400" dirty="0" smtClean="0"/>
                        <a:t>155</a:t>
                      </a:r>
                    </a:p>
                    <a:p>
                      <a:pPr algn="ctr"/>
                      <a:r>
                        <a:rPr lang="en-US" sz="1400" dirty="0" smtClean="0"/>
                        <a:t>173</a:t>
                      </a:r>
                      <a:endParaRPr lang="en-US" sz="1400" dirty="0"/>
                    </a:p>
                  </a:txBody>
                  <a:tcPr/>
                </a:tc>
                <a:tc>
                  <a:txBody>
                    <a:bodyPr/>
                    <a:lstStyle/>
                    <a:p>
                      <a:pPr algn="ctr"/>
                      <a:r>
                        <a:rPr lang="en-US" sz="1400" dirty="0" smtClean="0"/>
                        <a:t>198</a:t>
                      </a:r>
                    </a:p>
                    <a:p>
                      <a:pPr algn="ctr"/>
                      <a:r>
                        <a:rPr lang="en-US" sz="1400" dirty="0" smtClean="0"/>
                        <a:t>177</a:t>
                      </a:r>
                      <a:endParaRPr lang="en-US" sz="1400" dirty="0"/>
                    </a:p>
                  </a:txBody>
                  <a:tcPr/>
                </a:tc>
                <a:tc>
                  <a:txBody>
                    <a:bodyPr/>
                    <a:lstStyle/>
                    <a:p>
                      <a:pPr algn="ctr"/>
                      <a:r>
                        <a:rPr lang="en-US" sz="1400" dirty="0" smtClean="0"/>
                        <a:t>235</a:t>
                      </a:r>
                    </a:p>
                    <a:p>
                      <a:pPr algn="ctr"/>
                      <a:r>
                        <a:rPr lang="en-US" sz="1400" dirty="0" smtClean="0"/>
                        <a:t>229</a:t>
                      </a:r>
                      <a:endParaRPr lang="en-US" sz="1400" dirty="0"/>
                    </a:p>
                  </a:txBody>
                  <a:tcPr/>
                </a:tc>
                <a:extLst>
                  <a:ext uri="{0D108BD9-81ED-4DB2-BD59-A6C34878D82A}">
                    <a16:rowId xmlns:a16="http://schemas.microsoft.com/office/drawing/2014/main" val="10001"/>
                  </a:ext>
                </a:extLst>
              </a:tr>
              <a:tr h="370840">
                <a:tc>
                  <a:txBody>
                    <a:bodyPr/>
                    <a:lstStyle/>
                    <a:p>
                      <a:pPr algn="ctr"/>
                      <a:r>
                        <a:rPr lang="en-US" sz="1400" dirty="0" smtClean="0"/>
                        <a:t>2</a:t>
                      </a:r>
                      <a:endParaRPr lang="en-US" sz="1400" dirty="0"/>
                    </a:p>
                  </a:txBody>
                  <a:tcPr/>
                </a:tc>
                <a:tc>
                  <a:txBody>
                    <a:bodyPr/>
                    <a:lstStyle/>
                    <a:p>
                      <a:pPr algn="ctr"/>
                      <a:r>
                        <a:rPr lang="en-US" sz="1400" dirty="0" smtClean="0"/>
                        <a:t>137</a:t>
                      </a:r>
                    </a:p>
                    <a:p>
                      <a:pPr algn="ctr"/>
                      <a:r>
                        <a:rPr lang="en-US" sz="1400" dirty="0" smtClean="0"/>
                        <a:t>160</a:t>
                      </a:r>
                      <a:endParaRPr lang="en-US" sz="1400" dirty="0"/>
                    </a:p>
                  </a:txBody>
                  <a:tcPr/>
                </a:tc>
                <a:tc>
                  <a:txBody>
                    <a:bodyPr/>
                    <a:lstStyle/>
                    <a:p>
                      <a:pPr algn="ctr"/>
                      <a:r>
                        <a:rPr lang="en-US" sz="1400" dirty="0" smtClean="0"/>
                        <a:t>129</a:t>
                      </a:r>
                    </a:p>
                    <a:p>
                      <a:pPr algn="ctr"/>
                      <a:r>
                        <a:rPr lang="en-US" sz="1400" dirty="0" smtClean="0"/>
                        <a:t>98</a:t>
                      </a:r>
                      <a:endParaRPr lang="en-US" sz="1400" dirty="0"/>
                    </a:p>
                  </a:txBody>
                  <a:tcPr/>
                </a:tc>
                <a:tc>
                  <a:txBody>
                    <a:bodyPr/>
                    <a:lstStyle/>
                    <a:p>
                      <a:pPr algn="ctr"/>
                      <a:r>
                        <a:rPr lang="en-US" sz="1400" dirty="0" smtClean="0"/>
                        <a:t>155</a:t>
                      </a:r>
                    </a:p>
                    <a:p>
                      <a:pPr algn="ctr"/>
                      <a:r>
                        <a:rPr lang="en-US" sz="1400" dirty="0" smtClean="0"/>
                        <a:t>132</a:t>
                      </a:r>
                      <a:endParaRPr lang="en-US" sz="1400"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3556206" y="2552656"/>
            <a:ext cx="1006686" cy="307777"/>
          </a:xfrm>
          <a:prstGeom prst="rect">
            <a:avLst/>
          </a:prstGeom>
          <a:noFill/>
        </p:spPr>
        <p:txBody>
          <a:bodyPr wrap="none" rtlCol="0">
            <a:spAutoFit/>
          </a:bodyPr>
          <a:lstStyle/>
          <a:p>
            <a:r>
              <a:rPr lang="en-US" sz="1400" dirty="0" smtClean="0"/>
              <a:t>Filler Type</a:t>
            </a:r>
            <a:endParaRPr lang="en-US" sz="1400" dirty="0"/>
          </a:p>
        </p:txBody>
      </p:sp>
      <p:sp>
        <p:nvSpPr>
          <p:cNvPr id="6" name="TextBox 5"/>
          <p:cNvSpPr txBox="1"/>
          <p:nvPr/>
        </p:nvSpPr>
        <p:spPr>
          <a:xfrm>
            <a:off x="5994606" y="1522805"/>
            <a:ext cx="1587294" cy="307777"/>
          </a:xfrm>
          <a:prstGeom prst="rect">
            <a:avLst/>
          </a:prstGeom>
          <a:noFill/>
        </p:spPr>
        <p:txBody>
          <a:bodyPr wrap="none" rtlCol="0">
            <a:spAutoFit/>
          </a:bodyPr>
          <a:lstStyle/>
          <a:p>
            <a:r>
              <a:rPr lang="en-US" sz="1400" dirty="0" smtClean="0"/>
              <a:t>Proportion of filler</a:t>
            </a:r>
            <a:endParaRPr lang="en-US" sz="1400" dirty="0"/>
          </a:p>
        </p:txBody>
      </p:sp>
    </p:spTree>
    <p:extLst>
      <p:ext uri="{BB962C8B-B14F-4D97-AF65-F5344CB8AC3E}">
        <p14:creationId xmlns:p14="http://schemas.microsoft.com/office/powerpoint/2010/main" val="137724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5126" name="Text Box 82" descr="Pink tissue paper"/>
          <p:cNvSpPr txBox="1">
            <a:spLocks noChangeArrowheads="1"/>
          </p:cNvSpPr>
          <p:nvPr/>
        </p:nvSpPr>
        <p:spPr bwMode="auto">
          <a:xfrm>
            <a:off x="367145" y="1461790"/>
            <a:ext cx="82423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b="1" dirty="0" smtClean="0"/>
              <a:t>Notation</a:t>
            </a:r>
          </a:p>
          <a:p>
            <a:pPr eaLnBrk="1" hangingPunct="1">
              <a:spcBef>
                <a:spcPct val="50000"/>
              </a:spcBef>
            </a:pPr>
            <a:r>
              <a:rPr lang="en-US" sz="2800" b="1" dirty="0" smtClean="0"/>
              <a:t>Replication</a:t>
            </a:r>
          </a:p>
          <a:p>
            <a:pPr eaLnBrk="1" hangingPunct="1">
              <a:spcBef>
                <a:spcPct val="50000"/>
              </a:spcBef>
            </a:pPr>
            <a:r>
              <a:rPr lang="en-US" sz="2800" b="1" dirty="0" smtClean="0"/>
              <a:t>Unbalanced Data</a:t>
            </a:r>
          </a:p>
          <a:p>
            <a:pPr eaLnBrk="1" hangingPunct="1">
              <a:spcBef>
                <a:spcPct val="50000"/>
              </a:spcBef>
            </a:pPr>
            <a:endParaRPr lang="en-US" sz="2800" b="1" dirty="0"/>
          </a:p>
        </p:txBody>
      </p:sp>
      <p:sp>
        <p:nvSpPr>
          <p:cNvPr id="4" name="Rectangle 11"/>
          <p:cNvSpPr>
            <a:spLocks noChangeArrowheads="1"/>
          </p:cNvSpPr>
          <p:nvPr/>
        </p:nvSpPr>
        <p:spPr bwMode="auto">
          <a:xfrm>
            <a:off x="367145" y="2133600"/>
            <a:ext cx="3701473" cy="4572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831475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5126" name="Text Box 82" descr="Pink tissue paper"/>
          <p:cNvSpPr txBox="1">
            <a:spLocks noChangeArrowheads="1"/>
          </p:cNvSpPr>
          <p:nvPr/>
        </p:nvSpPr>
        <p:spPr bwMode="auto">
          <a:xfrm>
            <a:off x="367145" y="1461790"/>
            <a:ext cx="8242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algn="l" eaLnBrk="1" hangingPunct="1">
              <a:spcBef>
                <a:spcPct val="50000"/>
              </a:spcBef>
              <a:buFont typeface="Arial" pitchFamily="34" charset="0"/>
              <a:buChar char="•"/>
            </a:pPr>
            <a:r>
              <a:rPr lang="en-US" dirty="0" smtClean="0"/>
              <a:t>What if the number of observations in each cell is just one?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318833"/>
            <a:ext cx="3657600" cy="1984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1"/>
          <p:cNvSpPr>
            <a:spLocks noChangeArrowheads="1"/>
          </p:cNvSpPr>
          <p:nvPr/>
        </p:nvSpPr>
        <p:spPr bwMode="auto">
          <a:xfrm>
            <a:off x="5334000" y="3625797"/>
            <a:ext cx="3657600" cy="1905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14698148"/>
              </p:ext>
            </p:extLst>
          </p:nvPr>
        </p:nvGraphicFramePr>
        <p:xfrm>
          <a:off x="1295400" y="2655713"/>
          <a:ext cx="3863657" cy="1112520"/>
        </p:xfrm>
        <a:graphic>
          <a:graphicData uri="http://schemas.openxmlformats.org/drawingml/2006/table">
            <a:tbl>
              <a:tblPr firstRow="1" bandRow="1">
                <a:tableStyleId>{5C22544A-7EE6-4342-B048-85BDC9FD1C3A}</a:tableStyleId>
              </a:tblPr>
              <a:tblGrid>
                <a:gridCol w="1217930">
                  <a:extLst>
                    <a:ext uri="{9D8B030D-6E8A-4147-A177-3AD203B41FA5}">
                      <a16:colId xmlns:a16="http://schemas.microsoft.com/office/drawing/2014/main" val="20000"/>
                    </a:ext>
                  </a:extLst>
                </a:gridCol>
                <a:gridCol w="852805">
                  <a:extLst>
                    <a:ext uri="{9D8B030D-6E8A-4147-A177-3AD203B41FA5}">
                      <a16:colId xmlns:a16="http://schemas.microsoft.com/office/drawing/2014/main" val="20001"/>
                    </a:ext>
                  </a:extLst>
                </a:gridCol>
                <a:gridCol w="979805">
                  <a:extLst>
                    <a:ext uri="{9D8B030D-6E8A-4147-A177-3AD203B41FA5}">
                      <a16:colId xmlns:a16="http://schemas.microsoft.com/office/drawing/2014/main" val="20002"/>
                    </a:ext>
                  </a:extLst>
                </a:gridCol>
                <a:gridCol w="813117">
                  <a:extLst>
                    <a:ext uri="{9D8B030D-6E8A-4147-A177-3AD203B41FA5}">
                      <a16:colId xmlns:a16="http://schemas.microsoft.com/office/drawing/2014/main" val="20003"/>
                    </a:ext>
                  </a:extLst>
                </a:gridCol>
              </a:tblGrid>
              <a:tr h="370840">
                <a:tc>
                  <a:txBody>
                    <a:bodyPr/>
                    <a:lstStyle/>
                    <a:p>
                      <a:endParaRPr lang="en-US" sz="1400" b="0" baseline="0" dirty="0">
                        <a:solidFill>
                          <a:schemeClr val="tx1"/>
                        </a:solidFill>
                      </a:endParaRPr>
                    </a:p>
                  </a:txBody>
                  <a:tcPr/>
                </a:tc>
                <a:tc>
                  <a:txBody>
                    <a:bodyPr/>
                    <a:lstStyle/>
                    <a:p>
                      <a:pPr algn="ctr"/>
                      <a:r>
                        <a:rPr lang="en-US" sz="1400" b="0" baseline="0" dirty="0" smtClean="0">
                          <a:solidFill>
                            <a:schemeClr val="tx1"/>
                          </a:solidFill>
                        </a:rPr>
                        <a:t>25% (1)</a:t>
                      </a:r>
                      <a:endParaRPr lang="en-US" sz="1400" b="0" baseline="0" dirty="0">
                        <a:solidFill>
                          <a:schemeClr val="tx1"/>
                        </a:solidFill>
                      </a:endParaRPr>
                    </a:p>
                  </a:txBody>
                  <a:tcPr/>
                </a:tc>
                <a:tc>
                  <a:txBody>
                    <a:bodyPr/>
                    <a:lstStyle/>
                    <a:p>
                      <a:pPr algn="ctr"/>
                      <a:r>
                        <a:rPr lang="en-US" sz="1400" b="0" baseline="0" dirty="0" smtClean="0">
                          <a:solidFill>
                            <a:schemeClr val="tx1"/>
                          </a:solidFill>
                        </a:rPr>
                        <a:t>50% (2)</a:t>
                      </a:r>
                      <a:endParaRPr lang="en-US" sz="1400" b="0" baseline="0" dirty="0">
                        <a:solidFill>
                          <a:schemeClr val="tx1"/>
                        </a:solidFill>
                      </a:endParaRPr>
                    </a:p>
                  </a:txBody>
                  <a:tcPr/>
                </a:tc>
                <a:tc>
                  <a:txBody>
                    <a:bodyPr/>
                    <a:lstStyle/>
                    <a:p>
                      <a:pPr algn="ctr"/>
                      <a:r>
                        <a:rPr lang="en-US" sz="1400" b="0" baseline="0" dirty="0" smtClean="0">
                          <a:solidFill>
                            <a:schemeClr val="tx1"/>
                          </a:solidFill>
                        </a:rPr>
                        <a:t>75% (3)</a:t>
                      </a:r>
                      <a:endParaRPr lang="en-US" sz="1400" b="0" baseline="0"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sz="1400" dirty="0" smtClean="0"/>
                        <a:t>1</a:t>
                      </a:r>
                      <a:endParaRPr lang="en-US" sz="1400" dirty="0"/>
                    </a:p>
                  </a:txBody>
                  <a:tcPr/>
                </a:tc>
                <a:tc>
                  <a:txBody>
                    <a:bodyPr/>
                    <a:lstStyle/>
                    <a:p>
                      <a:pPr algn="ctr"/>
                      <a:r>
                        <a:rPr lang="en-US" sz="1400" dirty="0" smtClean="0"/>
                        <a:t>164</a:t>
                      </a:r>
                      <a:endParaRPr lang="en-US" sz="1400" dirty="0"/>
                    </a:p>
                  </a:txBody>
                  <a:tcPr/>
                </a:tc>
                <a:tc>
                  <a:txBody>
                    <a:bodyPr/>
                    <a:lstStyle/>
                    <a:p>
                      <a:pPr algn="ctr"/>
                      <a:r>
                        <a:rPr lang="en-US" sz="1400" dirty="0" smtClean="0"/>
                        <a:t>187.5</a:t>
                      </a:r>
                      <a:endParaRPr lang="en-US" sz="1400" dirty="0"/>
                    </a:p>
                  </a:txBody>
                  <a:tcPr/>
                </a:tc>
                <a:tc>
                  <a:txBody>
                    <a:bodyPr/>
                    <a:lstStyle/>
                    <a:p>
                      <a:pPr algn="ctr"/>
                      <a:r>
                        <a:rPr lang="en-US" sz="1400" dirty="0" smtClean="0"/>
                        <a:t>232</a:t>
                      </a:r>
                      <a:endParaRPr lang="en-US" sz="1400" dirty="0"/>
                    </a:p>
                  </a:txBody>
                  <a:tcPr/>
                </a:tc>
                <a:extLst>
                  <a:ext uri="{0D108BD9-81ED-4DB2-BD59-A6C34878D82A}">
                    <a16:rowId xmlns:a16="http://schemas.microsoft.com/office/drawing/2014/main" val="10001"/>
                  </a:ext>
                </a:extLst>
              </a:tr>
              <a:tr h="370840">
                <a:tc>
                  <a:txBody>
                    <a:bodyPr/>
                    <a:lstStyle/>
                    <a:p>
                      <a:pPr algn="ctr"/>
                      <a:r>
                        <a:rPr lang="en-US" sz="1400" dirty="0" smtClean="0"/>
                        <a:t>2</a:t>
                      </a:r>
                      <a:endParaRPr lang="en-US" sz="1400" dirty="0"/>
                    </a:p>
                  </a:txBody>
                  <a:tcPr/>
                </a:tc>
                <a:tc>
                  <a:txBody>
                    <a:bodyPr/>
                    <a:lstStyle/>
                    <a:p>
                      <a:pPr algn="ctr"/>
                      <a:r>
                        <a:rPr lang="en-US" sz="1400" dirty="0" smtClean="0"/>
                        <a:t>148.5</a:t>
                      </a:r>
                      <a:endParaRPr lang="en-US" sz="1400" dirty="0"/>
                    </a:p>
                  </a:txBody>
                  <a:tcPr/>
                </a:tc>
                <a:tc>
                  <a:txBody>
                    <a:bodyPr/>
                    <a:lstStyle/>
                    <a:p>
                      <a:pPr algn="ctr"/>
                      <a:r>
                        <a:rPr lang="en-US" sz="1400" dirty="0" smtClean="0"/>
                        <a:t>113.5</a:t>
                      </a:r>
                      <a:endParaRPr lang="en-US" sz="1400" dirty="0"/>
                    </a:p>
                  </a:txBody>
                  <a:tcPr/>
                </a:tc>
                <a:tc>
                  <a:txBody>
                    <a:bodyPr/>
                    <a:lstStyle/>
                    <a:p>
                      <a:pPr algn="ctr"/>
                      <a:r>
                        <a:rPr lang="en-US" sz="1400" dirty="0" smtClean="0"/>
                        <a:t>143.5</a:t>
                      </a:r>
                      <a:endParaRPr lang="en-US" sz="1400"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142763" y="3311093"/>
            <a:ext cx="1006686" cy="307777"/>
          </a:xfrm>
          <a:prstGeom prst="rect">
            <a:avLst/>
          </a:prstGeom>
          <a:noFill/>
        </p:spPr>
        <p:txBody>
          <a:bodyPr wrap="none" rtlCol="0">
            <a:spAutoFit/>
          </a:bodyPr>
          <a:lstStyle/>
          <a:p>
            <a:r>
              <a:rPr lang="en-US" sz="1400" dirty="0" smtClean="0"/>
              <a:t>Filler Type</a:t>
            </a:r>
            <a:endParaRPr lang="en-US" sz="1400" dirty="0"/>
          </a:p>
        </p:txBody>
      </p:sp>
      <p:sp>
        <p:nvSpPr>
          <p:cNvPr id="8" name="TextBox 7"/>
          <p:cNvSpPr txBox="1"/>
          <p:nvPr/>
        </p:nvSpPr>
        <p:spPr>
          <a:xfrm>
            <a:off x="2581163" y="2281242"/>
            <a:ext cx="1587294" cy="307777"/>
          </a:xfrm>
          <a:prstGeom prst="rect">
            <a:avLst/>
          </a:prstGeom>
          <a:noFill/>
        </p:spPr>
        <p:txBody>
          <a:bodyPr wrap="none" rtlCol="0">
            <a:spAutoFit/>
          </a:bodyPr>
          <a:lstStyle/>
          <a:p>
            <a:r>
              <a:rPr lang="en-US" sz="1400" dirty="0" smtClean="0"/>
              <a:t>Proportion of filler</a:t>
            </a:r>
            <a:endParaRPr lang="en-US" sz="1400" dirty="0"/>
          </a:p>
        </p:txBody>
      </p:sp>
      <p:sp>
        <p:nvSpPr>
          <p:cNvPr id="9" name="Text Box 82" descr="Pink tissue paper"/>
          <p:cNvSpPr txBox="1">
            <a:spLocks noChangeArrowheads="1"/>
          </p:cNvSpPr>
          <p:nvPr/>
        </p:nvSpPr>
        <p:spPr bwMode="auto">
          <a:xfrm>
            <a:off x="583275" y="5029200"/>
            <a:ext cx="8242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algn="l" eaLnBrk="1" hangingPunct="1">
              <a:spcBef>
                <a:spcPct val="50000"/>
              </a:spcBef>
              <a:buFont typeface="Arial" pitchFamily="34" charset="0"/>
              <a:buChar char="•"/>
            </a:pPr>
            <a:r>
              <a:rPr lang="en-US" dirty="0" smtClean="0"/>
              <a:t>We don’t have information to get sums of squares and degrees of freedom for the residual error.</a:t>
            </a:r>
          </a:p>
        </p:txBody>
      </p:sp>
    </p:spTree>
    <p:extLst>
      <p:ext uri="{BB962C8B-B14F-4D97-AF65-F5344CB8AC3E}">
        <p14:creationId xmlns:p14="http://schemas.microsoft.com/office/powerpoint/2010/main" val="94886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mc:AlternateContent xmlns:mc="http://schemas.openxmlformats.org/markup-compatibility/2006" xmlns:a14="http://schemas.microsoft.com/office/drawing/2010/main">
        <mc:Choice Requires="a14">
          <p:sp>
            <p:nvSpPr>
              <p:cNvPr id="5126" name="Text Box 82" descr="Pink tissue paper"/>
              <p:cNvSpPr txBox="1">
                <a:spLocks noChangeArrowheads="1"/>
              </p:cNvSpPr>
              <p:nvPr/>
            </p:nvSpPr>
            <p:spPr bwMode="auto">
              <a:xfrm>
                <a:off x="39256" y="1219200"/>
                <a:ext cx="9067800" cy="48321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eaLnBrk="1" hangingPunct="1">
                  <a:spcBef>
                    <a:spcPct val="50000"/>
                  </a:spcBef>
                  <a:buFont typeface="Arial" pitchFamily="34" charset="0"/>
                  <a:buChar char="•"/>
                </a:pPr>
                <a:r>
                  <a:rPr lang="en-US" sz="1800" i="1" dirty="0" smtClean="0">
                    <a:latin typeface="Cambria Math"/>
                  </a:rPr>
                  <a:t>One –way ANOVA Model: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𝑖𝑗</m:t>
                        </m:r>
                      </m:sub>
                    </m:sSub>
                    <m:r>
                      <a:rPr lang="en-US" sz="1800" b="0" i="1" smtClean="0">
                        <a:latin typeface="Cambria Math"/>
                      </a:rPr>
                      <m:t>=</m:t>
                    </m:r>
                    <m:r>
                      <a:rPr lang="en-US" sz="1800" b="0" i="1" smtClean="0">
                        <a:latin typeface="Cambria Math"/>
                        <a:ea typeface="Cambria Math"/>
                      </a:rPr>
                      <m:t>𝜇</m:t>
                    </m:r>
                    <m:r>
                      <a:rPr lang="en-US" sz="1800" b="0" i="1" smtClean="0">
                        <a:latin typeface="Cambria Math"/>
                        <a:ea typeface="Cambria Math"/>
                      </a:rPr>
                      <m:t>+</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𝛼</m:t>
                        </m:r>
                      </m:e>
                      <m:sub>
                        <m:r>
                          <a:rPr lang="en-US" sz="1800" b="0" i="1" smtClean="0">
                            <a:latin typeface="Cambria Math"/>
                            <a:ea typeface="Cambria Math"/>
                          </a:rPr>
                          <m:t>𝑖</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r>
                          <a:rPr lang="en-US" sz="1800" i="1" smtClean="0">
                            <a:latin typeface="Cambria Math"/>
                            <a:ea typeface="Cambria Math"/>
                          </a:rPr>
                          <m:t>𝜀</m:t>
                        </m:r>
                      </m:e>
                      <m:sub>
                        <m:r>
                          <a:rPr lang="en-US" sz="1800" b="0" i="1" smtClean="0">
                            <a:latin typeface="Cambria Math"/>
                            <a:ea typeface="Cambria Math"/>
                          </a:rPr>
                          <m:t>𝑖</m:t>
                        </m:r>
                        <m:r>
                          <a:rPr lang="en-US" sz="1800" i="1">
                            <a:latin typeface="Cambria Math"/>
                            <a:ea typeface="Cambria Math"/>
                          </a:rPr>
                          <m:t>𝑗</m:t>
                        </m:r>
                      </m:sub>
                    </m:sSub>
                  </m:oMath>
                </a14:m>
                <a:endParaRPr lang="en-US" sz="1800" dirty="0" smtClean="0">
                  <a:ea typeface="Cambria Math"/>
                </a:endParaRPr>
              </a:p>
              <a:p>
                <a:pPr marL="457200" indent="-457200" eaLnBrk="1" hangingPunct="1">
                  <a:spcBef>
                    <a:spcPct val="50000"/>
                  </a:spcBef>
                  <a:buFont typeface="Arial" pitchFamily="34" charset="0"/>
                  <a:buChar char="•"/>
                </a:pPr>
                <a:r>
                  <a:rPr lang="en-US" sz="1800" u="sng" dirty="0" smtClean="0">
                    <a:ea typeface="Cambria Math"/>
                  </a:rPr>
                  <a:t>Parameters</a:t>
                </a:r>
                <a:r>
                  <a:rPr lang="en-US" sz="1800" dirty="0" smtClean="0">
                    <a:ea typeface="Cambria Math"/>
                  </a:rPr>
                  <a:t>			</a:t>
                </a:r>
                <a:r>
                  <a:rPr lang="en-US" sz="1800" u="sng" dirty="0" smtClean="0">
                    <a:ea typeface="Cambria Math"/>
                  </a:rPr>
                  <a:t>Estimates</a:t>
                </a:r>
                <a:endParaRPr lang="en-US" sz="1800" u="sng" dirty="0">
                  <a:ea typeface="Cambria Math"/>
                </a:endParaRPr>
              </a:p>
              <a:p>
                <a:pPr marL="457200" indent="-457200" eaLnBrk="1" hangingPunct="1">
                  <a:spcBef>
                    <a:spcPct val="50000"/>
                  </a:spcBef>
                  <a:buFont typeface="Arial" pitchFamily="34" charset="0"/>
                  <a:buChar char="•"/>
                </a:pPr>
                <a14:m>
                  <m:oMath xmlns:m="http://schemas.openxmlformats.org/officeDocument/2006/math">
                    <m:r>
                      <a:rPr lang="en-US" sz="1800" i="1" smtClean="0">
                        <a:latin typeface="Cambria Math"/>
                        <a:ea typeface="Cambria Math"/>
                      </a:rPr>
                      <m:t>𝜇</m:t>
                    </m:r>
                  </m:oMath>
                </a14:m>
                <a:r>
                  <a:rPr lang="en-US" sz="1800" dirty="0" smtClean="0">
                    <a:ea typeface="Cambria Math"/>
                  </a:rPr>
                  <a:t>				</a:t>
                </a:r>
                <a14:m>
                  <m:oMath xmlns:m="http://schemas.openxmlformats.org/officeDocument/2006/math">
                    <m:sSub>
                      <m:sSubPr>
                        <m:ctrlPr>
                          <a:rPr lang="en-US" sz="1800" i="1" smtClean="0">
                            <a:latin typeface="Cambria Math" panose="02040503050406030204" pitchFamily="18" charset="0"/>
                            <a:ea typeface="Cambria Math"/>
                          </a:rPr>
                        </m:ctrlPr>
                      </m:sSubPr>
                      <m:e>
                        <m:acc>
                          <m:accPr>
                            <m:chr m:val="̅"/>
                            <m:ctrlPr>
                              <a:rPr lang="en-US" sz="1800" i="1" smtClean="0">
                                <a:latin typeface="Cambria Math" panose="02040503050406030204" pitchFamily="18" charset="0"/>
                                <a:ea typeface="Cambria Math"/>
                              </a:rPr>
                            </m:ctrlPr>
                          </m:accPr>
                          <m:e>
                            <m:r>
                              <a:rPr lang="en-US" sz="1800" b="0" i="1" smtClean="0">
                                <a:latin typeface="Cambria Math"/>
                                <a:ea typeface="Cambria Math"/>
                              </a:rPr>
                              <m:t>𝑦</m:t>
                            </m:r>
                          </m:e>
                        </m:acc>
                      </m:e>
                      <m:sub>
                        <m:r>
                          <a:rPr lang="en-US" sz="1800" b="0" i="1" smtClean="0">
                            <a:latin typeface="Cambria Math"/>
                            <a:ea typeface="Cambria Math"/>
                          </a:rPr>
                          <m:t>..</m:t>
                        </m:r>
                      </m:sub>
                    </m:sSub>
                  </m:oMath>
                </a14:m>
                <a:endParaRPr lang="en-US" sz="1800" dirty="0" smtClean="0">
                  <a:ea typeface="Cambria Math"/>
                </a:endParaRPr>
              </a:p>
              <a:p>
                <a:pPr marL="457200" indent="-457200" eaLnBrk="1" hangingPunct="1">
                  <a:spcBef>
                    <a:spcPct val="50000"/>
                  </a:spcBef>
                  <a:buFont typeface="Arial" pitchFamily="34" charset="0"/>
                  <a:buChar char="•"/>
                </a:pPr>
                <a14:m>
                  <m:oMath xmlns:m="http://schemas.openxmlformats.org/officeDocument/2006/math">
                    <m:sSub>
                      <m:sSubPr>
                        <m:ctrlPr>
                          <a:rPr lang="en-US" sz="1800" i="1" smtClean="0">
                            <a:latin typeface="Cambria Math" panose="02040503050406030204" pitchFamily="18" charset="0"/>
                            <a:ea typeface="Cambria Math"/>
                          </a:rPr>
                        </m:ctrlPr>
                      </m:sSubPr>
                      <m:e>
                        <m:r>
                          <a:rPr lang="en-US" sz="1800" i="1" smtClean="0">
                            <a:latin typeface="Cambria Math"/>
                            <a:ea typeface="Cambria Math"/>
                          </a:rPr>
                          <m:t>𝛼</m:t>
                        </m:r>
                      </m:e>
                      <m:sub>
                        <m:r>
                          <a:rPr lang="en-US" sz="1800" b="0" i="1" smtClean="0">
                            <a:latin typeface="Cambria Math"/>
                            <a:ea typeface="Cambria Math"/>
                          </a:rPr>
                          <m:t>𝑖</m:t>
                        </m:r>
                      </m:sub>
                    </m:sSub>
                    <m:r>
                      <a:rPr lang="en-US" sz="1800" b="0" i="1" smtClean="0">
                        <a:latin typeface="Cambria Math"/>
                        <a:ea typeface="Cambria Math"/>
                      </a:rPr>
                      <m:t>(</m:t>
                    </m:r>
                    <m:r>
                      <a:rPr lang="en-US" sz="1800" b="0" i="1" smtClean="0">
                        <a:latin typeface="Cambria Math"/>
                        <a:ea typeface="Cambria Math"/>
                      </a:rPr>
                      <m:t>𝑖</m:t>
                    </m:r>
                    <m:r>
                      <a:rPr lang="en-US" sz="1800" b="0" i="1" smtClean="0">
                        <a:latin typeface="Cambria Math"/>
                        <a:ea typeface="Cambria Math"/>
                      </a:rPr>
                      <m:t>=1,…,</m:t>
                    </m:r>
                    <m:r>
                      <a:rPr lang="en-US" sz="1800" b="0" i="1" smtClean="0">
                        <a:latin typeface="Cambria Math"/>
                        <a:ea typeface="Cambria Math"/>
                      </a:rPr>
                      <m:t>𝐼</m:t>
                    </m:r>
                    <m:r>
                      <a:rPr lang="en-US" sz="1800" b="0" i="1" smtClean="0">
                        <a:latin typeface="Cambria Math"/>
                        <a:ea typeface="Cambria Math"/>
                      </a:rPr>
                      <m:t>)</m:t>
                    </m:r>
                  </m:oMath>
                </a14:m>
                <a:r>
                  <a:rPr lang="en-US" sz="1800" dirty="0" smtClean="0">
                    <a:ea typeface="Cambria Math"/>
                  </a:rPr>
                  <a:t>		</a:t>
                </a:r>
                <a14:m>
                  <m:oMath xmlns:m="http://schemas.openxmlformats.org/officeDocument/2006/math">
                    <m:sSub>
                      <m:sSubPr>
                        <m:ctrlPr>
                          <a:rPr lang="en-US" sz="1800" b="0" i="1" smtClean="0">
                            <a:latin typeface="Cambria Math" panose="02040503050406030204" pitchFamily="18" charset="0"/>
                            <a:ea typeface="Cambria Math"/>
                          </a:rPr>
                        </m:ctrlPr>
                      </m:sSubPr>
                      <m:e>
                        <m:acc>
                          <m:accPr>
                            <m:chr m:val="̂"/>
                            <m:ctrlPr>
                              <a:rPr lang="en-US" sz="1800" b="0" i="1" smtClean="0">
                                <a:latin typeface="Cambria Math" panose="02040503050406030204" pitchFamily="18" charset="0"/>
                                <a:ea typeface="Cambria Math"/>
                              </a:rPr>
                            </m:ctrlPr>
                          </m:accPr>
                          <m:e>
                            <m:r>
                              <a:rPr lang="en-US" sz="1800" b="0" i="1" smtClean="0">
                                <a:latin typeface="Cambria Math"/>
                                <a:ea typeface="Cambria Math"/>
                              </a:rPr>
                              <m:t>𝛼</m:t>
                            </m:r>
                          </m:e>
                        </m:acc>
                      </m:e>
                      <m:sub>
                        <m:r>
                          <a:rPr lang="en-US" sz="1800" b="0" i="1" smtClean="0">
                            <a:latin typeface="Cambria Math"/>
                            <a:ea typeface="Cambria Math"/>
                          </a:rPr>
                          <m:t>𝑖</m:t>
                        </m:r>
                      </m:sub>
                    </m:sSub>
                    <m:r>
                      <a:rPr lang="en-US" sz="1800" b="0" i="0"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smtClean="0">
                                <a:latin typeface="Cambria Math" panose="02040503050406030204" pitchFamily="18" charset="0"/>
                                <a:ea typeface="Cambria Math"/>
                              </a:rPr>
                            </m:ctrlPr>
                          </m:accPr>
                          <m:e>
                            <m:r>
                              <a:rPr lang="en-US" sz="1800" i="1">
                                <a:latin typeface="Cambria Math"/>
                                <a:ea typeface="Cambria Math"/>
                              </a:rPr>
                              <m:t>𝑦</m:t>
                            </m:r>
                          </m:e>
                        </m:acc>
                      </m:e>
                      <m:sub>
                        <m:r>
                          <a:rPr lang="en-US" sz="1800" b="0" i="1" smtClean="0">
                            <a:latin typeface="Cambria Math"/>
                            <a:ea typeface="Cambria Math"/>
                          </a:rPr>
                          <m:t>𝑖</m:t>
                        </m:r>
                        <m:r>
                          <a:rPr lang="en-US" sz="1800" i="1">
                            <a:latin typeface="Cambria Math"/>
                            <a:ea typeface="Cambria Math"/>
                          </a:rPr>
                          <m:t>.</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b="0" i="1" smtClean="0">
                                <a:latin typeface="Cambria Math" panose="02040503050406030204" pitchFamily="18" charset="0"/>
                                <a:ea typeface="Cambria Math"/>
                              </a:rPr>
                            </m:ctrlPr>
                          </m:accPr>
                          <m:e>
                            <m:r>
                              <a:rPr lang="en-US" sz="1800" b="0" i="1" smtClean="0">
                                <a:latin typeface="Cambria Math"/>
                                <a:ea typeface="Cambria Math"/>
                              </a:rPr>
                              <m:t>𝑦</m:t>
                            </m:r>
                          </m:e>
                        </m:acc>
                      </m:e>
                      <m:sub>
                        <m:r>
                          <a:rPr lang="en-US" sz="1800" i="1">
                            <a:latin typeface="Cambria Math"/>
                            <a:ea typeface="Cambria Math"/>
                          </a:rPr>
                          <m:t>..</m:t>
                        </m:r>
                      </m:sub>
                    </m:sSub>
                    <m:r>
                      <a:rPr lang="en-US" sz="1800" i="1">
                        <a:latin typeface="Cambria Math"/>
                        <a:ea typeface="Cambria Math"/>
                      </a:rPr>
                      <m:t> </m:t>
                    </m:r>
                  </m:oMath>
                </a14:m>
                <a:endParaRPr lang="en-US" sz="1800" dirty="0" smtClean="0">
                  <a:ea typeface="Cambria Math"/>
                </a:endParaRPr>
              </a:p>
              <a:p>
                <a:pPr eaLnBrk="1" hangingPunct="1">
                  <a:spcBef>
                    <a:spcPct val="50000"/>
                  </a:spcBef>
                </a:pPr>
                <a:r>
                  <a:rPr lang="en-US" sz="1800" dirty="0" smtClean="0">
                    <a:ea typeface="Cambria Math"/>
                  </a:rPr>
                  <a:t>	</a:t>
                </a:r>
              </a:p>
              <a:p>
                <a:pPr marL="457200" indent="-457200" eaLnBrk="1" hangingPunct="1">
                  <a:spcBef>
                    <a:spcPct val="50000"/>
                  </a:spcBef>
                  <a:buFont typeface="Arial" pitchFamily="34" charset="0"/>
                  <a:buChar char="•"/>
                </a:pPr>
                <a:r>
                  <a:rPr lang="en-US" sz="1800" i="1" dirty="0" smtClean="0">
                    <a:latin typeface="Cambria Math"/>
                  </a:rPr>
                  <a:t>Two </a:t>
                </a:r>
                <a:r>
                  <a:rPr lang="en-US" sz="1800" i="1" dirty="0">
                    <a:latin typeface="Cambria Math"/>
                  </a:rPr>
                  <a:t>–way ANOVA Model: </a:t>
                </a:r>
                <a14:m>
                  <m:oMath xmlns:m="http://schemas.openxmlformats.org/officeDocument/2006/math">
                    <m:r>
                      <a:rPr lang="en-US" sz="1800" b="0" i="1" smtClean="0">
                        <a:latin typeface="Cambria Math"/>
                      </a:rPr>
                      <m:t> </m:t>
                    </m:r>
                    <m:sSub>
                      <m:sSubPr>
                        <m:ctrlPr>
                          <a:rPr lang="en-US" sz="1800" i="1">
                            <a:latin typeface="Cambria Math" panose="02040503050406030204" pitchFamily="18" charset="0"/>
                          </a:rPr>
                        </m:ctrlPr>
                      </m:sSubPr>
                      <m:e>
                        <m:r>
                          <a:rPr lang="en-US" sz="1800" i="1">
                            <a:latin typeface="Cambria Math"/>
                          </a:rPr>
                          <m:t>𝑦</m:t>
                        </m:r>
                      </m:e>
                      <m:sub>
                        <m:r>
                          <a:rPr lang="en-US" sz="1800" i="1">
                            <a:latin typeface="Cambria Math"/>
                          </a:rPr>
                          <m:t>𝑖𝑗𝑘</m:t>
                        </m:r>
                      </m:sub>
                    </m:sSub>
                    <m:r>
                      <a:rPr lang="en-US" sz="1800" i="1">
                        <a:latin typeface="Cambria Math"/>
                      </a:rPr>
                      <m:t>=</m:t>
                    </m:r>
                    <m:r>
                      <a:rPr lang="en-US" sz="1800" i="1">
                        <a:latin typeface="Cambria Math"/>
                        <a:ea typeface="Cambria Math"/>
                      </a:rPr>
                      <m:t>𝜇</m:t>
                    </m:r>
                    <m:r>
                      <a:rPr lang="en-US" sz="1800" i="1">
                        <a:latin typeface="Cambria Math"/>
                        <a:ea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𝛼</m:t>
                        </m:r>
                      </m:e>
                      <m:sub>
                        <m:r>
                          <a:rPr lang="en-US" sz="1800" i="1">
                            <a:latin typeface="Cambria Math"/>
                            <a:ea typeface="Cambria Math"/>
                          </a:rPr>
                          <m:t>𝑖</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𝛽</m:t>
                        </m:r>
                      </m:e>
                      <m:sub>
                        <m:r>
                          <a:rPr lang="en-US" sz="1800" i="1">
                            <a:latin typeface="Cambria Math"/>
                            <a:ea typeface="Cambria Math"/>
                          </a:rPr>
                          <m:t>𝑗</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d>
                          <m:dPr>
                            <m:ctrlPr>
                              <a:rPr lang="en-US" sz="1800" i="1">
                                <a:latin typeface="Cambria Math" panose="02040503050406030204" pitchFamily="18" charset="0"/>
                                <a:ea typeface="Cambria Math"/>
                              </a:rPr>
                            </m:ctrlPr>
                          </m:dPr>
                          <m:e>
                            <m:r>
                              <a:rPr lang="en-US" sz="1800" i="1">
                                <a:latin typeface="Cambria Math"/>
                                <a:ea typeface="Cambria Math"/>
                              </a:rPr>
                              <m:t>𝛼𝛽</m:t>
                            </m:r>
                          </m:e>
                        </m:d>
                      </m:e>
                      <m:sub>
                        <m:r>
                          <a:rPr lang="en-US" sz="1800" i="1">
                            <a:latin typeface="Cambria Math"/>
                            <a:ea typeface="Cambria Math"/>
                          </a:rPr>
                          <m:t>𝑖𝑗</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𝜀</m:t>
                        </m:r>
                      </m:e>
                      <m:sub>
                        <m:r>
                          <a:rPr lang="en-US" sz="1800" i="1">
                            <a:latin typeface="Cambria Math"/>
                            <a:ea typeface="Cambria Math"/>
                          </a:rPr>
                          <m:t>𝑖𝑗𝑘</m:t>
                        </m:r>
                      </m:sub>
                    </m:sSub>
                  </m:oMath>
                </a14:m>
                <a:endParaRPr lang="en-US" sz="1800" i="1" dirty="0" smtClean="0">
                  <a:latin typeface="Cambria Math"/>
                </a:endParaRPr>
              </a:p>
              <a:p>
                <a:pPr marL="457200" indent="-457200" eaLnBrk="1" hangingPunct="1">
                  <a:spcBef>
                    <a:spcPct val="50000"/>
                  </a:spcBef>
                  <a:buFont typeface="Arial" pitchFamily="34" charset="0"/>
                  <a:buChar char="•"/>
                </a:pPr>
                <a:r>
                  <a:rPr lang="en-US" sz="1800" u="sng" dirty="0">
                    <a:ea typeface="Cambria Math"/>
                  </a:rPr>
                  <a:t>Parameters</a:t>
                </a:r>
                <a:r>
                  <a:rPr lang="en-US" sz="1800" dirty="0">
                    <a:ea typeface="Cambria Math"/>
                  </a:rPr>
                  <a:t>			</a:t>
                </a:r>
                <a:r>
                  <a:rPr lang="en-US" sz="1800" u="sng" dirty="0">
                    <a:ea typeface="Cambria Math"/>
                  </a:rPr>
                  <a:t>Estimates</a:t>
                </a:r>
              </a:p>
              <a:p>
                <a:pPr marL="457200" indent="-457200" eaLnBrk="1" hangingPunct="1">
                  <a:spcBef>
                    <a:spcPct val="50000"/>
                  </a:spcBef>
                  <a:buFont typeface="Arial" pitchFamily="34" charset="0"/>
                  <a:buChar char="•"/>
                </a:pPr>
                <a14:m>
                  <m:oMath xmlns:m="http://schemas.openxmlformats.org/officeDocument/2006/math">
                    <m:r>
                      <a:rPr lang="en-US" sz="1800" i="1">
                        <a:latin typeface="Cambria Math"/>
                        <a:ea typeface="Cambria Math"/>
                      </a:rPr>
                      <m:t>𝜇</m:t>
                    </m:r>
                  </m:oMath>
                </a14:m>
                <a:r>
                  <a:rPr lang="en-US" sz="1800" dirty="0">
                    <a:ea typeface="Cambria Math"/>
                  </a:rPr>
                  <a:t>				</a:t>
                </a:r>
                <a14:m>
                  <m:oMath xmlns:m="http://schemas.openxmlformats.org/officeDocument/2006/math">
                    <m:acc>
                      <m:accPr>
                        <m:chr m:val="̂"/>
                        <m:ctrlPr>
                          <a:rPr lang="en-US" sz="1800" b="0" i="1" smtClean="0">
                            <a:latin typeface="Cambria Math" panose="02040503050406030204" pitchFamily="18" charset="0"/>
                            <a:ea typeface="Cambria Math"/>
                          </a:rPr>
                        </m:ctrlPr>
                      </m:accPr>
                      <m:e>
                        <m:r>
                          <a:rPr lang="en-US" sz="1800" b="0" i="1" smtClean="0">
                            <a:latin typeface="Cambria Math"/>
                            <a:ea typeface="Cambria Math"/>
                          </a:rPr>
                          <m:t>𝜇</m:t>
                        </m:r>
                      </m:e>
                    </m:acc>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m:t>
                        </m:r>
                      </m:sub>
                    </m:sSub>
                  </m:oMath>
                </a14:m>
                <a:endParaRPr lang="en-US" sz="1800" i="1" dirty="0" smtClean="0">
                  <a:latin typeface="Cambria Math"/>
                </a:endParaRPr>
              </a:p>
              <a:p>
                <a:pPr marL="457200" indent="-457200" eaLnBrk="1" hangingPunct="1">
                  <a:spcBef>
                    <a:spcPct val="50000"/>
                  </a:spcBef>
                  <a:buFont typeface="Arial" pitchFamily="34" charset="0"/>
                  <a:buChar char="•"/>
                </a:pPr>
                <a14:m>
                  <m:oMath xmlns:m="http://schemas.openxmlformats.org/officeDocument/2006/math">
                    <m:sSub>
                      <m:sSubPr>
                        <m:ctrlPr>
                          <a:rPr lang="en-US" sz="1800" i="1">
                            <a:latin typeface="Cambria Math" panose="02040503050406030204" pitchFamily="18" charset="0"/>
                            <a:ea typeface="Cambria Math"/>
                          </a:rPr>
                        </m:ctrlPr>
                      </m:sSubPr>
                      <m:e>
                        <m:r>
                          <a:rPr lang="en-US" sz="1800" i="1">
                            <a:latin typeface="Cambria Math"/>
                            <a:ea typeface="Cambria Math"/>
                          </a:rPr>
                          <m:t>𝛼</m:t>
                        </m:r>
                      </m:e>
                      <m:sub>
                        <m:r>
                          <a:rPr lang="en-US" sz="1800" i="1">
                            <a:latin typeface="Cambria Math"/>
                            <a:ea typeface="Cambria Math"/>
                          </a:rPr>
                          <m:t>𝑖</m:t>
                        </m:r>
                      </m:sub>
                    </m:sSub>
                    <m:r>
                      <a:rPr lang="en-US" sz="1800" i="1">
                        <a:latin typeface="Cambria Math"/>
                        <a:ea typeface="Cambria Math"/>
                      </a:rPr>
                      <m:t>(</m:t>
                    </m:r>
                    <m:r>
                      <a:rPr lang="en-US" sz="1800" i="1">
                        <a:latin typeface="Cambria Math"/>
                        <a:ea typeface="Cambria Math"/>
                      </a:rPr>
                      <m:t>𝑖</m:t>
                    </m:r>
                    <m:r>
                      <a:rPr lang="en-US" sz="1800" i="1">
                        <a:latin typeface="Cambria Math"/>
                        <a:ea typeface="Cambria Math"/>
                      </a:rPr>
                      <m:t>=1,…,</m:t>
                    </m:r>
                    <m:r>
                      <a:rPr lang="en-US" sz="1800" i="1">
                        <a:latin typeface="Cambria Math"/>
                        <a:ea typeface="Cambria Math"/>
                      </a:rPr>
                      <m:t>𝐼</m:t>
                    </m:r>
                    <m:r>
                      <a:rPr lang="en-US" sz="1800" i="1">
                        <a:latin typeface="Cambria Math"/>
                        <a:ea typeface="Cambria Math"/>
                      </a:rPr>
                      <m:t>)</m:t>
                    </m:r>
                  </m:oMath>
                </a14:m>
                <a:r>
                  <a:rPr lang="en-US" sz="1800" dirty="0">
                    <a:ea typeface="Cambria Math"/>
                  </a:rPr>
                  <a:t>		</a:t>
                </a:r>
                <a14:m>
                  <m:oMath xmlns:m="http://schemas.openxmlformats.org/officeDocument/2006/math">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𝛼</m:t>
                            </m:r>
                          </m:e>
                        </m:acc>
                      </m:e>
                      <m:sub>
                        <m:r>
                          <a:rPr lang="en-US" sz="1800" i="1">
                            <a:latin typeface="Cambria Math"/>
                            <a:ea typeface="Cambria Math"/>
                          </a:rPr>
                          <m:t>𝑖</m:t>
                        </m:r>
                      </m:sub>
                    </m:sSub>
                    <m:r>
                      <a:rPr lang="en-US" sz="180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𝑖</m:t>
                        </m:r>
                        <m:r>
                          <a:rPr lang="en-US" sz="1800" b="0" i="1" smtClean="0">
                            <a:latin typeface="Cambria Math"/>
                            <a:ea typeface="Cambria Math"/>
                          </a:rPr>
                          <m:t>.</m:t>
                        </m:r>
                        <m:r>
                          <a:rPr lang="en-US" sz="1800" i="1">
                            <a:latin typeface="Cambria Math"/>
                            <a:ea typeface="Cambria Math"/>
                          </a:rPr>
                          <m:t>.</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m:t>
                        </m:r>
                        <m:r>
                          <a:rPr lang="en-US" sz="1800" b="0" i="1" smtClean="0">
                            <a:latin typeface="Cambria Math"/>
                            <a:ea typeface="Cambria Math"/>
                          </a:rPr>
                          <m:t>.</m:t>
                        </m:r>
                        <m:r>
                          <a:rPr lang="en-US" sz="1800" i="1">
                            <a:latin typeface="Cambria Math"/>
                            <a:ea typeface="Cambria Math"/>
                          </a:rPr>
                          <m:t>.</m:t>
                        </m:r>
                      </m:sub>
                    </m:sSub>
                    <m:r>
                      <a:rPr lang="en-US" sz="1800" i="1">
                        <a:latin typeface="Cambria Math"/>
                        <a:ea typeface="Cambria Math"/>
                      </a:rPr>
                      <m:t> </m:t>
                    </m:r>
                  </m:oMath>
                </a14:m>
                <a:endParaRPr lang="en-US" sz="1800" dirty="0">
                  <a:ea typeface="Cambria Math"/>
                </a:endParaRPr>
              </a:p>
              <a:p>
                <a:pPr marL="457200" indent="-457200" eaLnBrk="1" hangingPunct="1">
                  <a:spcBef>
                    <a:spcPct val="50000"/>
                  </a:spcBef>
                  <a:buFont typeface="Arial" pitchFamily="34" charset="0"/>
                  <a:buChar char="•"/>
                </a:pPr>
                <a14:m>
                  <m:oMath xmlns:m="http://schemas.openxmlformats.org/officeDocument/2006/math">
                    <m:sSub>
                      <m:sSubPr>
                        <m:ctrlPr>
                          <a:rPr lang="en-US" sz="1800" i="1">
                            <a:latin typeface="Cambria Math" panose="02040503050406030204" pitchFamily="18" charset="0"/>
                            <a:ea typeface="Cambria Math"/>
                          </a:rPr>
                        </m:ctrlPr>
                      </m:sSubPr>
                      <m:e>
                        <m:r>
                          <a:rPr lang="en-US" sz="1800" i="1" smtClean="0">
                            <a:latin typeface="Cambria Math"/>
                            <a:ea typeface="Cambria Math"/>
                          </a:rPr>
                          <m:t>𝛽</m:t>
                        </m:r>
                      </m:e>
                      <m:sub>
                        <m:r>
                          <a:rPr lang="en-US" sz="1800" b="0" i="1" smtClean="0">
                            <a:latin typeface="Cambria Math"/>
                            <a:ea typeface="Cambria Math"/>
                          </a:rPr>
                          <m:t>𝑗</m:t>
                        </m:r>
                      </m:sub>
                    </m:sSub>
                    <m:r>
                      <a:rPr lang="en-US" sz="1800" i="1">
                        <a:latin typeface="Cambria Math"/>
                        <a:ea typeface="Cambria Math"/>
                      </a:rPr>
                      <m:t>(</m:t>
                    </m:r>
                    <m:r>
                      <a:rPr lang="en-US" sz="1800" b="0" i="1" smtClean="0">
                        <a:latin typeface="Cambria Math"/>
                        <a:ea typeface="Cambria Math"/>
                      </a:rPr>
                      <m:t>𝑗</m:t>
                    </m:r>
                    <m:r>
                      <a:rPr lang="en-US" sz="1800" i="1">
                        <a:latin typeface="Cambria Math"/>
                        <a:ea typeface="Cambria Math"/>
                      </a:rPr>
                      <m:t>=1,…,</m:t>
                    </m:r>
                    <m:r>
                      <a:rPr lang="en-US" sz="1800" i="1">
                        <a:latin typeface="Cambria Math"/>
                        <a:ea typeface="Cambria Math"/>
                      </a:rPr>
                      <m:t>𝐼</m:t>
                    </m:r>
                    <m:r>
                      <a:rPr lang="en-US" sz="1800" i="1">
                        <a:latin typeface="Cambria Math"/>
                        <a:ea typeface="Cambria Math"/>
                      </a:rPr>
                      <m:t>)</m:t>
                    </m:r>
                  </m:oMath>
                </a14:m>
                <a:r>
                  <a:rPr lang="en-US" sz="1800" dirty="0">
                    <a:ea typeface="Cambria Math"/>
                  </a:rPr>
                  <a:t>		</a:t>
                </a:r>
                <a14:m>
                  <m:oMath xmlns:m="http://schemas.openxmlformats.org/officeDocument/2006/math">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smtClean="0">
                                <a:latin typeface="Cambria Math"/>
                                <a:ea typeface="Cambria Math"/>
                              </a:rPr>
                              <m:t>𝛽</m:t>
                            </m:r>
                          </m:e>
                        </m:acc>
                      </m:e>
                      <m:sub>
                        <m:r>
                          <a:rPr lang="en-US" sz="1800" b="0" i="1" smtClean="0">
                            <a:latin typeface="Cambria Math"/>
                            <a:ea typeface="Cambria Math"/>
                          </a:rPr>
                          <m:t>𝑗</m:t>
                        </m:r>
                      </m:sub>
                    </m:sSub>
                    <m:r>
                      <a:rPr lang="en-US" sz="180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b="0" i="1" smtClean="0">
                            <a:latin typeface="Cambria Math"/>
                            <a:ea typeface="Cambria Math"/>
                          </a:rPr>
                          <m:t>.</m:t>
                        </m:r>
                        <m:r>
                          <a:rPr lang="en-US" sz="1800" b="0" i="1" smtClean="0">
                            <a:latin typeface="Cambria Math"/>
                            <a:ea typeface="Cambria Math"/>
                          </a:rPr>
                          <m:t>𝑗</m:t>
                        </m:r>
                        <m:r>
                          <a:rPr lang="en-US" sz="1800" i="1">
                            <a:latin typeface="Cambria Math"/>
                            <a:ea typeface="Cambria Math"/>
                          </a:rPr>
                          <m:t>.</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m:t>
                        </m:r>
                      </m:sub>
                    </m:sSub>
                    <m:r>
                      <a:rPr lang="en-US" sz="1800" i="1">
                        <a:latin typeface="Cambria Math"/>
                        <a:ea typeface="Cambria Math"/>
                      </a:rPr>
                      <m:t> </m:t>
                    </m:r>
                  </m:oMath>
                </a14:m>
                <a:endParaRPr lang="en-US" sz="1800" i="1" dirty="0" smtClean="0">
                  <a:latin typeface="Cambria Math"/>
                </a:endParaRPr>
              </a:p>
              <a:p>
                <a:pPr marL="457200" indent="-457200" eaLnBrk="1" hangingPunct="1">
                  <a:spcBef>
                    <a:spcPct val="50000"/>
                  </a:spcBef>
                  <a:buFont typeface="Arial" pitchFamily="34" charset="0"/>
                  <a:buChar char="•"/>
                </a:pPr>
                <a14:m>
                  <m:oMath xmlns:m="http://schemas.openxmlformats.org/officeDocument/2006/math">
                    <m:sSub>
                      <m:sSubPr>
                        <m:ctrlPr>
                          <a:rPr lang="en-US" sz="1800" i="1">
                            <a:latin typeface="Cambria Math" panose="02040503050406030204" pitchFamily="18" charset="0"/>
                            <a:ea typeface="Cambria Math"/>
                          </a:rPr>
                        </m:ctrlPr>
                      </m:sSubPr>
                      <m:e>
                        <m:d>
                          <m:dPr>
                            <m:ctrlPr>
                              <a:rPr lang="en-US" sz="1800" i="1" smtClean="0">
                                <a:latin typeface="Cambria Math" panose="02040503050406030204" pitchFamily="18" charset="0"/>
                                <a:ea typeface="Cambria Math"/>
                              </a:rPr>
                            </m:ctrlPr>
                          </m:dPr>
                          <m:e>
                            <m:r>
                              <a:rPr lang="en-US" sz="1800" i="1" smtClean="0">
                                <a:latin typeface="Cambria Math"/>
                                <a:ea typeface="Cambria Math"/>
                              </a:rPr>
                              <m:t>𝛼𝛽</m:t>
                            </m:r>
                          </m:e>
                        </m:d>
                      </m:e>
                      <m:sub>
                        <m:r>
                          <a:rPr lang="en-US" sz="1800" b="0" i="1" smtClean="0">
                            <a:latin typeface="Cambria Math"/>
                            <a:ea typeface="Cambria Math"/>
                          </a:rPr>
                          <m:t>𝑖</m:t>
                        </m:r>
                        <m:r>
                          <a:rPr lang="en-US" sz="1800" i="1">
                            <a:latin typeface="Cambria Math"/>
                            <a:ea typeface="Cambria Math"/>
                          </a:rPr>
                          <m:t>𝑗</m:t>
                        </m:r>
                      </m:sub>
                    </m:sSub>
                    <m:r>
                      <a:rPr lang="en-US" sz="1800" i="1">
                        <a:latin typeface="Cambria Math"/>
                        <a:ea typeface="Cambria Math"/>
                      </a:rPr>
                      <m:t>(</m:t>
                    </m:r>
                    <m:r>
                      <a:rPr lang="en-US" sz="1800" i="1">
                        <a:latin typeface="Cambria Math"/>
                        <a:ea typeface="Cambria Math"/>
                      </a:rPr>
                      <m:t>𝑖</m:t>
                    </m:r>
                    <m:r>
                      <a:rPr lang="en-US" sz="1800" i="1">
                        <a:latin typeface="Cambria Math"/>
                        <a:ea typeface="Cambria Math"/>
                      </a:rPr>
                      <m:t>=1,…,</m:t>
                    </m:r>
                    <m:r>
                      <a:rPr lang="en-US" sz="1800" i="1">
                        <a:latin typeface="Cambria Math"/>
                        <a:ea typeface="Cambria Math"/>
                      </a:rPr>
                      <m:t>𝐼</m:t>
                    </m:r>
                    <m:r>
                      <a:rPr lang="en-US" sz="1800" b="0" i="1" smtClean="0">
                        <a:latin typeface="Cambria Math"/>
                        <a:ea typeface="Cambria Math"/>
                      </a:rPr>
                      <m:t>   </m:t>
                    </m:r>
                    <m:r>
                      <a:rPr lang="en-US" sz="1800" i="1">
                        <a:latin typeface="Cambria Math"/>
                        <a:ea typeface="Cambria Math"/>
                      </a:rPr>
                      <m:t>𝑗</m:t>
                    </m:r>
                    <m:r>
                      <a:rPr lang="en-US" sz="1800" i="1">
                        <a:latin typeface="Cambria Math"/>
                        <a:ea typeface="Cambria Math"/>
                      </a:rPr>
                      <m:t>=1,…,</m:t>
                    </m:r>
                    <m:r>
                      <a:rPr lang="en-US" sz="1800" b="0" i="1" smtClean="0">
                        <a:latin typeface="Cambria Math"/>
                        <a:ea typeface="Cambria Math"/>
                      </a:rPr>
                      <m:t>𝐽</m:t>
                    </m:r>
                    <m:r>
                      <a:rPr lang="en-US" sz="1800" b="0" i="1" smtClean="0">
                        <a:latin typeface="Cambria Math"/>
                        <a:ea typeface="Cambria Math"/>
                      </a:rPr>
                      <m:t>  )</m:t>
                    </m:r>
                  </m:oMath>
                </a14:m>
                <a:r>
                  <a:rPr lang="en-US" sz="1800" dirty="0">
                    <a:ea typeface="Cambria Math"/>
                  </a:rPr>
                  <a:t>	</a:t>
                </a:r>
                <a14:m>
                  <m:oMath xmlns:m="http://schemas.openxmlformats.org/officeDocument/2006/math">
                    <m:sSub>
                      <m:sSubPr>
                        <m:ctrlPr>
                          <a:rPr lang="en-US" sz="1800" i="1">
                            <a:latin typeface="Cambria Math" panose="02040503050406030204" pitchFamily="18" charset="0"/>
                            <a:ea typeface="Cambria Math"/>
                          </a:rPr>
                        </m:ctrlPr>
                      </m:sSubPr>
                      <m:e>
                        <m:d>
                          <m:dPr>
                            <m:ctrlPr>
                              <a:rPr lang="en-US" sz="1800" i="1" smtClean="0">
                                <a:latin typeface="Cambria Math" panose="02040503050406030204" pitchFamily="18" charset="0"/>
                                <a:ea typeface="Cambria Math"/>
                              </a:rPr>
                            </m:ctrlPr>
                          </m:dPr>
                          <m:e>
                            <m:acc>
                              <m:accPr>
                                <m:chr m:val="̂"/>
                                <m:ctrlPr>
                                  <a:rPr lang="en-US" sz="1800" i="1" smtClean="0">
                                    <a:latin typeface="Cambria Math" panose="02040503050406030204" pitchFamily="18" charset="0"/>
                                    <a:ea typeface="Cambria Math"/>
                                  </a:rPr>
                                </m:ctrlPr>
                              </m:accPr>
                              <m:e>
                                <m:r>
                                  <a:rPr lang="en-US" sz="1800" i="1" smtClean="0">
                                    <a:latin typeface="Cambria Math"/>
                                    <a:ea typeface="Cambria Math"/>
                                  </a:rPr>
                                  <m:t>𝛼𝛽</m:t>
                                </m:r>
                              </m:e>
                            </m:acc>
                          </m:e>
                        </m:d>
                      </m:e>
                      <m:sub>
                        <m:r>
                          <a:rPr lang="en-US" sz="1800" b="0" i="1" smtClean="0">
                            <a:latin typeface="Cambria Math"/>
                            <a:ea typeface="Cambria Math"/>
                          </a:rPr>
                          <m:t>𝑖</m:t>
                        </m:r>
                        <m:r>
                          <a:rPr lang="en-US" sz="1800" i="1">
                            <a:latin typeface="Cambria Math"/>
                            <a:ea typeface="Cambria Math"/>
                          </a:rPr>
                          <m:t>𝑗</m:t>
                        </m:r>
                      </m:sub>
                    </m:sSub>
                    <m:r>
                      <a:rPr lang="en-US" sz="180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b="0" i="1" smtClean="0">
                            <a:latin typeface="Cambria Math"/>
                            <a:ea typeface="Cambria Math"/>
                          </a:rPr>
                          <m:t>𝑖</m:t>
                        </m:r>
                        <m:r>
                          <a:rPr lang="en-US" sz="1800" i="1">
                            <a:latin typeface="Cambria Math"/>
                            <a:ea typeface="Cambria Math"/>
                          </a:rPr>
                          <m:t>𝑗</m:t>
                        </m:r>
                        <m:r>
                          <a:rPr lang="en-US" sz="1800" i="1">
                            <a:latin typeface="Cambria Math"/>
                            <a:ea typeface="Cambria Math"/>
                          </a:rPr>
                          <m:t>.</m:t>
                        </m:r>
                      </m:sub>
                    </m:sSub>
                    <m:r>
                      <a:rPr lang="en-US" sz="1800" b="0" i="1" smtClean="0">
                        <a:latin typeface="Cambria Math"/>
                        <a:ea typeface="Cambria Math"/>
                      </a:rPr>
                      <m:t>−</m:t>
                    </m:r>
                    <m:d>
                      <m:dPr>
                        <m:ctrlPr>
                          <a:rPr lang="en-US" sz="1800" b="0" i="1" smtClean="0">
                            <a:latin typeface="Cambria Math" panose="02040503050406030204" pitchFamily="18" charset="0"/>
                            <a:ea typeface="Cambria Math"/>
                          </a:rPr>
                        </m:ctrlPr>
                      </m:dPr>
                      <m:e>
                        <m:acc>
                          <m:accPr>
                            <m:chr m:val="̂"/>
                            <m:ctrlPr>
                              <a:rPr lang="en-US" sz="1800" i="1">
                                <a:latin typeface="Cambria Math" panose="02040503050406030204" pitchFamily="18" charset="0"/>
                                <a:ea typeface="Cambria Math"/>
                              </a:rPr>
                            </m:ctrlPr>
                          </m:accPr>
                          <m:e>
                            <m:r>
                              <a:rPr lang="en-US" sz="1800" i="1">
                                <a:latin typeface="Cambria Math"/>
                                <a:ea typeface="Cambria Math"/>
                              </a:rPr>
                              <m:t>𝜇</m:t>
                            </m:r>
                          </m:e>
                        </m:acc>
                        <m:r>
                          <a:rPr lang="en-US" sz="1800" i="1">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𝛼</m:t>
                                </m:r>
                              </m:e>
                            </m:acc>
                          </m:e>
                          <m:sub>
                            <m:r>
                              <a:rPr lang="en-US" sz="1800" i="1">
                                <a:latin typeface="Cambria Math"/>
                                <a:ea typeface="Cambria Math"/>
                              </a:rPr>
                              <m:t>𝑖</m:t>
                            </m:r>
                          </m:sub>
                        </m:sSub>
                        <m:r>
                          <a:rPr lang="en-US" sz="1800" i="1">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𝛽</m:t>
                                </m:r>
                              </m:e>
                            </m:acc>
                          </m:e>
                          <m:sub>
                            <m:r>
                              <a:rPr lang="en-US" sz="1800" i="1">
                                <a:latin typeface="Cambria Math"/>
                                <a:ea typeface="Cambria Math"/>
                              </a:rPr>
                              <m:t>𝑗</m:t>
                            </m:r>
                          </m:sub>
                        </m:sSub>
                      </m:e>
                    </m:d>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𝑖𝑗</m:t>
                        </m:r>
                        <m:r>
                          <a:rPr lang="en-US" sz="1800" i="1">
                            <a:latin typeface="Cambria Math"/>
                            <a:ea typeface="Cambria Math"/>
                          </a:rPr>
                          <m:t>.</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𝑖</m:t>
                        </m:r>
                        <m:r>
                          <a:rPr lang="en-US" sz="1800" i="1">
                            <a:latin typeface="Cambria Math"/>
                            <a:ea typeface="Cambria Math"/>
                          </a:rPr>
                          <m:t>..</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m:t>
                        </m:r>
                        <m:r>
                          <a:rPr lang="en-US" sz="1800" i="1">
                            <a:latin typeface="Cambria Math"/>
                            <a:ea typeface="Cambria Math"/>
                          </a:rPr>
                          <m:t>𝑗</m:t>
                        </m:r>
                        <m:r>
                          <a:rPr lang="en-US" sz="1800" i="1">
                            <a:latin typeface="Cambria Math"/>
                            <a:ea typeface="Cambria Math"/>
                          </a:rPr>
                          <m:t>.</m:t>
                        </m:r>
                      </m:sub>
                    </m:sSub>
                    <m:r>
                      <a:rPr lang="en-US" sz="1800" b="0" i="1" smtClean="0">
                        <a:latin typeface="Cambria Math"/>
                        <a:ea typeface="Cambria Math"/>
                      </a:rPr>
                      <m:t>+</m:t>
                    </m:r>
                    <m:sSub>
                      <m:sSubPr>
                        <m:ctrlPr>
                          <a:rPr lang="en-US" sz="1800" i="1">
                            <a:latin typeface="Cambria Math" panose="02040503050406030204" pitchFamily="18" charset="0"/>
                            <a:ea typeface="Cambria Math"/>
                          </a:rPr>
                        </m:ctrlPr>
                      </m:sSubPr>
                      <m:e>
                        <m:acc>
                          <m:accPr>
                            <m:chr m:val="̅"/>
                            <m:ctrlPr>
                              <a:rPr lang="en-US" sz="1800" i="1">
                                <a:latin typeface="Cambria Math" panose="02040503050406030204" pitchFamily="18" charset="0"/>
                                <a:ea typeface="Cambria Math"/>
                              </a:rPr>
                            </m:ctrlPr>
                          </m:accPr>
                          <m:e>
                            <m:r>
                              <a:rPr lang="en-US" sz="1800" i="1">
                                <a:latin typeface="Cambria Math"/>
                                <a:ea typeface="Cambria Math"/>
                              </a:rPr>
                              <m:t>𝑦</m:t>
                            </m:r>
                          </m:e>
                        </m:acc>
                      </m:e>
                      <m:sub>
                        <m:r>
                          <a:rPr lang="en-US" sz="1800" i="1">
                            <a:latin typeface="Cambria Math"/>
                            <a:ea typeface="Cambria Math"/>
                          </a:rPr>
                          <m:t>...</m:t>
                        </m:r>
                      </m:sub>
                    </m:sSub>
                    <m:r>
                      <a:rPr lang="en-US" sz="1800" i="1">
                        <a:latin typeface="Cambria Math"/>
                        <a:ea typeface="Cambria Math"/>
                      </a:rPr>
                      <m:t> </m:t>
                    </m:r>
                  </m:oMath>
                </a14:m>
                <a:endParaRPr lang="en-US" sz="1800" i="1" dirty="0">
                  <a:latin typeface="Cambria Math"/>
                </a:endParaRPr>
              </a:p>
            </p:txBody>
          </p:sp>
        </mc:Choice>
        <mc:Fallback xmlns="">
          <p:sp>
            <p:nvSpPr>
              <p:cNvPr id="5126" name="Text Box 82" descr="Pink tissue paper"/>
              <p:cNvSpPr txBox="1">
                <a:spLocks noRot="1" noChangeAspect="1" noMove="1" noResize="1" noEditPoints="1" noAdjustHandles="1" noChangeArrowheads="1" noChangeShapeType="1" noTextEdit="1"/>
              </p:cNvSpPr>
              <p:nvPr/>
            </p:nvSpPr>
            <p:spPr bwMode="auto">
              <a:xfrm>
                <a:off x="39256" y="1219200"/>
                <a:ext cx="9067800" cy="4832157"/>
              </a:xfrm>
              <a:prstGeom prst="rect">
                <a:avLst/>
              </a:prstGeom>
              <a:blipFill rotWithShape="1">
                <a:blip r:embed="rId3"/>
                <a:stretch>
                  <a:fillRect l="-403" t="-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356070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mc:AlternateContent xmlns:mc="http://schemas.openxmlformats.org/markup-compatibility/2006" xmlns:a14="http://schemas.microsoft.com/office/drawing/2010/main">
        <mc:Choice Requires="a14">
          <p:sp>
            <p:nvSpPr>
              <p:cNvPr id="5126" name="Text Box 82" descr="Pink tissue paper"/>
              <p:cNvSpPr txBox="1">
                <a:spLocks noChangeArrowheads="1"/>
              </p:cNvSpPr>
              <p:nvPr/>
            </p:nvSpPr>
            <p:spPr bwMode="auto">
              <a:xfrm>
                <a:off x="39256" y="1219200"/>
                <a:ext cx="9067800" cy="471795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Replication is important because:</a:t>
                </a:r>
              </a:p>
              <a:p>
                <a:pPr marL="1200150" lvl="1" indent="-457200" eaLnBrk="1" hangingPunct="1">
                  <a:spcBef>
                    <a:spcPct val="50000"/>
                  </a:spcBef>
                  <a:buFont typeface="+mj-lt"/>
                  <a:buAutoNum type="arabicParenR"/>
                </a:pPr>
                <a:r>
                  <a:rPr lang="en-US" sz="1800" dirty="0" smtClean="0">
                    <a:latin typeface="Times New Roman" pitchFamily="18" charset="0"/>
                    <a:cs typeface="Times New Roman" pitchFamily="18" charset="0"/>
                  </a:rPr>
                  <a:t>Replication gives more precision to our estimate of model parameters.  As n increases, the estimates in the last slide are better estimates of the parameters (Law of Large Numbers)</a:t>
                </a:r>
              </a:p>
              <a:p>
                <a:pPr marL="1200150" lvl="1" indent="-457200" eaLnBrk="1" hangingPunct="1">
                  <a:spcBef>
                    <a:spcPct val="50000"/>
                  </a:spcBef>
                  <a:buFont typeface="+mj-lt"/>
                  <a:buAutoNum type="arabicParenR"/>
                </a:pPr>
                <a:r>
                  <a:rPr lang="en-US" sz="1800" dirty="0" smtClean="0">
                    <a:latin typeface="Times New Roman" pitchFamily="18" charset="0"/>
                    <a:cs typeface="Times New Roman" pitchFamily="18" charset="0"/>
                  </a:rPr>
                  <a:t>Replication gives us information about the error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i="1" smtClean="0">
                            <a:latin typeface="Cambria Math"/>
                            <a:ea typeface="Cambria Math"/>
                            <a:cs typeface="Times New Roman" pitchFamily="18" charset="0"/>
                          </a:rPr>
                          <m:t>𝜀</m:t>
                        </m:r>
                      </m:e>
                      <m:sub>
                        <m:r>
                          <a:rPr lang="en-US" sz="1800" b="0" i="1" smtClean="0">
                            <a:latin typeface="Cambria Math"/>
                            <a:cs typeface="Times New Roman" pitchFamily="18" charset="0"/>
                          </a:rPr>
                          <m:t>𝑖𝑗</m:t>
                        </m:r>
                      </m:sub>
                    </m:sSub>
                  </m:oMath>
                </a14:m>
                <a:r>
                  <a:rPr lang="en-US" sz="1800" dirty="0" smtClean="0">
                    <a:latin typeface="Times New Roman" pitchFamily="18" charset="0"/>
                    <a:cs typeface="Times New Roman" pitchFamily="18" charset="0"/>
                  </a:rPr>
                  <a:t> which then allows us to make inference about the model parameters</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What can we do if there is not replication?  Hope that the interaction is not significant or non-existent.</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Remember:    </a:t>
                </a:r>
                <a14:m>
                  <m:oMath xmlns:m="http://schemas.openxmlformats.org/officeDocument/2006/math">
                    <m:r>
                      <a:rPr lang="en-US" sz="1800" i="1">
                        <a:latin typeface="Cambria Math"/>
                      </a:rPr>
                      <m:t>𝐹</m:t>
                    </m:r>
                    <m:r>
                      <a:rPr lang="en-US" sz="1800" i="1">
                        <a:latin typeface="Cambria Math"/>
                      </a:rPr>
                      <m:t> </m:t>
                    </m:r>
                    <m:r>
                      <a:rPr lang="en-US" sz="1800" i="1">
                        <a:latin typeface="Cambria Math"/>
                      </a:rPr>
                      <m:t>𝑟𝑎𝑡𝑖𝑜</m:t>
                    </m:r>
                    <m:r>
                      <a:rPr lang="en-US" sz="1800" i="1">
                        <a:latin typeface="Cambria Math"/>
                      </a:rPr>
                      <m:t>=</m:t>
                    </m:r>
                    <m:f>
                      <m:fPr>
                        <m:ctrlPr>
                          <a:rPr lang="en-US" sz="1800" i="1" smtClean="0">
                            <a:latin typeface="Cambria Math" panose="02040503050406030204" pitchFamily="18" charset="0"/>
                          </a:rPr>
                        </m:ctrlPr>
                      </m:fPr>
                      <m:num>
                        <m:sSub>
                          <m:sSubPr>
                            <m:ctrlPr>
                              <a:rPr lang="en-US" sz="1800" i="1" smtClean="0">
                                <a:latin typeface="Cambria Math" panose="02040503050406030204" pitchFamily="18" charset="0"/>
                              </a:rPr>
                            </m:ctrlPr>
                          </m:sSubPr>
                          <m:e>
                            <m:r>
                              <a:rPr lang="en-US" sz="1800" b="0" i="1" smtClean="0">
                                <a:latin typeface="Cambria Math"/>
                              </a:rPr>
                              <m:t>𝑀𝑆</m:t>
                            </m:r>
                          </m:e>
                          <m:sub>
                            <m:r>
                              <a:rPr lang="en-US" sz="1800" b="0" i="1" smtClean="0">
                                <a:latin typeface="Cambria Math"/>
                              </a:rPr>
                              <m:t>𝑖𝑛𝑡𝑒𝑟𝑎𝑐𝑡𝑖𝑜𝑛</m:t>
                            </m:r>
                          </m:sub>
                        </m:sSub>
                      </m:num>
                      <m:den>
                        <m:sSub>
                          <m:sSubPr>
                            <m:ctrlPr>
                              <a:rPr lang="en-US" sz="1800" i="1" smtClean="0">
                                <a:latin typeface="Cambria Math" panose="02040503050406030204" pitchFamily="18" charset="0"/>
                              </a:rPr>
                            </m:ctrlPr>
                          </m:sSubPr>
                          <m:e>
                            <m:r>
                              <a:rPr lang="en-US" sz="1800" b="0" i="1" smtClean="0">
                                <a:latin typeface="Cambria Math"/>
                              </a:rPr>
                              <m:t>𝑀𝑆</m:t>
                            </m:r>
                          </m:e>
                          <m:sub>
                            <m:r>
                              <a:rPr lang="en-US" sz="1800" b="0" i="1" smtClean="0">
                                <a:latin typeface="Cambria Math"/>
                              </a:rPr>
                              <m:t>𝐸𝑟𝑟𝑜𝑟</m:t>
                            </m:r>
                          </m:sub>
                        </m:sSub>
                      </m:den>
                    </m:f>
                    <m:r>
                      <a:rPr lang="en-US" sz="1800" b="0" i="1" smtClean="0">
                        <a:latin typeface="Cambria Math"/>
                      </a:rPr>
                      <m:t>=</m:t>
                    </m:r>
                    <m:f>
                      <m:fPr>
                        <m:ctrlPr>
                          <a:rPr lang="en-US" sz="1800" i="1">
                            <a:latin typeface="Cambria Math" panose="02040503050406030204" pitchFamily="18" charset="0"/>
                          </a:rPr>
                        </m:ctrlPr>
                      </m:fPr>
                      <m:num>
                        <m:r>
                          <a:rPr lang="en-US" sz="1800" i="1">
                            <a:latin typeface="Cambria Math"/>
                          </a:rPr>
                          <m:t>𝐸𝑠𝑡𝑖𝑚𝑎𝑡𝑒</m:t>
                        </m:r>
                        <m:r>
                          <a:rPr lang="en-US" sz="1800" i="1">
                            <a:latin typeface="Cambria Math"/>
                          </a:rPr>
                          <m:t> 1 </m:t>
                        </m:r>
                        <m:r>
                          <a:rPr lang="en-US" sz="1800" i="1">
                            <a:latin typeface="Cambria Math"/>
                          </a:rPr>
                          <m:t>𝑓𝑜𝑟</m:t>
                        </m:r>
                        <m:r>
                          <a:rPr lang="en-US" sz="1800" i="1">
                            <a:latin typeface="Cambria Math"/>
                          </a:rPr>
                          <m:t> </m:t>
                        </m:r>
                        <m:r>
                          <a:rPr lang="en-US" sz="1800" i="1">
                            <a:latin typeface="Cambria Math"/>
                          </a:rPr>
                          <m:t>𝑐h𝑎𝑛𝑐𝑒</m:t>
                        </m:r>
                        <m:r>
                          <a:rPr lang="en-US" sz="1800" i="1">
                            <a:latin typeface="Cambria Math"/>
                          </a:rPr>
                          <m:t> </m:t>
                        </m:r>
                        <m:r>
                          <a:rPr lang="en-US" sz="1800" i="1">
                            <a:latin typeface="Cambria Math"/>
                          </a:rPr>
                          <m:t>𝑒𝑟𝑟𝑜𝑟</m:t>
                        </m:r>
                        <m:r>
                          <a:rPr lang="en-US" sz="1800" i="1">
                            <a:latin typeface="Cambria Math"/>
                          </a:rPr>
                          <m:t> +</m:t>
                        </m:r>
                        <m:r>
                          <a:rPr lang="en-US" sz="1800" b="0" i="1" smtClean="0">
                            <a:latin typeface="Cambria Math"/>
                          </a:rPr>
                          <m:t>𝐸𝑠𝑡𝑖𝑚𝑎𝑡𝑒</m:t>
                        </m:r>
                        <m:r>
                          <a:rPr lang="en-US" sz="1800" b="0" i="1" smtClean="0">
                            <a:latin typeface="Cambria Math"/>
                          </a:rPr>
                          <m:t> </m:t>
                        </m:r>
                        <m:r>
                          <a:rPr lang="en-US" sz="1800" b="0" i="1" smtClean="0">
                            <a:latin typeface="Cambria Math"/>
                          </a:rPr>
                          <m:t>𝑜𝑓</m:t>
                        </m:r>
                        <m:r>
                          <a:rPr lang="en-US" sz="1800" b="0" i="1" smtClean="0">
                            <a:latin typeface="Cambria Math"/>
                          </a:rPr>
                          <m:t> </m:t>
                        </m:r>
                        <m:r>
                          <a:rPr lang="en-US" sz="1800" b="0" i="1" smtClean="0">
                            <a:latin typeface="Cambria Math"/>
                          </a:rPr>
                          <m:t>𝑉𝑎𝑟𝑖𝑎𝑏𝑖𝑙𝑖𝑡𝑦</m:t>
                        </m:r>
                        <m:r>
                          <a:rPr lang="en-US" sz="1800" b="0" i="1" smtClean="0">
                            <a:latin typeface="Cambria Math"/>
                          </a:rPr>
                          <m:t> </m:t>
                        </m:r>
                        <m:r>
                          <a:rPr lang="en-US" sz="1800" b="0" i="1" smtClean="0">
                            <a:latin typeface="Cambria Math"/>
                          </a:rPr>
                          <m:t>𝑑𝑢𝑒</m:t>
                        </m:r>
                        <m:r>
                          <a:rPr lang="en-US" sz="1800" b="0" i="1" smtClean="0">
                            <a:latin typeface="Cambria Math"/>
                          </a:rPr>
                          <m:t> </m:t>
                        </m:r>
                        <m:r>
                          <a:rPr lang="en-US" sz="1800" b="0" i="1" smtClean="0">
                            <a:latin typeface="Cambria Math"/>
                          </a:rPr>
                          <m:t>𝑡𝑜</m:t>
                        </m:r>
                        <m:r>
                          <a:rPr lang="en-US" sz="1800" b="0" i="1" smtClean="0">
                            <a:latin typeface="Cambria Math"/>
                          </a:rPr>
                          <m:t> </m:t>
                        </m:r>
                        <m:r>
                          <a:rPr lang="en-US" sz="1800" b="0" i="1" smtClean="0">
                            <a:latin typeface="Cambria Math"/>
                          </a:rPr>
                          <m:t>𝑖𝑛𝑡𝑒𝑟𝑎𝑐𝑡𝑖𝑜𝑛</m:t>
                        </m:r>
                      </m:num>
                      <m:den>
                        <m:r>
                          <a:rPr lang="en-US" sz="1800" i="1">
                            <a:latin typeface="Cambria Math"/>
                          </a:rPr>
                          <m:t>𝐸𝑠𝑡𝑖𝑚𝑎𝑡𝑒</m:t>
                        </m:r>
                        <m:r>
                          <a:rPr lang="en-US" sz="1800" i="1">
                            <a:latin typeface="Cambria Math"/>
                          </a:rPr>
                          <m:t> 2 </m:t>
                        </m:r>
                        <m:r>
                          <a:rPr lang="en-US" sz="1800" i="1">
                            <a:latin typeface="Cambria Math"/>
                          </a:rPr>
                          <m:t>𝑓𝑜𝑟</m:t>
                        </m:r>
                        <m:r>
                          <a:rPr lang="en-US" sz="1800" i="1">
                            <a:latin typeface="Cambria Math"/>
                          </a:rPr>
                          <m:t> </m:t>
                        </m:r>
                        <m:r>
                          <a:rPr lang="en-US" sz="1800" i="1">
                            <a:latin typeface="Cambria Math"/>
                          </a:rPr>
                          <m:t>𝑐h𝑎𝑛𝑐𝑒</m:t>
                        </m:r>
                        <m:r>
                          <a:rPr lang="en-US" sz="1800" i="1">
                            <a:latin typeface="Cambria Math"/>
                          </a:rPr>
                          <m:t> </m:t>
                        </m:r>
                        <m:r>
                          <a:rPr lang="en-US" sz="1800" i="1">
                            <a:latin typeface="Cambria Math"/>
                          </a:rPr>
                          <m:t>𝑒𝑟𝑟𝑜𝑟</m:t>
                        </m:r>
                      </m:den>
                    </m:f>
                  </m:oMath>
                </a14:m>
                <a:endParaRPr lang="en-US" sz="1800" dirty="0" smtClean="0">
                  <a:latin typeface="Times New Roman" pitchFamily="18" charset="0"/>
                  <a:cs typeface="Times New Roman" pitchFamily="18" charset="0"/>
                </a:endParaRP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So if there is no interaction effect, </a:t>
                </a:r>
                <a14:m>
                  <m:oMath xmlns:m="http://schemas.openxmlformats.org/officeDocument/2006/math">
                    <m:sSub>
                      <m:sSubPr>
                        <m:ctrlPr>
                          <a:rPr lang="en-US" sz="1800" i="1" smtClean="0">
                            <a:latin typeface="Cambria Math" panose="02040503050406030204" pitchFamily="18" charset="0"/>
                            <a:cs typeface="Times New Roman" pitchFamily="18" charset="0"/>
                          </a:rPr>
                        </m:ctrlPr>
                      </m:sSubPr>
                      <m:e>
                        <m:r>
                          <a:rPr lang="en-US" sz="1800" b="0" i="1" smtClean="0">
                            <a:latin typeface="Cambria Math"/>
                            <a:cs typeface="Times New Roman" pitchFamily="18" charset="0"/>
                          </a:rPr>
                          <m:t>𝑀𝑆</m:t>
                        </m:r>
                      </m:e>
                      <m:sub>
                        <m:r>
                          <a:rPr lang="en-US" sz="1800" b="0" i="1" smtClean="0">
                            <a:latin typeface="Cambria Math"/>
                            <a:cs typeface="Times New Roman" pitchFamily="18" charset="0"/>
                          </a:rPr>
                          <m:t>𝑖𝑛𝑡𝑒𝑟𝑎𝑐𝑡𝑖𝑜𝑛</m:t>
                        </m:r>
                      </m:sub>
                    </m:sSub>
                  </m:oMath>
                </a14:m>
                <a:r>
                  <a:rPr lang="en-US" sz="1800" dirty="0" smtClean="0">
                    <a:latin typeface="Times New Roman" pitchFamily="18" charset="0"/>
                    <a:cs typeface="Times New Roman" pitchFamily="18" charset="0"/>
                  </a:rPr>
                  <a:t> is just an estimate of </a:t>
                </a:r>
                <a14:m>
                  <m:oMath xmlns:m="http://schemas.openxmlformats.org/officeDocument/2006/math">
                    <m:sSup>
                      <m:sSupPr>
                        <m:ctrlPr>
                          <a:rPr lang="en-US" sz="1800" i="1" smtClean="0">
                            <a:latin typeface="Cambria Math" panose="02040503050406030204" pitchFamily="18" charset="0"/>
                            <a:cs typeface="Times New Roman" pitchFamily="18" charset="0"/>
                          </a:rPr>
                        </m:ctrlPr>
                      </m:sSupPr>
                      <m:e>
                        <m:r>
                          <a:rPr lang="en-US" sz="1800" i="1" smtClean="0">
                            <a:latin typeface="Cambria Math"/>
                            <a:ea typeface="Cambria Math"/>
                            <a:cs typeface="Times New Roman" pitchFamily="18" charset="0"/>
                          </a:rPr>
                          <m:t>𝜎</m:t>
                        </m:r>
                      </m:e>
                      <m:sup>
                        <m:r>
                          <a:rPr lang="en-US" sz="1800" i="1" smtClean="0">
                            <a:latin typeface="Cambria Math"/>
                            <a:cs typeface="Times New Roman" pitchFamily="18" charset="0"/>
                          </a:rPr>
                          <m:t>2</m:t>
                        </m:r>
                      </m:sup>
                    </m:sSup>
                  </m:oMath>
                </a14:m>
                <a:r>
                  <a:rPr lang="en-US" sz="1800" dirty="0" smtClean="0">
                    <a:latin typeface="Times New Roman" pitchFamily="18" charset="0"/>
                    <a:cs typeface="Times New Roman" pitchFamily="18" charset="0"/>
                  </a:rPr>
                  <a:t>, and </a:t>
                </a:r>
                <a14:m>
                  <m:oMath xmlns:m="http://schemas.openxmlformats.org/officeDocument/2006/math">
                    <m:sSub>
                      <m:sSubPr>
                        <m:ctrlPr>
                          <a:rPr lang="en-US" sz="1800" i="1">
                            <a:latin typeface="Cambria Math" panose="02040503050406030204" pitchFamily="18" charset="0"/>
                            <a:cs typeface="Times New Roman" pitchFamily="18" charset="0"/>
                          </a:rPr>
                        </m:ctrlPr>
                      </m:sSubPr>
                      <m:e>
                        <m:r>
                          <a:rPr lang="en-US" sz="1800" i="1">
                            <a:latin typeface="Cambria Math"/>
                            <a:cs typeface="Times New Roman" pitchFamily="18" charset="0"/>
                          </a:rPr>
                          <m:t>𝑀𝑆</m:t>
                        </m:r>
                      </m:e>
                      <m:sub>
                        <m:r>
                          <a:rPr lang="en-US" sz="1800" i="1">
                            <a:latin typeface="Cambria Math"/>
                            <a:cs typeface="Times New Roman" pitchFamily="18" charset="0"/>
                          </a:rPr>
                          <m:t>𝑖𝑛𝑡𝑒𝑟𝑎𝑐𝑡𝑖𝑜𝑛</m:t>
                        </m:r>
                      </m:sub>
                    </m:sSub>
                    <m:r>
                      <a:rPr lang="en-US" sz="1800" i="1" smtClean="0">
                        <a:latin typeface="Cambria Math"/>
                        <a:ea typeface="Cambria Math"/>
                        <a:cs typeface="Times New Roman" pitchFamily="18" charset="0"/>
                      </a:rPr>
                      <m:t>≅</m:t>
                    </m:r>
                    <m:sSup>
                      <m:sSupPr>
                        <m:ctrlPr>
                          <a:rPr lang="en-US" sz="1800" i="1">
                            <a:latin typeface="Cambria Math" panose="02040503050406030204" pitchFamily="18" charset="0"/>
                            <a:cs typeface="Times New Roman" pitchFamily="18" charset="0"/>
                          </a:rPr>
                        </m:ctrlPr>
                      </m:sSupPr>
                      <m:e>
                        <m:r>
                          <a:rPr lang="en-US" sz="1800" i="1">
                            <a:latin typeface="Cambria Math"/>
                            <a:ea typeface="Cambria Math"/>
                            <a:cs typeface="Times New Roman" pitchFamily="18" charset="0"/>
                          </a:rPr>
                          <m:t>𝜎</m:t>
                        </m:r>
                      </m:e>
                      <m:sup>
                        <m:r>
                          <a:rPr lang="en-US" sz="1800" i="1">
                            <a:latin typeface="Cambria Math"/>
                            <a:cs typeface="Times New Roman" pitchFamily="18" charset="0"/>
                          </a:rPr>
                          <m:t>2</m:t>
                        </m:r>
                      </m:sup>
                    </m:sSup>
                  </m:oMath>
                </a14:m>
                <a:r>
                  <a:rPr lang="en-US" sz="1800" dirty="0" smtClean="0">
                    <a:latin typeface="Times New Roman" pitchFamily="18" charset="0"/>
                    <a:cs typeface="Times New Roman" pitchFamily="18" charset="0"/>
                  </a:rPr>
                  <a:t>.</a:t>
                </a:r>
              </a:p>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Run the Reduced Model with no interaction term.</a:t>
                </a:r>
              </a:p>
            </p:txBody>
          </p:sp>
        </mc:Choice>
        <mc:Fallback xmlns="">
          <p:sp>
            <p:nvSpPr>
              <p:cNvPr id="5126" name="Text Box 82" descr="Pink tissue paper"/>
              <p:cNvSpPr txBox="1">
                <a:spLocks noRot="1" noChangeAspect="1" noMove="1" noResize="1" noEditPoints="1" noAdjustHandles="1" noChangeArrowheads="1" noChangeShapeType="1" noTextEdit="1"/>
              </p:cNvSpPr>
              <p:nvPr/>
            </p:nvSpPr>
            <p:spPr bwMode="auto">
              <a:xfrm>
                <a:off x="39256" y="1219200"/>
                <a:ext cx="9067800" cy="4717958"/>
              </a:xfrm>
              <a:prstGeom prst="rect">
                <a:avLst/>
              </a:prstGeom>
              <a:blipFill rotWithShape="1">
                <a:blip r:embed="rId3"/>
                <a:stretch>
                  <a:fillRect l="-403" t="-646" r="-67" b="-11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854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5126" name="Text Box 82" descr="Pink tissue paper"/>
          <p:cNvSpPr txBox="1">
            <a:spLocks noChangeArrowheads="1"/>
          </p:cNvSpPr>
          <p:nvPr/>
        </p:nvSpPr>
        <p:spPr bwMode="auto">
          <a:xfrm>
            <a:off x="39256" y="1219200"/>
            <a:ext cx="906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Model with interaction: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3276600" cy="1777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82" descr="Pink tissue paper"/>
          <p:cNvSpPr txBox="1">
            <a:spLocks noChangeArrowheads="1"/>
          </p:cNvSpPr>
          <p:nvPr/>
        </p:nvSpPr>
        <p:spPr bwMode="auto">
          <a:xfrm>
            <a:off x="76200" y="3530399"/>
            <a:ext cx="906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eaLnBrk="1" hangingPunct="1">
              <a:spcBef>
                <a:spcPct val="50000"/>
              </a:spcBef>
              <a:buFont typeface="Arial" pitchFamily="34" charset="0"/>
              <a:buChar char="•"/>
            </a:pPr>
            <a:r>
              <a:rPr lang="en-US" sz="1800" dirty="0" smtClean="0">
                <a:latin typeface="Times New Roman" pitchFamily="18" charset="0"/>
                <a:cs typeface="Times New Roman" pitchFamily="18" charset="0"/>
              </a:rPr>
              <a:t>Model without interaction:</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330" y="4038599"/>
            <a:ext cx="3422070" cy="171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a:spLocks noChangeArrowheads="1"/>
          </p:cNvSpPr>
          <p:nvPr/>
        </p:nvSpPr>
        <p:spPr bwMode="auto">
          <a:xfrm>
            <a:off x="914400" y="2819400"/>
            <a:ext cx="3276600" cy="274782"/>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Rectangle 11"/>
          <p:cNvSpPr>
            <a:spLocks noChangeArrowheads="1"/>
          </p:cNvSpPr>
          <p:nvPr/>
        </p:nvSpPr>
        <p:spPr bwMode="auto">
          <a:xfrm>
            <a:off x="914400" y="5105400"/>
            <a:ext cx="3429000" cy="2286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Text Box 82" descr="Pink tissue paper"/>
          <p:cNvSpPr txBox="1">
            <a:spLocks noChangeArrowheads="1"/>
          </p:cNvSpPr>
          <p:nvPr/>
        </p:nvSpPr>
        <p:spPr bwMode="auto">
          <a:xfrm>
            <a:off x="76200" y="5943600"/>
            <a:ext cx="906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eaLnBrk="1" hangingPunct="1">
              <a:spcBef>
                <a:spcPct val="50000"/>
              </a:spcBef>
              <a:buFont typeface="Arial" pitchFamily="34" charset="0"/>
              <a:buChar char="•"/>
            </a:pPr>
            <a:r>
              <a:rPr lang="en-US" sz="1800" b="1" dirty="0" smtClean="0">
                <a:latin typeface="Times New Roman" pitchFamily="18" charset="0"/>
                <a:cs typeface="Times New Roman" pitchFamily="18" charset="0"/>
              </a:rPr>
              <a:t>But how do we know if it is safe to drop the interaction from the model???</a:t>
            </a:r>
          </a:p>
        </p:txBody>
      </p:sp>
    </p:spTree>
    <p:extLst>
      <p:ext uri="{BB962C8B-B14F-4D97-AF65-F5344CB8AC3E}">
        <p14:creationId xmlns:p14="http://schemas.microsoft.com/office/powerpoint/2010/main" val="3881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1905000" y="163513"/>
            <a:ext cx="6629400" cy="992188"/>
          </a:xfrm>
        </p:spPr>
        <p:txBody>
          <a:bodyPr/>
          <a:lstStyle/>
          <a:p>
            <a:pPr eaLnBrk="1" hangingPunct="1"/>
            <a:r>
              <a:rPr lang="en-US" dirty="0">
                <a:ea typeface="ＭＳ Ｐゴシック" pitchFamily="34" charset="-128"/>
              </a:rPr>
              <a:t>Multi-Way ANOVA and Interactions</a:t>
            </a:r>
            <a:endParaRPr lang="en-US" dirty="0" smtClean="0">
              <a:ea typeface="ＭＳ Ｐゴシック" pitchFamily="34" charset="-128"/>
            </a:endParaRPr>
          </a:p>
        </p:txBody>
      </p:sp>
      <p:sp>
        <p:nvSpPr>
          <p:cNvPr id="9" name="Text Box 82" descr="Pink tissue paper"/>
          <p:cNvSpPr txBox="1">
            <a:spLocks noChangeArrowheads="1"/>
          </p:cNvSpPr>
          <p:nvPr/>
        </p:nvSpPr>
        <p:spPr bwMode="auto">
          <a:xfrm>
            <a:off x="76200" y="4419600"/>
            <a:ext cx="906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algn="ctr"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457200" indent="-457200" eaLnBrk="1" hangingPunct="1">
              <a:spcBef>
                <a:spcPct val="50000"/>
              </a:spcBef>
              <a:buFont typeface="Arial" pitchFamily="34" charset="0"/>
              <a:buChar char="•"/>
            </a:pPr>
            <a:r>
              <a:rPr lang="en-US" sz="1800" b="1" dirty="0" smtClean="0">
                <a:latin typeface="Times New Roman" pitchFamily="18" charset="0"/>
                <a:cs typeface="Times New Roman" pitchFamily="18" charset="0"/>
              </a:rPr>
              <a:t>Should we be dropping the interaction term???</a:t>
            </a:r>
          </a:p>
        </p:txBody>
      </p:sp>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614674"/>
            <a:ext cx="3352800" cy="268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637765"/>
            <a:ext cx="3276600" cy="2625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596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17499</TotalTime>
  <Words>496</Words>
  <Application>Microsoft Office PowerPoint</Application>
  <PresentationFormat>On-screen Show (4:3)</PresentationFormat>
  <Paragraphs>134</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ＭＳ Ｐゴシック</vt:lpstr>
      <vt:lpstr>Arial</vt:lpstr>
      <vt:lpstr>Calibri</vt:lpstr>
      <vt:lpstr>Cambria Math</vt:lpstr>
      <vt:lpstr>Tahoma</vt:lpstr>
      <vt:lpstr>Times</vt:lpstr>
      <vt:lpstr>Times New Roman</vt:lpstr>
      <vt:lpstr>Blank Presentation</vt:lpstr>
      <vt:lpstr>PowerPoint Presentation</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lpstr>Multi-Way ANOVA and Interactions</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rdcromar</dc:creator>
  <cp:lastModifiedBy>Cromar, Ryan</cp:lastModifiedBy>
  <cp:revision>603</cp:revision>
  <cp:lastPrinted>2012-10-08T22:39:17Z</cp:lastPrinted>
  <dcterms:created xsi:type="dcterms:W3CDTF">2008-09-08T20:31:32Z</dcterms:created>
  <dcterms:modified xsi:type="dcterms:W3CDTF">2016-08-17T22:12:45Z</dcterms:modified>
</cp:coreProperties>
</file>