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7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1.xml.rels" ContentType="application/vnd.openxmlformats-package.relationships+xml"/>
  <Override PartName="/ppt/notesSlides/notesSlide1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1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4.jpeg" ContentType="image/jpeg"/>
  <Override PartName="/ppt/media/image59.png" ContentType="image/png"/>
  <Override PartName="/ppt/media/image3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41.jpeg" ContentType="image/jpe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jpeg" ContentType="image/jpeg"/>
  <Override PartName="/ppt/media/image55.png" ContentType="image/png"/>
  <Override PartName="/ppt/media/image40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0D86E29-0534-43B9-83C8-E6331C867E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169C914B-A23F-4E05-9922-3188E5356EE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0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4A8DAFA7-50CB-4779-997C-37D2527357F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3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CAFD1CBD-7C7E-4045-835E-AA5A09C221F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DFF88C11-33C5-422D-865F-0AE8B8F0D0E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jpeg"/><Relationship Id="rId3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jpeg"/><Relationship Id="rId3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en.wikipedia.org/wiki/Creeping_featurism" TargetMode="External"/><Relationship Id="rId2" Type="http://schemas.openxmlformats.org/officeDocument/2006/relationships/hyperlink" Target="https://en.wikipedia.org/wiki/Second-system_effect" TargetMode="External"/><Relationship Id="rId3" Type="http://schemas.openxmlformats.org/officeDocument/2006/relationships/hyperlink" Target="https://en.wikipedia.org/wiki/Programmer" TargetMode="External"/><Relationship Id="rId4" Type="http://schemas.openxmlformats.org/officeDocument/2006/relationships/hyperlink" Target="https://en.wikipedia.org/wiki/Elegance" TargetMode="External"/><Relationship Id="rId5" Type="http://schemas.openxmlformats.org/officeDocument/2006/relationships/hyperlink" Target="https://en.wikipedia.org/wiki/Software" TargetMode="External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5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25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25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25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25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Generating Sound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with VHDL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Land Boards, LLC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22" name="Picture 5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40080" y="1747800"/>
            <a:ext cx="7771680" cy="46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Counter16Bit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project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Add BUZZER output to pin list at top of Microprocessor entity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BUZZER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: out std_logic;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Assign BUZZER to Pin 85 in the Pin Planner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instance of counter in architecture of Microprocessor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buzzCounter: entity work.Counter16Bit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port map(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clock =&gt; clk, -- 50 MHz clock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Q =&gt; BUZZER   -- Goes to buzzer output pin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45756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VHDL Changes to Microprocessor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Resulting Waveform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7" name="Picture 100" descr=""/>
          <p:cNvPicPr/>
          <p:nvPr/>
        </p:nvPicPr>
        <p:blipFill>
          <a:blip r:embed="rId1"/>
          <a:stretch/>
        </p:blipFill>
        <p:spPr>
          <a:xfrm>
            <a:off x="739080" y="1528200"/>
            <a:ext cx="7664760" cy="441468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506880" y="6172200"/>
            <a:ext cx="822852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lot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of over/undershoot @ buzzer pin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9" name="Picture 4" descr=""/>
          <p:cNvPicPr/>
          <p:nvPr/>
        </p:nvPicPr>
        <p:blipFill>
          <a:blip r:embed="rId2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First Cut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Expected 763 Hz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Measured 764 Hz (with cursors)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Limitations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mute control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Fixed Frequency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Square Wave sounds really annoying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2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7200" y="1600200"/>
            <a:ext cx="8228520" cy="48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Add mute control bit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(1) extra bit in the 8 bit register that controls the LEDs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D4 bit of register (D0-D3 are LEDs)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bit is low at power up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Mute sound when low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Turn on sound with POKE 65492,16 (6502/6809) or OUT 132,16 (Z80)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Turn off sound with POKE 65492,0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65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VHDL Additions for Muting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0800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Add signal</a:t>
            </a:r>
            <a:br>
              <a:rPr sz="1800"/>
            </a:b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signal buzz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	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 : std_logic;</a:t>
            </a:r>
            <a:endParaRPr b="0" lang="en-US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</a:pPr>
            <a:br>
              <a:rPr sz="18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Add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control</a:t>
            </a:r>
            <a:br>
              <a:rPr sz="1800"/>
            </a:b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icrosoft YaHei"/>
              </a:rPr>
              <a:t>BUZZER &lt;= buzz and latchedBits(4);</a:t>
            </a:r>
            <a:endParaRPr b="0" lang="en-US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Part One - 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Accurate (got the frequency expected)</a:t>
            </a:r>
            <a:endParaRPr b="0" lang="en-US" sz="3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Single tone which is can be set to be off/on under program control from BASIC</a:t>
            </a:r>
            <a:endParaRPr b="0" lang="en-US" sz="32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Could be used to prompt the user for input or when an error is encountered</a:t>
            </a:r>
            <a:endParaRPr b="0" lang="en-US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Good Start!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71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Part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Review of Part 1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Got 792 Hz sound on the buzzer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Single tone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Quiet volume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Controlled from the 6502 and BASIC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Sufficient for user prompts or error sounds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Part 2 we build on that minimal design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If you didn’t watch Part 1, it could be helpful since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video assumes Part 1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4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Expand frequencies down lower in audio range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Expand counter up by 2 extra bits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Change counter from 16-bits to 18-bits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3 control register bits as tap selector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Send the three taps to the Counter18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This will allow for selection between 3 tones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Select Q17, Q16, Q15 bits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Expect frequencies of 248, 496, and 792 Hz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77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Sound Generator w/ Taps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2589840" y="3451320"/>
            <a:ext cx="1065600" cy="9417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18-bit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589840" y="4789080"/>
            <a:ext cx="1065600" cy="919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50 MHz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 flipV="1">
            <a:off x="3123360" y="3604680"/>
            <a:ext cx="360" cy="39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5"/>
          <p:cNvSpPr/>
          <p:nvPr/>
        </p:nvSpPr>
        <p:spPr>
          <a:xfrm>
            <a:off x="3123360" y="4419720"/>
            <a:ext cx="776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CLK50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5723640" y="3269520"/>
            <a:ext cx="118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7"/>
          <p:cNvSpPr/>
          <p:nvPr/>
        </p:nvSpPr>
        <p:spPr>
          <a:xfrm>
            <a:off x="6913440" y="2956680"/>
            <a:ext cx="1391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Sound Out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Buzzer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8"/>
          <p:cNvSpPr/>
          <p:nvPr/>
        </p:nvSpPr>
        <p:spPr>
          <a:xfrm>
            <a:off x="2589840" y="2133720"/>
            <a:ext cx="1065600" cy="9640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8 bits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Control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Register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9"/>
          <p:cNvSpPr/>
          <p:nvPr/>
        </p:nvSpPr>
        <p:spPr>
          <a:xfrm>
            <a:off x="1029960" y="2133720"/>
            <a:ext cx="1065600" cy="9640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CPU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10"/>
          <p:cNvSpPr/>
          <p:nvPr/>
        </p:nvSpPr>
        <p:spPr>
          <a:xfrm>
            <a:off x="2110320" y="2471040"/>
            <a:ext cx="47844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CustomShape 11"/>
          <p:cNvSpPr/>
          <p:nvPr/>
        </p:nvSpPr>
        <p:spPr>
          <a:xfrm>
            <a:off x="3661560" y="3759120"/>
            <a:ext cx="100800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12"/>
          <p:cNvSpPr/>
          <p:nvPr/>
        </p:nvSpPr>
        <p:spPr>
          <a:xfrm>
            <a:off x="3667320" y="2463840"/>
            <a:ext cx="100800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13"/>
          <p:cNvSpPr/>
          <p:nvPr/>
        </p:nvSpPr>
        <p:spPr>
          <a:xfrm>
            <a:off x="4676400" y="2133720"/>
            <a:ext cx="1065600" cy="225972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AND-OR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Gates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91" name="Picture 15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  <p:sp>
        <p:nvSpPr>
          <p:cNvPr id="192" name="CustomShape 14"/>
          <p:cNvSpPr/>
          <p:nvPr/>
        </p:nvSpPr>
        <p:spPr>
          <a:xfrm flipV="1">
            <a:off x="3123720" y="3916080"/>
            <a:ext cx="36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Changes to Counter Entity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In Counter18Bit entity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entity Counter18Bit is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port(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clock:      in std_logic;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-- 50 MHz clock</a:t>
            </a:r>
            <a:br>
              <a:rPr sz="1800"/>
            </a:b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  selectTap:  in std_logic_vector(2 downto 0);</a:t>
            </a:r>
            <a:br>
              <a:rPr sz="18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Q: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out std_logic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-- Most Signif Bit of counter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Counter18Bit;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-- concurrent assignment statement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Q &lt;= ((Pre_Q(15) and selectTap(2)) or – 3:1 mux with individual selects</a:t>
            </a:r>
            <a:br>
              <a:rPr sz="1800"/>
            </a:b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  (Pre_Q(16) and selectTap(1)) or </a:t>
            </a:r>
            <a:br>
              <a:rPr sz="1800"/>
            </a:b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  (Pre_Q(17) and selectTap(0)));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1200" spc="-1" strike="noStrike">
              <a:latin typeface="Arial"/>
            </a:endParaRPr>
          </a:p>
        </p:txBody>
      </p:sp>
      <p:pic>
        <p:nvPicPr>
          <p:cNvPr id="195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40080" y="1747800"/>
            <a:ext cx="7771680" cy="46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Make sound out of an FPGA using VHDL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Expect this to be a series with multiple parts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56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Goal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5" name="Picture 5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Changes to Microprocessor Entity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Microprocessor entity add three tap bits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buzzCounter: entity work.Counter16Bit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port map(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clock =&gt; clk,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  <a:ea typeface="DejaVu Sans"/>
              </a:rPr>
              <a:t>selectTap =&gt; latchedBits(7 downto 5), -- added to select tone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Q =&gt; buzz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198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Accessing sounds from BASIC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560" y="160056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existing Control Register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D0-D3 are LEDs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D4 is enable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D5-D7 are Frequency Tap Selectors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BASIC Commands (from the 6502)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POKE 65492,48  (16 to turn on, 32 for tone)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POKE 65492,80 (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16 to turn on, 64 for tone)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POKE 65492,144 (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16 to turn on, 128 for tone)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POKE 65492,0 (to turn off)</a:t>
            </a:r>
            <a:endParaRPr b="0" lang="en-US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Microsoft YaHei"/>
              </a:rPr>
              <a:t>(Doesn’t need a mute control)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1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 works!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Limitations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Binary counter every bit is ½ or 2x the previous bit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This is one octave per select bit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Steps very small at low frequencies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Steps very big at higher frequencies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Can accidentally select multiple bits which has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strange combinations of sounds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Could do select with two bits and decode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4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Part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Review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Part 1 – Made single sound with mute control from the CPU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Part 2 – Made three different sounds with frequency select from the CPU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07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Goals of Part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000"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Create Middle C note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Middle C is 261.6265 Hz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50,000,000 clks/sec divided-by 261.6265 Hz = 191,112.13 clocks (.13 clocks = close enough)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Next bit up - 2^18 = 262,144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the 18-bit counter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Starting count = 262,144 – 191,112 = 72032</a:t>
            </a:r>
            <a:endParaRPr b="0" lang="en-US" sz="2400" spc="-1" strike="noStrike">
              <a:latin typeface="Arial"/>
            </a:endParaRPr>
          </a:p>
          <a:p>
            <a:pPr lvl="3" marL="1600200" indent="-2278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0x11578 = 1 0001 0101 0111 1000</a:t>
            </a:r>
            <a:endParaRPr b="0" lang="en-US" sz="20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Count up to Terminal Count and then reload counter</a:t>
            </a:r>
            <a:endParaRPr b="0" lang="en-US" sz="24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Most Significant Counter bit as </a:t>
            </a:r>
            <a:br>
              <a:rPr sz="1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sound out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0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Middle C” Block Diagram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070440" y="2045520"/>
            <a:ext cx="1065600" cy="25898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18-bit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3070440" y="5093280"/>
            <a:ext cx="1065600" cy="919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50 MHz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4"/>
          <p:cNvSpPr/>
          <p:nvPr/>
        </p:nvSpPr>
        <p:spPr>
          <a:xfrm flipV="1">
            <a:off x="3603600" y="3721320"/>
            <a:ext cx="360" cy="45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5"/>
          <p:cNvSpPr/>
          <p:nvPr/>
        </p:nvSpPr>
        <p:spPr>
          <a:xfrm>
            <a:off x="4156920" y="3188520"/>
            <a:ext cx="94752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5105520" y="2362320"/>
            <a:ext cx="1370520" cy="1294200"/>
          </a:xfrm>
          <a:prstGeom prst="homePlate">
            <a:avLst>
              <a:gd name="adj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Compar-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4267080" y="2514600"/>
            <a:ext cx="83700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All 1’s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6477120" y="3012120"/>
            <a:ext cx="68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9"/>
          <p:cNvSpPr/>
          <p:nvPr/>
        </p:nvSpPr>
        <p:spPr>
          <a:xfrm>
            <a:off x="6477120" y="2666880"/>
            <a:ext cx="608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10"/>
          <p:cNvSpPr/>
          <p:nvPr/>
        </p:nvSpPr>
        <p:spPr>
          <a:xfrm>
            <a:off x="3603600" y="1523880"/>
            <a:ext cx="36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Line 11"/>
          <p:cNvSpPr/>
          <p:nvPr/>
        </p:nvSpPr>
        <p:spPr>
          <a:xfrm flipV="1">
            <a:off x="7162560" y="1523880"/>
            <a:ext cx="360" cy="1512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Line 12"/>
          <p:cNvSpPr/>
          <p:nvPr/>
        </p:nvSpPr>
        <p:spPr>
          <a:xfrm flipH="1">
            <a:off x="3603600" y="1523880"/>
            <a:ext cx="355896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3"/>
          <p:cNvSpPr/>
          <p:nvPr/>
        </p:nvSpPr>
        <p:spPr>
          <a:xfrm>
            <a:off x="3641760" y="1695240"/>
            <a:ext cx="776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14"/>
          <p:cNvSpPr/>
          <p:nvPr/>
        </p:nvSpPr>
        <p:spPr>
          <a:xfrm>
            <a:off x="1447920" y="3188520"/>
            <a:ext cx="162144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0xx..xx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15"/>
          <p:cNvSpPr/>
          <p:nvPr/>
        </p:nvSpPr>
        <p:spPr>
          <a:xfrm>
            <a:off x="1487880" y="2887560"/>
            <a:ext cx="1559160" cy="10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Fixed 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Starting 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16"/>
          <p:cNvSpPr/>
          <p:nvPr/>
        </p:nvSpPr>
        <p:spPr>
          <a:xfrm>
            <a:off x="3603600" y="4723920"/>
            <a:ext cx="776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CLK50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CustomShape 17"/>
          <p:cNvSpPr/>
          <p:nvPr/>
        </p:nvSpPr>
        <p:spPr>
          <a:xfrm>
            <a:off x="4631040" y="4114800"/>
            <a:ext cx="2378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Line 18"/>
          <p:cNvSpPr/>
          <p:nvPr/>
        </p:nvSpPr>
        <p:spPr>
          <a:xfrm flipV="1">
            <a:off x="4600080" y="3396240"/>
            <a:ext cx="360" cy="7185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9"/>
          <p:cNvSpPr/>
          <p:nvPr/>
        </p:nvSpPr>
        <p:spPr>
          <a:xfrm>
            <a:off x="5486400" y="3755520"/>
            <a:ext cx="608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MSB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20"/>
          <p:cNvSpPr/>
          <p:nvPr/>
        </p:nvSpPr>
        <p:spPr>
          <a:xfrm>
            <a:off x="7010280" y="3801600"/>
            <a:ext cx="1446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Sound Out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Buzzer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31" name="Picture 21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  <p:sp>
        <p:nvSpPr>
          <p:cNvPr id="232" name="CustomShape 21"/>
          <p:cNvSpPr/>
          <p:nvPr/>
        </p:nvSpPr>
        <p:spPr>
          <a:xfrm flipV="1">
            <a:off x="3593880" y="4144680"/>
            <a:ext cx="36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Changes to Counter Entity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entity Counter_Middle_C is</a:t>
            </a:r>
            <a:br>
              <a:rPr sz="18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port(</a:t>
            </a:r>
            <a:br>
              <a:rPr sz="18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clock:      in std_logic;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-- 50 MHz clock</a:t>
            </a:r>
            <a:br>
              <a:rPr sz="18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selectTap: in std_logic_vector(2 downto 0);  -- Using 1 bit to mute</a:t>
            </a:r>
            <a:br>
              <a:rPr sz="18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soundOut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:   out std_logic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-- Most Signif Bit of counter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br>
              <a:rPr sz="18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Counter_Middle_C;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architecture behv of Counter_Middle_C is</a:t>
            </a:r>
            <a:br>
              <a:rPr sz="18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signal Pre_Q: std_logic_vector(17 downto 0);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-- 18-bits</a:t>
            </a:r>
            <a:br>
              <a:rPr sz="18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begin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process(clock, loadVal, Pre_Q)</a:t>
            </a:r>
            <a:br>
              <a:rPr sz="18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begin</a:t>
            </a:r>
            <a:br>
              <a:rPr sz="18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if rising_edge(clock) then</a:t>
            </a:r>
            <a:br>
              <a:rPr sz="1800"/>
            </a:b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  if Pre_Q =  "111111111111111111" then</a:t>
            </a:r>
            <a:br>
              <a:rPr sz="1800"/>
            </a:b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    Pre_Q &lt;=  "010001010101111000";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-- Starting over count</a:t>
            </a:r>
            <a:br>
              <a:rPr sz="1800"/>
            </a:b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  else</a:t>
            </a:r>
            <a:br>
              <a:rPr sz="1800"/>
            </a:b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    Pre_Q &lt;= Pre_Q + 1;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-- Increment counter</a:t>
            </a:r>
            <a:br>
              <a:rPr sz="1800"/>
            </a:b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  end if;</a:t>
            </a:r>
            <a:br>
              <a:rPr sz="18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end if;</a:t>
            </a:r>
            <a:br>
              <a:rPr sz="18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  end process;</a:t>
            </a: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br>
              <a:rPr sz="18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-- concurrent assignment statement</a:t>
            </a:r>
            <a:br>
              <a:rPr sz="1800"/>
            </a:b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soundOut &lt;= Pre_Q(17) and selectTap(0);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	</a:t>
            </a:r>
            <a:r>
              <a:rPr b="0" lang="en-US" sz="1200" spc="-1" strike="noStrike">
                <a:solidFill>
                  <a:srgbClr val="ff0000"/>
                </a:solidFill>
                <a:latin typeface="Courier New"/>
                <a:ea typeface="DejaVu Sans"/>
              </a:rPr>
              <a:t>-- Mute control</a:t>
            </a:r>
            <a:br>
              <a:rPr sz="1800"/>
            </a:br>
            <a:r>
              <a:rPr b="0" lang="en-US" sz="12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behv;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235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Scope Trace for Middle C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37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 works!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Produced Middle C note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More than accurate enough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Not very loud on tiny buzzer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Buzzer works better at higher frequencies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Behaves like a very small tweeter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40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Limitations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Using Most Significant Bit as output is asymmetric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MSB symmetry is (131072-74032)/262,144 = 22% low/78% high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Prefer 50%/50% symmetry?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43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40080" y="1747800"/>
            <a:ext cx="4845600" cy="46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Unmod. commercial FPGA card</a:t>
            </a:r>
            <a:endParaRPr b="0" lang="en-US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FPGA : Cypress EP4CE6E22C8N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Card has an on-board piezo buzzer (speaker)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Running</a:t>
            </a:r>
            <a:endParaRPr b="0" lang="en-US" sz="24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6502 CPU</a:t>
            </a:r>
            <a:endParaRPr b="0" lang="en-US" sz="24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19K SRAM</a:t>
            </a:r>
            <a:endParaRPr b="0" lang="en-US" sz="24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VGA, PS/2, USB Serial</a:t>
            </a:r>
            <a:endParaRPr b="0" lang="en-US" sz="24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OSI SuperBoard II BASIC</a:t>
            </a:r>
            <a:endParaRPr b="0" lang="en-US" sz="24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FPGA logic is ½ full</a:t>
            </a:r>
            <a:endParaRPr b="0" lang="en-US" sz="2400" spc="-1" strike="noStrike">
              <a:latin typeface="Arial"/>
            </a:endParaRPr>
          </a:p>
          <a:p>
            <a:pPr lvl="2" marL="12002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FPGA  - no SRAM space left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56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Running on Hardware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2" descr=""/>
          <p:cNvPicPr/>
          <p:nvPr/>
        </p:nvPicPr>
        <p:blipFill>
          <a:blip r:embed="rId2"/>
          <a:stretch/>
        </p:blipFill>
        <p:spPr>
          <a:xfrm>
            <a:off x="5181480" y="3230640"/>
            <a:ext cx="3656880" cy="217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Changes for Symmetry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Get symmetry by putting a Toggle Flip Flop on the Terminal Count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Requires a bit for FF, but one less counter bit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Loses 1 bit of resolution on the count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 the case of Middle C, the LSbit is 0 so there’s no loss of accuracy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46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Middle C” Block Diagram</a:t>
            </a:r>
            <a:endParaRPr b="0" lang="en-US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(modified for symmetry)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070440" y="2045520"/>
            <a:ext cx="1065600" cy="25898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18-bit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070440" y="5093280"/>
            <a:ext cx="1065600" cy="919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50 MHz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4"/>
          <p:cNvSpPr/>
          <p:nvPr/>
        </p:nvSpPr>
        <p:spPr>
          <a:xfrm flipV="1">
            <a:off x="3603600" y="3721320"/>
            <a:ext cx="360" cy="45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5"/>
          <p:cNvSpPr/>
          <p:nvPr/>
        </p:nvSpPr>
        <p:spPr>
          <a:xfrm>
            <a:off x="4156920" y="3188520"/>
            <a:ext cx="94752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6"/>
          <p:cNvSpPr/>
          <p:nvPr/>
        </p:nvSpPr>
        <p:spPr>
          <a:xfrm>
            <a:off x="5105520" y="2362320"/>
            <a:ext cx="1370520" cy="1294200"/>
          </a:xfrm>
          <a:prstGeom prst="homePlate">
            <a:avLst>
              <a:gd name="adj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Compar-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7"/>
          <p:cNvSpPr/>
          <p:nvPr/>
        </p:nvSpPr>
        <p:spPr>
          <a:xfrm>
            <a:off x="4267080" y="2514600"/>
            <a:ext cx="83700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All 1’s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8"/>
          <p:cNvSpPr/>
          <p:nvPr/>
        </p:nvSpPr>
        <p:spPr>
          <a:xfrm>
            <a:off x="6477120" y="3012120"/>
            <a:ext cx="68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CustomShape 9"/>
          <p:cNvSpPr/>
          <p:nvPr/>
        </p:nvSpPr>
        <p:spPr>
          <a:xfrm>
            <a:off x="6477120" y="2666880"/>
            <a:ext cx="608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10"/>
          <p:cNvSpPr/>
          <p:nvPr/>
        </p:nvSpPr>
        <p:spPr>
          <a:xfrm>
            <a:off x="3603600" y="1523880"/>
            <a:ext cx="36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Line 11"/>
          <p:cNvSpPr/>
          <p:nvPr/>
        </p:nvSpPr>
        <p:spPr>
          <a:xfrm flipV="1">
            <a:off x="7162560" y="1523880"/>
            <a:ext cx="360" cy="1512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Line 12"/>
          <p:cNvSpPr/>
          <p:nvPr/>
        </p:nvSpPr>
        <p:spPr>
          <a:xfrm flipH="1">
            <a:off x="3603600" y="1523880"/>
            <a:ext cx="355896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13"/>
          <p:cNvSpPr/>
          <p:nvPr/>
        </p:nvSpPr>
        <p:spPr>
          <a:xfrm>
            <a:off x="3641760" y="1695240"/>
            <a:ext cx="776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14"/>
          <p:cNvSpPr/>
          <p:nvPr/>
        </p:nvSpPr>
        <p:spPr>
          <a:xfrm>
            <a:off x="1447920" y="3188520"/>
            <a:ext cx="162144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0xx..xx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15"/>
          <p:cNvSpPr/>
          <p:nvPr/>
        </p:nvSpPr>
        <p:spPr>
          <a:xfrm>
            <a:off x="1487880" y="2887560"/>
            <a:ext cx="1559160" cy="107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Fixed 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Starting 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16"/>
          <p:cNvSpPr/>
          <p:nvPr/>
        </p:nvSpPr>
        <p:spPr>
          <a:xfrm>
            <a:off x="3603600" y="4723920"/>
            <a:ext cx="776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CLK50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Line 17"/>
          <p:cNvSpPr/>
          <p:nvPr/>
        </p:nvSpPr>
        <p:spPr>
          <a:xfrm flipV="1">
            <a:off x="4600440" y="3396240"/>
            <a:ext cx="360" cy="11750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8"/>
          <p:cNvSpPr/>
          <p:nvPr/>
        </p:nvSpPr>
        <p:spPr>
          <a:xfrm>
            <a:off x="4648320" y="4266720"/>
            <a:ext cx="837000" cy="61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Term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19"/>
          <p:cNvSpPr/>
          <p:nvPr/>
        </p:nvSpPr>
        <p:spPr>
          <a:xfrm>
            <a:off x="6781680" y="4237200"/>
            <a:ext cx="1446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Sound Out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Buzzer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6" name="Picture 21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  <p:sp>
        <p:nvSpPr>
          <p:cNvPr id="267" name="CustomShape 20"/>
          <p:cNvSpPr/>
          <p:nvPr/>
        </p:nvSpPr>
        <p:spPr>
          <a:xfrm flipV="1">
            <a:off x="3593880" y="4190760"/>
            <a:ext cx="36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21"/>
          <p:cNvSpPr/>
          <p:nvPr/>
        </p:nvSpPr>
        <p:spPr>
          <a:xfrm>
            <a:off x="5560920" y="4109040"/>
            <a:ext cx="1065600" cy="919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Toggle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F-F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22"/>
          <p:cNvSpPr/>
          <p:nvPr/>
        </p:nvSpPr>
        <p:spPr>
          <a:xfrm>
            <a:off x="4600440" y="4573800"/>
            <a:ext cx="9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23"/>
          <p:cNvSpPr/>
          <p:nvPr/>
        </p:nvSpPr>
        <p:spPr>
          <a:xfrm>
            <a:off x="6647400" y="4570200"/>
            <a:ext cx="9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Add Toggle F-F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0000"/>
          </a:bodyPr>
          <a:p>
            <a:pPr marL="3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Add signal</a:t>
            </a:r>
            <a:endParaRPr b="0" lang="en-US" sz="32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signal toggleBit =: std_logic;</a:t>
            </a:r>
            <a:endParaRPr b="0" lang="en-US" sz="2000" spc="-1" strike="noStrike">
              <a:latin typeface="Arial"/>
            </a:endParaRPr>
          </a:p>
          <a:p>
            <a:pPr marL="3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Shorten counter/terminal count by 1 and add toggle bit</a:t>
            </a:r>
            <a:endParaRPr b="0" lang="en-US" sz="32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if rising_edge(clock) then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if Pre_Q = "11111111111111111" then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Pre_Q &lt;=  "01000101010111100";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-- Starting over count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0000"/>
                </a:solidFill>
                <a:latin typeface="Courier New"/>
                <a:ea typeface="DejaVu Sans"/>
              </a:rPr>
              <a:t>toggleBit = not toggleBit;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else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Pre_Q &lt;= Pre_Q + 1;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-- Increment counter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if;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if;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  <a:ea typeface="DejaVu Sans"/>
              </a:rPr>
              <a:t>-- concurrent assignment statement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ff0000"/>
                </a:solidFill>
                <a:latin typeface="Courier New"/>
                <a:ea typeface="DejaVu Sans"/>
              </a:rPr>
              <a:t>soundOut &lt;= toggleBit and selectTap(0);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73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Results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 works!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Produced Middle C note with symmetry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More or less bits moves up or down a full octave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76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Part 4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Review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Part 1 – Made single sound with mute control from the CPU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Part 2 – Made three different sounds with frequency select from the CPU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Part 3 – Made symmetric Middle C note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9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Goal of this part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Build on previous but with a much more ambitious goal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Produce full octave of sounds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Can then play single octave music</a:t>
            </a:r>
            <a:endParaRPr b="0" lang="en-US" sz="28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Mary had a little lamb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282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Basic Music Theory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457200" y="1600200"/>
            <a:ext cx="8228520" cy="17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space between the same keys on a piano is an octave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7 White keys (A-G), 5 black keys (sharps)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85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  <p:pic>
        <p:nvPicPr>
          <p:cNvPr id="286" name="Picture 2" descr=""/>
          <p:cNvPicPr/>
          <p:nvPr/>
        </p:nvPicPr>
        <p:blipFill>
          <a:blip r:embed="rId2"/>
          <a:stretch/>
        </p:blipFill>
        <p:spPr>
          <a:xfrm>
            <a:off x="1923120" y="3352680"/>
            <a:ext cx="4761720" cy="322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More Basic Music Theory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457200" y="1600200"/>
            <a:ext cx="8228520" cy="17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Each octave is 2x the frequency of the lower octave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2x lends itself well to digital manipulation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289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  <p:pic>
        <p:nvPicPr>
          <p:cNvPr id="290" name="Picture 2" descr=""/>
          <p:cNvPicPr/>
          <p:nvPr/>
        </p:nvPicPr>
        <p:blipFill>
          <a:blip r:embed="rId2"/>
          <a:stretch/>
        </p:blipFill>
        <p:spPr>
          <a:xfrm>
            <a:off x="1676520" y="3352680"/>
            <a:ext cx="5418000" cy="30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Make an Octave of music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457200" y="1600200"/>
            <a:ext cx="8228520" cy="44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Need to create 12 frequencies (options)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Could load the pre-load value from the CPU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Three writes to set three parts of the counter pre-load – could be skewed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Alternately, could use a 4-bit register to select between 12 frequencies and do a single write from the CPU to play the note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Better choice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93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Octave Controller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457200" y="1600200"/>
            <a:ext cx="8228520" cy="44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control from CPU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Write 4 bit register with the note number</a:t>
            </a:r>
            <a:endParaRPr b="0" lang="en-US" sz="32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Values 0-11 are “real” notes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Notes 12-15 can be used as mute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Will need are ROM Look-Up table to get the counter start value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96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40080" y="1747800"/>
            <a:ext cx="7771680" cy="46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Coding VHDL in VHDL</a:t>
            </a:r>
            <a:endParaRPr b="0" lang="en-US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Altera Quartus II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 am a novice VHDL programmer (20 years ago I was low intermediate level VHDL hack)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Software examples should run on any BASIC but the card is running the OSI SuperBoard II dialect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6502/6809 use PEEK and POKE to access I/O</a:t>
            </a:r>
            <a:endParaRPr b="0" lang="en-US" sz="24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Z80 BASIC uses INP and OUT to access I/O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Some utilities in Python (format converters)</a:t>
            </a: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LibreOffice or EXCEL to make tables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56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Development Environment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2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Octave Controller Block 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98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  <p:sp>
        <p:nvSpPr>
          <p:cNvPr id="299" name="CustomShape 2"/>
          <p:cNvSpPr/>
          <p:nvPr/>
        </p:nvSpPr>
        <p:spPr>
          <a:xfrm>
            <a:off x="3906360" y="2045520"/>
            <a:ext cx="1065600" cy="25898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18-bit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3906360" y="5093280"/>
            <a:ext cx="1065600" cy="919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50 MHz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 flipV="1">
            <a:off x="4439520" y="3721320"/>
            <a:ext cx="360" cy="45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5"/>
          <p:cNvSpPr/>
          <p:nvPr/>
        </p:nvSpPr>
        <p:spPr>
          <a:xfrm>
            <a:off x="4992840" y="3188520"/>
            <a:ext cx="94752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5941440" y="2362320"/>
            <a:ext cx="1370520" cy="1294200"/>
          </a:xfrm>
          <a:prstGeom prst="homePlate">
            <a:avLst>
              <a:gd name="adj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Compar-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ator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7"/>
          <p:cNvSpPr/>
          <p:nvPr/>
        </p:nvSpPr>
        <p:spPr>
          <a:xfrm>
            <a:off x="5103000" y="2514600"/>
            <a:ext cx="83700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All 1’s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8"/>
          <p:cNvSpPr/>
          <p:nvPr/>
        </p:nvSpPr>
        <p:spPr>
          <a:xfrm>
            <a:off x="7313040" y="3012120"/>
            <a:ext cx="684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9"/>
          <p:cNvSpPr/>
          <p:nvPr/>
        </p:nvSpPr>
        <p:spPr>
          <a:xfrm>
            <a:off x="7313040" y="2666880"/>
            <a:ext cx="608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10"/>
          <p:cNvSpPr/>
          <p:nvPr/>
        </p:nvSpPr>
        <p:spPr>
          <a:xfrm>
            <a:off x="4439520" y="1523880"/>
            <a:ext cx="360" cy="520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Line 11"/>
          <p:cNvSpPr/>
          <p:nvPr/>
        </p:nvSpPr>
        <p:spPr>
          <a:xfrm flipV="1">
            <a:off x="7998480" y="1523880"/>
            <a:ext cx="360" cy="1512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Line 12"/>
          <p:cNvSpPr/>
          <p:nvPr/>
        </p:nvSpPr>
        <p:spPr>
          <a:xfrm flipH="1">
            <a:off x="4439520" y="1523880"/>
            <a:ext cx="355896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13"/>
          <p:cNvSpPr/>
          <p:nvPr/>
        </p:nvSpPr>
        <p:spPr>
          <a:xfrm>
            <a:off x="4477680" y="1695240"/>
            <a:ext cx="776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14"/>
          <p:cNvSpPr/>
          <p:nvPr/>
        </p:nvSpPr>
        <p:spPr>
          <a:xfrm>
            <a:off x="4439520" y="4723920"/>
            <a:ext cx="776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CLK50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15"/>
          <p:cNvSpPr/>
          <p:nvPr/>
        </p:nvSpPr>
        <p:spPr>
          <a:xfrm flipV="1">
            <a:off x="4439520" y="4178520"/>
            <a:ext cx="36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6"/>
          <p:cNvSpPr/>
          <p:nvPr/>
        </p:nvSpPr>
        <p:spPr>
          <a:xfrm>
            <a:off x="609480" y="2890440"/>
            <a:ext cx="1065600" cy="990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Note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Register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17"/>
          <p:cNvSpPr/>
          <p:nvPr/>
        </p:nvSpPr>
        <p:spPr>
          <a:xfrm>
            <a:off x="2286360" y="2890440"/>
            <a:ext cx="1065600" cy="990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Note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LUT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Line 18"/>
          <p:cNvSpPr/>
          <p:nvPr/>
        </p:nvSpPr>
        <p:spPr>
          <a:xfrm flipV="1">
            <a:off x="5438520" y="3383640"/>
            <a:ext cx="360" cy="11750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19"/>
          <p:cNvSpPr/>
          <p:nvPr/>
        </p:nvSpPr>
        <p:spPr>
          <a:xfrm>
            <a:off x="5486400" y="4254120"/>
            <a:ext cx="837000" cy="61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Term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Count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20"/>
          <p:cNvSpPr/>
          <p:nvPr/>
        </p:nvSpPr>
        <p:spPr>
          <a:xfrm>
            <a:off x="7620120" y="4224960"/>
            <a:ext cx="1446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Sound Out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Buzzer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21"/>
          <p:cNvSpPr/>
          <p:nvPr/>
        </p:nvSpPr>
        <p:spPr>
          <a:xfrm>
            <a:off x="6399000" y="4096800"/>
            <a:ext cx="1065600" cy="919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Toggle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F-F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22"/>
          <p:cNvSpPr/>
          <p:nvPr/>
        </p:nvSpPr>
        <p:spPr>
          <a:xfrm>
            <a:off x="5438520" y="4561200"/>
            <a:ext cx="9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23"/>
          <p:cNvSpPr/>
          <p:nvPr/>
        </p:nvSpPr>
        <p:spPr>
          <a:xfrm>
            <a:off x="7485480" y="4557960"/>
            <a:ext cx="97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24"/>
          <p:cNvSpPr/>
          <p:nvPr/>
        </p:nvSpPr>
        <p:spPr>
          <a:xfrm>
            <a:off x="3352680" y="3233520"/>
            <a:ext cx="55296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25"/>
          <p:cNvSpPr/>
          <p:nvPr/>
        </p:nvSpPr>
        <p:spPr>
          <a:xfrm>
            <a:off x="1699200" y="3233880"/>
            <a:ext cx="58644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26"/>
          <p:cNvSpPr/>
          <p:nvPr/>
        </p:nvSpPr>
        <p:spPr>
          <a:xfrm>
            <a:off x="2286360" y="4228560"/>
            <a:ext cx="1065600" cy="99000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Mute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Code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Detect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27"/>
          <p:cNvSpPr/>
          <p:nvPr/>
        </p:nvSpPr>
        <p:spPr>
          <a:xfrm>
            <a:off x="1905120" y="4635360"/>
            <a:ext cx="35280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28"/>
          <p:cNvSpPr/>
          <p:nvPr/>
        </p:nvSpPr>
        <p:spPr>
          <a:xfrm>
            <a:off x="1752480" y="3459240"/>
            <a:ext cx="151560" cy="14086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29"/>
          <p:cNvSpPr/>
          <p:nvPr/>
        </p:nvSpPr>
        <p:spPr>
          <a:xfrm flipV="1">
            <a:off x="6932160" y="3603960"/>
            <a:ext cx="360" cy="135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Line 30"/>
          <p:cNvSpPr/>
          <p:nvPr/>
        </p:nvSpPr>
        <p:spPr>
          <a:xfrm flipV="1">
            <a:off x="2813400" y="5219280"/>
            <a:ext cx="360" cy="11052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Line 31"/>
          <p:cNvSpPr/>
          <p:nvPr/>
        </p:nvSpPr>
        <p:spPr>
          <a:xfrm>
            <a:off x="2819520" y="6324480"/>
            <a:ext cx="411264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32"/>
          <p:cNvSpPr/>
          <p:nvPr/>
        </p:nvSpPr>
        <p:spPr>
          <a:xfrm>
            <a:off x="5419080" y="6017400"/>
            <a:ext cx="837000" cy="30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MUTE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Creating Octave Look-Up Table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57200" y="1600200"/>
            <a:ext cx="8228520" cy="44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Table has 4 inputs that select one of 12 values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Table has n-bits output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frequency table from Wikipedia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32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Wikipedia Frequency Table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457200" y="1600200"/>
            <a:ext cx="8228520" cy="17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Table has 4 inputs that select one of 12 values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Table has n-bits output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frequency table from Wikipedia (low vals)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35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36" name="Table 3"/>
          <p:cNvGraphicFramePr/>
          <p:nvPr/>
        </p:nvGraphicFramePr>
        <p:xfrm>
          <a:off x="2514600" y="3581280"/>
          <a:ext cx="3376440" cy="2723400"/>
        </p:xfrm>
        <a:graphic>
          <a:graphicData uri="http://schemas.openxmlformats.org/drawingml/2006/table">
            <a:tbl>
              <a:tblPr/>
              <a:tblGrid>
                <a:gridCol w="983880"/>
                <a:gridCol w="1364040"/>
                <a:gridCol w="1028880"/>
              </a:tblGrid>
              <a:tr h="209520"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Key_Num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Note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Freq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27.5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A♯0/B♭0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29.13524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30.86771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C1 Pedal C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32.7032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C♯1/D♭1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34.64783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36.7081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D♯1/E♭1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38.89087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41.20344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43.65353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F♯1/G♭1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46.2493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48.99943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09520"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G♯1/A♭1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51.91309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anchor="t"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FPGA ROM Table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57200" y="1600200"/>
            <a:ext cx="8228520" cy="46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FPGA tries to put tables into RAM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want all our RAM for the CPU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Can force the FPGA to generate logic instead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Any (n-input/m-output) combinatorial function can be replaced by a PROM</a:t>
            </a:r>
            <a:endParaRPr b="0" lang="en-US" sz="32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reverse is also true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Using logic takes up more FPGA logic resources</a:t>
            </a:r>
            <a:endParaRPr b="0" lang="en-US" sz="32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Plenty left over in this FPGA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39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Forcing Table into ROM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457200" y="1600200"/>
            <a:ext cx="8228520" cy="46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Grant’s UK101 Character ROM shows how this is done</a:t>
            </a:r>
            <a:endParaRPr b="0" lang="en-US" sz="32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ENTITY CharRom IS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address : in std_logic_vector(10 downto 0);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q : out std_logic_vector(7 downto 0)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END CharRom;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 behavior of CharRom is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type romtable is array (0 to 2047) of std_logic_vector(7 downto 0);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ff0000"/>
                </a:solidFill>
                <a:latin typeface="Calibri"/>
                <a:ea typeface="DejaVu Sans"/>
              </a:rPr>
              <a:t>constant romdata : romtable :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endParaRPr b="0" lang="en-US" sz="1400" spc="-1" strike="noStrike">
              <a:latin typeface="Arial"/>
            </a:endParaRPr>
          </a:p>
          <a:p>
            <a:pPr marL="45756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x"5A",x"7E“…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42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Python Script to Generate Table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457200" y="1600200"/>
            <a:ext cx="8228520" cy="464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Made Python Script to generate table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Build tables in LibreOffice or EXCEL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Save table as .CSV (comma separate file) with separate lines for each element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 header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Script: In GitHub</a:t>
            </a:r>
            <a:endParaRPr b="0" lang="en-US" sz="32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Requires Python 2.7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345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Sending Output to I/O Pin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Using a LSB of the VGA output for testing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These FPGA retrocomputers use 2:2:2 (R:G:B) outputs to resistor networks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Lowest bit shouldn’t be “missed” in this application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48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Third Cut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same long counter chain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Don’t do a pre-load (do full range count)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mux to select counter output bits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Control select mux with register from CPU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Only allows 2X frequencies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50,000,000 MHz / 262,144 = 190.7 Hz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2x = 381.4 Hz, 4X = 762.9 Hz, 8X = 1,525.h Hz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51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Third Cut (cont’d)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Sounds on keyboards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190.7 Hz = ~ G3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381.4 Hz = ~ G4 (above middle C)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762.9 Hz = ~ G5 (next up)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1,525.h Hz = ~ G6 (next up)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354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Third Cut (cont’d)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3070440" y="2045520"/>
            <a:ext cx="1065600" cy="25898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18-bit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4636080" y="2045520"/>
            <a:ext cx="761040" cy="919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4:1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3070440" y="5093280"/>
            <a:ext cx="1065600" cy="919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50 MHz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5889600" y="2045520"/>
            <a:ext cx="1065600" cy="919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Toggle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F-F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1903320" y="2045520"/>
            <a:ext cx="684720" cy="919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Latch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7"/>
          <p:cNvSpPr/>
          <p:nvPr/>
        </p:nvSpPr>
        <p:spPr>
          <a:xfrm>
            <a:off x="7413840" y="2036160"/>
            <a:ext cx="1065600" cy="919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Buzzer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CustomShape 8"/>
          <p:cNvSpPr/>
          <p:nvPr/>
        </p:nvSpPr>
        <p:spPr>
          <a:xfrm>
            <a:off x="838080" y="2036160"/>
            <a:ext cx="584640" cy="919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CPU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CustomShape 9"/>
          <p:cNvSpPr/>
          <p:nvPr/>
        </p:nvSpPr>
        <p:spPr>
          <a:xfrm>
            <a:off x="1423800" y="2343960"/>
            <a:ext cx="47844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10"/>
          <p:cNvSpPr/>
          <p:nvPr/>
        </p:nvSpPr>
        <p:spPr>
          <a:xfrm>
            <a:off x="2589120" y="2343960"/>
            <a:ext cx="47844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11"/>
          <p:cNvSpPr/>
          <p:nvPr/>
        </p:nvSpPr>
        <p:spPr>
          <a:xfrm>
            <a:off x="4156920" y="2353320"/>
            <a:ext cx="478440" cy="303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CustomShape 12"/>
          <p:cNvSpPr/>
          <p:nvPr/>
        </p:nvSpPr>
        <p:spPr>
          <a:xfrm>
            <a:off x="5398200" y="2505600"/>
            <a:ext cx="49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3"/>
          <p:cNvSpPr/>
          <p:nvPr/>
        </p:nvSpPr>
        <p:spPr>
          <a:xfrm flipV="1">
            <a:off x="6956640" y="2477160"/>
            <a:ext cx="45612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14"/>
          <p:cNvSpPr/>
          <p:nvPr/>
        </p:nvSpPr>
        <p:spPr>
          <a:xfrm flipV="1">
            <a:off x="3603600" y="3721320"/>
            <a:ext cx="360" cy="45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9" name="Picture 15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  <p:sp>
        <p:nvSpPr>
          <p:cNvPr id="370" name="CustomShape 15"/>
          <p:cNvSpPr/>
          <p:nvPr/>
        </p:nvSpPr>
        <p:spPr>
          <a:xfrm flipV="1">
            <a:off x="3603600" y="4144680"/>
            <a:ext cx="36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16"/>
          <p:cNvSpPr/>
          <p:nvPr/>
        </p:nvSpPr>
        <p:spPr>
          <a:xfrm>
            <a:off x="3603600" y="4694760"/>
            <a:ext cx="776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CLK50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40080" y="1747800"/>
            <a:ext cx="7771680" cy="46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Expect this video series to start off way too simple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Expect creeping elegance (Wikipedia)</a:t>
            </a:r>
            <a:endParaRPr b="0" lang="en-US" sz="2800" spc="-1" strike="noStrike"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software development, </a:t>
            </a:r>
            <a:r>
              <a:rPr b="1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creeping elegance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related to </a:t>
            </a:r>
            <a:r>
              <a:rPr b="0" i="1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creeping featurism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i="1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second-system effect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is the tendency of </a:t>
            </a:r>
            <a:r>
              <a:rPr b="0" i="1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programmers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disproportionately emphasize </a:t>
            </a:r>
            <a:r>
              <a:rPr b="0" i="1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elegance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in </a:t>
            </a:r>
            <a:r>
              <a:rPr b="0" i="1" lang="en-US" sz="2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software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at the expense of other requirements such as functionality, shipping schedule, and usability.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 will make stupid mistakes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56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Setting Expectations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5" name="Picture 5" descr=""/>
          <p:cNvPicPr/>
          <p:nvPr/>
        </p:nvPicPr>
        <p:blipFill>
          <a:blip r:embed="rId6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Fourth Cut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counter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Load counter with starting value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Count from the value to terminal count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Toggle the output every time terminal count is reached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74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Fourth Cut (cont’d)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Loadable counter entity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entity counterLoadable is</a:t>
            </a: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port(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clock: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in std_logic;</a:t>
            </a: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clear:   in std_logic;</a:t>
            </a: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loadVal: in std_logic_vector(7 downto 0);</a:t>
            </a: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soundOut: out std_logic;</a:t>
            </a: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Q: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out std_logic_vector(18 downto 0)</a:t>
            </a: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counterLoadable;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77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Fourth Cut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Use DDS to generate precise frequencies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50,000,000 Hz clock is 20 nS accuracy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12 notes per octave on a piano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Every octave doubles the frequency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80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Fourth Cut (cont’d)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3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Improving “Fidelity”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Square waves are very harsh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Rising/falling edges have a lot of harmonics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Need to soften the edges or make the steps smaller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Smaller steps with the buzzer reduce the volume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386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Smoothing the edges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8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No real options on the card for smoothing the sharp edges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Reduce drive current from 8 mA?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Buzzer has 100 ohm series resistor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Buzzer impedance is </a:t>
            </a:r>
            <a:r>
              <a:rPr b="0" lang="en-US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TBD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89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Characterizing the Buzzer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Buzzers are very small tweeters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OK at high frequencies but still low volume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Very poor at low frequencies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Volume vs frequency curve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392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External Solutions?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I/O connector limitation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All 26-pins are either VGA digital, PS/2 or Power/Ground connections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Overcoming limitations</a:t>
            </a:r>
            <a:endParaRPr b="0" lang="en-US" sz="28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Could steal lower video bits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Sound with slightly disturb video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Green has 6 bits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Steal least significant bit from Red, Green and Blue</a:t>
            </a:r>
            <a:endParaRPr b="0" lang="en-US" sz="2400" spc="-1" strike="noStrike">
              <a:latin typeface="Arial"/>
            </a:endParaRPr>
          </a:p>
          <a:p>
            <a:pPr lvl="2" marL="1143000" indent="-2278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Won’t affect video noticeably in the 2:2:2 Retro-computer case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95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3-bit D/A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Digitize sine wave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Counter start/stop count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398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30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Sine Wave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0" name="CustomShape 3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FPGA clock = 50 MHz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Divide by 1134 = 44.0917 Khz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Error =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01" name="Picture 1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609480"/>
            <a:ext cx="8228520" cy="55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Part One - Produce Sound on the Buzzer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FPGA is clocked at 50 MHz </a:t>
            </a:r>
            <a:endParaRPr b="0" lang="en-US" sz="2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Way too high for sound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Make a counter to create lower frequency</a:t>
            </a:r>
            <a:endParaRPr b="0" lang="en-US" sz="2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16-bit counter</a:t>
            </a:r>
            <a:endParaRPr b="0" lang="en-US" sz="2800" spc="-1" strike="noStrike">
              <a:latin typeface="Arial"/>
            </a:endParaRPr>
          </a:p>
          <a:p>
            <a:pPr lvl="2" marL="12002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MSB = 50,000,000 / 2^16 = 762.93 Hz </a:t>
            </a:r>
            <a:endParaRPr b="0" lang="en-US" sz="2800" spc="-1" strike="noStrike">
              <a:latin typeface="Arial"/>
            </a:endParaRPr>
          </a:p>
          <a:p>
            <a:pPr lvl="3" marL="16574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the audio range</a:t>
            </a:r>
            <a:endParaRPr b="0" lang="en-US" sz="24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Counting through all of the bits results in a symmetric waveform since there’s a full count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7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14880" y="1600200"/>
            <a:ext cx="1065600" cy="25898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16-bit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Up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Counter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314880" y="4648320"/>
            <a:ext cx="1065600" cy="91944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50 MHz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Clock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 flipV="1">
            <a:off x="3848040" y="3276360"/>
            <a:ext cx="360" cy="45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848040" y="4237200"/>
            <a:ext cx="776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CLK50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4381560" y="2895480"/>
            <a:ext cx="118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4497120" y="2570760"/>
            <a:ext cx="912240" cy="70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MSB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762 Hz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7"/>
          <p:cNvSpPr/>
          <p:nvPr/>
        </p:nvSpPr>
        <p:spPr>
          <a:xfrm>
            <a:off x="5730840" y="2582640"/>
            <a:ext cx="1446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Sound Out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Buzzer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8"/>
          <p:cNvSpPr/>
          <p:nvPr/>
        </p:nvSpPr>
        <p:spPr>
          <a:xfrm flipV="1">
            <a:off x="3844080" y="3732840"/>
            <a:ext cx="360" cy="45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45756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Block Diagram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47" name="Picture 15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40080" y="1747800"/>
            <a:ext cx="7771680" cy="48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entity Counter16Bit is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port(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clock: in std_logic;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-- 50 MHz clock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Q: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out std_logic -- Most Signif Bit of counter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Counter16Bit;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architecture behv of Counter16Bit is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signal Pre_Q: std_logic_vector(15 downto 0);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begin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process(clock, Pre_Q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begin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if rising_edge(clock) then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Pre_Q &lt;= Pre_Q + 1;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if;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process;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Q &lt;= Pre_Q(15); -- MSB of counter goes out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ourier New"/>
                <a:ea typeface="DejaVu Sans"/>
              </a:rPr>
              <a:t>end behv;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56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Counter16 VHDL Code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50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609480"/>
            <a:ext cx="8228520" cy="551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Code: Counter16Bit.vhd at:</a:t>
            </a:r>
            <a:endParaRPr b="0" lang="en-US" sz="28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https://github.com/douggilliland/MultiComp/tree/master/MultiComp%20(VHDL%20Template)/Components/SoundGen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52" name="Picture 3" descr=""/>
          <p:cNvPicPr/>
          <p:nvPr/>
        </p:nvPicPr>
        <p:blipFill>
          <a:blip r:embed="rId1"/>
          <a:stretch/>
        </p:blipFill>
        <p:spPr>
          <a:xfrm>
            <a:off x="7696080" y="5410080"/>
            <a:ext cx="128520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</TotalTime>
  <Application>LibreOffice/7.3.4.2$Windows_X86_64 LibreOffice_project/728fec16bd5f605073805c3c9e7c4212a0120dc5</Application>
  <AppVersion>15.0000</AppVersion>
  <Words>2043</Words>
  <Paragraphs>521</Paragraphs>
  <Company>HP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2019-04-22T12:05:50Z</dcterms:created>
  <dc:creator>Gilliland, Doug</dc:creator>
  <dc:description/>
  <dc:language>en-US</dc:language>
  <cp:lastModifiedBy/>
  <dcterms:modified xsi:type="dcterms:W3CDTF">2022-08-26T19:31:58Z</dcterms:modified>
  <cp:revision>76</cp:revision>
  <dc:subject/>
  <dc:title>Sound Generator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4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58</vt:i4>
  </property>
</Properties>
</file>