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349" r:id="rId5"/>
    <p:sldId id="350" r:id="rId6"/>
    <p:sldId id="334" r:id="rId7"/>
    <p:sldId id="346" r:id="rId8"/>
    <p:sldId id="351" r:id="rId9"/>
    <p:sldId id="352" r:id="rId10"/>
    <p:sldId id="353" r:id="rId11"/>
    <p:sldId id="354" r:id="rId12"/>
    <p:sldId id="355" r:id="rId13"/>
    <p:sldId id="356" r:id="rId14"/>
    <p:sldId id="357" r:id="rId15"/>
    <p:sldId id="348" r:id="rId16"/>
    <p:sldId id="359" r:id="rId17"/>
    <p:sldId id="358" r:id="rId18"/>
    <p:sldId id="347" r:id="rId19"/>
    <p:sldId id="360" r:id="rId20"/>
    <p:sldId id="361" r:id="rId21"/>
    <p:sldId id="362" r:id="rId22"/>
    <p:sldId id="363" r:id="rId23"/>
    <p:sldId id="268" r:id="rId24"/>
    <p:sldId id="271" r:id="rId25"/>
    <p:sldId id="277"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572" y="-79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3600">
                <a:latin typeface="Arial Black" panose="020B0A04020102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7081CE-130D-49FC-9275-E411AE66AA30}"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3952945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081CE-130D-49FC-9275-E411AE66AA30}"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2990484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081CE-130D-49FC-9275-E411AE66AA30}"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3830280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atin typeface="Arial Black" panose="020B0A040201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081CE-130D-49FC-9275-E411AE66AA30}"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21530838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7081CE-130D-49FC-9275-E411AE66AA30}"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3903530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7081CE-130D-49FC-9275-E411AE66AA30}"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2739878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7081CE-130D-49FC-9275-E411AE66AA30}" type="datetimeFigureOut">
              <a:rPr lang="en-US" smtClean="0"/>
              <a:t>11/22/2022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3130705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7081CE-130D-49FC-9275-E411AE66AA30}" type="datetimeFigureOut">
              <a:rPr lang="en-US" smtClean="0"/>
              <a:t>11/22/2022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4108492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7081CE-130D-49FC-9275-E411AE66AA30}" type="datetimeFigureOut">
              <a:rPr lang="en-US" smtClean="0"/>
              <a:t>11/22/2022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3362692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7081CE-130D-49FC-9275-E411AE66AA30}"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4189127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7081CE-130D-49FC-9275-E411AE66AA30}"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3334086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081CE-130D-49FC-9275-E411AE66AA30}" type="datetimeFigureOut">
              <a:rPr lang="en-US" smtClean="0"/>
              <a:t>11/22/2022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E38A70-B53D-4DF6-8DFB-2A4E4B61F221}" type="slidenum">
              <a:rPr lang="en-US" smtClean="0"/>
              <a:t>‹#›</a:t>
            </a:fld>
            <a:endParaRPr lang="en-US"/>
          </a:p>
        </p:txBody>
      </p:sp>
    </p:spTree>
    <p:extLst>
      <p:ext uri="{BB962C8B-B14F-4D97-AF65-F5344CB8AC3E}">
        <p14:creationId xmlns:p14="http://schemas.microsoft.com/office/powerpoint/2010/main" val="422311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3600" kern="1200">
          <a:solidFill>
            <a:schemeClr val="bg1"/>
          </a:solidFill>
          <a:latin typeface="Arial Black" panose="020B0A040201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US" dirty="0" smtClean="0">
                <a:solidFill>
                  <a:schemeClr val="bg1"/>
                </a:solidFill>
                <a:latin typeface="Arial Black" panose="020B0A04020102020204" pitchFamily="34" charset="0"/>
              </a:rPr>
              <a:t>SEICHE 2022</a:t>
            </a:r>
            <a:br>
              <a:rPr lang="en-US" dirty="0" smtClean="0">
                <a:solidFill>
                  <a:schemeClr val="bg1"/>
                </a:solidFill>
                <a:latin typeface="Arial Black" panose="020B0A04020102020204" pitchFamily="34" charset="0"/>
              </a:rPr>
            </a:br>
            <a:r>
              <a:rPr lang="en-US" dirty="0" smtClean="0">
                <a:solidFill>
                  <a:schemeClr val="bg1"/>
                </a:solidFill>
                <a:latin typeface="Arial Black" panose="020B0A04020102020204" pitchFamily="34" charset="0"/>
              </a:rPr>
              <a:t>Basic Arduino Programming</a:t>
            </a:r>
            <a:endParaRPr lang="en-US" dirty="0">
              <a:solidFill>
                <a:schemeClr val="bg1"/>
              </a:solidFill>
              <a:latin typeface="Arial Black" panose="020B0A04020102020204" pitchFamily="34" charset="0"/>
            </a:endParaRPr>
          </a:p>
        </p:txBody>
      </p:sp>
      <p:sp>
        <p:nvSpPr>
          <p:cNvPr id="6" name="Subtitle 2"/>
          <p:cNvSpPr>
            <a:spLocks noGrp="1"/>
          </p:cNvSpPr>
          <p:nvPr>
            <p:ph type="subTitle" idx="1"/>
          </p:nvPr>
        </p:nvSpPr>
        <p:spPr>
          <a:xfrm>
            <a:off x="609600" y="2590800"/>
            <a:ext cx="8153400" cy="3048000"/>
          </a:xfrm>
        </p:spPr>
        <p:txBody>
          <a:bodyPr>
            <a:normAutofit/>
          </a:bodyPr>
          <a:lstStyle/>
          <a:p>
            <a:pPr algn="l">
              <a:spcBef>
                <a:spcPts val="0"/>
              </a:spcBef>
            </a:pPr>
            <a:r>
              <a:rPr lang="en-US" dirty="0" smtClean="0">
                <a:solidFill>
                  <a:srgbClr val="FFFF00"/>
                </a:solidFill>
                <a:latin typeface="Arial Black" panose="020B0A04020102020204" pitchFamily="34" charset="0"/>
              </a:rPr>
              <a:t>Instructor:   Paul Frommeyer</a:t>
            </a:r>
          </a:p>
          <a:p>
            <a:pPr algn="l">
              <a:spcBef>
                <a:spcPts val="0"/>
              </a:spcBef>
            </a:pPr>
            <a:r>
              <a:rPr lang="en-US" dirty="0">
                <a:solidFill>
                  <a:srgbClr val="FFFF00"/>
                </a:solidFill>
                <a:latin typeface="Arial Black" panose="020B0A04020102020204" pitchFamily="34" charset="0"/>
              </a:rPr>
              <a:t> </a:t>
            </a:r>
            <a:r>
              <a:rPr lang="en-US" dirty="0" smtClean="0">
                <a:solidFill>
                  <a:srgbClr val="FFFF00"/>
                </a:solidFill>
                <a:latin typeface="Arial Black" panose="020B0A04020102020204" pitchFamily="34" charset="0"/>
              </a:rPr>
              <a:t>                    </a:t>
            </a:r>
            <a:r>
              <a:rPr lang="en-US" sz="2000" dirty="0" smtClean="0">
                <a:solidFill>
                  <a:srgbClr val="FFFF00"/>
                </a:solidFill>
                <a:latin typeface="Arial Black" panose="020B0A04020102020204" pitchFamily="34" charset="0"/>
              </a:rPr>
              <a:t>www.paulfrommeyer.com</a:t>
            </a:r>
            <a:endParaRPr lang="en-US" dirty="0" smtClean="0">
              <a:solidFill>
                <a:srgbClr val="FFFF00"/>
              </a:solidFill>
              <a:latin typeface="Arial Black" panose="020B0A04020102020204" pitchFamily="34" charset="0"/>
            </a:endParaRPr>
          </a:p>
          <a:p>
            <a:pPr algn="l"/>
            <a:endParaRPr lang="en-US" dirty="0" smtClean="0">
              <a:solidFill>
                <a:srgbClr val="FFFF00"/>
              </a:solidFill>
              <a:latin typeface="Arial Black" panose="020B0A04020102020204" pitchFamily="34" charset="0"/>
            </a:endParaRPr>
          </a:p>
          <a:p>
            <a:pPr algn="l"/>
            <a:r>
              <a:rPr lang="en-US" sz="2800" dirty="0" smtClean="0">
                <a:solidFill>
                  <a:srgbClr val="FFFF00"/>
                </a:solidFill>
                <a:latin typeface="Arial Black" panose="020B0A04020102020204" pitchFamily="34" charset="0"/>
              </a:rPr>
              <a:t>Corporate Sponsor: DXC Technology</a:t>
            </a:r>
          </a:p>
        </p:txBody>
      </p:sp>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5156836"/>
            <a:ext cx="2438400" cy="1330960"/>
          </a:xfrm>
          <a:prstGeom prst="rect">
            <a:avLst/>
          </a:prstGeom>
          <a:noFill/>
          <a:ln>
            <a:noFill/>
          </a:ln>
          <a:effectLst/>
          <a:extLst/>
        </p:spPr>
      </p:pic>
    </p:spTree>
    <p:extLst>
      <p:ext uri="{BB962C8B-B14F-4D97-AF65-F5344CB8AC3E}">
        <p14:creationId xmlns:p14="http://schemas.microsoft.com/office/powerpoint/2010/main" val="1581406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lstStyle/>
          <a:p>
            <a:r>
              <a:rPr lang="en-US" sz="3200" dirty="0" smtClean="0"/>
              <a:t>The I2C Bus</a:t>
            </a:r>
            <a:endParaRPr lang="en-US" sz="3200" dirty="0"/>
          </a:p>
        </p:txBody>
      </p:sp>
      <p:sp>
        <p:nvSpPr>
          <p:cNvPr id="3" name="Content Placeholder 2"/>
          <p:cNvSpPr>
            <a:spLocks noGrp="1"/>
          </p:cNvSpPr>
          <p:nvPr>
            <p:ph idx="1"/>
          </p:nvPr>
        </p:nvSpPr>
        <p:spPr>
          <a:xfrm>
            <a:off x="155575" y="538350"/>
            <a:ext cx="8845260" cy="1752600"/>
          </a:xfrm>
        </p:spPr>
        <p:txBody>
          <a:bodyPr>
            <a:noAutofit/>
          </a:bodyPr>
          <a:lstStyle/>
          <a:p>
            <a:pPr>
              <a:spcBef>
                <a:spcPts val="1200"/>
              </a:spcBef>
            </a:pPr>
            <a:r>
              <a:rPr lang="en-US" sz="1800" dirty="0" smtClean="0"/>
              <a:t>The below diagrams, which we will </a:t>
            </a:r>
            <a:r>
              <a:rPr lang="en-US" sz="1800" i="1" dirty="0" smtClean="0"/>
              <a:t>not</a:t>
            </a:r>
            <a:r>
              <a:rPr lang="en-US" sz="1800" dirty="0" smtClean="0"/>
              <a:t> be reviewing in detail </a:t>
            </a:r>
            <a:r>
              <a:rPr lang="en-US" sz="1800" dirty="0" smtClean="0">
                <a:sym typeface="Wingdings" panose="05000000000000000000" pitchFamily="2" charset="2"/>
              </a:rPr>
              <a:t>, shows how the SCL clock works with commands sent from the master and data returned from the slaves</a:t>
            </a:r>
          </a:p>
          <a:p>
            <a:pPr>
              <a:spcBef>
                <a:spcPts val="1200"/>
              </a:spcBef>
            </a:pPr>
            <a:r>
              <a:rPr lang="en-US" sz="1800" dirty="0"/>
              <a:t>The TL;DR is that during certain clock states the master sends commands, and during other clock states the slaves send back data</a:t>
            </a:r>
            <a:endParaRPr lang="en-US" sz="1800" i="1" dirty="0"/>
          </a:p>
          <a:p>
            <a:pPr>
              <a:spcBef>
                <a:spcPts val="1200"/>
              </a:spcBef>
            </a:pPr>
            <a:endParaRPr lang="en-US" sz="1800" i="1" dirty="0" smtClean="0"/>
          </a:p>
        </p:txBody>
      </p:sp>
      <p:sp>
        <p:nvSpPr>
          <p:cNvPr id="4" name="AutoShape 2" descr="I²C or I2C - Inter-Integrated Circuit - Working Explan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I2C Primer: What is I2C? (Part 1) | Analog Devic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48167"/>
            <a:ext cx="8696035" cy="2535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665" y="4505604"/>
            <a:ext cx="8683170" cy="2199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3293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sz="3200" dirty="0" smtClean="0"/>
              <a:t>The I2C Bus</a:t>
            </a:r>
            <a:endParaRPr lang="en-US" sz="3200" dirty="0"/>
          </a:p>
        </p:txBody>
      </p:sp>
      <p:sp>
        <p:nvSpPr>
          <p:cNvPr id="3" name="Content Placeholder 2"/>
          <p:cNvSpPr>
            <a:spLocks noGrp="1"/>
          </p:cNvSpPr>
          <p:nvPr>
            <p:ph idx="1"/>
          </p:nvPr>
        </p:nvSpPr>
        <p:spPr>
          <a:xfrm>
            <a:off x="457200" y="914400"/>
            <a:ext cx="8229600" cy="5105400"/>
          </a:xfrm>
        </p:spPr>
        <p:txBody>
          <a:bodyPr>
            <a:normAutofit/>
          </a:bodyPr>
          <a:lstStyle/>
          <a:p>
            <a:pPr>
              <a:spcBef>
                <a:spcPts val="1200"/>
              </a:spcBef>
            </a:pPr>
            <a:r>
              <a:rPr lang="en-US" sz="2400" dirty="0" smtClean="0"/>
              <a:t>The critical information you need as a programmer/developer in order to use I2C peripherals is how slave addressing works</a:t>
            </a:r>
          </a:p>
          <a:p>
            <a:pPr>
              <a:spcBef>
                <a:spcPts val="1200"/>
              </a:spcBef>
            </a:pPr>
            <a:r>
              <a:rPr lang="en-US" sz="2400" dirty="0" smtClean="0"/>
              <a:t>Originally, only 8 bits were used for slave addresses, permitting (wait for it!) up to 255 devices to exist on a single bus</a:t>
            </a:r>
          </a:p>
          <a:p>
            <a:pPr>
              <a:spcBef>
                <a:spcPts val="1200"/>
              </a:spcBef>
            </a:pPr>
            <a:r>
              <a:rPr lang="en-US" sz="2400" dirty="0" smtClean="0"/>
              <a:t>Quite predictably, this proved woefully insufficient for large devices such as server motherboards, so a hack was contrived that allowed the use of 10-bit addresses, with the possibility of expanding to even larger address ranges in the future</a:t>
            </a:r>
            <a:endParaRPr lang="en-US" sz="2400" dirty="0" smtClean="0"/>
          </a:p>
        </p:txBody>
      </p:sp>
      <p:sp>
        <p:nvSpPr>
          <p:cNvPr id="4" name="AutoShape 2" descr="I²C or I2C - Inter-Integrated Circuit - Working Explan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I2C Primer: What is I2C? (Part 1) | Analog Devic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164369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lstStyle/>
          <a:p>
            <a:r>
              <a:rPr lang="en-US" sz="3200" dirty="0" smtClean="0"/>
              <a:t>The I2C Bus - Addressing</a:t>
            </a:r>
            <a:endParaRPr lang="en-US" sz="3200" dirty="0"/>
          </a:p>
        </p:txBody>
      </p:sp>
      <p:sp>
        <p:nvSpPr>
          <p:cNvPr id="3" name="Content Placeholder 2"/>
          <p:cNvSpPr>
            <a:spLocks noGrp="1"/>
          </p:cNvSpPr>
          <p:nvPr>
            <p:ph idx="1"/>
          </p:nvPr>
        </p:nvSpPr>
        <p:spPr>
          <a:xfrm>
            <a:off x="155575" y="538350"/>
            <a:ext cx="8845260" cy="4262250"/>
          </a:xfrm>
        </p:spPr>
        <p:txBody>
          <a:bodyPr>
            <a:noAutofit/>
          </a:bodyPr>
          <a:lstStyle/>
          <a:p>
            <a:pPr>
              <a:spcBef>
                <a:spcPts val="1200"/>
              </a:spcBef>
            </a:pPr>
            <a:r>
              <a:rPr lang="en-US" sz="2400" dirty="0" smtClean="0"/>
              <a:t>The way the 10-bit addressing hack works is that not one but two addressing fields are transmitted by the master.</a:t>
            </a:r>
            <a:endParaRPr lang="en-US" sz="2400" dirty="0" smtClean="0">
              <a:sym typeface="Wingdings" panose="05000000000000000000" pitchFamily="2" charset="2"/>
            </a:endParaRPr>
          </a:p>
          <a:p>
            <a:pPr>
              <a:spcBef>
                <a:spcPts val="1200"/>
              </a:spcBef>
            </a:pPr>
            <a:r>
              <a:rPr lang="en-US" sz="2400" dirty="0" smtClean="0"/>
              <a:t>A bit-challenged slave will ignore the first field because it’s invalid, and only pay attention to the second</a:t>
            </a:r>
          </a:p>
          <a:p>
            <a:pPr>
              <a:spcBef>
                <a:spcPts val="1200"/>
              </a:spcBef>
            </a:pPr>
            <a:r>
              <a:rPr lang="en-US" sz="2400" dirty="0" smtClean="0"/>
              <a:t>While a modern, sophisticated slave device is smart enough to parse both fields and extract the full 10-bit address.</a:t>
            </a:r>
          </a:p>
          <a:p>
            <a:pPr>
              <a:spcBef>
                <a:spcPts val="1200"/>
              </a:spcBef>
            </a:pPr>
            <a:r>
              <a:rPr lang="en-US" sz="2400" dirty="0" smtClean="0"/>
              <a:t>With this scheme, only the master has to be fully aware of how the 10-bit addressing hack works. </a:t>
            </a:r>
          </a:p>
          <a:p>
            <a:pPr>
              <a:spcBef>
                <a:spcPts val="1200"/>
              </a:spcBef>
            </a:pPr>
            <a:r>
              <a:rPr lang="en-US" sz="2400" dirty="0" smtClean="0"/>
              <a:t>8-bit and 10-bit slaves will happily co-exist together, as long as the cardinal rule of unique device addresses is followed</a:t>
            </a:r>
            <a:endParaRPr lang="en-US" sz="2400" dirty="0"/>
          </a:p>
          <a:p>
            <a:pPr>
              <a:spcBef>
                <a:spcPts val="1200"/>
              </a:spcBef>
            </a:pPr>
            <a:endParaRPr lang="en-US" sz="2400" i="1" dirty="0" smtClean="0"/>
          </a:p>
        </p:txBody>
      </p:sp>
      <p:sp>
        <p:nvSpPr>
          <p:cNvPr id="4" name="AutoShape 2" descr="I²C or I2C - Inter-Integrated Circuit - Working Explan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I2C Primer: What is I2C? (Part 1) | Analog Devic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5181600"/>
            <a:ext cx="809244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9258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lstStyle/>
          <a:p>
            <a:r>
              <a:rPr lang="en-US" sz="3200" dirty="0" smtClean="0"/>
              <a:t>LED Matri</a:t>
            </a:r>
            <a:r>
              <a:rPr lang="en-US" sz="3200" dirty="0" smtClean="0"/>
              <a:t>x Display – I2C Bus</a:t>
            </a:r>
            <a:endParaRPr lang="en-US" sz="3200" dirty="0"/>
          </a:p>
        </p:txBody>
      </p:sp>
      <p:sp>
        <p:nvSpPr>
          <p:cNvPr id="3" name="Content Placeholder 2"/>
          <p:cNvSpPr>
            <a:spLocks noGrp="1"/>
          </p:cNvSpPr>
          <p:nvPr>
            <p:ph idx="1"/>
          </p:nvPr>
        </p:nvSpPr>
        <p:spPr>
          <a:xfrm>
            <a:off x="155575" y="538350"/>
            <a:ext cx="8845260" cy="1138050"/>
          </a:xfrm>
        </p:spPr>
        <p:txBody>
          <a:bodyPr>
            <a:noAutofit/>
          </a:bodyPr>
          <a:lstStyle/>
          <a:p>
            <a:pPr>
              <a:spcBef>
                <a:spcPts val="1200"/>
              </a:spcBef>
            </a:pPr>
            <a:r>
              <a:rPr lang="en-US" sz="2400" dirty="0" smtClean="0">
                <a:sym typeface="Wingdings" panose="05000000000000000000" pitchFamily="2" charset="2"/>
              </a:rPr>
              <a:t>Review the graphic for the signal architecture used in your LED matrix displays, and notice how the I2C bus is structured</a:t>
            </a:r>
          </a:p>
          <a:p>
            <a:pPr>
              <a:spcBef>
                <a:spcPts val="1200"/>
              </a:spcBef>
            </a:pPr>
            <a:r>
              <a:rPr lang="en-US" sz="2400" dirty="0" smtClean="0">
                <a:sym typeface="Wingdings" panose="05000000000000000000" pitchFamily="2" charset="2"/>
              </a:rPr>
              <a:t>What pins does the I2C bus use on the ESP8266?</a:t>
            </a:r>
          </a:p>
          <a:p>
            <a:pPr>
              <a:spcBef>
                <a:spcPts val="1200"/>
              </a:spcBef>
            </a:pPr>
            <a:r>
              <a:rPr lang="en-US" sz="2400" dirty="0" smtClean="0">
                <a:sym typeface="Wingdings" panose="05000000000000000000" pitchFamily="2" charset="2"/>
              </a:rPr>
              <a:t>What devices are connected via I2C?</a:t>
            </a:r>
            <a:endParaRPr lang="en-US" sz="2400" dirty="0" smtClean="0">
              <a:sym typeface="Wingdings" panose="05000000000000000000" pitchFamily="2" charset="2"/>
            </a:endParaRPr>
          </a:p>
          <a:p>
            <a:pPr>
              <a:spcBef>
                <a:spcPts val="1200"/>
              </a:spcBef>
            </a:pPr>
            <a:endParaRPr lang="en-US" sz="2400" i="1" dirty="0" smtClean="0"/>
          </a:p>
        </p:txBody>
      </p:sp>
      <p:sp>
        <p:nvSpPr>
          <p:cNvPr id="4" name="AutoShape 2" descr="I²C or I2C - Inter-Integrated Circuit - Working Explan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I2C Primer: What is I2C? (Part 1) | Analog Devic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167" y="2819399"/>
            <a:ext cx="8264607" cy="3951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48580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lstStyle/>
          <a:p>
            <a:r>
              <a:rPr lang="en-US" sz="3200" dirty="0" smtClean="0"/>
              <a:t>LED Matri</a:t>
            </a:r>
            <a:r>
              <a:rPr lang="en-US" sz="3200" dirty="0" smtClean="0"/>
              <a:t>x Display – I2C Bus</a:t>
            </a:r>
            <a:endParaRPr lang="en-US" sz="3200" dirty="0"/>
          </a:p>
        </p:txBody>
      </p:sp>
      <p:sp>
        <p:nvSpPr>
          <p:cNvPr id="3" name="Content Placeholder 2"/>
          <p:cNvSpPr>
            <a:spLocks noGrp="1"/>
          </p:cNvSpPr>
          <p:nvPr>
            <p:ph idx="1"/>
          </p:nvPr>
        </p:nvSpPr>
        <p:spPr>
          <a:xfrm>
            <a:off x="155575" y="538350"/>
            <a:ext cx="8845260" cy="1138050"/>
          </a:xfrm>
        </p:spPr>
        <p:txBody>
          <a:bodyPr>
            <a:noAutofit/>
          </a:bodyPr>
          <a:lstStyle/>
          <a:p>
            <a:pPr>
              <a:spcBef>
                <a:spcPts val="1200"/>
              </a:spcBef>
            </a:pPr>
            <a:r>
              <a:rPr lang="en-US" sz="2400" dirty="0" smtClean="0">
                <a:sym typeface="Wingdings" panose="05000000000000000000" pitchFamily="2" charset="2"/>
              </a:rPr>
              <a:t>Temperature Sensors</a:t>
            </a:r>
          </a:p>
          <a:p>
            <a:pPr lvl="1">
              <a:spcBef>
                <a:spcPts val="1200"/>
              </a:spcBef>
            </a:pPr>
            <a:r>
              <a:rPr lang="en-US" sz="2000" dirty="0" smtClean="0">
                <a:sym typeface="Wingdings" panose="05000000000000000000" pitchFamily="2" charset="2"/>
              </a:rPr>
              <a:t>Your displays exclusively use the BMP180 sensor. (Yeah, the graphic is wrong– that’s because I ended up changing components at the last second)</a:t>
            </a:r>
          </a:p>
          <a:p>
            <a:pPr lvl="1">
              <a:spcBef>
                <a:spcPts val="1200"/>
              </a:spcBef>
            </a:pPr>
            <a:r>
              <a:rPr lang="en-US" sz="2000" dirty="0" smtClean="0">
                <a:sym typeface="Wingdings" panose="05000000000000000000" pitchFamily="2" charset="2"/>
              </a:rPr>
              <a:t>BME680, BME280, BMP280, BMP180, and BMP085 sensors </a:t>
            </a:r>
            <a:r>
              <a:rPr lang="en-US" sz="2000" i="1" dirty="0" smtClean="0">
                <a:sym typeface="Wingdings" panose="05000000000000000000" pitchFamily="2" charset="2"/>
              </a:rPr>
              <a:t>can</a:t>
            </a:r>
            <a:r>
              <a:rPr lang="en-US" sz="2000" dirty="0" smtClean="0">
                <a:sym typeface="Wingdings" panose="05000000000000000000" pitchFamily="2" charset="2"/>
              </a:rPr>
              <a:t> use the same address, </a:t>
            </a:r>
            <a:r>
              <a:rPr lang="en-US" sz="2000" i="1" dirty="0" smtClean="0">
                <a:sym typeface="Wingdings" panose="05000000000000000000" pitchFamily="2" charset="2"/>
              </a:rPr>
              <a:t>however they require completely different libraries.</a:t>
            </a:r>
          </a:p>
          <a:p>
            <a:pPr lvl="1">
              <a:spcBef>
                <a:spcPts val="1200"/>
              </a:spcBef>
            </a:pPr>
            <a:r>
              <a:rPr lang="en-US" sz="2000" dirty="0" smtClean="0">
                <a:sym typeface="Wingdings" panose="05000000000000000000" pitchFamily="2" charset="2"/>
              </a:rPr>
              <a:t>So if you have more than one on a single bus, the addresses </a:t>
            </a:r>
            <a:r>
              <a:rPr lang="en-US" sz="2000" i="1" dirty="0" smtClean="0">
                <a:sym typeface="Wingdings" panose="05000000000000000000" pitchFamily="2" charset="2"/>
              </a:rPr>
              <a:t>must</a:t>
            </a:r>
            <a:r>
              <a:rPr lang="en-US" sz="2000" dirty="0" smtClean="0">
                <a:sym typeface="Wingdings" panose="05000000000000000000" pitchFamily="2" charset="2"/>
              </a:rPr>
              <a:t> be different, even if they are different model sensors</a:t>
            </a:r>
            <a:endParaRPr lang="en-US" sz="2000" dirty="0" smtClean="0">
              <a:sym typeface="Wingdings" panose="05000000000000000000" pitchFamily="2" charset="2"/>
            </a:endParaRPr>
          </a:p>
          <a:p>
            <a:pPr>
              <a:spcBef>
                <a:spcPts val="1200"/>
              </a:spcBef>
            </a:pPr>
            <a:endParaRPr lang="en-US" sz="2400" i="1" dirty="0" smtClean="0"/>
          </a:p>
        </p:txBody>
      </p:sp>
      <p:sp>
        <p:nvSpPr>
          <p:cNvPr id="4" name="AutoShape 2" descr="I²C or I2C - Inter-Integrated Circuit - Working Explan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I2C Primer: What is I2C? (Part 1) | Analog Devic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666952417"/>
              </p:ext>
            </p:extLst>
          </p:nvPr>
        </p:nvGraphicFramePr>
        <p:xfrm>
          <a:off x="307974" y="3886203"/>
          <a:ext cx="8531224" cy="2438397"/>
        </p:xfrm>
        <a:graphic>
          <a:graphicData uri="http://schemas.openxmlformats.org/drawingml/2006/table">
            <a:tbl>
              <a:tblPr firstRow="1" bandRow="1">
                <a:tableStyleId>{5C22544A-7EE6-4342-B048-85BDC9FD1C3A}</a:tableStyleId>
              </a:tblPr>
              <a:tblGrid>
                <a:gridCol w="1901826"/>
                <a:gridCol w="1901309"/>
                <a:gridCol w="2075747"/>
                <a:gridCol w="2652342"/>
              </a:tblGrid>
              <a:tr h="576442">
                <a:tc>
                  <a:txBody>
                    <a:bodyPr/>
                    <a:lstStyle/>
                    <a:p>
                      <a:r>
                        <a:rPr lang="en-US" dirty="0" smtClean="0">
                          <a:latin typeface="Arial Black" panose="020B0A04020102020204" pitchFamily="34" charset="0"/>
                        </a:rPr>
                        <a:t>Sensor Model</a:t>
                      </a:r>
                      <a:endParaRPr lang="en-US" dirty="0">
                        <a:latin typeface="Arial Black" panose="020B0A04020102020204" pitchFamily="34" charset="0"/>
                      </a:endParaRPr>
                    </a:p>
                  </a:txBody>
                  <a:tcPr/>
                </a:tc>
                <a:tc>
                  <a:txBody>
                    <a:bodyPr/>
                    <a:lstStyle/>
                    <a:p>
                      <a:r>
                        <a:rPr lang="en-US" dirty="0" err="1" smtClean="0">
                          <a:latin typeface="Arial Black" panose="020B0A04020102020204" pitchFamily="34" charset="0"/>
                        </a:rPr>
                        <a:t>Addr</a:t>
                      </a:r>
                      <a:r>
                        <a:rPr lang="en-US" dirty="0" smtClean="0">
                          <a:latin typeface="Arial Black" panose="020B0A04020102020204" pitchFamily="34" charset="0"/>
                        </a:rPr>
                        <a:t> Width</a:t>
                      </a:r>
                      <a:endParaRPr lang="en-US" dirty="0">
                        <a:latin typeface="Arial Black" panose="020B0A04020102020204" pitchFamily="34" charset="0"/>
                      </a:endParaRPr>
                    </a:p>
                  </a:txBody>
                  <a:tcPr/>
                </a:tc>
                <a:tc>
                  <a:txBody>
                    <a:bodyPr/>
                    <a:lstStyle/>
                    <a:p>
                      <a:r>
                        <a:rPr lang="en-US" dirty="0" smtClean="0">
                          <a:latin typeface="Arial Black" panose="020B0A04020102020204" pitchFamily="34" charset="0"/>
                        </a:rPr>
                        <a:t>Type</a:t>
                      </a:r>
                      <a:endParaRPr lang="en-US" dirty="0">
                        <a:latin typeface="Arial Black" panose="020B0A04020102020204" pitchFamily="34" charset="0"/>
                      </a:endParaRPr>
                    </a:p>
                  </a:txBody>
                  <a:tcPr/>
                </a:tc>
                <a:tc>
                  <a:txBody>
                    <a:bodyPr/>
                    <a:lstStyle/>
                    <a:p>
                      <a:r>
                        <a:rPr lang="en-US" dirty="0" smtClean="0">
                          <a:latin typeface="Arial Black" panose="020B0A04020102020204" pitchFamily="34" charset="0"/>
                        </a:rPr>
                        <a:t>I2C Address</a:t>
                      </a:r>
                      <a:endParaRPr lang="en-US" dirty="0">
                        <a:latin typeface="Arial Black" panose="020B0A04020102020204" pitchFamily="34" charset="0"/>
                      </a:endParaRPr>
                    </a:p>
                  </a:txBody>
                  <a:tcPr/>
                </a:tc>
              </a:tr>
              <a:tr h="372391">
                <a:tc>
                  <a:txBody>
                    <a:bodyPr/>
                    <a:lstStyle/>
                    <a:p>
                      <a:r>
                        <a:rPr lang="en-US" dirty="0" smtClean="0">
                          <a:latin typeface="Arial Black" panose="020B0A04020102020204" pitchFamily="34" charset="0"/>
                        </a:rPr>
                        <a:t>BMP085</a:t>
                      </a:r>
                      <a:endParaRPr lang="en-US" dirty="0">
                        <a:latin typeface="Arial Black" panose="020B0A04020102020204" pitchFamily="34" charset="0"/>
                      </a:endParaRPr>
                    </a:p>
                  </a:txBody>
                  <a:tcPr/>
                </a:tc>
                <a:tc>
                  <a:txBody>
                    <a:bodyPr/>
                    <a:lstStyle/>
                    <a:p>
                      <a:r>
                        <a:rPr lang="en-US" sz="1200" dirty="0" smtClean="0">
                          <a:latin typeface="Arial Black" panose="020B0A04020102020204" pitchFamily="34" charset="0"/>
                        </a:rPr>
                        <a:t>7-bit</a:t>
                      </a:r>
                      <a:endParaRPr lang="en-US" sz="1200" dirty="0">
                        <a:latin typeface="Arial Black" panose="020B0A04020102020204" pitchFamily="34" charset="0"/>
                      </a:endParaRPr>
                    </a:p>
                  </a:txBody>
                  <a:tcPr/>
                </a:tc>
                <a:tc>
                  <a:txBody>
                    <a:bodyPr/>
                    <a:lstStyle/>
                    <a:p>
                      <a:r>
                        <a:rPr lang="en-US" sz="1200" dirty="0" err="1" smtClean="0">
                          <a:latin typeface="Arial Black" panose="020B0A04020102020204" pitchFamily="34" charset="0"/>
                        </a:rPr>
                        <a:t>Tmp</a:t>
                      </a:r>
                      <a:endParaRPr lang="en-US" sz="1200" dirty="0">
                        <a:latin typeface="Arial Black" panose="020B0A04020102020204" pitchFamily="34" charset="0"/>
                      </a:endParaRPr>
                    </a:p>
                  </a:txBody>
                  <a:tcPr/>
                </a:tc>
                <a:tc>
                  <a:txBody>
                    <a:bodyPr/>
                    <a:lstStyle/>
                    <a:p>
                      <a:r>
                        <a:rPr lang="en-US" sz="1200" dirty="0" smtClean="0">
                          <a:latin typeface="Arial Black" panose="020B0A04020102020204" pitchFamily="34" charset="0"/>
                        </a:rPr>
                        <a:t>0x77</a:t>
                      </a:r>
                      <a:endParaRPr lang="en-US" sz="1200" dirty="0">
                        <a:latin typeface="Arial Black" panose="020B0A04020102020204" pitchFamily="34" charset="0"/>
                      </a:endParaRPr>
                    </a:p>
                  </a:txBody>
                  <a:tcPr/>
                </a:tc>
              </a:tr>
              <a:tr h="372391">
                <a:tc>
                  <a:txBody>
                    <a:bodyPr/>
                    <a:lstStyle/>
                    <a:p>
                      <a:r>
                        <a:rPr lang="en-US" dirty="0" smtClean="0">
                          <a:latin typeface="Arial Black" panose="020B0A04020102020204" pitchFamily="34" charset="0"/>
                        </a:rPr>
                        <a:t>BMP180</a:t>
                      </a:r>
                      <a:endParaRPr lang="en-US" dirty="0">
                        <a:latin typeface="Arial Black" panose="020B0A04020102020204" pitchFamily="34" charset="0"/>
                      </a:endParaRPr>
                    </a:p>
                  </a:txBody>
                  <a:tcPr/>
                </a:tc>
                <a:tc>
                  <a:txBody>
                    <a:bodyPr/>
                    <a:lstStyle/>
                    <a:p>
                      <a:r>
                        <a:rPr lang="en-US" sz="1200" dirty="0" smtClean="0">
                          <a:latin typeface="Arial Black" panose="020B0A04020102020204" pitchFamily="34" charset="0"/>
                        </a:rPr>
                        <a:t>7-bit</a:t>
                      </a:r>
                      <a:endParaRPr lang="en-US" sz="1200" dirty="0">
                        <a:latin typeface="Arial Black" panose="020B0A04020102020204" pitchFamily="34" charset="0"/>
                      </a:endParaRPr>
                    </a:p>
                  </a:txBody>
                  <a:tcPr/>
                </a:tc>
                <a:tc>
                  <a:txBody>
                    <a:bodyPr/>
                    <a:lstStyle/>
                    <a:p>
                      <a:r>
                        <a:rPr lang="en-US" sz="1200" dirty="0" err="1" smtClean="0">
                          <a:latin typeface="Arial Black" panose="020B0A04020102020204" pitchFamily="34" charset="0"/>
                        </a:rPr>
                        <a:t>Tmp</a:t>
                      </a:r>
                      <a:r>
                        <a:rPr lang="en-US" sz="1200" dirty="0" smtClean="0">
                          <a:latin typeface="Arial Black" panose="020B0A04020102020204" pitchFamily="34" charset="0"/>
                        </a:rPr>
                        <a:t>, Bar</a:t>
                      </a:r>
                      <a:endParaRPr lang="en-US" sz="1200" dirty="0">
                        <a:latin typeface="Arial Black" panose="020B0A04020102020204" pitchFamily="34" charset="0"/>
                      </a:endParaRPr>
                    </a:p>
                  </a:txBody>
                  <a:tcPr/>
                </a:tc>
                <a:tc>
                  <a:txBody>
                    <a:bodyPr/>
                    <a:lstStyle/>
                    <a:p>
                      <a:r>
                        <a:rPr lang="en-US" sz="1200" b="1" i="0" kern="1200" dirty="0" smtClean="0">
                          <a:solidFill>
                            <a:schemeClr val="dk1"/>
                          </a:solidFill>
                          <a:effectLst/>
                          <a:latin typeface="Arial Black" panose="020B0A04020102020204" pitchFamily="34" charset="0"/>
                          <a:ea typeface="+mn-ea"/>
                          <a:cs typeface="+mn-cs"/>
                        </a:rPr>
                        <a:t>0x77</a:t>
                      </a:r>
                      <a:endParaRPr lang="en-US" sz="1200" dirty="0">
                        <a:latin typeface="Arial Black" panose="020B0A04020102020204" pitchFamily="34" charset="0"/>
                      </a:endParaRPr>
                    </a:p>
                  </a:txBody>
                  <a:tcPr/>
                </a:tc>
              </a:tr>
              <a:tr h="372391">
                <a:tc>
                  <a:txBody>
                    <a:bodyPr/>
                    <a:lstStyle/>
                    <a:p>
                      <a:r>
                        <a:rPr lang="en-US" dirty="0" smtClean="0">
                          <a:latin typeface="Arial Black" panose="020B0A04020102020204" pitchFamily="34" charset="0"/>
                        </a:rPr>
                        <a:t>BMP280</a:t>
                      </a:r>
                      <a:endParaRPr lang="en-US" dirty="0">
                        <a:latin typeface="Arial Black" panose="020B0A04020102020204" pitchFamily="34" charset="0"/>
                      </a:endParaRPr>
                    </a:p>
                  </a:txBody>
                  <a:tcPr/>
                </a:tc>
                <a:tc>
                  <a:txBody>
                    <a:bodyPr/>
                    <a:lstStyle/>
                    <a:p>
                      <a:r>
                        <a:rPr lang="en-US" sz="1200" dirty="0" smtClean="0">
                          <a:latin typeface="Arial Black" panose="020B0A04020102020204" pitchFamily="34" charset="0"/>
                        </a:rPr>
                        <a:t>10-bit</a:t>
                      </a:r>
                      <a:endParaRPr lang="en-US" sz="1200" dirty="0">
                        <a:latin typeface="Arial Black" panose="020B0A04020102020204" pitchFamily="34" charset="0"/>
                      </a:endParaRPr>
                    </a:p>
                  </a:txBody>
                  <a:tcPr/>
                </a:tc>
                <a:tc>
                  <a:txBody>
                    <a:bodyPr/>
                    <a:lstStyle/>
                    <a:p>
                      <a:r>
                        <a:rPr lang="en-US" sz="1200" dirty="0" err="1" smtClean="0">
                          <a:latin typeface="Arial Black" panose="020B0A04020102020204" pitchFamily="34" charset="0"/>
                        </a:rPr>
                        <a:t>Tmp</a:t>
                      </a:r>
                      <a:r>
                        <a:rPr lang="en-US" sz="1200" dirty="0" smtClean="0">
                          <a:latin typeface="Arial Black" panose="020B0A04020102020204" pitchFamily="34" charset="0"/>
                        </a:rPr>
                        <a:t>, Bar</a:t>
                      </a:r>
                      <a:endParaRPr lang="en-US" sz="1200" dirty="0">
                        <a:latin typeface="Arial Black" panose="020B0A04020102020204" pitchFamily="34" charset="0"/>
                      </a:endParaRPr>
                    </a:p>
                  </a:txBody>
                  <a:tcPr/>
                </a:tc>
                <a:tc>
                  <a:txBody>
                    <a:bodyPr/>
                    <a:lstStyle/>
                    <a:p>
                      <a:r>
                        <a:rPr lang="en-US" sz="1200" dirty="0" smtClean="0">
                          <a:latin typeface="Arial Black" panose="020B0A04020102020204" pitchFamily="34" charset="0"/>
                        </a:rPr>
                        <a:t>0x76 or 0x77 (selectable)</a:t>
                      </a:r>
                      <a:endParaRPr lang="en-US" sz="1200" dirty="0">
                        <a:latin typeface="Arial Black" panose="020B0A04020102020204" pitchFamily="34" charset="0"/>
                      </a:endParaRPr>
                    </a:p>
                  </a:txBody>
                  <a:tcPr/>
                </a:tc>
              </a:tr>
              <a:tr h="372391">
                <a:tc>
                  <a:txBody>
                    <a:bodyPr/>
                    <a:lstStyle/>
                    <a:p>
                      <a:r>
                        <a:rPr lang="en-US" dirty="0" smtClean="0">
                          <a:latin typeface="Arial Black" panose="020B0A04020102020204" pitchFamily="34" charset="0"/>
                        </a:rPr>
                        <a:t>BME280</a:t>
                      </a:r>
                      <a:endParaRPr lang="en-US" dirty="0">
                        <a:latin typeface="Arial Black" panose="020B0A040201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Black" panose="020B0A04020102020204" pitchFamily="34" charset="0"/>
                        </a:rPr>
                        <a:t>10-bit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Arial Black" panose="020B0A04020102020204" pitchFamily="34" charset="0"/>
                        </a:rPr>
                        <a:t>Tmp</a:t>
                      </a:r>
                      <a:r>
                        <a:rPr lang="en-US" sz="1200" dirty="0" smtClean="0">
                          <a:latin typeface="Arial Black" panose="020B0A04020102020204" pitchFamily="34" charset="0"/>
                        </a:rPr>
                        <a:t>, Bar, Hum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Black" panose="020B0A04020102020204" pitchFamily="34" charset="0"/>
                        </a:rPr>
                        <a:t>0x76 or 0x77 (selectable)</a:t>
                      </a:r>
                    </a:p>
                  </a:txBody>
                  <a:tcPr/>
                </a:tc>
              </a:tr>
              <a:tr h="372391">
                <a:tc>
                  <a:txBody>
                    <a:bodyPr/>
                    <a:lstStyle/>
                    <a:p>
                      <a:r>
                        <a:rPr lang="en-US" dirty="0" smtClean="0">
                          <a:latin typeface="Arial Black" panose="020B0A04020102020204" pitchFamily="34" charset="0"/>
                        </a:rPr>
                        <a:t>BME680</a:t>
                      </a:r>
                      <a:endParaRPr lang="en-US" dirty="0">
                        <a:latin typeface="Arial Black" panose="020B0A040201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Black" panose="020B0A04020102020204" pitchFamily="34" charset="0"/>
                        </a:rPr>
                        <a:t>10-bit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Arial Black" panose="020B0A04020102020204" pitchFamily="34" charset="0"/>
                        </a:rPr>
                        <a:t>Tmp</a:t>
                      </a:r>
                      <a:r>
                        <a:rPr lang="en-US" sz="1200" dirty="0" smtClean="0">
                          <a:latin typeface="Arial Black" panose="020B0A04020102020204" pitchFamily="34" charset="0"/>
                        </a:rPr>
                        <a:t>, Bar, Hum, VOC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Black" panose="020B0A04020102020204" pitchFamily="34" charset="0"/>
                        </a:rPr>
                        <a:t>0x76 or 0x77 (selectable)</a:t>
                      </a:r>
                    </a:p>
                  </a:txBody>
                  <a:tcPr/>
                </a:tc>
              </a:tr>
            </a:tbl>
          </a:graphicData>
        </a:graphic>
      </p:graphicFrame>
      <p:sp>
        <p:nvSpPr>
          <p:cNvPr id="8" name="TextBox 7"/>
          <p:cNvSpPr txBox="1"/>
          <p:nvPr/>
        </p:nvSpPr>
        <p:spPr>
          <a:xfrm>
            <a:off x="-57558" y="6566356"/>
            <a:ext cx="9201558" cy="215444"/>
          </a:xfrm>
          <a:prstGeom prst="rect">
            <a:avLst/>
          </a:prstGeom>
          <a:noFill/>
        </p:spPr>
        <p:txBody>
          <a:bodyPr wrap="none" rtlCol="0">
            <a:spAutoFit/>
          </a:bodyPr>
          <a:lstStyle/>
          <a:p>
            <a:r>
              <a:rPr lang="en-US" sz="800" dirty="0">
                <a:solidFill>
                  <a:srgbClr val="00FFFF"/>
                </a:solidFill>
                <a:latin typeface="Arial" panose="020B0604020202020204" pitchFamily="34" charset="0"/>
                <a:cs typeface="Arial" panose="020B0604020202020204" pitchFamily="34" charset="0"/>
              </a:rPr>
              <a:t>Ref: https://randomnerdtutorials.com/dht11-vs-dht22-vs-lm35-vs-ds18b20-vs-bme280-vs-bmp180/#:~:text=The%20BME280%20and%20BMP180%20are,be%20used%20to%20estimate%20altitude.</a:t>
            </a:r>
          </a:p>
        </p:txBody>
      </p:sp>
    </p:spTree>
    <p:extLst>
      <p:ext uri="{BB962C8B-B14F-4D97-AF65-F5344CB8AC3E}">
        <p14:creationId xmlns:p14="http://schemas.microsoft.com/office/powerpoint/2010/main" val="6499936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Read </a:t>
            </a:r>
            <a:r>
              <a:rPr lang="en-US" dirty="0" smtClean="0"/>
              <a:t>and Display Temperature</a:t>
            </a:r>
            <a:br>
              <a:rPr lang="en-US" dirty="0" smtClean="0"/>
            </a:br>
            <a:r>
              <a:rPr lang="en-US" dirty="0" smtClean="0"/>
              <a:t>Sketch </a:t>
            </a:r>
            <a:r>
              <a:rPr lang="en-US" dirty="0" smtClean="0"/>
              <a:t>10</a:t>
            </a:r>
            <a:r>
              <a:rPr lang="en-US" dirty="0" smtClean="0"/>
              <a:t>B</a:t>
            </a:r>
            <a:endParaRPr lang="en-US" dirty="0"/>
          </a:p>
        </p:txBody>
      </p:sp>
      <p:sp>
        <p:nvSpPr>
          <p:cNvPr id="3" name="Content Placeholder 2"/>
          <p:cNvSpPr>
            <a:spLocks noGrp="1"/>
          </p:cNvSpPr>
          <p:nvPr>
            <p:ph idx="1"/>
          </p:nvPr>
        </p:nvSpPr>
        <p:spPr>
          <a:xfrm>
            <a:off x="152400" y="1219200"/>
            <a:ext cx="8686800" cy="4800600"/>
          </a:xfrm>
        </p:spPr>
        <p:txBody>
          <a:bodyPr>
            <a:noAutofit/>
          </a:bodyPr>
          <a:lstStyle/>
          <a:p>
            <a:r>
              <a:rPr lang="en-US" sz="2800" b="1" dirty="0" smtClean="0"/>
              <a:t>Go ahead and load </a:t>
            </a:r>
            <a:r>
              <a:rPr lang="en-US" sz="2800" b="1" dirty="0" smtClean="0"/>
              <a:t>SKETCH10B </a:t>
            </a:r>
            <a:r>
              <a:rPr lang="en-US" sz="2800" b="1" dirty="0" smtClean="0"/>
              <a:t>into your </a:t>
            </a:r>
            <a:r>
              <a:rPr lang="en-US" sz="2800" b="1" dirty="0" smtClean="0"/>
              <a:t>IDE (</a:t>
            </a:r>
            <a:r>
              <a:rPr lang="en-US" sz="2800" b="1" i="1" dirty="0" smtClean="0">
                <a:solidFill>
                  <a:srgbClr val="FFC000"/>
                </a:solidFill>
              </a:rPr>
              <a:t>do</a:t>
            </a:r>
            <a:r>
              <a:rPr lang="en-US" sz="2800" b="1" dirty="0" smtClean="0">
                <a:solidFill>
                  <a:srgbClr val="FFC000"/>
                </a:solidFill>
              </a:rPr>
              <a:t> </a:t>
            </a:r>
            <a:r>
              <a:rPr lang="en-US" sz="2800" b="1" i="1" u="sng" dirty="0" smtClean="0">
                <a:solidFill>
                  <a:srgbClr val="FFC000"/>
                </a:solidFill>
              </a:rPr>
              <a:t>not</a:t>
            </a:r>
            <a:r>
              <a:rPr lang="en-US" sz="2800" b="1" dirty="0" smtClean="0">
                <a:solidFill>
                  <a:srgbClr val="FFC000"/>
                </a:solidFill>
              </a:rPr>
              <a:t> upload it!</a:t>
            </a:r>
            <a:r>
              <a:rPr lang="en-US" sz="2800" b="1" dirty="0" smtClean="0"/>
              <a:t>)</a:t>
            </a:r>
            <a:endParaRPr lang="en-US" sz="2800" b="1" dirty="0" smtClean="0"/>
          </a:p>
          <a:p>
            <a:r>
              <a:rPr lang="en-US" sz="2800" b="1" dirty="0" smtClean="0"/>
              <a:t>How is your BMP180 temperature sensor initialized and accessed according to what you see in the code?</a:t>
            </a:r>
          </a:p>
          <a:p>
            <a:r>
              <a:rPr lang="en-US" sz="2800" b="1" dirty="0" smtClean="0"/>
              <a:t>What happens when you </a:t>
            </a:r>
            <a:r>
              <a:rPr lang="en-US" sz="2800" b="1" i="1" u="sng" dirty="0" smtClean="0"/>
              <a:t>validate</a:t>
            </a:r>
            <a:r>
              <a:rPr lang="en-US" sz="2800" b="1" dirty="0" smtClean="0"/>
              <a:t> the sketch?</a:t>
            </a:r>
            <a:endParaRPr lang="en-US" sz="2800" b="1" dirty="0" smtClean="0"/>
          </a:p>
          <a:p>
            <a:r>
              <a:rPr lang="en-US" sz="2800" b="1" dirty="0" smtClean="0"/>
              <a:t>If you receive an error message, do you remember how you solve such a message?</a:t>
            </a:r>
            <a:endParaRPr lang="en-US" sz="2800" b="1" dirty="0" smtClean="0"/>
          </a:p>
        </p:txBody>
      </p:sp>
    </p:spTree>
    <p:extLst>
      <p:ext uri="{BB962C8B-B14F-4D97-AF65-F5344CB8AC3E}">
        <p14:creationId xmlns:p14="http://schemas.microsoft.com/office/powerpoint/2010/main" val="17010019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lstStyle/>
          <a:p>
            <a:r>
              <a:rPr lang="en-US" dirty="0" smtClean="0"/>
              <a:t>Sketch </a:t>
            </a:r>
            <a:r>
              <a:rPr lang="en-US" dirty="0" smtClean="0"/>
              <a:t>10</a:t>
            </a:r>
            <a:r>
              <a:rPr lang="en-US" dirty="0" smtClean="0"/>
              <a:t>B</a:t>
            </a:r>
            <a:endParaRPr lang="en-US" dirty="0"/>
          </a:p>
        </p:txBody>
      </p:sp>
      <p:sp>
        <p:nvSpPr>
          <p:cNvPr id="3" name="Content Placeholder 2"/>
          <p:cNvSpPr>
            <a:spLocks noGrp="1"/>
          </p:cNvSpPr>
          <p:nvPr>
            <p:ph idx="1"/>
          </p:nvPr>
        </p:nvSpPr>
        <p:spPr>
          <a:xfrm>
            <a:off x="152400" y="5105400"/>
            <a:ext cx="8686800" cy="1600200"/>
          </a:xfrm>
        </p:spPr>
        <p:txBody>
          <a:bodyPr>
            <a:noAutofit/>
          </a:bodyPr>
          <a:lstStyle/>
          <a:p>
            <a:r>
              <a:rPr lang="en-US" sz="1600" b="1" dirty="0" smtClean="0"/>
              <a:t>Once you have installed the correct library, </a:t>
            </a:r>
            <a:r>
              <a:rPr lang="en-US" sz="1600" b="1" i="1" dirty="0" smtClean="0"/>
              <a:t>now</a:t>
            </a:r>
            <a:r>
              <a:rPr lang="en-US" sz="1600" b="1" dirty="0" smtClean="0"/>
              <a:t> upload the sketch</a:t>
            </a:r>
            <a:endParaRPr lang="en-US" sz="1600" b="1" dirty="0" smtClean="0"/>
          </a:p>
          <a:p>
            <a:r>
              <a:rPr lang="en-US" sz="1600" b="1" dirty="0" smtClean="0"/>
              <a:t>Verify in the Serial Monitor that you are able to retrieve output from your BMP180</a:t>
            </a:r>
          </a:p>
          <a:p>
            <a:r>
              <a:rPr lang="en-US" sz="1600" b="1" i="1" dirty="0" smtClean="0"/>
              <a:t>Next, </a:t>
            </a:r>
            <a:r>
              <a:rPr lang="en-US" sz="1600" b="1" dirty="0" smtClean="0"/>
              <a:t>modify your sketch to display the temperature output on your LED matrix</a:t>
            </a:r>
          </a:p>
          <a:p>
            <a:r>
              <a:rPr lang="en-US" sz="1600" b="1" dirty="0" smtClean="0"/>
              <a:t>And </a:t>
            </a:r>
            <a:r>
              <a:rPr lang="en-US" sz="1600" b="1" i="1" dirty="0" smtClean="0"/>
              <a:t>then</a:t>
            </a:r>
            <a:r>
              <a:rPr lang="en-US" sz="1600" b="1" dirty="0" smtClean="0"/>
              <a:t>, modify your sketch so the LED display is in </a:t>
            </a:r>
            <a:r>
              <a:rPr lang="en-US" sz="1600" b="1" i="1" dirty="0" smtClean="0"/>
              <a:t>degrees Fahrenheit</a:t>
            </a:r>
            <a:r>
              <a:rPr lang="en-US" sz="1600" b="1" dirty="0" smtClean="0"/>
              <a:t>, not Celsius</a:t>
            </a:r>
            <a:endParaRPr lang="en-US" sz="1600" b="1" dirty="0" smtClean="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38249"/>
            <a:ext cx="7696200" cy="4330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3400" y="1295400"/>
            <a:ext cx="1600200"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a:off x="7239000" y="1295400"/>
            <a:ext cx="1276847" cy="6477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81000" y="2209800"/>
            <a:ext cx="1981200" cy="457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81000" y="2209800"/>
            <a:ext cx="2057400" cy="457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1115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lstStyle/>
          <a:p>
            <a:r>
              <a:rPr lang="en-US" sz="3200" dirty="0" smtClean="0"/>
              <a:t>Real Time Clock</a:t>
            </a:r>
            <a:endParaRPr lang="en-US" sz="3200" dirty="0"/>
          </a:p>
        </p:txBody>
      </p:sp>
      <p:sp>
        <p:nvSpPr>
          <p:cNvPr id="4" name="AutoShape 2" descr="I²C or I2C - Inter-Integrated Circuit - Working Explan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I2C Primer: What is I2C? (Part 1) | Analog Devic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2"/>
          <p:cNvSpPr txBox="1">
            <a:spLocks/>
          </p:cNvSpPr>
          <p:nvPr/>
        </p:nvSpPr>
        <p:spPr>
          <a:xfrm>
            <a:off x="146340" y="609600"/>
            <a:ext cx="8845260" cy="6096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buNone/>
            </a:pPr>
            <a:r>
              <a:rPr lang="en-US" sz="2200" i="1" dirty="0"/>
              <a:t>A real-time clock (RTC) is an electronic device (most often in the form of an integrated circuit) that measures the passage of time. The term real-time clock is used to avoid confusion with ordinary hardware clocks which are only signals that govern digital electronics, and do not count time in human units. RTCs often have an alternate source of power, so they can continue to keep time while the primary source of power is off or unavailable. Most RTCs use a crystal oscillator,[8][9] but some have the option of using the power line frequency.[10] The crystal frequency is usually 32.768 kHz,[8] the same frequency used in quartz clocks and watches. Being exactly 215 cycles per second, it is a convenient rate to use with simple binary counter circuits. The low frequency saves power, while remaining above human hearing range. The quartz tuning fork of these crystals does not change size much from temperature, so temperature does not change its frequency much</a:t>
            </a:r>
            <a:r>
              <a:rPr lang="en-US" sz="2200" i="1" dirty="0" smtClean="0"/>
              <a:t>.</a:t>
            </a:r>
          </a:p>
          <a:p>
            <a:pPr marL="0" indent="0">
              <a:spcBef>
                <a:spcPts val="1200"/>
              </a:spcBef>
              <a:buNone/>
            </a:pPr>
            <a:r>
              <a:rPr lang="en-US" sz="2200" i="1" dirty="0" smtClean="0"/>
              <a:t>– Wikipedia</a:t>
            </a:r>
            <a:endParaRPr lang="en-US" sz="2200" i="1" dirty="0" smtClean="0"/>
          </a:p>
        </p:txBody>
      </p:sp>
    </p:spTree>
    <p:extLst>
      <p:ext uri="{BB962C8B-B14F-4D97-AF65-F5344CB8AC3E}">
        <p14:creationId xmlns:p14="http://schemas.microsoft.com/office/powerpoint/2010/main" val="10829702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Real Time Clock – DS3231</a:t>
            </a:r>
            <a:endParaRPr lang="en-US" dirty="0"/>
          </a:p>
        </p:txBody>
      </p:sp>
      <p:sp>
        <p:nvSpPr>
          <p:cNvPr id="3" name="Content Placeholder 2"/>
          <p:cNvSpPr>
            <a:spLocks noGrp="1"/>
          </p:cNvSpPr>
          <p:nvPr>
            <p:ph idx="1"/>
          </p:nvPr>
        </p:nvSpPr>
        <p:spPr>
          <a:xfrm>
            <a:off x="4191000" y="1371600"/>
            <a:ext cx="4648200" cy="5181600"/>
          </a:xfrm>
        </p:spPr>
        <p:txBody>
          <a:bodyPr>
            <a:noAutofit/>
          </a:bodyPr>
          <a:lstStyle/>
          <a:p>
            <a:r>
              <a:rPr lang="en-US" b="1" dirty="0" smtClean="0"/>
              <a:t>The DS3231 is a very common RTC</a:t>
            </a:r>
          </a:p>
          <a:p>
            <a:r>
              <a:rPr lang="en-US" b="1" dirty="0" smtClean="0"/>
              <a:t>It is often found in the ZS-042 form factor– a specific circuit board and component layout that provide I2C access to the DS3231</a:t>
            </a:r>
            <a:endParaRPr lang="en-US" b="1" dirty="0" smtClean="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3810000"/>
            <a:ext cx="3122677" cy="282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3733800" cy="213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24870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lstStyle/>
          <a:p>
            <a:r>
              <a:rPr lang="en-US" sz="3200" dirty="0" smtClean="0"/>
              <a:t>The DS3231 Real Time Clock</a:t>
            </a:r>
            <a:endParaRPr lang="en-US" sz="3200" dirty="0"/>
          </a:p>
        </p:txBody>
      </p:sp>
      <p:sp>
        <p:nvSpPr>
          <p:cNvPr id="4" name="AutoShape 2" descr="I²C or I2C - Inter-Integrated Circuit - Working Explan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I2C Primer: What is I2C? (Part 1) | Analog Devic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2"/>
          <p:cNvSpPr txBox="1">
            <a:spLocks/>
          </p:cNvSpPr>
          <p:nvPr/>
        </p:nvSpPr>
        <p:spPr>
          <a:xfrm>
            <a:off x="146340" y="609600"/>
            <a:ext cx="8845260" cy="1828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buNone/>
            </a:pPr>
            <a:r>
              <a:rPr lang="en-US" sz="2200" i="1" dirty="0"/>
              <a:t>The datasheet for the DS3231 explains that this part is an "Extremely Accurate I²C-Integrated RTC/TCXO/Crystal". And, hey, it does exactly what it says on the tin! This Real Time Clock (RTC) is the most precise you can get in a small, low power package</a:t>
            </a:r>
            <a:r>
              <a:rPr lang="en-US" sz="2200" i="1" dirty="0" smtClean="0"/>
              <a:t>. – </a:t>
            </a:r>
            <a:r>
              <a:rPr lang="en-US" sz="2200" i="1" dirty="0" err="1" smtClean="0"/>
              <a:t>Adafruit</a:t>
            </a:r>
            <a:endParaRPr lang="en-US" sz="2200" i="1"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57400"/>
            <a:ext cx="6190247" cy="4800599"/>
          </a:xfrm>
          <a:prstGeom prst="rect">
            <a:avLst/>
          </a:prstGeom>
          <a:solidFill>
            <a:schemeClr val="accent1"/>
          </a:solidFill>
          <a:ln>
            <a:noFill/>
          </a:ln>
          <a:effectLst/>
        </p:spPr>
      </p:pic>
      <p:sp>
        <p:nvSpPr>
          <p:cNvPr id="7" name="Content Placeholder 2"/>
          <p:cNvSpPr>
            <a:spLocks noGrp="1"/>
          </p:cNvSpPr>
          <p:nvPr>
            <p:ph idx="1"/>
          </p:nvPr>
        </p:nvSpPr>
        <p:spPr>
          <a:xfrm>
            <a:off x="6219934" y="2590800"/>
            <a:ext cx="2771666" cy="4114800"/>
          </a:xfrm>
        </p:spPr>
        <p:txBody>
          <a:bodyPr>
            <a:noAutofit/>
          </a:bodyPr>
          <a:lstStyle/>
          <a:p>
            <a:r>
              <a:rPr lang="en-US" sz="1800" b="1" dirty="0" smtClean="0"/>
              <a:t>The block diagram of the DS3231 from its manufacturer, Maxim Electronics, is at left</a:t>
            </a:r>
          </a:p>
          <a:p>
            <a:r>
              <a:rPr lang="en-US" sz="1800" b="1" dirty="0" smtClean="0"/>
              <a:t>Likewise per the datasheet, the DS3231 default I2C address is 0x68, and the I2C address of the on-board EEPROM is 0x57 </a:t>
            </a:r>
            <a:endParaRPr lang="en-US" sz="1800" b="1" dirty="0" smtClean="0"/>
          </a:p>
        </p:txBody>
      </p:sp>
    </p:spTree>
    <p:extLst>
      <p:ext uri="{BB962C8B-B14F-4D97-AF65-F5344CB8AC3E}">
        <p14:creationId xmlns:p14="http://schemas.microsoft.com/office/powerpoint/2010/main" val="762697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lstStyle/>
          <a:p>
            <a:r>
              <a:rPr lang="en-US" sz="2000" dirty="0" smtClean="0"/>
              <a:t>Lesson Plan Overview</a:t>
            </a:r>
            <a:endParaRPr lang="en-US" sz="2000" dirty="0"/>
          </a:p>
        </p:txBody>
      </p:sp>
      <p:sp>
        <p:nvSpPr>
          <p:cNvPr id="3" name="Content Placeholder 2"/>
          <p:cNvSpPr>
            <a:spLocks noGrp="1"/>
          </p:cNvSpPr>
          <p:nvPr>
            <p:ph sz="half" idx="1"/>
          </p:nvPr>
        </p:nvSpPr>
        <p:spPr>
          <a:xfrm>
            <a:off x="228600" y="609600"/>
            <a:ext cx="4267200" cy="6096000"/>
          </a:xfrm>
        </p:spPr>
        <p:txBody>
          <a:bodyPr>
            <a:noAutofit/>
          </a:bodyPr>
          <a:lstStyle/>
          <a:p>
            <a:pPr marL="0" indent="0">
              <a:buNone/>
            </a:pPr>
            <a:r>
              <a:rPr lang="en-US" sz="750" b="1" dirty="0"/>
              <a:t>Lesson 1 – Intro and Setup </a:t>
            </a:r>
            <a:br>
              <a:rPr lang="en-US" sz="750" b="1" dirty="0"/>
            </a:br>
            <a:r>
              <a:rPr lang="en-US" sz="750" b="1" dirty="0"/>
              <a:t>[may require 2 classes]</a:t>
            </a:r>
            <a:endParaRPr lang="en-US" sz="750" dirty="0"/>
          </a:p>
          <a:p>
            <a:pPr lvl="0"/>
            <a:r>
              <a:rPr lang="en-US" sz="750" dirty="0"/>
              <a:t>Introduction to class format</a:t>
            </a:r>
          </a:p>
          <a:p>
            <a:pPr lvl="0"/>
            <a:r>
              <a:rPr lang="en-US" sz="750" dirty="0"/>
              <a:t>Overview of lesson plan</a:t>
            </a:r>
          </a:p>
          <a:p>
            <a:pPr lvl="0"/>
            <a:r>
              <a:rPr lang="en-US" sz="750" dirty="0"/>
              <a:t>Presentation format (monitor, camera, screen, whiteboard)</a:t>
            </a:r>
          </a:p>
          <a:p>
            <a:pPr lvl="0"/>
            <a:r>
              <a:rPr lang="en-US" sz="750" dirty="0" smtClean="0"/>
              <a:t>Review of microcontrollers and  types of boards</a:t>
            </a:r>
          </a:p>
          <a:p>
            <a:pPr lvl="0"/>
            <a:r>
              <a:rPr lang="en-US" sz="750" dirty="0"/>
              <a:t>SEICHE LED display architecture</a:t>
            </a:r>
          </a:p>
          <a:p>
            <a:pPr lvl="1"/>
            <a:r>
              <a:rPr lang="en-US" sz="750" dirty="0"/>
              <a:t>ESP8266 pinout</a:t>
            </a:r>
          </a:p>
          <a:p>
            <a:pPr lvl="1"/>
            <a:r>
              <a:rPr lang="en-US" sz="750" dirty="0"/>
              <a:t>High level </a:t>
            </a:r>
            <a:r>
              <a:rPr lang="en-US" sz="750" dirty="0" smtClean="0"/>
              <a:t>architecture</a:t>
            </a:r>
            <a:endParaRPr lang="en-US" sz="750" dirty="0"/>
          </a:p>
          <a:p>
            <a:pPr marL="0" indent="0">
              <a:buNone/>
            </a:pPr>
            <a:r>
              <a:rPr lang="en-US" sz="750" b="1" dirty="0"/>
              <a:t>Lesson 2 – Laptop operation review – Windows and Linux</a:t>
            </a:r>
            <a:endParaRPr lang="en-US" sz="750" dirty="0"/>
          </a:p>
          <a:p>
            <a:r>
              <a:rPr lang="en-US" sz="750" dirty="0"/>
              <a:t>Inventory of USB drives</a:t>
            </a:r>
          </a:p>
          <a:p>
            <a:pPr lvl="0"/>
            <a:r>
              <a:rPr lang="en-US" sz="750" dirty="0"/>
              <a:t>Installation of Arduino IDE software</a:t>
            </a:r>
          </a:p>
          <a:p>
            <a:pPr lvl="0"/>
            <a:r>
              <a:rPr lang="en-US" sz="750" dirty="0"/>
              <a:t>Installation of CH340/ESP8266 serial port drivers (Windows only)</a:t>
            </a:r>
          </a:p>
          <a:p>
            <a:pPr lvl="0"/>
            <a:r>
              <a:rPr lang="en-US" sz="750" dirty="0" smtClean="0"/>
              <a:t>Control </a:t>
            </a:r>
            <a:r>
              <a:rPr lang="en-US" sz="750" dirty="0"/>
              <a:t>panel/settings location</a:t>
            </a:r>
          </a:p>
          <a:p>
            <a:pPr lvl="0"/>
            <a:r>
              <a:rPr lang="en-US" sz="750" dirty="0"/>
              <a:t>Home directories and folder hierarchy</a:t>
            </a:r>
          </a:p>
          <a:p>
            <a:pPr lvl="0"/>
            <a:r>
              <a:rPr lang="en-US" sz="750" dirty="0"/>
              <a:t>Arduino file locations</a:t>
            </a:r>
          </a:p>
          <a:p>
            <a:pPr lvl="0"/>
            <a:r>
              <a:rPr lang="en-US" sz="750" dirty="0"/>
              <a:t>Search functions</a:t>
            </a:r>
          </a:p>
          <a:p>
            <a:pPr lvl="0"/>
            <a:r>
              <a:rPr lang="en-US" sz="750" dirty="0"/>
              <a:t>(Windows) Device Manager</a:t>
            </a:r>
          </a:p>
          <a:p>
            <a:pPr lvl="0"/>
            <a:r>
              <a:rPr lang="en-US" sz="750" dirty="0"/>
              <a:t>(Linux) </a:t>
            </a:r>
            <a:r>
              <a:rPr lang="en-US" sz="750" dirty="0" err="1"/>
              <a:t>Konsole</a:t>
            </a:r>
            <a:endParaRPr lang="en-US" sz="750" dirty="0"/>
          </a:p>
          <a:p>
            <a:pPr lvl="0"/>
            <a:r>
              <a:rPr lang="en-US" sz="750" dirty="0"/>
              <a:t>Copying flash drive contents [critical]</a:t>
            </a:r>
          </a:p>
          <a:p>
            <a:pPr lvl="0"/>
            <a:r>
              <a:rPr lang="en-US" sz="750" dirty="0"/>
              <a:t>Open questions and </a:t>
            </a:r>
            <a:r>
              <a:rPr lang="en-US" sz="750" dirty="0" smtClean="0"/>
              <a:t>issues</a:t>
            </a:r>
          </a:p>
          <a:p>
            <a:pPr lvl="0"/>
            <a:r>
              <a:rPr lang="en-US" sz="750" b="1" dirty="0" smtClean="0"/>
              <a:t>IDE </a:t>
            </a:r>
            <a:r>
              <a:rPr lang="en-US" sz="750" b="1" dirty="0"/>
              <a:t>essentials</a:t>
            </a:r>
            <a:endParaRPr lang="en-US" sz="750" dirty="0"/>
          </a:p>
          <a:p>
            <a:pPr lvl="0"/>
            <a:r>
              <a:rPr lang="en-US" sz="750" dirty="0"/>
              <a:t>Starting the Arduino IDE</a:t>
            </a:r>
          </a:p>
          <a:p>
            <a:pPr lvl="0"/>
            <a:r>
              <a:rPr lang="en-US" sz="750" dirty="0"/>
              <a:t>Basic Arduino sketch (program) structure</a:t>
            </a:r>
          </a:p>
          <a:p>
            <a:pPr lvl="0"/>
            <a:r>
              <a:rPr lang="en-US" sz="750" dirty="0"/>
              <a:t>Loading example sketches</a:t>
            </a:r>
          </a:p>
          <a:p>
            <a:pPr lvl="0"/>
            <a:r>
              <a:rPr lang="en-US" sz="750" dirty="0"/>
              <a:t>Loading and configuring new boards</a:t>
            </a:r>
          </a:p>
          <a:p>
            <a:pPr lvl="0"/>
            <a:r>
              <a:rPr lang="en-US" sz="750" dirty="0"/>
              <a:t>Connecting boards</a:t>
            </a:r>
          </a:p>
          <a:p>
            <a:pPr lvl="0"/>
            <a:r>
              <a:rPr lang="en-US" sz="750" dirty="0"/>
              <a:t>Identifying the microcontroller serial port</a:t>
            </a:r>
          </a:p>
          <a:p>
            <a:pPr lvl="1"/>
            <a:r>
              <a:rPr lang="en-US" sz="750" dirty="0"/>
              <a:t>Linux</a:t>
            </a:r>
          </a:p>
          <a:p>
            <a:pPr lvl="1"/>
            <a:r>
              <a:rPr lang="en-US" sz="750" dirty="0"/>
              <a:t>Windows</a:t>
            </a:r>
          </a:p>
          <a:p>
            <a:pPr marL="0" lvl="0" indent="0">
              <a:buNone/>
            </a:pPr>
            <a:r>
              <a:rPr lang="en-US" sz="750" dirty="0" smtClean="0"/>
              <a:t>Lesson 3 – Libraries, Sketch structure, Serial Monitor, Variables, Binary Number System Pt1</a:t>
            </a:r>
          </a:p>
          <a:p>
            <a:pPr lvl="0"/>
            <a:r>
              <a:rPr lang="en-US" sz="750" dirty="0" smtClean="0"/>
              <a:t>Libraries</a:t>
            </a:r>
          </a:p>
          <a:p>
            <a:r>
              <a:rPr lang="en-US" sz="750" dirty="0" smtClean="0"/>
              <a:t>Sketch structure (</a:t>
            </a:r>
            <a:r>
              <a:rPr lang="en-US" sz="750" dirty="0"/>
              <a:t>A note on brace </a:t>
            </a:r>
            <a:r>
              <a:rPr lang="en-US" sz="750" dirty="0" smtClean="0"/>
              <a:t>formatting)</a:t>
            </a:r>
            <a:endParaRPr lang="en-US" sz="750" dirty="0"/>
          </a:p>
          <a:p>
            <a:pPr lvl="0"/>
            <a:r>
              <a:rPr lang="en-US" sz="750" dirty="0" smtClean="0"/>
              <a:t>The </a:t>
            </a:r>
            <a:r>
              <a:rPr lang="en-US" sz="750" dirty="0"/>
              <a:t>serial port monitor</a:t>
            </a:r>
          </a:p>
          <a:p>
            <a:pPr lvl="0"/>
            <a:r>
              <a:rPr lang="en-US" sz="750" dirty="0"/>
              <a:t>Printing to the serial port monitor</a:t>
            </a:r>
          </a:p>
          <a:p>
            <a:pPr lvl="0"/>
            <a:r>
              <a:rPr lang="en-US" sz="750" dirty="0" smtClean="0"/>
              <a:t>Variables and the assignment operator</a:t>
            </a:r>
          </a:p>
          <a:p>
            <a:pPr lvl="0"/>
            <a:r>
              <a:rPr lang="en-US" sz="750" dirty="0" smtClean="0"/>
              <a:t>Binary number system Pt. 1.</a:t>
            </a:r>
            <a:endParaRPr lang="en-US" sz="750" dirty="0"/>
          </a:p>
          <a:p>
            <a:pPr marL="0" indent="0">
              <a:buNone/>
            </a:pPr>
            <a:r>
              <a:rPr lang="en-US" sz="750" b="1" dirty="0" smtClean="0"/>
              <a:t>Lesson 4 </a:t>
            </a:r>
            <a:r>
              <a:rPr lang="en-US" sz="750" b="1" dirty="0"/>
              <a:t>– </a:t>
            </a:r>
            <a:r>
              <a:rPr lang="en-US" sz="750" b="1" dirty="0" smtClean="0"/>
              <a:t>Expressions, Conditionals, Blocks and Functions</a:t>
            </a:r>
            <a:endParaRPr lang="en-US" sz="750" dirty="0"/>
          </a:p>
          <a:p>
            <a:pPr lvl="0"/>
            <a:r>
              <a:rPr lang="en-US" sz="750" dirty="0" smtClean="0"/>
              <a:t>Arithmetic Expressions and Operators</a:t>
            </a:r>
          </a:p>
          <a:p>
            <a:pPr lvl="0"/>
            <a:r>
              <a:rPr lang="en-US" sz="750" dirty="0" smtClean="0"/>
              <a:t>Incrementing and Decrementing Variables</a:t>
            </a:r>
          </a:p>
          <a:p>
            <a:pPr lvl="0"/>
            <a:r>
              <a:rPr lang="en-US" sz="750" dirty="0" smtClean="0"/>
              <a:t>Truth Values in C++</a:t>
            </a:r>
          </a:p>
          <a:p>
            <a:pPr lvl="0"/>
            <a:r>
              <a:rPr lang="en-US" sz="750" dirty="0" smtClean="0"/>
              <a:t>The If-Then Statement</a:t>
            </a:r>
          </a:p>
          <a:p>
            <a:pPr lvl="0"/>
            <a:r>
              <a:rPr lang="en-US" sz="750" dirty="0" smtClean="0"/>
              <a:t>Code Blocks</a:t>
            </a:r>
          </a:p>
          <a:p>
            <a:pPr lvl="0"/>
            <a:r>
              <a:rPr lang="en-US" sz="750" dirty="0" smtClean="0"/>
              <a:t>Functions</a:t>
            </a:r>
            <a:endParaRPr lang="en-US" sz="750" dirty="0"/>
          </a:p>
          <a:p>
            <a:pPr marL="0" indent="0">
              <a:buNone/>
            </a:pPr>
            <a:endParaRPr lang="en-US" sz="750" b="1" dirty="0" smtClean="0"/>
          </a:p>
        </p:txBody>
      </p:sp>
      <p:sp>
        <p:nvSpPr>
          <p:cNvPr id="4" name="Content Placeholder 3"/>
          <p:cNvSpPr>
            <a:spLocks noGrp="1"/>
          </p:cNvSpPr>
          <p:nvPr>
            <p:ph sz="half" idx="2"/>
          </p:nvPr>
        </p:nvSpPr>
        <p:spPr>
          <a:xfrm>
            <a:off x="4648200" y="457200"/>
            <a:ext cx="4038600" cy="5867400"/>
          </a:xfrm>
        </p:spPr>
        <p:txBody>
          <a:bodyPr>
            <a:noAutofit/>
          </a:bodyPr>
          <a:lstStyle/>
          <a:p>
            <a:pPr marL="0" indent="0">
              <a:buNone/>
            </a:pPr>
            <a:r>
              <a:rPr lang="en-US" sz="700" b="1" dirty="0"/>
              <a:t>Lesson 5</a:t>
            </a:r>
            <a:r>
              <a:rPr lang="en-US" sz="700" b="1" dirty="0" smtClean="0"/>
              <a:t> </a:t>
            </a:r>
            <a:r>
              <a:rPr lang="en-US" sz="700" b="1" dirty="0"/>
              <a:t>– </a:t>
            </a:r>
            <a:r>
              <a:rPr lang="en-US" sz="700" b="1" dirty="0" smtClean="0"/>
              <a:t>Binary Images, Arrays, Characters, Strings, Loops</a:t>
            </a:r>
            <a:endParaRPr lang="en-US" sz="700" b="1" dirty="0"/>
          </a:p>
          <a:p>
            <a:r>
              <a:rPr lang="en-US" sz="700" dirty="0" smtClean="0"/>
              <a:t>Loading Binary Images</a:t>
            </a:r>
          </a:p>
          <a:p>
            <a:r>
              <a:rPr lang="en-US" sz="700" dirty="0" smtClean="0"/>
              <a:t>Arrays</a:t>
            </a:r>
          </a:p>
          <a:p>
            <a:r>
              <a:rPr lang="en-US" sz="700" dirty="0" smtClean="0"/>
              <a:t>Characters and Character Codes</a:t>
            </a:r>
          </a:p>
          <a:p>
            <a:r>
              <a:rPr lang="en-US" sz="700" dirty="0" smtClean="0"/>
              <a:t>Strings</a:t>
            </a:r>
          </a:p>
          <a:p>
            <a:r>
              <a:rPr lang="en-US" sz="700" dirty="0" smtClean="0"/>
              <a:t>Conditional Loops Part 1</a:t>
            </a:r>
            <a:endParaRPr lang="en-US" sz="700" dirty="0"/>
          </a:p>
          <a:p>
            <a:pPr marL="0" indent="0">
              <a:buNone/>
            </a:pPr>
            <a:r>
              <a:rPr lang="en-US" sz="700" b="1" dirty="0"/>
              <a:t>Lesson </a:t>
            </a:r>
            <a:r>
              <a:rPr lang="en-US" sz="700" b="1" dirty="0" smtClean="0"/>
              <a:t>6 </a:t>
            </a:r>
            <a:r>
              <a:rPr lang="en-US" sz="700" b="1" dirty="0"/>
              <a:t>– </a:t>
            </a:r>
            <a:r>
              <a:rPr lang="en-US" sz="700" b="1" dirty="0" smtClean="0"/>
              <a:t>Loops (cont.), LED Matrix Displays, Nested Loops Advanced Functions, Binary Numbers Part 1</a:t>
            </a:r>
            <a:endParaRPr lang="en-US" sz="700" b="1" dirty="0"/>
          </a:p>
          <a:p>
            <a:r>
              <a:rPr lang="en-US" sz="700" dirty="0" smtClean="0"/>
              <a:t>For-Next Loops</a:t>
            </a:r>
          </a:p>
          <a:p>
            <a:r>
              <a:rPr lang="en-US" sz="700" dirty="0" smtClean="0"/>
              <a:t>SPI Peripherals</a:t>
            </a:r>
          </a:p>
          <a:p>
            <a:r>
              <a:rPr lang="en-US" sz="700" dirty="0" smtClean="0"/>
              <a:t>Using a MAX7219 LED Matrix Display</a:t>
            </a:r>
          </a:p>
          <a:p>
            <a:r>
              <a:rPr lang="en-US" sz="700" dirty="0" smtClean="0"/>
              <a:t>Lighting and clearing individual pixels</a:t>
            </a:r>
          </a:p>
          <a:p>
            <a:r>
              <a:rPr lang="en-US" sz="700" dirty="0" smtClean="0"/>
              <a:t>Advanced Functions</a:t>
            </a:r>
          </a:p>
          <a:p>
            <a:r>
              <a:rPr lang="en-US" sz="700" dirty="0" smtClean="0"/>
              <a:t>Nested Loops</a:t>
            </a:r>
          </a:p>
          <a:p>
            <a:pPr marL="0" indent="0">
              <a:buNone/>
            </a:pPr>
            <a:r>
              <a:rPr lang="en-US" sz="700" b="1" dirty="0" smtClean="0"/>
              <a:t>Lesson 7 – The Binary Number System (may take 2 lessons)</a:t>
            </a:r>
            <a:endParaRPr lang="en-US" sz="700" dirty="0"/>
          </a:p>
          <a:p>
            <a:pPr lvl="0"/>
            <a:r>
              <a:rPr lang="en-US" sz="700" dirty="0"/>
              <a:t>Numerals vs numbers</a:t>
            </a:r>
          </a:p>
          <a:p>
            <a:pPr lvl="0"/>
            <a:r>
              <a:rPr lang="en-US" sz="700" dirty="0"/>
              <a:t>Review: the base 10 system and digit place values</a:t>
            </a:r>
          </a:p>
          <a:p>
            <a:pPr lvl="0"/>
            <a:r>
              <a:rPr lang="en-US" sz="700" dirty="0"/>
              <a:t>New: the base 2 system and digit place values</a:t>
            </a:r>
          </a:p>
          <a:p>
            <a:pPr lvl="0"/>
            <a:r>
              <a:rPr lang="en-US" sz="700" dirty="0"/>
              <a:t>Bits and bytes and </a:t>
            </a:r>
            <a:r>
              <a:rPr lang="en-US" sz="700" dirty="0" err="1"/>
              <a:t>nybbles</a:t>
            </a:r>
            <a:endParaRPr lang="en-US" sz="700" dirty="0"/>
          </a:p>
          <a:p>
            <a:pPr lvl="0"/>
            <a:r>
              <a:rPr lang="en-US" sz="700" dirty="0"/>
              <a:t>Binary addition and subtraction</a:t>
            </a:r>
          </a:p>
          <a:p>
            <a:pPr marL="0" indent="0">
              <a:buNone/>
            </a:pPr>
            <a:r>
              <a:rPr lang="en-US" sz="700" b="1" dirty="0" smtClean="0"/>
              <a:t>Lesson </a:t>
            </a:r>
            <a:r>
              <a:rPr lang="en-US" sz="700" b="1" dirty="0"/>
              <a:t>8</a:t>
            </a:r>
            <a:r>
              <a:rPr lang="en-US" sz="700" b="1" dirty="0" smtClean="0"/>
              <a:t> </a:t>
            </a:r>
            <a:r>
              <a:rPr lang="en-US" sz="700" b="1" dirty="0"/>
              <a:t>– </a:t>
            </a:r>
            <a:r>
              <a:rPr lang="en-US" sz="700" b="1" dirty="0" smtClean="0"/>
              <a:t>Producing Sound</a:t>
            </a:r>
            <a:endParaRPr lang="en-US" sz="700" dirty="0"/>
          </a:p>
          <a:p>
            <a:pPr lvl="0"/>
            <a:r>
              <a:rPr lang="en-US" sz="700" dirty="0"/>
              <a:t>Formatting printed </a:t>
            </a:r>
            <a:r>
              <a:rPr lang="en-US" sz="700" dirty="0" smtClean="0"/>
              <a:t>output in Serial Monitor</a:t>
            </a:r>
            <a:endParaRPr lang="en-US" sz="700" dirty="0"/>
          </a:p>
          <a:p>
            <a:pPr lvl="0"/>
            <a:r>
              <a:rPr lang="en-US" sz="700" dirty="0"/>
              <a:t>Shifting and </a:t>
            </a:r>
            <a:r>
              <a:rPr lang="en-US" sz="700" dirty="0" smtClean="0"/>
              <a:t>exponents</a:t>
            </a:r>
          </a:p>
          <a:p>
            <a:pPr lvl="0"/>
            <a:r>
              <a:rPr lang="en-US" sz="700" dirty="0" smtClean="0"/>
              <a:t>Bitwise operations and masking</a:t>
            </a:r>
          </a:p>
          <a:p>
            <a:pPr lvl="0"/>
            <a:r>
              <a:rPr lang="en-US" sz="700" dirty="0" smtClean="0"/>
              <a:t>Displaying text on the LED matrix display</a:t>
            </a:r>
            <a:endParaRPr lang="en-US" sz="700" dirty="0"/>
          </a:p>
          <a:p>
            <a:pPr lvl="0"/>
            <a:r>
              <a:rPr lang="en-US" sz="700" dirty="0" smtClean="0"/>
              <a:t>Review of sound wave theory</a:t>
            </a:r>
            <a:endParaRPr lang="en-US" sz="700" dirty="0"/>
          </a:p>
          <a:p>
            <a:pPr lvl="0"/>
            <a:r>
              <a:rPr lang="en-US" sz="700" dirty="0" smtClean="0"/>
              <a:t>Analog vs Pulse Width Modulation</a:t>
            </a:r>
            <a:endParaRPr lang="en-US" sz="700" dirty="0"/>
          </a:p>
          <a:p>
            <a:pPr lvl="0"/>
            <a:r>
              <a:rPr lang="en-US" sz="700" dirty="0" smtClean="0"/>
              <a:t>Producing sound tones with an Arduino microcontroller</a:t>
            </a:r>
            <a:endParaRPr lang="en-US" sz="700" b="1" dirty="0" smtClean="0"/>
          </a:p>
          <a:p>
            <a:pPr marL="0" indent="0">
              <a:buNone/>
            </a:pPr>
            <a:r>
              <a:rPr lang="en-US" sz="700" b="1" dirty="0"/>
              <a:t>Lesson </a:t>
            </a:r>
            <a:r>
              <a:rPr lang="en-US" sz="700" b="1" dirty="0" smtClean="0"/>
              <a:t>9 </a:t>
            </a:r>
            <a:r>
              <a:rPr lang="en-US" sz="700" b="1" dirty="0"/>
              <a:t>– </a:t>
            </a:r>
            <a:r>
              <a:rPr lang="en-US" sz="700" b="1" dirty="0" smtClean="0"/>
              <a:t>Reading Analog and Digital pins</a:t>
            </a:r>
            <a:endParaRPr lang="en-US" sz="700" dirty="0"/>
          </a:p>
          <a:p>
            <a:pPr lvl="0"/>
            <a:r>
              <a:rPr lang="en-US" sz="700" dirty="0" smtClean="0"/>
              <a:t>Millis</a:t>
            </a:r>
          </a:p>
          <a:p>
            <a:pPr lvl="0"/>
            <a:r>
              <a:rPr lang="en-US" sz="700" dirty="0" smtClean="0"/>
              <a:t>Reading buttons</a:t>
            </a:r>
            <a:endParaRPr lang="en-US" sz="700" dirty="0"/>
          </a:p>
          <a:p>
            <a:pPr lvl="0"/>
            <a:r>
              <a:rPr lang="en-US" sz="700" dirty="0" err="1"/>
              <a:t>D</a:t>
            </a:r>
            <a:r>
              <a:rPr lang="en-US" sz="700" dirty="0" err="1" smtClean="0"/>
              <a:t>ebouncing</a:t>
            </a:r>
            <a:r>
              <a:rPr lang="en-US" sz="700" dirty="0" smtClean="0"/>
              <a:t> buttons</a:t>
            </a:r>
            <a:endParaRPr lang="en-US" sz="700" dirty="0"/>
          </a:p>
          <a:p>
            <a:pPr lvl="0"/>
            <a:r>
              <a:rPr lang="en-US" sz="700" dirty="0" smtClean="0"/>
              <a:t>Reading analog values from a potentiometer</a:t>
            </a:r>
            <a:endParaRPr lang="en-US" sz="700" b="1" dirty="0" smtClean="0"/>
          </a:p>
          <a:p>
            <a:pPr marL="0" indent="0">
              <a:buNone/>
            </a:pPr>
            <a:r>
              <a:rPr lang="en-US" sz="700" b="1" dirty="0" smtClean="0"/>
              <a:t>Lesson 10 </a:t>
            </a:r>
            <a:r>
              <a:rPr lang="en-US" sz="700" b="1" dirty="0"/>
              <a:t>– </a:t>
            </a:r>
            <a:r>
              <a:rPr lang="en-US" sz="700" b="1" dirty="0" smtClean="0"/>
              <a:t>The I2C Bus and Peripherals</a:t>
            </a:r>
            <a:endParaRPr lang="en-US" sz="700" dirty="0"/>
          </a:p>
          <a:p>
            <a:pPr lvl="0"/>
            <a:r>
              <a:rPr lang="en-US" sz="700" dirty="0" smtClean="0"/>
              <a:t>I2C Bus Operation</a:t>
            </a:r>
          </a:p>
          <a:p>
            <a:pPr lvl="0"/>
            <a:r>
              <a:rPr lang="en-US" sz="700" dirty="0" smtClean="0"/>
              <a:t>Initializing </a:t>
            </a:r>
            <a:r>
              <a:rPr lang="en-US" sz="700" dirty="0"/>
              <a:t>the </a:t>
            </a:r>
            <a:r>
              <a:rPr lang="en-US" sz="700" dirty="0" smtClean="0"/>
              <a:t>I2C bus</a:t>
            </a:r>
            <a:endParaRPr lang="en-US" sz="700" dirty="0"/>
          </a:p>
          <a:p>
            <a:pPr lvl="0"/>
            <a:r>
              <a:rPr lang="en-US" sz="700" dirty="0" smtClean="0"/>
              <a:t>Accessing an I2C temperature sensor</a:t>
            </a:r>
          </a:p>
          <a:p>
            <a:pPr lvl="0"/>
            <a:r>
              <a:rPr lang="en-US" sz="700" dirty="0" smtClean="0"/>
              <a:t>Real Time Clocks</a:t>
            </a:r>
          </a:p>
          <a:p>
            <a:pPr lvl="0"/>
            <a:r>
              <a:rPr lang="en-US" sz="700" dirty="0" smtClean="0"/>
              <a:t>Accessing </a:t>
            </a:r>
            <a:r>
              <a:rPr lang="en-US" sz="700" dirty="0" smtClean="0"/>
              <a:t>a DS3231 RTC</a:t>
            </a:r>
            <a:endParaRPr lang="en-US" sz="700" dirty="0"/>
          </a:p>
          <a:p>
            <a:pPr marL="0" indent="0">
              <a:buNone/>
            </a:pPr>
            <a:r>
              <a:rPr lang="en-US" sz="700" b="1" dirty="0" smtClean="0"/>
              <a:t>Lesson 11 </a:t>
            </a:r>
            <a:r>
              <a:rPr lang="en-US" sz="700" b="1" dirty="0"/>
              <a:t>–  </a:t>
            </a:r>
            <a:r>
              <a:rPr lang="en-US" sz="700" b="1" dirty="0" smtClean="0"/>
              <a:t>NTP and </a:t>
            </a:r>
            <a:r>
              <a:rPr lang="en-US" sz="700" b="1" dirty="0"/>
              <a:t>Text Management</a:t>
            </a:r>
            <a:endParaRPr lang="en-US" sz="700" dirty="0"/>
          </a:p>
          <a:p>
            <a:r>
              <a:rPr lang="en-US" sz="700" dirty="0"/>
              <a:t>Time representations and </a:t>
            </a:r>
            <a:r>
              <a:rPr lang="en-US" sz="700" dirty="0" smtClean="0"/>
              <a:t>conversions</a:t>
            </a:r>
            <a:endParaRPr lang="en-US" sz="700" dirty="0" smtClean="0"/>
          </a:p>
          <a:p>
            <a:pPr lvl="0"/>
            <a:r>
              <a:rPr lang="en-US" sz="700" dirty="0" smtClean="0"/>
              <a:t>Network </a:t>
            </a:r>
            <a:r>
              <a:rPr lang="en-US" sz="700" dirty="0" smtClean="0"/>
              <a:t>Time Protocol</a:t>
            </a:r>
          </a:p>
          <a:p>
            <a:pPr lvl="0"/>
            <a:r>
              <a:rPr lang="en-US" sz="700" dirty="0" smtClean="0"/>
              <a:t>Displaying the time on an LED matrix display</a:t>
            </a:r>
          </a:p>
          <a:p>
            <a:pPr lvl="0"/>
            <a:r>
              <a:rPr lang="en-US" sz="700" dirty="0" smtClean="0"/>
              <a:t>Changing </a:t>
            </a:r>
            <a:r>
              <a:rPr lang="en-US" sz="700" dirty="0"/>
              <a:t>the default font</a:t>
            </a:r>
          </a:p>
          <a:p>
            <a:pPr lvl="0"/>
            <a:r>
              <a:rPr lang="en-US" sz="700" dirty="0"/>
              <a:t>Text Effects</a:t>
            </a:r>
          </a:p>
          <a:p>
            <a:pPr lvl="0"/>
            <a:r>
              <a:rPr lang="en-US" sz="700" dirty="0"/>
              <a:t>Using multiple display zones</a:t>
            </a:r>
          </a:p>
          <a:p>
            <a:pPr marL="0" lvl="0" indent="0">
              <a:buNone/>
            </a:pPr>
            <a:endParaRPr lang="en-US" sz="700" dirty="0"/>
          </a:p>
        </p:txBody>
      </p:sp>
    </p:spTree>
    <p:extLst>
      <p:ext uri="{BB962C8B-B14F-4D97-AF65-F5344CB8AC3E}">
        <p14:creationId xmlns:p14="http://schemas.microsoft.com/office/powerpoint/2010/main" val="3835743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Accessing a DS3231 RTC</a:t>
            </a:r>
            <a:endParaRPr lang="en-US" dirty="0"/>
          </a:p>
        </p:txBody>
      </p:sp>
      <p:sp>
        <p:nvSpPr>
          <p:cNvPr id="3" name="Content Placeholder 2"/>
          <p:cNvSpPr>
            <a:spLocks noGrp="1"/>
          </p:cNvSpPr>
          <p:nvPr>
            <p:ph idx="1"/>
          </p:nvPr>
        </p:nvSpPr>
        <p:spPr>
          <a:xfrm>
            <a:off x="152400" y="1219200"/>
            <a:ext cx="8686800" cy="4800600"/>
          </a:xfrm>
        </p:spPr>
        <p:txBody>
          <a:bodyPr>
            <a:noAutofit/>
          </a:bodyPr>
          <a:lstStyle/>
          <a:p>
            <a:r>
              <a:rPr lang="en-US" sz="2800" b="1" dirty="0" smtClean="0"/>
              <a:t>You now have the I2C address of the DS3231 used in your displays</a:t>
            </a:r>
            <a:endParaRPr lang="en-US" sz="2800" b="1" dirty="0" smtClean="0"/>
          </a:p>
          <a:p>
            <a:r>
              <a:rPr lang="en-US" sz="2800" b="1" dirty="0" smtClean="0"/>
              <a:t>What else do you need before you can access and use the RTC?</a:t>
            </a:r>
          </a:p>
          <a:p>
            <a:r>
              <a:rPr lang="en-US" sz="2800" b="1" dirty="0" smtClean="0"/>
              <a:t>Go ahead and load SKETCH10C</a:t>
            </a:r>
          </a:p>
          <a:p>
            <a:r>
              <a:rPr lang="en-US" sz="2800" b="1" dirty="0" smtClean="0"/>
              <a:t>What happens when you </a:t>
            </a:r>
            <a:r>
              <a:rPr lang="en-US" sz="2800" b="1" i="1" u="sng" dirty="0" smtClean="0"/>
              <a:t>validate</a:t>
            </a:r>
            <a:r>
              <a:rPr lang="en-US" sz="2800" b="1" dirty="0" smtClean="0"/>
              <a:t> the sketch?</a:t>
            </a:r>
            <a:endParaRPr lang="en-US" sz="2800" b="1" dirty="0" smtClean="0"/>
          </a:p>
          <a:p>
            <a:r>
              <a:rPr lang="en-US" sz="2800" b="1" dirty="0" smtClean="0"/>
              <a:t>How do you propose we solve </a:t>
            </a:r>
            <a:r>
              <a:rPr lang="en-US" sz="2800" b="1" i="1" dirty="0" smtClean="0"/>
              <a:t>this</a:t>
            </a:r>
            <a:r>
              <a:rPr lang="en-US" sz="2800" b="1" dirty="0" smtClean="0"/>
              <a:t> error message?</a:t>
            </a:r>
            <a:endParaRPr lang="en-US" sz="2800" b="1" dirty="0" smtClean="0"/>
          </a:p>
        </p:txBody>
      </p:sp>
    </p:spTree>
    <p:extLst>
      <p:ext uri="{BB962C8B-B14F-4D97-AF65-F5344CB8AC3E}">
        <p14:creationId xmlns:p14="http://schemas.microsoft.com/office/powerpoint/2010/main" val="725141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838200"/>
            <a:ext cx="7620000"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274638"/>
            <a:ext cx="8229600" cy="411162"/>
          </a:xfrm>
        </p:spPr>
        <p:txBody>
          <a:bodyPr/>
          <a:lstStyle/>
          <a:p>
            <a:r>
              <a:rPr lang="en-US" dirty="0" smtClean="0"/>
              <a:t>Choosing a DS3231 RTC Library</a:t>
            </a:r>
            <a:endParaRPr lang="en-US" dirty="0"/>
          </a:p>
        </p:txBody>
      </p:sp>
      <p:sp>
        <p:nvSpPr>
          <p:cNvPr id="3" name="Content Placeholder 2"/>
          <p:cNvSpPr>
            <a:spLocks noGrp="1"/>
          </p:cNvSpPr>
          <p:nvPr>
            <p:ph idx="1"/>
          </p:nvPr>
        </p:nvSpPr>
        <p:spPr>
          <a:xfrm>
            <a:off x="152400" y="5486400"/>
            <a:ext cx="8686800" cy="838200"/>
          </a:xfrm>
        </p:spPr>
        <p:txBody>
          <a:bodyPr>
            <a:noAutofit/>
          </a:bodyPr>
          <a:lstStyle/>
          <a:p>
            <a:pPr marL="0" indent="0">
              <a:buNone/>
            </a:pPr>
            <a:r>
              <a:rPr lang="en-US" sz="2400" b="1" dirty="0" smtClean="0"/>
              <a:t>Select and install the </a:t>
            </a:r>
            <a:r>
              <a:rPr lang="en-US" sz="2400" b="1" dirty="0" err="1" smtClean="0"/>
              <a:t>Adafruit</a:t>
            </a:r>
            <a:r>
              <a:rPr lang="en-US" sz="2400" b="1" dirty="0" smtClean="0"/>
              <a:t> </a:t>
            </a:r>
            <a:r>
              <a:rPr lang="en-US" sz="2400" b="1" dirty="0" err="1" smtClean="0"/>
              <a:t>RTClib</a:t>
            </a:r>
            <a:r>
              <a:rPr lang="en-US" sz="2400" b="1" dirty="0" smtClean="0"/>
              <a:t> library– and ONLY the </a:t>
            </a:r>
            <a:r>
              <a:rPr lang="en-US" sz="2400" b="1" dirty="0" err="1" smtClean="0"/>
              <a:t>Adafruit</a:t>
            </a:r>
            <a:r>
              <a:rPr lang="en-US" sz="2400" b="1" dirty="0" smtClean="0"/>
              <a:t> library!</a:t>
            </a:r>
            <a:endParaRPr lang="en-US" sz="2400" b="1" dirty="0" smtClean="0"/>
          </a:p>
        </p:txBody>
      </p:sp>
      <p:sp>
        <p:nvSpPr>
          <p:cNvPr id="4" name="Rectangle 3"/>
          <p:cNvSpPr/>
          <p:nvPr/>
        </p:nvSpPr>
        <p:spPr>
          <a:xfrm>
            <a:off x="407719" y="2756683"/>
            <a:ext cx="1600200"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a:off x="7204364" y="2756683"/>
            <a:ext cx="1276847" cy="6477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3500" y="1335975"/>
            <a:ext cx="1981200" cy="457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33500" y="1335975"/>
            <a:ext cx="2057400" cy="457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95400" y="3657600"/>
            <a:ext cx="1981200" cy="457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295400" y="3657600"/>
            <a:ext cx="2057400" cy="457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7915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Read </a:t>
            </a:r>
            <a:r>
              <a:rPr lang="en-US" dirty="0" smtClean="0"/>
              <a:t>and Display RTC Time</a:t>
            </a:r>
            <a:br>
              <a:rPr lang="en-US" dirty="0" smtClean="0"/>
            </a:br>
            <a:r>
              <a:rPr lang="en-US" dirty="0" smtClean="0"/>
              <a:t>Sketch </a:t>
            </a:r>
            <a:r>
              <a:rPr lang="en-US" dirty="0" smtClean="0"/>
              <a:t>10</a:t>
            </a:r>
            <a:r>
              <a:rPr lang="en-US" dirty="0"/>
              <a:t>C</a:t>
            </a:r>
            <a:endParaRPr lang="en-US" dirty="0"/>
          </a:p>
        </p:txBody>
      </p:sp>
      <p:sp>
        <p:nvSpPr>
          <p:cNvPr id="3" name="Content Placeholder 2"/>
          <p:cNvSpPr>
            <a:spLocks noGrp="1"/>
          </p:cNvSpPr>
          <p:nvPr>
            <p:ph idx="1"/>
          </p:nvPr>
        </p:nvSpPr>
        <p:spPr>
          <a:xfrm>
            <a:off x="152400" y="1219200"/>
            <a:ext cx="8686800" cy="4800600"/>
          </a:xfrm>
        </p:spPr>
        <p:txBody>
          <a:bodyPr>
            <a:noAutofit/>
          </a:bodyPr>
          <a:lstStyle/>
          <a:p>
            <a:r>
              <a:rPr lang="en-US" sz="2800" b="1" dirty="0" smtClean="0"/>
              <a:t>Go ahead and upload Sketch 10C into your display (after completing the </a:t>
            </a:r>
            <a:r>
              <a:rPr lang="en-US" sz="2800" b="1" dirty="0" err="1" smtClean="0"/>
              <a:t>RTClib</a:t>
            </a:r>
            <a:r>
              <a:rPr lang="en-US" sz="2800" b="1" dirty="0" smtClean="0"/>
              <a:t> installation </a:t>
            </a:r>
            <a:r>
              <a:rPr lang="en-US" sz="2800" b="1" dirty="0" smtClean="0"/>
              <a:t>on the previous slide!)</a:t>
            </a:r>
            <a:endParaRPr lang="en-US" sz="2800" b="1" dirty="0" smtClean="0"/>
          </a:p>
          <a:p>
            <a:r>
              <a:rPr lang="en-US" sz="2800" b="1" dirty="0" smtClean="0"/>
              <a:t>What Serial Monitor output do you see?</a:t>
            </a:r>
          </a:p>
          <a:p>
            <a:r>
              <a:rPr lang="en-US" sz="2800" b="1" dirty="0" smtClean="0"/>
              <a:t>What does your display show?</a:t>
            </a:r>
          </a:p>
          <a:p>
            <a:r>
              <a:rPr lang="en-US" sz="2800" b="1" dirty="0" smtClean="0"/>
              <a:t>How does your display relate to what’s show in the Serial Monitor</a:t>
            </a:r>
            <a:endParaRPr lang="en-US" sz="2800" b="1" dirty="0" smtClean="0"/>
          </a:p>
          <a:p>
            <a:r>
              <a:rPr lang="en-US" sz="2800" b="1" dirty="0" smtClean="0"/>
              <a:t>Could anything be wrong or need to be changed?</a:t>
            </a:r>
          </a:p>
          <a:p>
            <a:r>
              <a:rPr lang="en-US" sz="2800" b="1" dirty="0" smtClean="0"/>
              <a:t>Are there any parts of your sketch that introduce new concepts? If so, what are they?</a:t>
            </a:r>
            <a:endParaRPr lang="en-US" sz="2800" b="1" dirty="0" smtClean="0"/>
          </a:p>
        </p:txBody>
      </p:sp>
    </p:spTree>
    <p:extLst>
      <p:ext uri="{BB962C8B-B14F-4D97-AF65-F5344CB8AC3E}">
        <p14:creationId xmlns:p14="http://schemas.microsoft.com/office/powerpoint/2010/main" val="15538920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Formal End of Lesson </a:t>
            </a:r>
            <a:r>
              <a:rPr lang="en-US" sz="3200" dirty="0" smtClean="0"/>
              <a:t>10</a:t>
            </a:r>
            <a:endParaRPr lang="en-US" sz="3200" dirty="0"/>
          </a:p>
        </p:txBody>
      </p:sp>
      <p:sp>
        <p:nvSpPr>
          <p:cNvPr id="3" name="Content Placeholder 2"/>
          <p:cNvSpPr>
            <a:spLocks noGrp="1"/>
          </p:cNvSpPr>
          <p:nvPr>
            <p:ph idx="1"/>
          </p:nvPr>
        </p:nvSpPr>
        <p:spPr>
          <a:xfrm>
            <a:off x="457200" y="1524000"/>
            <a:ext cx="8229600" cy="4953000"/>
          </a:xfrm>
        </p:spPr>
        <p:txBody>
          <a:bodyPr>
            <a:normAutofit lnSpcReduction="10000"/>
          </a:bodyPr>
          <a:lstStyle/>
          <a:p>
            <a:pPr marL="0" indent="0">
              <a:buNone/>
            </a:pPr>
            <a:r>
              <a:rPr lang="en-US" b="1" dirty="0" smtClean="0">
                <a:solidFill>
                  <a:srgbClr val="FFFF00"/>
                </a:solidFill>
              </a:rPr>
              <a:t>HOMEWORK!</a:t>
            </a:r>
          </a:p>
          <a:p>
            <a:r>
              <a:rPr lang="en-US" sz="2800" b="1" dirty="0" smtClean="0">
                <a:solidFill>
                  <a:srgbClr val="FFFF00"/>
                </a:solidFill>
              </a:rPr>
              <a:t>Go online and study how DS3231 RTCs are used with Arduinos</a:t>
            </a:r>
          </a:p>
          <a:p>
            <a:r>
              <a:rPr lang="en-US" sz="2800" b="1" dirty="0" smtClean="0">
                <a:solidFill>
                  <a:srgbClr val="FFFF00"/>
                </a:solidFill>
              </a:rPr>
              <a:t>Also search online for how time is displayed on MAX7219 LED matrix displays</a:t>
            </a:r>
            <a:endParaRPr lang="en-US" sz="2800" b="1" dirty="0" smtClean="0">
              <a:solidFill>
                <a:srgbClr val="FFFF00"/>
              </a:solidFill>
            </a:endParaRPr>
          </a:p>
          <a:p>
            <a:pPr marL="0" indent="0">
              <a:buNone/>
            </a:pPr>
            <a:r>
              <a:rPr lang="en-US" b="1" dirty="0" smtClean="0"/>
              <a:t>In next week’s exciting episode</a:t>
            </a:r>
          </a:p>
          <a:p>
            <a:r>
              <a:rPr lang="en-US" sz="2400" dirty="0" smtClean="0"/>
              <a:t>Time formats and conversions</a:t>
            </a:r>
            <a:endParaRPr lang="en-US" sz="2400" dirty="0" smtClean="0"/>
          </a:p>
          <a:p>
            <a:r>
              <a:rPr lang="en-US" sz="2400" dirty="0" smtClean="0"/>
              <a:t>Network Time Protocol</a:t>
            </a:r>
            <a:endParaRPr lang="en-US" sz="2400" dirty="0" smtClean="0"/>
          </a:p>
          <a:p>
            <a:r>
              <a:rPr lang="en-US" sz="2400" dirty="0" smtClean="0"/>
              <a:t>Getting and displaying network time</a:t>
            </a:r>
            <a:endParaRPr lang="en-US" sz="2400" dirty="0" smtClean="0"/>
          </a:p>
          <a:p>
            <a:r>
              <a:rPr lang="en-US" sz="2400" dirty="0" smtClean="0"/>
              <a:t>Setting an </a:t>
            </a:r>
            <a:r>
              <a:rPr lang="en-US" sz="2400" dirty="0" smtClean="0"/>
              <a:t>RTC manually</a:t>
            </a:r>
          </a:p>
          <a:p>
            <a:r>
              <a:rPr lang="en-US" sz="2400" dirty="0" smtClean="0"/>
              <a:t>Setting an RTC from NTP</a:t>
            </a:r>
            <a:endParaRPr lang="en-US" sz="2400" dirty="0" smtClean="0"/>
          </a:p>
        </p:txBody>
      </p:sp>
    </p:spTree>
    <p:extLst>
      <p:ext uri="{BB962C8B-B14F-4D97-AF65-F5344CB8AC3E}">
        <p14:creationId xmlns:p14="http://schemas.microsoft.com/office/powerpoint/2010/main" val="27991719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727" y="695326"/>
            <a:ext cx="6412673" cy="342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6626"/>
            <a:ext cx="8229600" cy="487362"/>
          </a:xfrm>
        </p:spPr>
        <p:txBody>
          <a:bodyPr/>
          <a:lstStyle/>
          <a:p>
            <a:r>
              <a:rPr lang="en-US" sz="3200" dirty="0" smtClean="0"/>
              <a:t>LESSON REFERENCE</a:t>
            </a:r>
            <a:endParaRPr lang="en-US" sz="32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9727" y="3340509"/>
            <a:ext cx="6400800" cy="3060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03095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6"/>
            <a:ext cx="8229600" cy="487362"/>
          </a:xfrm>
        </p:spPr>
        <p:txBody>
          <a:bodyPr/>
          <a:lstStyle/>
          <a:p>
            <a:r>
              <a:rPr lang="en-US" sz="3200" dirty="0" smtClean="0"/>
              <a:t>LESSON REFERENCE</a:t>
            </a:r>
            <a:endParaRPr lang="en-US" sz="32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6991" y="838200"/>
            <a:ext cx="8510017" cy="5181600"/>
          </a:xfrm>
          <a:prstGeom prst="rect">
            <a:avLst/>
          </a:prstGeom>
        </p:spPr>
      </p:pic>
    </p:spTree>
    <p:extLst>
      <p:ext uri="{BB962C8B-B14F-4D97-AF65-F5344CB8AC3E}">
        <p14:creationId xmlns:p14="http://schemas.microsoft.com/office/powerpoint/2010/main" val="4083557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Lesson </a:t>
            </a:r>
            <a:r>
              <a:rPr lang="en-US" sz="2400" dirty="0" smtClean="0"/>
              <a:t>10</a:t>
            </a:r>
            <a:r>
              <a:rPr lang="en-US" sz="2400" dirty="0" smtClean="0"/>
              <a:t> </a:t>
            </a:r>
            <a:r>
              <a:rPr lang="en-US" sz="2400" dirty="0" smtClean="0"/>
              <a:t>– </a:t>
            </a:r>
            <a:r>
              <a:rPr lang="en-US" sz="2400" dirty="0" smtClean="0"/>
              <a:t>I2C and Sensors</a:t>
            </a:r>
            <a:endParaRPr lang="en-US" sz="2400" dirty="0"/>
          </a:p>
        </p:txBody>
      </p:sp>
      <p:sp>
        <p:nvSpPr>
          <p:cNvPr id="3" name="Content Placeholder 2"/>
          <p:cNvSpPr>
            <a:spLocks noGrp="1"/>
          </p:cNvSpPr>
          <p:nvPr>
            <p:ph idx="1"/>
          </p:nvPr>
        </p:nvSpPr>
        <p:spPr>
          <a:xfrm>
            <a:off x="457200" y="1295400"/>
            <a:ext cx="8229600" cy="5029200"/>
          </a:xfrm>
        </p:spPr>
        <p:txBody>
          <a:bodyPr>
            <a:noAutofit/>
          </a:bodyPr>
          <a:lstStyle/>
          <a:p>
            <a:pPr lvl="0"/>
            <a:r>
              <a:rPr lang="en-US" sz="2800" dirty="0" err="1" smtClean="0"/>
              <a:t>Parola</a:t>
            </a:r>
            <a:r>
              <a:rPr lang="en-US" sz="2800" dirty="0" smtClean="0"/>
              <a:t> </a:t>
            </a:r>
            <a:r>
              <a:rPr lang="en-US" sz="2800" dirty="0" err="1" smtClean="0"/>
              <a:t>followup</a:t>
            </a:r>
            <a:r>
              <a:rPr lang="en-US" sz="2800" dirty="0" smtClean="0"/>
              <a:t> – library syntax</a:t>
            </a:r>
            <a:endParaRPr lang="en-US" sz="2800" dirty="0" smtClean="0"/>
          </a:p>
          <a:p>
            <a:pPr lvl="0"/>
            <a:r>
              <a:rPr lang="en-US" sz="2800" dirty="0" smtClean="0"/>
              <a:t>Displaying plain text with the </a:t>
            </a:r>
            <a:r>
              <a:rPr lang="en-US" sz="2800" dirty="0" err="1" smtClean="0"/>
              <a:t>Parola</a:t>
            </a:r>
            <a:r>
              <a:rPr lang="en-US" sz="2800" dirty="0" smtClean="0"/>
              <a:t> library</a:t>
            </a:r>
            <a:endParaRPr lang="en-US" sz="2800" dirty="0" smtClean="0"/>
          </a:p>
          <a:p>
            <a:pPr lvl="0"/>
            <a:r>
              <a:rPr lang="en-US" sz="2800" dirty="0" smtClean="0"/>
              <a:t>The I2C bus – Theory of operation</a:t>
            </a:r>
            <a:endParaRPr lang="en-US" sz="2800" dirty="0" smtClean="0"/>
          </a:p>
          <a:p>
            <a:pPr lvl="0"/>
            <a:r>
              <a:rPr lang="en-US" sz="2800" dirty="0" smtClean="0"/>
              <a:t>LED Matrix Display – I2C review</a:t>
            </a:r>
            <a:endParaRPr lang="en-US" sz="2800" dirty="0"/>
          </a:p>
          <a:p>
            <a:r>
              <a:rPr lang="en-US" sz="2800" dirty="0" smtClean="0"/>
              <a:t>Classroom Exercise – </a:t>
            </a:r>
            <a:r>
              <a:rPr lang="en-US" sz="2800" dirty="0" smtClean="0"/>
              <a:t>Temperature sensor</a:t>
            </a:r>
            <a:endParaRPr lang="en-US" sz="2800" dirty="0" smtClean="0"/>
          </a:p>
          <a:p>
            <a:pPr lvl="0"/>
            <a:r>
              <a:rPr lang="en-US" sz="2800" dirty="0" smtClean="0"/>
              <a:t>Real Time Clocks</a:t>
            </a:r>
            <a:endParaRPr lang="en-US" sz="2800" dirty="0"/>
          </a:p>
          <a:p>
            <a:pPr lvl="0"/>
            <a:r>
              <a:rPr lang="en-US" sz="2800" dirty="0" smtClean="0"/>
              <a:t>Accessing a DS3231 RTC</a:t>
            </a:r>
            <a:endParaRPr lang="en-US" sz="2800" dirty="0"/>
          </a:p>
          <a:p>
            <a:r>
              <a:rPr lang="en-US" sz="2800" dirty="0" smtClean="0"/>
              <a:t>Classroom Exercise – </a:t>
            </a:r>
            <a:r>
              <a:rPr lang="en-US" sz="2800" dirty="0" smtClean="0"/>
              <a:t>DS3231 Display</a:t>
            </a:r>
            <a:endParaRPr lang="en-US" sz="2800" dirty="0" smtClean="0"/>
          </a:p>
        </p:txBody>
      </p:sp>
    </p:spTree>
    <p:extLst>
      <p:ext uri="{BB962C8B-B14F-4D97-AF65-F5344CB8AC3E}">
        <p14:creationId xmlns:p14="http://schemas.microsoft.com/office/powerpoint/2010/main" val="3680340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lstStyle/>
          <a:p>
            <a:r>
              <a:rPr lang="en-US" dirty="0" err="1" smtClean="0"/>
              <a:t>MD_Parola</a:t>
            </a:r>
            <a:r>
              <a:rPr lang="en-US" dirty="0" smtClean="0"/>
              <a:t> Syntax Review</a:t>
            </a:r>
            <a:endParaRPr lang="en-US" dirty="0"/>
          </a:p>
        </p:txBody>
      </p:sp>
      <p:sp>
        <p:nvSpPr>
          <p:cNvPr id="3" name="Content Placeholder 2"/>
          <p:cNvSpPr>
            <a:spLocks noGrp="1"/>
          </p:cNvSpPr>
          <p:nvPr>
            <p:ph idx="1"/>
          </p:nvPr>
        </p:nvSpPr>
        <p:spPr>
          <a:xfrm>
            <a:off x="152400" y="1066800"/>
            <a:ext cx="8686800" cy="5334000"/>
          </a:xfrm>
        </p:spPr>
        <p:txBody>
          <a:bodyPr>
            <a:noAutofit/>
          </a:bodyPr>
          <a:lstStyle/>
          <a:p>
            <a:r>
              <a:rPr lang="en-US" sz="2800" dirty="0" smtClean="0"/>
              <a:t>The </a:t>
            </a:r>
            <a:r>
              <a:rPr lang="en-US" sz="2800" dirty="0" err="1" smtClean="0"/>
              <a:t>MD_Parola</a:t>
            </a:r>
            <a:r>
              <a:rPr lang="en-US" sz="2800" dirty="0" smtClean="0"/>
              <a:t> library method </a:t>
            </a:r>
            <a:r>
              <a:rPr lang="en-US" sz="2800" dirty="0" err="1" smtClean="0">
                <a:solidFill>
                  <a:srgbClr val="FFFF00"/>
                </a:solidFill>
                <a:latin typeface="Consolas" panose="020B0609020204030204" pitchFamily="49" charset="0"/>
                <a:cs typeface="Consolas" panose="020B0609020204030204" pitchFamily="49" charset="0"/>
              </a:rPr>
              <a:t>setIntensity</a:t>
            </a:r>
            <a:r>
              <a:rPr lang="en-US" sz="2800" dirty="0" smtClean="0">
                <a:solidFill>
                  <a:srgbClr val="FFFF00"/>
                </a:solidFill>
                <a:latin typeface="Consolas" panose="020B0609020204030204" pitchFamily="49" charset="0"/>
                <a:cs typeface="Consolas" panose="020B0609020204030204" pitchFamily="49" charset="0"/>
              </a:rPr>
              <a:t>(uint8_t intensity)</a:t>
            </a:r>
            <a:r>
              <a:rPr lang="en-US" sz="2800" dirty="0" smtClean="0"/>
              <a:t> changes the brightness of your LED display</a:t>
            </a:r>
          </a:p>
          <a:p>
            <a:r>
              <a:rPr lang="en-US" sz="2400" b="1" dirty="0" smtClean="0"/>
              <a:t>This breaks down as:</a:t>
            </a:r>
            <a:br>
              <a:rPr lang="en-US" sz="2400" b="1" dirty="0" smtClean="0"/>
            </a:br>
            <a:r>
              <a:rPr lang="en-US" sz="2400" b="1" dirty="0" smtClean="0">
                <a:solidFill>
                  <a:srgbClr val="00FFFF"/>
                </a:solidFill>
              </a:rPr>
              <a:t>uint8_t</a:t>
            </a:r>
            <a:r>
              <a:rPr lang="en-US" sz="2400" b="1" dirty="0" smtClean="0">
                <a:solidFill>
                  <a:srgbClr val="FFFF00"/>
                </a:solidFill>
              </a:rPr>
              <a:t> </a:t>
            </a:r>
            <a:r>
              <a:rPr lang="en-US" sz="2400" b="1" dirty="0" smtClean="0"/>
              <a:t>	This is the data type of the parameter</a:t>
            </a:r>
            <a:br>
              <a:rPr lang="en-US" sz="2400" b="1" dirty="0" smtClean="0"/>
            </a:br>
            <a:r>
              <a:rPr lang="en-US" sz="2400" b="1" dirty="0" smtClean="0">
                <a:solidFill>
                  <a:srgbClr val="00FFFF"/>
                </a:solidFill>
              </a:rPr>
              <a:t>intensity</a:t>
            </a:r>
            <a:r>
              <a:rPr lang="en-US" sz="2400" b="1" dirty="0" smtClean="0"/>
              <a:t> 	This names the parameter itself</a:t>
            </a:r>
          </a:p>
          <a:p>
            <a:r>
              <a:rPr lang="en-US" sz="2400" b="1" i="1" dirty="0" smtClean="0"/>
              <a:t>Methods must be called from/in their objects!</a:t>
            </a:r>
            <a:endParaRPr lang="en-US" sz="2400" b="1" i="1" dirty="0" smtClean="0"/>
          </a:p>
          <a:p>
            <a:r>
              <a:rPr lang="en-US" sz="2400" b="1" dirty="0" smtClean="0"/>
              <a:t>So as an example:</a:t>
            </a:r>
            <a:br>
              <a:rPr lang="en-US" sz="2400" b="1" dirty="0" smtClean="0"/>
            </a:br>
            <a:r>
              <a:rPr lang="en-US" sz="2400" b="1" dirty="0" smtClean="0">
                <a:solidFill>
                  <a:srgbClr val="FFFF00"/>
                </a:solidFill>
                <a:latin typeface="Consolas" panose="020B0609020204030204" pitchFamily="49" charset="0"/>
                <a:cs typeface="Consolas" panose="020B0609020204030204" pitchFamily="49" charset="0"/>
              </a:rPr>
              <a:t>uint8_t 	</a:t>
            </a:r>
            <a:r>
              <a:rPr lang="en-US" sz="2400" b="1" dirty="0" err="1" smtClean="0">
                <a:solidFill>
                  <a:srgbClr val="FFFF00"/>
                </a:solidFill>
                <a:latin typeface="Consolas" panose="020B0609020204030204" pitchFamily="49" charset="0"/>
                <a:cs typeface="Consolas" panose="020B0609020204030204" pitchFamily="49" charset="0"/>
              </a:rPr>
              <a:t>display_intensity</a:t>
            </a:r>
            <a:r>
              <a:rPr lang="en-US" sz="2400" b="1" dirty="0" smtClean="0">
                <a:solidFill>
                  <a:srgbClr val="FFFF00"/>
                </a:solidFill>
                <a:latin typeface="Consolas" panose="020B0609020204030204" pitchFamily="49" charset="0"/>
                <a:cs typeface="Consolas" panose="020B0609020204030204" pitchFamily="49" charset="0"/>
              </a:rPr>
              <a:t>=6;</a:t>
            </a:r>
            <a:br>
              <a:rPr lang="en-US" sz="2400" b="1" dirty="0" smtClean="0">
                <a:solidFill>
                  <a:srgbClr val="FFFF00"/>
                </a:solidFill>
                <a:latin typeface="Consolas" panose="020B0609020204030204" pitchFamily="49" charset="0"/>
                <a:cs typeface="Consolas" panose="020B0609020204030204" pitchFamily="49" charset="0"/>
              </a:rPr>
            </a:br>
            <a:r>
              <a:rPr lang="en-US" sz="2400" b="1" dirty="0" err="1" smtClean="0">
                <a:solidFill>
                  <a:srgbClr val="FFFF00"/>
                </a:solidFill>
                <a:latin typeface="Consolas" panose="020B0609020204030204" pitchFamily="49" charset="0"/>
                <a:cs typeface="Consolas" panose="020B0609020204030204" pitchFamily="49" charset="0"/>
              </a:rPr>
              <a:t>pmx.setIntensity</a:t>
            </a:r>
            <a:r>
              <a:rPr lang="en-US" sz="2400" b="1" dirty="0" smtClean="0">
                <a:solidFill>
                  <a:srgbClr val="FFFF00"/>
                </a:solidFill>
                <a:latin typeface="Consolas" panose="020B0609020204030204" pitchFamily="49" charset="0"/>
                <a:cs typeface="Consolas" panose="020B0609020204030204" pitchFamily="49" charset="0"/>
              </a:rPr>
              <a:t>(</a:t>
            </a:r>
            <a:r>
              <a:rPr lang="en-US" sz="2400" b="1" dirty="0" err="1" smtClean="0">
                <a:solidFill>
                  <a:srgbClr val="FFFF00"/>
                </a:solidFill>
                <a:latin typeface="Consolas" panose="020B0609020204030204" pitchFamily="49" charset="0"/>
                <a:cs typeface="Consolas" panose="020B0609020204030204" pitchFamily="49" charset="0"/>
              </a:rPr>
              <a:t>display_intensity</a:t>
            </a:r>
            <a:r>
              <a:rPr lang="en-US" sz="2400" b="1" dirty="0" smtClean="0">
                <a:solidFill>
                  <a:srgbClr val="FFFF00"/>
                </a:solidFill>
                <a:latin typeface="Consolas" panose="020B0609020204030204" pitchFamily="49" charset="0"/>
                <a:cs typeface="Consolas" panose="020B0609020204030204" pitchFamily="49" charset="0"/>
              </a:rPr>
              <a:t>);</a:t>
            </a:r>
            <a:endParaRPr lang="en-US" sz="2400" b="1" dirty="0" smtClean="0">
              <a:solidFill>
                <a:srgbClr val="FFFF00"/>
              </a:solidFill>
              <a:latin typeface="Consolas" panose="020B0609020204030204" pitchFamily="49" charset="0"/>
              <a:cs typeface="Consolas" panose="020B0609020204030204" pitchFamily="49" charset="0"/>
            </a:endParaRPr>
          </a:p>
          <a:p>
            <a:r>
              <a:rPr lang="en-US" sz="2400" b="1" dirty="0" smtClean="0"/>
              <a:t>“</a:t>
            </a:r>
            <a:r>
              <a:rPr lang="en-US" sz="2400" b="1" dirty="0" err="1" smtClean="0"/>
              <a:t>pmx</a:t>
            </a:r>
            <a:r>
              <a:rPr lang="en-US" sz="2400" b="1" dirty="0" smtClean="0"/>
              <a:t>” is the </a:t>
            </a:r>
            <a:r>
              <a:rPr lang="en-US" sz="2400" b="1" dirty="0" err="1" smtClean="0"/>
              <a:t>Parola</a:t>
            </a:r>
            <a:r>
              <a:rPr lang="en-US" sz="2400" b="1" dirty="0" smtClean="0"/>
              <a:t> display object that you created earlier in the sketch; it’s what you set intensity </a:t>
            </a:r>
            <a:r>
              <a:rPr lang="en-US" sz="2400" b="1" i="1" dirty="0" smtClean="0"/>
              <a:t>for</a:t>
            </a:r>
            <a:r>
              <a:rPr lang="en-US" sz="2400" b="1" dirty="0" smtClean="0"/>
              <a:t>.</a:t>
            </a:r>
            <a:endParaRPr lang="en-US" sz="1800" b="1" dirty="0"/>
          </a:p>
        </p:txBody>
      </p:sp>
      <p:sp>
        <p:nvSpPr>
          <p:cNvPr id="4" name="AutoShape 2" descr="Types of Sound Waves | theDAWstudio.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Pulse Width Modulation (PWM) - Generation, Applications and Advantag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03930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lstStyle/>
          <a:p>
            <a:r>
              <a:rPr lang="en-US" dirty="0"/>
              <a:t>P</a:t>
            </a:r>
            <a:r>
              <a:rPr lang="en-US" dirty="0" smtClean="0"/>
              <a:t>lain text with </a:t>
            </a:r>
            <a:r>
              <a:rPr lang="en-US" dirty="0" err="1" smtClean="0"/>
              <a:t>Parola</a:t>
            </a:r>
            <a:endParaRPr lang="en-US" dirty="0"/>
          </a:p>
        </p:txBody>
      </p:sp>
      <p:sp>
        <p:nvSpPr>
          <p:cNvPr id="3" name="Content Placeholder 2"/>
          <p:cNvSpPr>
            <a:spLocks noGrp="1"/>
          </p:cNvSpPr>
          <p:nvPr>
            <p:ph idx="1"/>
          </p:nvPr>
        </p:nvSpPr>
        <p:spPr>
          <a:xfrm>
            <a:off x="152400" y="1066800"/>
            <a:ext cx="8686800" cy="5334000"/>
          </a:xfrm>
        </p:spPr>
        <p:txBody>
          <a:bodyPr>
            <a:noAutofit/>
          </a:bodyPr>
          <a:lstStyle/>
          <a:p>
            <a:r>
              <a:rPr lang="en-US" sz="2800" dirty="0" smtClean="0"/>
              <a:t>As we saw previously, there are many text effects available with </a:t>
            </a:r>
            <a:r>
              <a:rPr lang="en-US" sz="2800" dirty="0" err="1" smtClean="0"/>
              <a:t>Parola</a:t>
            </a:r>
            <a:r>
              <a:rPr lang="en-US" sz="2800" dirty="0" smtClean="0"/>
              <a:t>. But what if we just want to put some text on th</a:t>
            </a:r>
            <a:r>
              <a:rPr lang="en-US" sz="2800" dirty="0" smtClean="0"/>
              <a:t>e LED matrix without any fancy animations?</a:t>
            </a:r>
            <a:endParaRPr lang="en-US" sz="2800" dirty="0" smtClean="0"/>
          </a:p>
          <a:p>
            <a:r>
              <a:rPr lang="en-US" sz="2400" b="1" dirty="0" smtClean="0"/>
              <a:t>For that, we use the PA_PRINT text effect. This effect “just prints” the specified text</a:t>
            </a:r>
            <a:endParaRPr lang="en-US" sz="2400" b="1" dirty="0" smtClean="0"/>
          </a:p>
          <a:p>
            <a:r>
              <a:rPr lang="en-US" sz="2400" b="1" dirty="0" smtClean="0"/>
              <a:t>An example of PA_PRINT:</a:t>
            </a:r>
            <a:br>
              <a:rPr lang="en-US" sz="2400" b="1" dirty="0" smtClean="0"/>
            </a:br>
            <a:r>
              <a:rPr lang="en-US" sz="2400" b="1" dirty="0" err="1" smtClean="0">
                <a:solidFill>
                  <a:srgbClr val="FFFF00"/>
                </a:solidFill>
                <a:latin typeface="Consolas" panose="020B0609020204030204" pitchFamily="49" charset="0"/>
                <a:cs typeface="Consolas" panose="020B0609020204030204" pitchFamily="49" charset="0"/>
              </a:rPr>
              <a:t>pmx.setTextEffect</a:t>
            </a:r>
            <a:r>
              <a:rPr lang="en-US" sz="2400" b="1" dirty="0" smtClean="0">
                <a:solidFill>
                  <a:srgbClr val="FFFF00"/>
                </a:solidFill>
                <a:latin typeface="Consolas" panose="020B0609020204030204" pitchFamily="49" charset="0"/>
                <a:cs typeface="Consolas" panose="020B0609020204030204" pitchFamily="49" charset="0"/>
              </a:rPr>
              <a:t>(PA_PRINT</a:t>
            </a:r>
            <a:r>
              <a:rPr lang="en-US" sz="2400" b="1" dirty="0">
                <a:solidFill>
                  <a:srgbClr val="FFFF00"/>
                </a:solidFill>
                <a:latin typeface="Consolas" panose="020B0609020204030204" pitchFamily="49" charset="0"/>
                <a:cs typeface="Consolas" panose="020B0609020204030204" pitchFamily="49" charset="0"/>
              </a:rPr>
              <a:t>, PA_NO_EFFECT</a:t>
            </a:r>
            <a:r>
              <a:rPr lang="en-US" sz="2400" b="1" dirty="0" smtClean="0">
                <a:solidFill>
                  <a:srgbClr val="FFFF00"/>
                </a:solidFill>
                <a:latin typeface="Consolas" panose="020B0609020204030204" pitchFamily="49" charset="0"/>
                <a:cs typeface="Consolas" panose="020B0609020204030204" pitchFamily="49" charset="0"/>
              </a:rPr>
              <a:t>);</a:t>
            </a:r>
            <a:endParaRPr lang="en-US" sz="2400" b="1" dirty="0" smtClean="0">
              <a:solidFill>
                <a:srgbClr val="FFFF00"/>
              </a:solidFill>
              <a:latin typeface="Consolas" panose="020B0609020204030204" pitchFamily="49" charset="0"/>
              <a:cs typeface="Consolas" panose="020B0609020204030204" pitchFamily="49" charset="0"/>
            </a:endParaRPr>
          </a:p>
          <a:p>
            <a:r>
              <a:rPr lang="en-US" sz="2400" b="1" dirty="0" smtClean="0"/>
              <a:t>That function call specifies the plain PRINT effect as the “text on” effect for all display zones and NO_EFFECT for “text off” for all display zones</a:t>
            </a:r>
            <a:endParaRPr lang="en-US" sz="1800" b="1" dirty="0"/>
          </a:p>
        </p:txBody>
      </p:sp>
      <p:sp>
        <p:nvSpPr>
          <p:cNvPr id="4" name="AutoShape 2" descr="Types of Sound Waves | theDAWstudio.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Pulse Width Modulation (PWM) - Generation, Applications and Advantag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69311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Display Plain Text – </a:t>
            </a:r>
            <a:r>
              <a:rPr lang="en-US" dirty="0" smtClean="0"/>
              <a:t>Sketch </a:t>
            </a:r>
            <a:r>
              <a:rPr lang="en-US" dirty="0" smtClean="0"/>
              <a:t>10A</a:t>
            </a:r>
            <a:endParaRPr lang="en-US" dirty="0"/>
          </a:p>
        </p:txBody>
      </p:sp>
      <p:sp>
        <p:nvSpPr>
          <p:cNvPr id="3" name="Content Placeholder 2"/>
          <p:cNvSpPr>
            <a:spLocks noGrp="1"/>
          </p:cNvSpPr>
          <p:nvPr>
            <p:ph idx="1"/>
          </p:nvPr>
        </p:nvSpPr>
        <p:spPr>
          <a:xfrm>
            <a:off x="152400" y="959922"/>
            <a:ext cx="8686800" cy="1173678"/>
          </a:xfrm>
        </p:spPr>
        <p:txBody>
          <a:bodyPr>
            <a:noAutofit/>
          </a:bodyPr>
          <a:lstStyle/>
          <a:p>
            <a:r>
              <a:rPr lang="en-US" sz="1600" b="1" dirty="0" smtClean="0"/>
              <a:t>Go ahead and load </a:t>
            </a:r>
            <a:r>
              <a:rPr lang="en-US" sz="1600" b="1" dirty="0" smtClean="0"/>
              <a:t>SKETCH10A </a:t>
            </a:r>
            <a:r>
              <a:rPr lang="en-US" sz="1600" b="1" dirty="0" smtClean="0"/>
              <a:t>into your </a:t>
            </a:r>
            <a:r>
              <a:rPr lang="en-US" sz="1600" b="1" dirty="0" smtClean="0"/>
              <a:t>IDE and upload it</a:t>
            </a:r>
            <a:endParaRPr lang="en-US" sz="1600" b="1" dirty="0" smtClean="0"/>
          </a:p>
          <a:p>
            <a:r>
              <a:rPr lang="en-US" sz="1600" b="1" dirty="0" smtClean="0"/>
              <a:t>Once again, feel free to modify the text you are displaying to your personal preference</a:t>
            </a:r>
            <a:endParaRPr lang="en-US" sz="1600" b="1" dirty="0" smtClean="0"/>
          </a:p>
        </p:txBody>
      </p:sp>
      <p:sp>
        <p:nvSpPr>
          <p:cNvPr id="4" name="Content Placeholder 2"/>
          <p:cNvSpPr txBox="1">
            <a:spLocks/>
          </p:cNvSpPr>
          <p:nvPr/>
        </p:nvSpPr>
        <p:spPr>
          <a:xfrm>
            <a:off x="721301" y="1905000"/>
            <a:ext cx="7391400" cy="4648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800" dirty="0">
                <a:solidFill>
                  <a:srgbClr val="FFFF00"/>
                </a:solidFill>
                <a:latin typeface="Consolas" panose="020B0609020204030204" pitchFamily="49" charset="0"/>
                <a:cs typeface="Consolas" panose="020B0609020204030204" pitchFamily="49" charset="0"/>
              </a:rPr>
              <a:t>#include &lt;</a:t>
            </a:r>
            <a:r>
              <a:rPr lang="en-US" sz="800" dirty="0" err="1">
                <a:solidFill>
                  <a:srgbClr val="FFFF00"/>
                </a:solidFill>
                <a:latin typeface="Consolas" panose="020B0609020204030204" pitchFamily="49" charset="0"/>
                <a:cs typeface="Consolas" panose="020B0609020204030204" pitchFamily="49" charset="0"/>
              </a:rPr>
              <a:t>SPI.h</a:t>
            </a:r>
            <a:r>
              <a:rPr lang="en-US" sz="800" dirty="0">
                <a:solidFill>
                  <a:srgbClr val="FFFF00"/>
                </a:solidFill>
                <a:latin typeface="Consolas" panose="020B0609020204030204" pitchFamily="49" charset="0"/>
                <a:cs typeface="Consolas" panose="020B0609020204030204" pitchFamily="49" charset="0"/>
              </a:rPr>
              <a:t>&gt;</a:t>
            </a:r>
          </a:p>
          <a:p>
            <a:pPr marL="0" indent="0">
              <a:buNone/>
            </a:pPr>
            <a:r>
              <a:rPr lang="en-US" sz="800" dirty="0">
                <a:solidFill>
                  <a:srgbClr val="FFFF00"/>
                </a:solidFill>
                <a:latin typeface="Consolas" panose="020B0609020204030204" pitchFamily="49" charset="0"/>
                <a:cs typeface="Consolas" panose="020B0609020204030204" pitchFamily="49" charset="0"/>
              </a:rPr>
              <a:t>#include &lt;MD_MAX72xx.h&gt;</a:t>
            </a:r>
          </a:p>
          <a:p>
            <a:pPr marL="0" indent="0">
              <a:buNone/>
            </a:pPr>
            <a:r>
              <a:rPr lang="en-US" sz="800" dirty="0">
                <a:solidFill>
                  <a:srgbClr val="FFFF00"/>
                </a:solidFill>
                <a:latin typeface="Consolas" panose="020B0609020204030204" pitchFamily="49" charset="0"/>
                <a:cs typeface="Consolas" panose="020B0609020204030204" pitchFamily="49" charset="0"/>
              </a:rPr>
              <a:t>#include &lt;</a:t>
            </a:r>
            <a:r>
              <a:rPr lang="en-US" sz="800" dirty="0" err="1">
                <a:solidFill>
                  <a:srgbClr val="FFFF00"/>
                </a:solidFill>
                <a:latin typeface="Consolas" panose="020B0609020204030204" pitchFamily="49" charset="0"/>
                <a:cs typeface="Consolas" panose="020B0609020204030204" pitchFamily="49" charset="0"/>
              </a:rPr>
              <a:t>MD_Parola.h</a:t>
            </a:r>
            <a:r>
              <a:rPr lang="en-US" sz="800" dirty="0">
                <a:solidFill>
                  <a:srgbClr val="FFFF00"/>
                </a:solidFill>
                <a:latin typeface="Consolas" panose="020B0609020204030204" pitchFamily="49" charset="0"/>
                <a:cs typeface="Consolas" panose="020B0609020204030204" pitchFamily="49" charset="0"/>
              </a:rPr>
              <a:t>&gt;</a:t>
            </a:r>
          </a:p>
          <a:p>
            <a:pPr marL="0" indent="0">
              <a:buNone/>
            </a:pPr>
            <a:endParaRPr lang="en-US" sz="800" dirty="0">
              <a:solidFill>
                <a:srgbClr val="FFFF00"/>
              </a:solidFill>
              <a:latin typeface="Consolas" panose="020B0609020204030204" pitchFamily="49" charset="0"/>
              <a:cs typeface="Consolas" panose="020B0609020204030204" pitchFamily="49" charset="0"/>
            </a:endParaRPr>
          </a:p>
          <a:p>
            <a:pPr marL="0" indent="0">
              <a:buNone/>
            </a:pPr>
            <a:r>
              <a:rPr lang="en-US" sz="800" dirty="0">
                <a:solidFill>
                  <a:srgbClr val="FFFF00"/>
                </a:solidFill>
                <a:latin typeface="Consolas" panose="020B0609020204030204" pitchFamily="49" charset="0"/>
                <a:cs typeface="Consolas" panose="020B0609020204030204" pitchFamily="49" charset="0"/>
              </a:rPr>
              <a:t>#define HARDWARE_TYPE MD_MAX72XX::FC16_HW</a:t>
            </a:r>
          </a:p>
          <a:p>
            <a:pPr marL="0" indent="0">
              <a:buNone/>
            </a:pPr>
            <a:r>
              <a:rPr lang="en-US" sz="800" dirty="0">
                <a:solidFill>
                  <a:srgbClr val="FFFF00"/>
                </a:solidFill>
                <a:latin typeface="Consolas" panose="020B0609020204030204" pitchFamily="49" charset="0"/>
                <a:cs typeface="Consolas" panose="020B0609020204030204" pitchFamily="49" charset="0"/>
              </a:rPr>
              <a:t>#define MAX_DEVICES  4</a:t>
            </a:r>
          </a:p>
          <a:p>
            <a:pPr marL="0" indent="0">
              <a:buNone/>
            </a:pPr>
            <a:r>
              <a:rPr lang="en-US" sz="800" dirty="0">
                <a:solidFill>
                  <a:srgbClr val="FFFF00"/>
                </a:solidFill>
                <a:latin typeface="Consolas" panose="020B0609020204030204" pitchFamily="49" charset="0"/>
                <a:cs typeface="Consolas" panose="020B0609020204030204" pitchFamily="49" charset="0"/>
              </a:rPr>
              <a:t>#define CLK_PIN   14  // or SCK</a:t>
            </a:r>
          </a:p>
          <a:p>
            <a:pPr marL="0" indent="0">
              <a:buNone/>
            </a:pPr>
            <a:r>
              <a:rPr lang="en-US" sz="800" dirty="0">
                <a:solidFill>
                  <a:srgbClr val="FFFF00"/>
                </a:solidFill>
                <a:latin typeface="Consolas" panose="020B0609020204030204" pitchFamily="49" charset="0"/>
                <a:cs typeface="Consolas" panose="020B0609020204030204" pitchFamily="49" charset="0"/>
              </a:rPr>
              <a:t>#define DATA_PIN  13  // or MOSI</a:t>
            </a:r>
          </a:p>
          <a:p>
            <a:pPr marL="0" indent="0">
              <a:buNone/>
            </a:pPr>
            <a:r>
              <a:rPr lang="en-US" sz="800" dirty="0">
                <a:solidFill>
                  <a:srgbClr val="FFFF00"/>
                </a:solidFill>
                <a:latin typeface="Consolas" panose="020B0609020204030204" pitchFamily="49" charset="0"/>
                <a:cs typeface="Consolas" panose="020B0609020204030204" pitchFamily="49" charset="0"/>
              </a:rPr>
              <a:t>#define CS_PIN    15  // or SS</a:t>
            </a:r>
          </a:p>
          <a:p>
            <a:pPr marL="0" indent="0">
              <a:buNone/>
            </a:pPr>
            <a:endParaRPr lang="en-US" sz="800" dirty="0">
              <a:solidFill>
                <a:srgbClr val="FFFF00"/>
              </a:solidFill>
              <a:latin typeface="Consolas" panose="020B0609020204030204" pitchFamily="49" charset="0"/>
              <a:cs typeface="Consolas" panose="020B0609020204030204" pitchFamily="49" charset="0"/>
            </a:endParaRPr>
          </a:p>
          <a:p>
            <a:pPr marL="0" indent="0">
              <a:buNone/>
            </a:pPr>
            <a:r>
              <a:rPr lang="en-US" sz="800" dirty="0">
                <a:solidFill>
                  <a:srgbClr val="FFFF00"/>
                </a:solidFill>
                <a:latin typeface="Consolas" panose="020B0609020204030204" pitchFamily="49" charset="0"/>
                <a:cs typeface="Consolas" panose="020B0609020204030204" pitchFamily="49" charset="0"/>
              </a:rPr>
              <a:t>// MD_MAX72XX </a:t>
            </a:r>
            <a:r>
              <a:rPr lang="en-US" sz="800" dirty="0" err="1">
                <a:solidFill>
                  <a:srgbClr val="FFFF00"/>
                </a:solidFill>
                <a:latin typeface="Consolas" panose="020B0609020204030204" pitchFamily="49" charset="0"/>
                <a:cs typeface="Consolas" panose="020B0609020204030204" pitchFamily="49" charset="0"/>
              </a:rPr>
              <a:t>ledmx</a:t>
            </a:r>
            <a:r>
              <a:rPr lang="en-US" sz="800" dirty="0">
                <a:solidFill>
                  <a:srgbClr val="FFFF00"/>
                </a:solidFill>
                <a:latin typeface="Consolas" panose="020B0609020204030204" pitchFamily="49" charset="0"/>
                <a:cs typeface="Consolas" panose="020B0609020204030204" pitchFamily="49" charset="0"/>
              </a:rPr>
              <a:t> = MD_MAX72XX(HARDWARE_TYPE, DATA_PIN, CLK_PIN, CS_PIN, MAX_DEVICES);</a:t>
            </a:r>
          </a:p>
          <a:p>
            <a:pPr marL="0" indent="0">
              <a:buNone/>
            </a:pPr>
            <a:r>
              <a:rPr lang="en-US" sz="800" dirty="0" err="1">
                <a:solidFill>
                  <a:srgbClr val="FFFF00"/>
                </a:solidFill>
                <a:latin typeface="Consolas" panose="020B0609020204030204" pitchFamily="49" charset="0"/>
                <a:cs typeface="Consolas" panose="020B0609020204030204" pitchFamily="49" charset="0"/>
              </a:rPr>
              <a:t>MD_Parola</a:t>
            </a:r>
            <a:r>
              <a:rPr lang="en-US" sz="800" dirty="0">
                <a:solidFill>
                  <a:srgbClr val="FFFF00"/>
                </a:solidFill>
                <a:latin typeface="Consolas" panose="020B0609020204030204" pitchFamily="49" charset="0"/>
                <a:cs typeface="Consolas" panose="020B0609020204030204" pitchFamily="49" charset="0"/>
              </a:rPr>
              <a:t> </a:t>
            </a:r>
            <a:r>
              <a:rPr lang="en-US" sz="800" dirty="0" err="1">
                <a:solidFill>
                  <a:srgbClr val="FFFF00"/>
                </a:solidFill>
                <a:latin typeface="Consolas" panose="020B0609020204030204" pitchFamily="49" charset="0"/>
                <a:cs typeface="Consolas" panose="020B0609020204030204" pitchFamily="49" charset="0"/>
              </a:rPr>
              <a:t>pmx</a:t>
            </a:r>
            <a:r>
              <a:rPr lang="en-US" sz="800" dirty="0">
                <a:solidFill>
                  <a:srgbClr val="FFFF00"/>
                </a:solidFill>
                <a:latin typeface="Consolas" panose="020B0609020204030204" pitchFamily="49" charset="0"/>
                <a:cs typeface="Consolas" panose="020B0609020204030204" pitchFamily="49" charset="0"/>
              </a:rPr>
              <a:t> = </a:t>
            </a:r>
            <a:r>
              <a:rPr lang="en-US" sz="800" dirty="0" err="1">
                <a:solidFill>
                  <a:srgbClr val="FFFF00"/>
                </a:solidFill>
                <a:latin typeface="Consolas" panose="020B0609020204030204" pitchFamily="49" charset="0"/>
                <a:cs typeface="Consolas" panose="020B0609020204030204" pitchFamily="49" charset="0"/>
              </a:rPr>
              <a:t>MD_Parola</a:t>
            </a:r>
            <a:r>
              <a:rPr lang="en-US" sz="800" dirty="0">
                <a:solidFill>
                  <a:srgbClr val="FFFF00"/>
                </a:solidFill>
                <a:latin typeface="Consolas" panose="020B0609020204030204" pitchFamily="49" charset="0"/>
                <a:cs typeface="Consolas" panose="020B0609020204030204" pitchFamily="49" charset="0"/>
              </a:rPr>
              <a:t>(HARDWARE_TYPE, CS_PIN, MAX_DEVICES);</a:t>
            </a:r>
          </a:p>
          <a:p>
            <a:pPr marL="0" indent="0">
              <a:buNone/>
            </a:pPr>
            <a:endParaRPr lang="en-US" sz="800" dirty="0">
              <a:solidFill>
                <a:srgbClr val="FFFF00"/>
              </a:solidFill>
              <a:latin typeface="Consolas" panose="020B0609020204030204" pitchFamily="49" charset="0"/>
              <a:cs typeface="Consolas" panose="020B0609020204030204" pitchFamily="49" charset="0"/>
            </a:endParaRPr>
          </a:p>
          <a:p>
            <a:pPr marL="0" indent="0">
              <a:buNone/>
            </a:pPr>
            <a:r>
              <a:rPr lang="en-US" sz="800" dirty="0">
                <a:solidFill>
                  <a:srgbClr val="FFFF00"/>
                </a:solidFill>
                <a:latin typeface="Consolas" panose="020B0609020204030204" pitchFamily="49" charset="0"/>
                <a:cs typeface="Consolas" panose="020B0609020204030204" pitchFamily="49" charset="0"/>
              </a:rPr>
              <a:t>// We always wait a bit between updates of the display</a:t>
            </a:r>
          </a:p>
          <a:p>
            <a:pPr marL="0" indent="0">
              <a:buNone/>
            </a:pPr>
            <a:r>
              <a:rPr lang="en-US" sz="800" dirty="0">
                <a:solidFill>
                  <a:srgbClr val="FFFF00"/>
                </a:solidFill>
                <a:latin typeface="Consolas" panose="020B0609020204030204" pitchFamily="49" charset="0"/>
                <a:cs typeface="Consolas" panose="020B0609020204030204" pitchFamily="49" charset="0"/>
              </a:rPr>
              <a:t>#define  DELAYTIME  100  // in milliseconds</a:t>
            </a:r>
          </a:p>
          <a:p>
            <a:pPr marL="0" indent="0">
              <a:buNone/>
            </a:pPr>
            <a:endParaRPr lang="en-US" sz="800" dirty="0">
              <a:solidFill>
                <a:srgbClr val="FFFF00"/>
              </a:solidFill>
              <a:latin typeface="Consolas" panose="020B0609020204030204" pitchFamily="49" charset="0"/>
              <a:cs typeface="Consolas" panose="020B0609020204030204" pitchFamily="49" charset="0"/>
            </a:endParaRPr>
          </a:p>
          <a:p>
            <a:pPr marL="0" indent="0">
              <a:buNone/>
            </a:pPr>
            <a:r>
              <a:rPr lang="en-US" sz="800" dirty="0">
                <a:solidFill>
                  <a:srgbClr val="FFFF00"/>
                </a:solidFill>
                <a:latin typeface="Consolas" panose="020B0609020204030204" pitchFamily="49" charset="0"/>
                <a:cs typeface="Consolas" panose="020B0609020204030204" pitchFamily="49" charset="0"/>
              </a:rPr>
              <a:t>void setup() </a:t>
            </a:r>
          </a:p>
          <a:p>
            <a:pPr marL="0" indent="0">
              <a:buNone/>
            </a:pPr>
            <a:r>
              <a:rPr lang="en-US" sz="800" dirty="0">
                <a:solidFill>
                  <a:srgbClr val="FFFF00"/>
                </a:solidFill>
                <a:latin typeface="Consolas" panose="020B0609020204030204" pitchFamily="49" charset="0"/>
                <a:cs typeface="Consolas" panose="020B0609020204030204" pitchFamily="49" charset="0"/>
              </a:rPr>
              <a:t>{</a:t>
            </a:r>
          </a:p>
          <a:p>
            <a:pPr marL="0" indent="0">
              <a:buNone/>
            </a:pPr>
            <a:r>
              <a:rPr lang="en-US" sz="800" dirty="0">
                <a:solidFill>
                  <a:srgbClr val="FFFF00"/>
                </a:solidFill>
                <a:latin typeface="Consolas" panose="020B0609020204030204" pitchFamily="49" charset="0"/>
                <a:cs typeface="Consolas" panose="020B0609020204030204" pitchFamily="49" charset="0"/>
              </a:rPr>
              <a:t>  // put your setup code here, to run once:</a:t>
            </a:r>
          </a:p>
          <a:p>
            <a:pPr marL="0" indent="0">
              <a:buNone/>
            </a:pPr>
            <a:r>
              <a:rPr lang="en-US" sz="800" dirty="0">
                <a:solidFill>
                  <a:srgbClr val="FFFF00"/>
                </a:solidFill>
                <a:latin typeface="Consolas" panose="020B0609020204030204" pitchFamily="49" charset="0"/>
                <a:cs typeface="Consolas" panose="020B0609020204030204" pitchFamily="49" charset="0"/>
              </a:rPr>
              <a:t>  </a:t>
            </a:r>
            <a:r>
              <a:rPr lang="en-US" sz="800" dirty="0" err="1">
                <a:solidFill>
                  <a:srgbClr val="FFFF00"/>
                </a:solidFill>
                <a:latin typeface="Consolas" panose="020B0609020204030204" pitchFamily="49" charset="0"/>
                <a:cs typeface="Consolas" panose="020B0609020204030204" pitchFamily="49" charset="0"/>
              </a:rPr>
              <a:t>pmx.begin</a:t>
            </a:r>
            <a:r>
              <a:rPr lang="en-US" sz="800" dirty="0">
                <a:solidFill>
                  <a:srgbClr val="FFFF00"/>
                </a:solidFill>
                <a:latin typeface="Consolas" panose="020B0609020204030204" pitchFamily="49" charset="0"/>
                <a:cs typeface="Consolas" panose="020B0609020204030204" pitchFamily="49" charset="0"/>
              </a:rPr>
              <a:t>();</a:t>
            </a:r>
          </a:p>
          <a:p>
            <a:pPr marL="0" indent="0">
              <a:buNone/>
            </a:pPr>
            <a:r>
              <a:rPr lang="en-US" sz="800" dirty="0">
                <a:solidFill>
                  <a:srgbClr val="FFFF00"/>
                </a:solidFill>
                <a:latin typeface="Consolas" panose="020B0609020204030204" pitchFamily="49" charset="0"/>
                <a:cs typeface="Consolas" panose="020B0609020204030204" pitchFamily="49" charset="0"/>
              </a:rPr>
              <a:t>  </a:t>
            </a:r>
            <a:r>
              <a:rPr lang="en-US" sz="800" dirty="0" err="1">
                <a:solidFill>
                  <a:srgbClr val="FFFF00"/>
                </a:solidFill>
                <a:latin typeface="Consolas" panose="020B0609020204030204" pitchFamily="49" charset="0"/>
                <a:cs typeface="Consolas" panose="020B0609020204030204" pitchFamily="49" charset="0"/>
              </a:rPr>
              <a:t>pmx.setZoneEffect</a:t>
            </a:r>
            <a:r>
              <a:rPr lang="en-US" sz="800" dirty="0">
                <a:solidFill>
                  <a:srgbClr val="FFFF00"/>
                </a:solidFill>
                <a:latin typeface="Consolas" panose="020B0609020204030204" pitchFamily="49" charset="0"/>
                <a:cs typeface="Consolas" panose="020B0609020204030204" pitchFamily="49" charset="0"/>
              </a:rPr>
              <a:t>(0, true, PA_FLIP_LR);</a:t>
            </a:r>
          </a:p>
          <a:p>
            <a:pPr marL="0" indent="0">
              <a:buNone/>
            </a:pPr>
            <a:r>
              <a:rPr lang="en-US" sz="800" dirty="0">
                <a:solidFill>
                  <a:srgbClr val="FFFF00"/>
                </a:solidFill>
                <a:latin typeface="Consolas" panose="020B0609020204030204" pitchFamily="49" charset="0"/>
                <a:cs typeface="Consolas" panose="020B0609020204030204" pitchFamily="49" charset="0"/>
              </a:rPr>
              <a:t>  </a:t>
            </a:r>
            <a:r>
              <a:rPr lang="en-US" sz="800" dirty="0" err="1">
                <a:solidFill>
                  <a:srgbClr val="FFFF00"/>
                </a:solidFill>
                <a:latin typeface="Consolas" panose="020B0609020204030204" pitchFamily="49" charset="0"/>
                <a:cs typeface="Consolas" panose="020B0609020204030204" pitchFamily="49" charset="0"/>
              </a:rPr>
              <a:t>pmx.setZoneEffect</a:t>
            </a:r>
            <a:r>
              <a:rPr lang="en-US" sz="800" dirty="0">
                <a:solidFill>
                  <a:srgbClr val="FFFF00"/>
                </a:solidFill>
                <a:latin typeface="Consolas" panose="020B0609020204030204" pitchFamily="49" charset="0"/>
                <a:cs typeface="Consolas" panose="020B0609020204030204" pitchFamily="49" charset="0"/>
              </a:rPr>
              <a:t>(0, true, PA_FLIP_UD);</a:t>
            </a:r>
          </a:p>
          <a:p>
            <a:pPr marL="0" indent="0">
              <a:buNone/>
            </a:pPr>
            <a:r>
              <a:rPr lang="en-US" sz="800" dirty="0">
                <a:solidFill>
                  <a:srgbClr val="FFFF00"/>
                </a:solidFill>
                <a:latin typeface="Consolas" panose="020B0609020204030204" pitchFamily="49" charset="0"/>
                <a:cs typeface="Consolas" panose="020B0609020204030204" pitchFamily="49" charset="0"/>
              </a:rPr>
              <a:t>}</a:t>
            </a:r>
          </a:p>
          <a:p>
            <a:pPr marL="0" indent="0">
              <a:buNone/>
            </a:pPr>
            <a:endParaRPr lang="en-US" sz="800" dirty="0">
              <a:solidFill>
                <a:srgbClr val="FFFF00"/>
              </a:solidFill>
              <a:latin typeface="Consolas" panose="020B0609020204030204" pitchFamily="49" charset="0"/>
              <a:cs typeface="Consolas" panose="020B0609020204030204" pitchFamily="49" charset="0"/>
            </a:endParaRPr>
          </a:p>
          <a:p>
            <a:pPr marL="0" indent="0">
              <a:buNone/>
            </a:pPr>
            <a:r>
              <a:rPr lang="en-US" sz="800" dirty="0">
                <a:solidFill>
                  <a:srgbClr val="FFFF00"/>
                </a:solidFill>
                <a:latin typeface="Consolas" panose="020B0609020204030204" pitchFamily="49" charset="0"/>
                <a:cs typeface="Consolas" panose="020B0609020204030204" pitchFamily="49" charset="0"/>
              </a:rPr>
              <a:t>void loop() </a:t>
            </a:r>
          </a:p>
          <a:p>
            <a:pPr marL="0" indent="0">
              <a:buNone/>
            </a:pPr>
            <a:r>
              <a:rPr lang="en-US" sz="800" dirty="0">
                <a:solidFill>
                  <a:srgbClr val="FFFF00"/>
                </a:solidFill>
                <a:latin typeface="Consolas" panose="020B0609020204030204" pitchFamily="49" charset="0"/>
                <a:cs typeface="Consolas" panose="020B0609020204030204" pitchFamily="49" charset="0"/>
              </a:rPr>
              <a:t>{</a:t>
            </a:r>
          </a:p>
          <a:p>
            <a:pPr marL="0" indent="0">
              <a:buNone/>
            </a:pPr>
            <a:r>
              <a:rPr lang="en-US" sz="800" dirty="0">
                <a:solidFill>
                  <a:srgbClr val="FFFF00"/>
                </a:solidFill>
                <a:latin typeface="Consolas" panose="020B0609020204030204" pitchFamily="49" charset="0"/>
                <a:cs typeface="Consolas" panose="020B0609020204030204" pitchFamily="49" charset="0"/>
              </a:rPr>
              <a:t>  if(</a:t>
            </a:r>
            <a:r>
              <a:rPr lang="en-US" sz="800" dirty="0" err="1">
                <a:solidFill>
                  <a:srgbClr val="FFFF00"/>
                </a:solidFill>
                <a:latin typeface="Consolas" panose="020B0609020204030204" pitchFamily="49" charset="0"/>
                <a:cs typeface="Consolas" panose="020B0609020204030204" pitchFamily="49" charset="0"/>
              </a:rPr>
              <a:t>pmx.displayAnimate</a:t>
            </a:r>
            <a:r>
              <a:rPr lang="en-US" sz="800" dirty="0">
                <a:solidFill>
                  <a:srgbClr val="FFFF00"/>
                </a:solidFill>
                <a:latin typeface="Consolas" panose="020B0609020204030204" pitchFamily="49" charset="0"/>
                <a:cs typeface="Consolas" panose="020B0609020204030204" pitchFamily="49" charset="0"/>
              </a:rPr>
              <a:t>())</a:t>
            </a:r>
          </a:p>
          <a:p>
            <a:pPr marL="0" indent="0">
              <a:buNone/>
            </a:pPr>
            <a:r>
              <a:rPr lang="en-US" sz="800" dirty="0">
                <a:solidFill>
                  <a:srgbClr val="FFFF00"/>
                </a:solidFill>
                <a:latin typeface="Consolas" panose="020B0609020204030204" pitchFamily="49" charset="0"/>
                <a:cs typeface="Consolas" panose="020B0609020204030204" pitchFamily="49" charset="0"/>
              </a:rPr>
              <a:t>    </a:t>
            </a:r>
            <a:r>
              <a:rPr lang="en-US" sz="800" dirty="0" err="1">
                <a:solidFill>
                  <a:srgbClr val="FFFF00"/>
                </a:solidFill>
                <a:latin typeface="Consolas" panose="020B0609020204030204" pitchFamily="49" charset="0"/>
                <a:cs typeface="Consolas" panose="020B0609020204030204" pitchFamily="49" charset="0"/>
              </a:rPr>
              <a:t>pmx.displayText</a:t>
            </a:r>
            <a:r>
              <a:rPr lang="en-US" sz="800" dirty="0">
                <a:solidFill>
                  <a:srgbClr val="FFFF00"/>
                </a:solidFill>
                <a:latin typeface="Consolas" panose="020B0609020204030204" pitchFamily="49" charset="0"/>
                <a:cs typeface="Consolas" panose="020B0609020204030204" pitchFamily="49" charset="0"/>
              </a:rPr>
              <a:t>("SEICHE",PA_CENTER,50,0,PA_PRINT,PA_NO_EFFECT);</a:t>
            </a:r>
          </a:p>
          <a:p>
            <a:pPr marL="0" indent="0">
              <a:buNone/>
            </a:pPr>
            <a:r>
              <a:rPr lang="en-US" sz="800" dirty="0">
                <a:solidFill>
                  <a:srgbClr val="FFFF00"/>
                </a:solidFill>
                <a:latin typeface="Consolas" panose="020B0609020204030204" pitchFamily="49" charset="0"/>
                <a:cs typeface="Consolas" panose="020B0609020204030204" pitchFamily="49" charset="0"/>
              </a:rPr>
              <a:t>}</a:t>
            </a:r>
            <a:endParaRPr lang="en-US" sz="800" dirty="0" smtClean="0">
              <a:solidFill>
                <a:srgbClr val="FFFF00"/>
              </a:solidFill>
              <a:latin typeface="Consolas" panose="020B0609020204030204" pitchFamily="49" charset="0"/>
              <a:cs typeface="Consolas" panose="020B0609020204030204" pitchFamily="49" charset="0"/>
            </a:endParaRPr>
          </a:p>
        </p:txBody>
      </p:sp>
      <p:cxnSp>
        <p:nvCxnSpPr>
          <p:cNvPr id="5" name="Straight Arrow Connector 4"/>
          <p:cNvCxnSpPr/>
          <p:nvPr/>
        </p:nvCxnSpPr>
        <p:spPr>
          <a:xfrm flipH="1">
            <a:off x="2362200" y="5190012"/>
            <a:ext cx="1276847" cy="647700"/>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7314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sz="3200" dirty="0" smtClean="0"/>
              <a:t>The I2C Bus</a:t>
            </a:r>
            <a:endParaRPr lang="en-US" sz="3200" dirty="0"/>
          </a:p>
        </p:txBody>
      </p:sp>
      <p:sp>
        <p:nvSpPr>
          <p:cNvPr id="3" name="Content Placeholder 2"/>
          <p:cNvSpPr>
            <a:spLocks noGrp="1"/>
          </p:cNvSpPr>
          <p:nvPr>
            <p:ph idx="1"/>
          </p:nvPr>
        </p:nvSpPr>
        <p:spPr>
          <a:xfrm>
            <a:off x="457200" y="914400"/>
            <a:ext cx="8229600" cy="5638800"/>
          </a:xfrm>
        </p:spPr>
        <p:txBody>
          <a:bodyPr>
            <a:normAutofit fontScale="85000" lnSpcReduction="20000"/>
          </a:bodyPr>
          <a:lstStyle/>
          <a:p>
            <a:pPr>
              <a:spcBef>
                <a:spcPts val="1200"/>
              </a:spcBef>
            </a:pPr>
            <a:r>
              <a:rPr lang="en-US" sz="2400" dirty="0" smtClean="0"/>
              <a:t>Recall that a “bus” in electronics is a group of wires/circuits all carrying related signals that work together to jointly perform certain operations</a:t>
            </a:r>
            <a:endParaRPr lang="en-US" sz="2400" i="1" dirty="0" smtClean="0"/>
          </a:p>
          <a:p>
            <a:pPr>
              <a:spcBef>
                <a:spcPts val="1200"/>
              </a:spcBef>
            </a:pPr>
            <a:r>
              <a:rPr lang="en-US" sz="2400" dirty="0" smtClean="0"/>
              <a:t>Last semester, we looked at WS2812 smart LEDs (“</a:t>
            </a:r>
            <a:r>
              <a:rPr lang="en-US" sz="2400" dirty="0" err="1" smtClean="0"/>
              <a:t>Neopixels</a:t>
            </a:r>
            <a:r>
              <a:rPr lang="en-US" sz="2400" dirty="0" smtClean="0"/>
              <a:t>”) which used the so-called </a:t>
            </a:r>
            <a:r>
              <a:rPr lang="en-US" sz="2400" dirty="0" err="1" smtClean="0"/>
              <a:t>OneWire</a:t>
            </a:r>
            <a:r>
              <a:rPr lang="en-US" sz="2400" dirty="0" smtClean="0"/>
              <a:t> or Wire single-wire signal bus to transmit color and position data to a strip of smart LEDs</a:t>
            </a:r>
            <a:endParaRPr lang="en-US" dirty="0">
              <a:solidFill>
                <a:srgbClr val="FFFF00"/>
              </a:solidFill>
              <a:latin typeface="Consolas" panose="020B0609020204030204" pitchFamily="49" charset="0"/>
              <a:cs typeface="Consolas" panose="020B0609020204030204" pitchFamily="49" charset="0"/>
            </a:endParaRPr>
          </a:p>
          <a:p>
            <a:pPr>
              <a:spcBef>
                <a:spcPts val="1200"/>
              </a:spcBef>
            </a:pPr>
            <a:r>
              <a:rPr lang="en-US" sz="2400" dirty="0" smtClean="0"/>
              <a:t>We have also looked at the SPI (Serial Peripheral Interface) bus which comprises five wires to access and control active devices connected to microcontrollers (such as our LED matrix displays)</a:t>
            </a:r>
            <a:endParaRPr lang="en-US" sz="2400" dirty="0" smtClean="0">
              <a:solidFill>
                <a:srgbClr val="FFFF00"/>
              </a:solidFill>
              <a:latin typeface="Consolas" panose="020B0609020204030204" pitchFamily="49" charset="0"/>
              <a:cs typeface="Consolas" panose="020B0609020204030204" pitchFamily="49" charset="0"/>
            </a:endParaRPr>
          </a:p>
          <a:p>
            <a:pPr>
              <a:spcBef>
                <a:spcPts val="1200"/>
              </a:spcBef>
            </a:pPr>
            <a:r>
              <a:rPr lang="en-US" sz="2400" dirty="0" smtClean="0"/>
              <a:t>Today we are going to learn how to use the I2C bus. The I2C bus is a two-wire bus. I2C is an abbreviation (</a:t>
            </a:r>
            <a:r>
              <a:rPr lang="en-US" sz="2400" dirty="0" err="1" smtClean="0"/>
              <a:t>ofc</a:t>
            </a:r>
            <a:r>
              <a:rPr lang="en-US" sz="2400" dirty="0" smtClean="0"/>
              <a:t>) for Inter-Integrated Circuit. This name was chosen because the I2C bus is designed to allow active electronic components to communicate with each other over (relatively) short distances, namely the distances within a single electronics device such as a computer, MP3 player, or game console.</a:t>
            </a:r>
            <a:endParaRPr lang="en-US" sz="2400" dirty="0" smtClean="0">
              <a:solidFill>
                <a:srgbClr val="FFFF00"/>
              </a:solidFill>
              <a:latin typeface="Consolas" panose="020B0609020204030204" pitchFamily="49" charset="0"/>
              <a:cs typeface="Consolas" panose="020B0609020204030204" pitchFamily="49" charset="0"/>
            </a:endParaRPr>
          </a:p>
          <a:p>
            <a:pPr>
              <a:spcBef>
                <a:spcPts val="1200"/>
              </a:spcBef>
            </a:pPr>
            <a:r>
              <a:rPr lang="en-US" sz="2400" dirty="0" smtClean="0"/>
              <a:t>The I2C bus uses data and clock wires, and I2C is a master-slave architecture (no social commentary intended or implied) where a master control unit </a:t>
            </a:r>
            <a:r>
              <a:rPr lang="en-US" sz="2400" dirty="0" smtClean="0"/>
              <a:t>handles all communications on the bus.</a:t>
            </a:r>
            <a:endParaRPr lang="en-US" sz="2400" dirty="0" smtClean="0"/>
          </a:p>
        </p:txBody>
      </p:sp>
    </p:spTree>
    <p:extLst>
      <p:ext uri="{BB962C8B-B14F-4D97-AF65-F5344CB8AC3E}">
        <p14:creationId xmlns:p14="http://schemas.microsoft.com/office/powerpoint/2010/main" val="4212437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sz="3200" dirty="0" smtClean="0"/>
              <a:t>The I2C Bus</a:t>
            </a:r>
            <a:endParaRPr lang="en-US" sz="3200" dirty="0"/>
          </a:p>
        </p:txBody>
      </p:sp>
      <p:sp>
        <p:nvSpPr>
          <p:cNvPr id="3" name="Content Placeholder 2"/>
          <p:cNvSpPr>
            <a:spLocks noGrp="1"/>
          </p:cNvSpPr>
          <p:nvPr>
            <p:ph idx="1"/>
          </p:nvPr>
        </p:nvSpPr>
        <p:spPr>
          <a:xfrm>
            <a:off x="457200" y="914400"/>
            <a:ext cx="8229600" cy="1447800"/>
          </a:xfrm>
        </p:spPr>
        <p:txBody>
          <a:bodyPr>
            <a:normAutofit lnSpcReduction="10000"/>
          </a:bodyPr>
          <a:lstStyle/>
          <a:p>
            <a:pPr>
              <a:spcBef>
                <a:spcPts val="1200"/>
              </a:spcBef>
            </a:pPr>
            <a:r>
              <a:rPr lang="en-US" sz="2400" dirty="0" smtClean="0"/>
              <a:t>The master unit is responsible for generating the clock signal on the Synchronous Clock (SCL) wire, issuing commands on the Synchronous Data (SDA) wire, and receiving data back (when applicable) from slave units</a:t>
            </a:r>
            <a:endParaRPr lang="en-US" sz="2400" i="1" dirty="0" smtClean="0"/>
          </a:p>
        </p:txBody>
      </p:sp>
      <p:sp>
        <p:nvSpPr>
          <p:cNvPr id="4" name="AutoShape 2" descr="I²C or I2C - Inter-Integrated Circuit - Working Explan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362200"/>
            <a:ext cx="5679831"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457200" y="5257800"/>
            <a:ext cx="8229600" cy="144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1200"/>
              </a:spcBef>
            </a:pPr>
            <a:r>
              <a:rPr lang="en-US" sz="2400" dirty="0" smtClean="0"/>
              <a:t>Slave units have addresses (registers holding binary data) and they listen for commands from the master sent to their address, then they execute those commands</a:t>
            </a:r>
            <a:endParaRPr lang="en-US" sz="2400" i="1" dirty="0" smtClean="0"/>
          </a:p>
        </p:txBody>
      </p:sp>
    </p:spTree>
    <p:extLst>
      <p:ext uri="{BB962C8B-B14F-4D97-AF65-F5344CB8AC3E}">
        <p14:creationId xmlns:p14="http://schemas.microsoft.com/office/powerpoint/2010/main" val="10099672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sz="3200" dirty="0" smtClean="0"/>
              <a:t>The I2C Bus</a:t>
            </a:r>
            <a:endParaRPr lang="en-US" sz="3200" dirty="0"/>
          </a:p>
        </p:txBody>
      </p:sp>
      <p:sp>
        <p:nvSpPr>
          <p:cNvPr id="3" name="Content Placeholder 2"/>
          <p:cNvSpPr>
            <a:spLocks noGrp="1"/>
          </p:cNvSpPr>
          <p:nvPr>
            <p:ph idx="1"/>
          </p:nvPr>
        </p:nvSpPr>
        <p:spPr>
          <a:xfrm>
            <a:off x="457200" y="914400"/>
            <a:ext cx="8229600" cy="1447800"/>
          </a:xfrm>
        </p:spPr>
        <p:txBody>
          <a:bodyPr>
            <a:normAutofit lnSpcReduction="10000"/>
          </a:bodyPr>
          <a:lstStyle/>
          <a:p>
            <a:pPr>
              <a:spcBef>
                <a:spcPts val="1200"/>
              </a:spcBef>
            </a:pPr>
            <a:r>
              <a:rPr lang="en-US" sz="2400" dirty="0" smtClean="0"/>
              <a:t>The below diagram, which we will not be reviewing in detail </a:t>
            </a:r>
            <a:r>
              <a:rPr lang="en-US" sz="2400" dirty="0" smtClean="0">
                <a:sym typeface="Wingdings" panose="05000000000000000000" pitchFamily="2" charset="2"/>
              </a:rPr>
              <a:t>, shows how the SCL clock works with commands sent from the master and data returned from the slaves</a:t>
            </a:r>
            <a:endParaRPr lang="en-US" sz="2400" i="1" dirty="0" smtClean="0"/>
          </a:p>
        </p:txBody>
      </p:sp>
      <p:sp>
        <p:nvSpPr>
          <p:cNvPr id="4" name="AutoShape 2" descr="I²C or I2C - Inter-Integrated Circuit - Working Explan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Content Placeholder 2"/>
          <p:cNvSpPr txBox="1">
            <a:spLocks/>
          </p:cNvSpPr>
          <p:nvPr/>
        </p:nvSpPr>
        <p:spPr>
          <a:xfrm>
            <a:off x="457200" y="5257800"/>
            <a:ext cx="8229600" cy="144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1200"/>
              </a:spcBef>
            </a:pPr>
            <a:r>
              <a:rPr lang="en-US" sz="2400" dirty="0" smtClean="0"/>
              <a:t>The TL;DR is that during certain clock states the master sends data, and during other clock states the slaves send data</a:t>
            </a:r>
            <a:endParaRPr lang="en-US" sz="2400" i="1" dirty="0" smtClean="0"/>
          </a:p>
        </p:txBody>
      </p:sp>
      <p:sp>
        <p:nvSpPr>
          <p:cNvPr id="5" name="AutoShape 2" descr="I2C Primer: What is I2C? (Part 1) | Analog Devic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982" y="2362200"/>
            <a:ext cx="8696035" cy="2535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8687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2916</TotalTime>
  <Words>2004</Words>
  <Application>Microsoft Office PowerPoint</Application>
  <PresentationFormat>On-screen Show (4:3)</PresentationFormat>
  <Paragraphs>252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SEICHE 2022 Basic Arduino Programming</vt:lpstr>
      <vt:lpstr>Lesson Plan Overview</vt:lpstr>
      <vt:lpstr>Lesson 10 – I2C and Sensors</vt:lpstr>
      <vt:lpstr>MD_Parola Syntax Review</vt:lpstr>
      <vt:lpstr>Plain text with Parola</vt:lpstr>
      <vt:lpstr>Display Plain Text – Sketch 10A</vt:lpstr>
      <vt:lpstr>The I2C Bus</vt:lpstr>
      <vt:lpstr>The I2C Bus</vt:lpstr>
      <vt:lpstr>The I2C Bus</vt:lpstr>
      <vt:lpstr>The I2C Bus</vt:lpstr>
      <vt:lpstr>The I2C Bus</vt:lpstr>
      <vt:lpstr>The I2C Bus - Addressing</vt:lpstr>
      <vt:lpstr>LED Matrix Display – I2C Bus</vt:lpstr>
      <vt:lpstr>LED Matrix Display – I2C Bus</vt:lpstr>
      <vt:lpstr>Read and Display Temperature Sketch 10B</vt:lpstr>
      <vt:lpstr>Sketch 10B</vt:lpstr>
      <vt:lpstr>Real Time Clock</vt:lpstr>
      <vt:lpstr>Real Time Clock – DS3231</vt:lpstr>
      <vt:lpstr>The DS3231 Real Time Clock</vt:lpstr>
      <vt:lpstr>Accessing a DS3231 RTC</vt:lpstr>
      <vt:lpstr>Choosing a DS3231 RTC Library</vt:lpstr>
      <vt:lpstr>Read and Display RTC Time Sketch 10C</vt:lpstr>
      <vt:lpstr>Formal End of Lesson 10</vt:lpstr>
      <vt:lpstr>LESSON REFERENCE</vt:lpstr>
      <vt:lpstr>LESSON 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PFROMMEYER</dc:creator>
  <cp:lastModifiedBy>PFROMMEYER</cp:lastModifiedBy>
  <cp:revision>124</cp:revision>
  <cp:lastPrinted>2022-09-13T17:17:03Z</cp:lastPrinted>
  <dcterms:created xsi:type="dcterms:W3CDTF">2022-02-01T06:18:00Z</dcterms:created>
  <dcterms:modified xsi:type="dcterms:W3CDTF">2022-11-22T18:09:16Z</dcterms:modified>
</cp:coreProperties>
</file>