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349" r:id="rId5"/>
    <p:sldId id="364" r:id="rId6"/>
    <p:sldId id="365" r:id="rId7"/>
    <p:sldId id="366" r:id="rId8"/>
    <p:sldId id="368" r:id="rId9"/>
    <p:sldId id="369" r:id="rId10"/>
    <p:sldId id="370" r:id="rId11"/>
    <p:sldId id="371" r:id="rId12"/>
    <p:sldId id="372" r:id="rId13"/>
    <p:sldId id="346" r:id="rId14"/>
    <p:sldId id="373" r:id="rId15"/>
    <p:sldId id="374" r:id="rId16"/>
    <p:sldId id="375" r:id="rId17"/>
    <p:sldId id="376" r:id="rId18"/>
    <p:sldId id="377" r:id="rId19"/>
    <p:sldId id="378" r:id="rId20"/>
    <p:sldId id="379" r:id="rId21"/>
    <p:sldId id="380" r:id="rId22"/>
    <p:sldId id="363" r:id="rId23"/>
    <p:sldId id="268" r:id="rId24"/>
    <p:sldId id="271" r:id="rId25"/>
    <p:sldId id="27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702"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52945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99048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83028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153083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081CE-130D-49FC-9275-E411AE66AA3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0353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081CE-130D-49FC-9275-E411AE66AA3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73987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081CE-130D-49FC-9275-E411AE66AA30}"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13070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081CE-130D-49FC-9275-E411AE66AA30}"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084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081CE-130D-49FC-9275-E411AE66AA30}"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6269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8912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3408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81CE-130D-49FC-9275-E411AE66AA30}" type="datetimeFigureOut">
              <a:rPr lang="en-US" smtClean="0"/>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8A70-B53D-4DF6-8DFB-2A4E4B61F221}" type="slidenum">
              <a:rPr lang="en-US" smtClean="0"/>
              <a:t>‹#›</a:t>
            </a:fld>
            <a:endParaRPr lang="en-US"/>
          </a:p>
        </p:txBody>
      </p:sp>
    </p:spTree>
    <p:extLst>
      <p:ext uri="{BB962C8B-B14F-4D97-AF65-F5344CB8AC3E}">
        <p14:creationId xmlns:p14="http://schemas.microsoft.com/office/powerpoint/2010/main" val="42231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bg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solidFill>
                  <a:schemeClr val="bg1"/>
                </a:solidFill>
                <a:latin typeface="Arial Black" panose="020B0A04020102020204" pitchFamily="34" charset="0"/>
              </a:rPr>
              <a:t>SEICHE 2022</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Basic Arduino Programming</a:t>
            </a:r>
            <a:endParaRPr lang="en-US" dirty="0">
              <a:solidFill>
                <a:schemeClr val="bg1"/>
              </a:solidFill>
              <a:latin typeface="Arial Black" panose="020B0A04020102020204" pitchFamily="34" charset="0"/>
            </a:endParaRPr>
          </a:p>
        </p:txBody>
      </p:sp>
      <p:sp>
        <p:nvSpPr>
          <p:cNvPr id="6" name="Subtitle 2"/>
          <p:cNvSpPr>
            <a:spLocks noGrp="1"/>
          </p:cNvSpPr>
          <p:nvPr>
            <p:ph type="subTitle" idx="1"/>
          </p:nvPr>
        </p:nvSpPr>
        <p:spPr>
          <a:xfrm>
            <a:off x="609600" y="2590800"/>
            <a:ext cx="8153400" cy="3048000"/>
          </a:xfrm>
        </p:spPr>
        <p:txBody>
          <a:bodyPr>
            <a:normAutofit/>
          </a:bodyPr>
          <a:lstStyle/>
          <a:p>
            <a:pPr algn="l">
              <a:spcBef>
                <a:spcPts val="0"/>
              </a:spcBef>
            </a:pPr>
            <a:r>
              <a:rPr lang="en-US" dirty="0" smtClean="0">
                <a:solidFill>
                  <a:srgbClr val="FFFF00"/>
                </a:solidFill>
                <a:latin typeface="Arial Black" panose="020B0A04020102020204" pitchFamily="34" charset="0"/>
              </a:rPr>
              <a:t>Instructor:   Paul Frommeyer</a:t>
            </a:r>
          </a:p>
          <a:p>
            <a:pPr algn="l">
              <a:spcBef>
                <a:spcPts val="0"/>
              </a:spcBef>
            </a:pPr>
            <a:r>
              <a:rPr lang="en-US" dirty="0">
                <a:solidFill>
                  <a:srgbClr val="FFFF00"/>
                </a:solidFill>
                <a:latin typeface="Arial Black" panose="020B0A04020102020204" pitchFamily="34" charset="0"/>
              </a:rPr>
              <a:t> </a:t>
            </a:r>
            <a:r>
              <a:rPr lang="en-US" dirty="0" smtClean="0">
                <a:solidFill>
                  <a:srgbClr val="FFFF00"/>
                </a:solidFill>
                <a:latin typeface="Arial Black" panose="020B0A04020102020204" pitchFamily="34" charset="0"/>
              </a:rPr>
              <a:t>                    </a:t>
            </a:r>
            <a:r>
              <a:rPr lang="en-US" sz="2000" dirty="0" smtClean="0">
                <a:solidFill>
                  <a:srgbClr val="FFFF00"/>
                </a:solidFill>
                <a:latin typeface="Arial Black" panose="020B0A04020102020204" pitchFamily="34" charset="0"/>
              </a:rPr>
              <a:t>www.paulfrommeyer.com</a:t>
            </a:r>
            <a:endParaRPr lang="en-US" dirty="0" smtClean="0">
              <a:solidFill>
                <a:srgbClr val="FFFF00"/>
              </a:solidFill>
              <a:latin typeface="Arial Black" panose="020B0A04020102020204" pitchFamily="34" charset="0"/>
            </a:endParaRPr>
          </a:p>
          <a:p>
            <a:pPr algn="l"/>
            <a:endParaRPr lang="en-US" dirty="0" smtClean="0">
              <a:solidFill>
                <a:srgbClr val="FFFF00"/>
              </a:solidFill>
              <a:latin typeface="Arial Black" panose="020B0A04020102020204" pitchFamily="34" charset="0"/>
            </a:endParaRPr>
          </a:p>
          <a:p>
            <a:pPr algn="l"/>
            <a:r>
              <a:rPr lang="en-US" sz="2800" dirty="0" smtClean="0">
                <a:solidFill>
                  <a:srgbClr val="FFFF00"/>
                </a:solidFill>
                <a:latin typeface="Arial Black" panose="020B0A04020102020204" pitchFamily="34" charset="0"/>
              </a:rPr>
              <a:t>Corporate Sponsor: DXC Technology</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5156836"/>
            <a:ext cx="2438400" cy="1330960"/>
          </a:xfrm>
          <a:prstGeom prst="rect">
            <a:avLst/>
          </a:prstGeom>
          <a:noFill/>
          <a:ln>
            <a:noFill/>
          </a:ln>
          <a:effectLst/>
          <a:extLst/>
        </p:spPr>
      </p:pic>
    </p:spTree>
    <p:extLst>
      <p:ext uri="{BB962C8B-B14F-4D97-AF65-F5344CB8AC3E}">
        <p14:creationId xmlns:p14="http://schemas.microsoft.com/office/powerpoint/2010/main" val="1581406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b="1" dirty="0" err="1">
                <a:latin typeface="Consolas" panose="020B0609020204030204" pitchFamily="49" charset="0"/>
                <a:cs typeface="Consolas" panose="020B0609020204030204" pitchFamily="49" charset="0"/>
              </a:rPr>
              <a:t>s</a:t>
            </a:r>
            <a:r>
              <a:rPr lang="en-US" b="1" dirty="0" err="1" smtClean="0">
                <a:latin typeface="Consolas" panose="020B0609020204030204" pitchFamily="49" charset="0"/>
                <a:cs typeface="Consolas" panose="020B0609020204030204" pitchFamily="49" charset="0"/>
              </a:rPr>
              <a:t>printf</a:t>
            </a:r>
            <a:r>
              <a:rPr lang="en-US" b="1" dirty="0" smtClean="0">
                <a:latin typeface="Consolas" panose="020B0609020204030204" pitchFamily="49" charset="0"/>
                <a:cs typeface="Consolas" panose="020B0609020204030204" pitchFamily="49" charset="0"/>
              </a:rPr>
              <a:t>()</a:t>
            </a:r>
            <a:r>
              <a:rPr lang="en-US" dirty="0" smtClean="0"/>
              <a:t> Conversion Specifiers</a:t>
            </a:r>
            <a:endParaRPr lang="en-US"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a:spLocks noGrp="1"/>
          </p:cNvSpPr>
          <p:nvPr>
            <p:ph idx="1"/>
          </p:nvPr>
        </p:nvSpPr>
        <p:spPr>
          <a:xfrm>
            <a:off x="152400" y="457200"/>
            <a:ext cx="8686800" cy="564078"/>
          </a:xfrm>
        </p:spPr>
        <p:txBody>
          <a:bodyPr>
            <a:noAutofit/>
          </a:bodyPr>
          <a:lstStyle/>
          <a:p>
            <a:pPr marL="0" indent="0">
              <a:buNone/>
            </a:pPr>
            <a:r>
              <a:rPr lang="en-US" sz="2000" b="1" dirty="0" smtClean="0"/>
              <a:t>Below are the general conversion specifiers and what they do.</a:t>
            </a:r>
            <a:endParaRPr lang="en-US" sz="20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2834585168"/>
              </p:ext>
            </p:extLst>
          </p:nvPr>
        </p:nvGraphicFramePr>
        <p:xfrm>
          <a:off x="612772" y="995680"/>
          <a:ext cx="7921628" cy="5633720"/>
        </p:xfrm>
        <a:graphic>
          <a:graphicData uri="http://schemas.openxmlformats.org/drawingml/2006/table">
            <a:tbl>
              <a:tblPr firstRow="1" bandRow="1">
                <a:tableStyleId>{5C22544A-7EE6-4342-B048-85BDC9FD1C3A}</a:tableStyleId>
              </a:tblPr>
              <a:tblGrid>
                <a:gridCol w="1743635"/>
                <a:gridCol w="6177993"/>
              </a:tblGrid>
              <a:tr h="370840">
                <a:tc>
                  <a:txBody>
                    <a:bodyPr/>
                    <a:lstStyle/>
                    <a:p>
                      <a:pPr algn="ctr"/>
                      <a:r>
                        <a:rPr lang="en-US" dirty="0" smtClean="0">
                          <a:latin typeface="Arial" panose="020B0604020202020204" pitchFamily="34" charset="0"/>
                          <a:cs typeface="Arial" panose="020B0604020202020204" pitchFamily="34" charset="0"/>
                        </a:rPr>
                        <a:t>Specifier</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What it does</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d, </a:t>
                      </a:r>
                      <a:r>
                        <a:rPr lang="en-US" dirty="0" err="1" smtClean="0">
                          <a:latin typeface="Arial" panose="020B0604020202020204" pitchFamily="34" charset="0"/>
                          <a:cs typeface="Arial" panose="020B0604020202020204" pitchFamily="34" charset="0"/>
                        </a:rPr>
                        <a:t>i</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int</a:t>
                      </a:r>
                      <a:r>
                        <a:rPr lang="en-US" baseline="0" dirty="0" smtClean="0">
                          <a:latin typeface="Arial" panose="020B0604020202020204" pitchFamily="34" charset="0"/>
                          <a:cs typeface="Arial" panose="020B0604020202020204" pitchFamily="34" charset="0"/>
                        </a:rPr>
                        <a:t> - i</a:t>
                      </a:r>
                      <a:r>
                        <a:rPr lang="en-US" dirty="0" smtClean="0">
                          <a:latin typeface="Arial" panose="020B0604020202020204" pitchFamily="34" charset="0"/>
                          <a:cs typeface="Arial" panose="020B0604020202020204" pitchFamily="34" charset="0"/>
                        </a:rPr>
                        <a:t>nteger; signed decimal notation</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o</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 unsigned octal</a:t>
                      </a:r>
                      <a:r>
                        <a:rPr lang="en-US" baseline="0" dirty="0" smtClean="0">
                          <a:latin typeface="Arial" panose="020B0604020202020204" pitchFamily="34" charset="0"/>
                          <a:cs typeface="Arial" panose="020B0604020202020204" pitchFamily="34" charset="0"/>
                        </a:rPr>
                        <a:t> (no leading zero)</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x, X</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 unsigned hexadecimal,</a:t>
                      </a:r>
                      <a:r>
                        <a:rPr lang="en-US" baseline="0" dirty="0" smtClean="0">
                          <a:latin typeface="Arial" panose="020B0604020202020204" pitchFamily="34" charset="0"/>
                          <a:cs typeface="Arial" panose="020B0604020202020204" pitchFamily="34" charset="0"/>
                        </a:rPr>
                        <a:t> no leading 0x</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u</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 unsigned</a:t>
                      </a:r>
                      <a:r>
                        <a:rPr lang="en-US" baseline="0" dirty="0" smtClean="0">
                          <a:latin typeface="Arial" panose="020B0604020202020204" pitchFamily="34" charset="0"/>
                          <a:cs typeface="Arial" panose="020B0604020202020204" pitchFamily="34" charset="0"/>
                        </a:rPr>
                        <a:t> decimal</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 single character, after conversion to unsigned</a:t>
                      </a:r>
                      <a:r>
                        <a:rPr lang="en-US" baseline="0" dirty="0" smtClean="0">
                          <a:latin typeface="Arial" panose="020B0604020202020204" pitchFamily="34" charset="0"/>
                          <a:cs typeface="Arial" panose="020B0604020202020204" pitchFamily="34" charset="0"/>
                        </a:rPr>
                        <a:t> char</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s</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char * - characters from string are printed until \0</a:t>
                      </a:r>
                      <a:r>
                        <a:rPr lang="en-US" baseline="0" dirty="0" smtClean="0">
                          <a:latin typeface="Arial" panose="020B0604020202020204" pitchFamily="34" charset="0"/>
                          <a:cs typeface="Arial" panose="020B0604020202020204" pitchFamily="34" charset="0"/>
                        </a:rPr>
                        <a:t> (NULL) or </a:t>
                      </a:r>
                      <a:r>
                        <a:rPr lang="en-US" i="1" baseline="0" dirty="0" smtClean="0">
                          <a:latin typeface="Arial" panose="020B0604020202020204" pitchFamily="34" charset="0"/>
                          <a:cs typeface="Arial" panose="020B0604020202020204" pitchFamily="34" charset="0"/>
                        </a:rPr>
                        <a:t>precision</a:t>
                      </a:r>
                      <a:r>
                        <a:rPr lang="en-US" baseline="0" dirty="0" smtClean="0">
                          <a:latin typeface="Arial" panose="020B0604020202020204" pitchFamily="34" charset="0"/>
                          <a:cs typeface="Arial" panose="020B0604020202020204" pitchFamily="34" charset="0"/>
                        </a:rPr>
                        <a:t> is reached</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f</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double – decimal notation of form</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mmm.ddd</a:t>
                      </a:r>
                      <a:r>
                        <a:rPr lang="en-US" baseline="0" dirty="0" smtClean="0">
                          <a:latin typeface="Arial" panose="020B0604020202020204" pitchFamily="34" charset="0"/>
                          <a:cs typeface="Arial" panose="020B0604020202020204" pitchFamily="34" charset="0"/>
                        </a:rPr>
                        <a:t> where number of decimals is specified by precision; precision of zero (0) suppresses the decimals altogether</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e,</a:t>
                      </a:r>
                      <a:r>
                        <a:rPr lang="en-US" baseline="0" dirty="0" smtClean="0">
                          <a:latin typeface="Arial" panose="020B0604020202020204" pitchFamily="34" charset="0"/>
                          <a:cs typeface="Arial" panose="020B0604020202020204" pitchFamily="34" charset="0"/>
                        </a:rPr>
                        <a:t> E</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double - </a:t>
                      </a:r>
                      <a:r>
                        <a:rPr lang="en-US" dirty="0" err="1" smtClean="0">
                          <a:latin typeface="Arial" panose="020B0604020202020204" pitchFamily="34" charset="0"/>
                          <a:cs typeface="Arial" panose="020B0604020202020204" pitchFamily="34" charset="0"/>
                        </a:rPr>
                        <a:t>exp</a:t>
                      </a:r>
                      <a:r>
                        <a:rPr lang="en-US" baseline="0" dirty="0" smtClean="0">
                          <a:latin typeface="Arial" panose="020B0604020202020204" pitchFamily="34" charset="0"/>
                          <a:cs typeface="Arial" panose="020B0604020202020204" pitchFamily="34" charset="0"/>
                        </a:rPr>
                        <a:t> notation; default precision of 6, 0 suppresses</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g,</a:t>
                      </a:r>
                      <a:r>
                        <a:rPr lang="en-US" baseline="0" dirty="0" smtClean="0">
                          <a:latin typeface="Arial" panose="020B0604020202020204" pitchFamily="34" charset="0"/>
                          <a:cs typeface="Arial" panose="020B0604020202020204" pitchFamily="34" charset="0"/>
                        </a:rPr>
                        <a:t> G</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double – Use </a:t>
                      </a:r>
                      <a:r>
                        <a:rPr lang="en-US" baseline="0" dirty="0" smtClean="0">
                          <a:latin typeface="Arial" panose="020B0604020202020204" pitchFamily="34" charset="0"/>
                          <a:cs typeface="Arial" panose="020B0604020202020204" pitchFamily="34" charset="0"/>
                        </a:rPr>
                        <a:t>%f for &lt;10^4 or %e for &gt;10^4</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p</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void</a:t>
                      </a:r>
                      <a:r>
                        <a:rPr lang="en-US" baseline="0" dirty="0" smtClean="0">
                          <a:latin typeface="Arial" panose="020B0604020202020204" pitchFamily="34" charset="0"/>
                          <a:cs typeface="Arial" panose="020B0604020202020204" pitchFamily="34" charset="0"/>
                        </a:rPr>
                        <a:t> * - print output as a pointer, platform dependent</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n</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Number of characters generated</a:t>
                      </a:r>
                      <a:r>
                        <a:rPr lang="en-US" baseline="0" dirty="0" smtClean="0">
                          <a:latin typeface="Arial" panose="020B0604020202020204" pitchFamily="34" charset="0"/>
                          <a:cs typeface="Arial" panose="020B0604020202020204" pitchFamily="34" charset="0"/>
                        </a:rPr>
                        <a:t> so far; goes into output</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No</a:t>
                      </a:r>
                      <a:r>
                        <a:rPr lang="en-US" baseline="0" dirty="0" smtClean="0">
                          <a:latin typeface="Arial" panose="020B0604020202020204" pitchFamily="34" charset="0"/>
                          <a:cs typeface="Arial" panose="020B0604020202020204" pitchFamily="34" charset="0"/>
                        </a:rPr>
                        <a:t> conversion, put a % percent sign in the output</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174201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b="1" dirty="0" err="1">
                <a:latin typeface="Consolas" panose="020B0609020204030204" pitchFamily="49" charset="0"/>
                <a:cs typeface="Consolas" panose="020B0609020204030204" pitchFamily="49" charset="0"/>
              </a:rPr>
              <a:t>s</a:t>
            </a:r>
            <a:r>
              <a:rPr lang="en-US" b="1" dirty="0" err="1" smtClean="0">
                <a:latin typeface="Consolas" panose="020B0609020204030204" pitchFamily="49" charset="0"/>
                <a:cs typeface="Consolas" panose="020B0609020204030204" pitchFamily="49" charset="0"/>
              </a:rPr>
              <a:t>printf</a:t>
            </a:r>
            <a:r>
              <a:rPr lang="en-US" b="1" dirty="0" smtClean="0">
                <a:latin typeface="Consolas" panose="020B0609020204030204" pitchFamily="49" charset="0"/>
                <a:cs typeface="Consolas" panose="020B0609020204030204" pitchFamily="49" charset="0"/>
              </a:rPr>
              <a:t>()</a:t>
            </a:r>
            <a:r>
              <a:rPr lang="en-US" dirty="0" smtClean="0"/>
              <a:t> Conversion Specifiers</a:t>
            </a:r>
            <a:endParaRPr lang="en-US"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a:spLocks noGrp="1"/>
          </p:cNvSpPr>
          <p:nvPr>
            <p:ph idx="1"/>
          </p:nvPr>
        </p:nvSpPr>
        <p:spPr>
          <a:xfrm>
            <a:off x="152400" y="457200"/>
            <a:ext cx="8686800" cy="564078"/>
          </a:xfrm>
        </p:spPr>
        <p:txBody>
          <a:bodyPr>
            <a:noAutofit/>
          </a:bodyPr>
          <a:lstStyle/>
          <a:p>
            <a:pPr marL="0" indent="0">
              <a:buNone/>
            </a:pPr>
            <a:r>
              <a:rPr lang="en-US" sz="2000" b="1" dirty="0" smtClean="0"/>
              <a:t>Below are the flags and what they do.</a:t>
            </a:r>
            <a:endParaRPr lang="en-US" sz="20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4044300143"/>
              </p:ext>
            </p:extLst>
          </p:nvPr>
        </p:nvGraphicFramePr>
        <p:xfrm>
          <a:off x="612772" y="1219200"/>
          <a:ext cx="7921628" cy="3317240"/>
        </p:xfrm>
        <a:graphic>
          <a:graphicData uri="http://schemas.openxmlformats.org/drawingml/2006/table">
            <a:tbl>
              <a:tblPr firstRow="1" bandRow="1">
                <a:tableStyleId>{5C22544A-7EE6-4342-B048-85BDC9FD1C3A}</a:tableStyleId>
              </a:tblPr>
              <a:tblGrid>
                <a:gridCol w="1743635"/>
                <a:gridCol w="6177993"/>
              </a:tblGrid>
              <a:tr h="370840">
                <a:tc>
                  <a:txBody>
                    <a:bodyPr/>
                    <a:lstStyle/>
                    <a:p>
                      <a:pPr algn="ctr"/>
                      <a:r>
                        <a:rPr lang="en-US" dirty="0" smtClean="0">
                          <a:latin typeface="Arial" panose="020B0604020202020204" pitchFamily="34" charset="0"/>
                          <a:cs typeface="Arial" panose="020B0604020202020204" pitchFamily="34" charset="0"/>
                        </a:rPr>
                        <a:t>Flag</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What it does</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Left justification</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Always</a:t>
                      </a:r>
                      <a:r>
                        <a:rPr lang="en-US" baseline="0" dirty="0" smtClean="0">
                          <a:latin typeface="Arial" panose="020B0604020202020204" pitchFamily="34" charset="0"/>
                          <a:cs typeface="Arial" panose="020B0604020202020204" pitchFamily="34" charset="0"/>
                        </a:rPr>
                        <a:t> print number with a sign</a:t>
                      </a:r>
                      <a:endParaRPr lang="en-US" dirty="0">
                        <a:latin typeface="Arial" panose="020B0604020202020204" pitchFamily="34" charset="0"/>
                        <a:cs typeface="Arial" panose="020B0604020202020204" pitchFamily="34" charset="0"/>
                      </a:endParaRPr>
                    </a:p>
                  </a:txBody>
                  <a:tcPr/>
                </a:tc>
              </a:tr>
              <a:tr h="370840">
                <a:tc>
                  <a:txBody>
                    <a:bodyPr/>
                    <a:lstStyle/>
                    <a:p>
                      <a:r>
                        <a:rPr lang="en-US" i="1" dirty="0" err="1" smtClean="0">
                          <a:latin typeface="Arial" panose="020B0604020202020204" pitchFamily="34" charset="0"/>
                          <a:cs typeface="Arial" panose="020B0604020202020204" pitchFamily="34" charset="0"/>
                        </a:rPr>
                        <a:t>spc</a:t>
                      </a:r>
                      <a:r>
                        <a:rPr lang="en-US" baseline="0" dirty="0" smtClean="0">
                          <a:latin typeface="Arial" panose="020B0604020202020204" pitchFamily="34" charset="0"/>
                          <a:cs typeface="Arial" panose="020B0604020202020204" pitchFamily="34" charset="0"/>
                        </a:rPr>
                        <a:t> (space)</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Prefix a space if first character is not a sign</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0</a:t>
                      </a:r>
                      <a:r>
                        <a:rPr lang="en-US" baseline="0" dirty="0" smtClean="0">
                          <a:latin typeface="Arial" panose="020B0604020202020204" pitchFamily="34" charset="0"/>
                          <a:cs typeface="Arial" panose="020B0604020202020204" pitchFamily="34" charset="0"/>
                        </a:rPr>
                        <a:t> (zero)</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Zero fill left for numeric conversions</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Alternate output form depending on conversion character</a:t>
                      </a:r>
                    </a:p>
                    <a:p>
                      <a:r>
                        <a:rPr lang="en-US" dirty="0" smtClean="0">
                          <a:latin typeface="Arial" panose="020B0604020202020204" pitchFamily="34" charset="0"/>
                          <a:cs typeface="Arial" panose="020B0604020202020204" pitchFamily="34" charset="0"/>
                        </a:rPr>
                        <a:t>o – first digit will be zero</a:t>
                      </a:r>
                    </a:p>
                    <a:p>
                      <a:r>
                        <a:rPr lang="en-US" dirty="0" smtClean="0">
                          <a:latin typeface="Arial" panose="020B0604020202020204" pitchFamily="34" charset="0"/>
                          <a:cs typeface="Arial" panose="020B0604020202020204" pitchFamily="34" charset="0"/>
                        </a:rPr>
                        <a:t>x or X – 0x</a:t>
                      </a:r>
                      <a:r>
                        <a:rPr lang="en-US" baseline="0" dirty="0" smtClean="0">
                          <a:latin typeface="Arial" panose="020B0604020202020204" pitchFamily="34" charset="0"/>
                          <a:cs typeface="Arial" panose="020B0604020202020204" pitchFamily="34" charset="0"/>
                        </a:rPr>
                        <a:t> or 0X (respectively) prefixed to non-zero results</a:t>
                      </a:r>
                    </a:p>
                    <a:p>
                      <a:r>
                        <a:rPr lang="en-US" baseline="0" dirty="0" smtClean="0">
                          <a:latin typeface="Arial" panose="020B0604020202020204" pitchFamily="34" charset="0"/>
                          <a:cs typeface="Arial" panose="020B0604020202020204" pitchFamily="34" charset="0"/>
                        </a:rPr>
                        <a:t>e, E, f, g and G – Output will always have a decimal point</a:t>
                      </a:r>
                    </a:p>
                    <a:p>
                      <a:r>
                        <a:rPr lang="en-US" baseline="0" dirty="0" smtClean="0">
                          <a:latin typeface="Arial" panose="020B0604020202020204" pitchFamily="34" charset="0"/>
                          <a:cs typeface="Arial" panose="020B0604020202020204" pitchFamily="34" charset="0"/>
                        </a:rPr>
                        <a:t>g and G – trailing zeroes will never be removed</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309185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b="1" dirty="0" err="1">
                <a:latin typeface="Consolas" panose="020B0609020204030204" pitchFamily="49" charset="0"/>
                <a:cs typeface="Consolas" panose="020B0609020204030204" pitchFamily="49" charset="0"/>
              </a:rPr>
              <a:t>s</a:t>
            </a:r>
            <a:r>
              <a:rPr lang="en-US" b="1" dirty="0" err="1" smtClean="0">
                <a:latin typeface="Consolas" panose="020B0609020204030204" pitchFamily="49" charset="0"/>
                <a:cs typeface="Consolas" panose="020B0609020204030204" pitchFamily="49" charset="0"/>
              </a:rPr>
              <a:t>printf</a:t>
            </a:r>
            <a:r>
              <a:rPr lang="en-US" b="1" dirty="0" smtClean="0">
                <a:latin typeface="Consolas" panose="020B0609020204030204" pitchFamily="49" charset="0"/>
                <a:cs typeface="Consolas" panose="020B0609020204030204" pitchFamily="49" charset="0"/>
              </a:rPr>
              <a:t>()</a:t>
            </a:r>
            <a:r>
              <a:rPr lang="en-US" dirty="0" smtClean="0"/>
              <a:t> Example</a:t>
            </a:r>
            <a:endParaRPr lang="en-US"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a:spLocks noGrp="1"/>
          </p:cNvSpPr>
          <p:nvPr>
            <p:ph idx="1"/>
          </p:nvPr>
        </p:nvSpPr>
        <p:spPr>
          <a:xfrm>
            <a:off x="152400" y="457200"/>
            <a:ext cx="8686800" cy="564078"/>
          </a:xfrm>
        </p:spPr>
        <p:txBody>
          <a:bodyPr>
            <a:noAutofit/>
          </a:bodyPr>
          <a:lstStyle/>
          <a:p>
            <a:pPr marL="0" indent="0">
              <a:buNone/>
            </a:pPr>
            <a:r>
              <a:rPr lang="en-US" sz="2000" b="1" dirty="0" smtClean="0"/>
              <a:t>Below is an example of how </a:t>
            </a:r>
            <a:r>
              <a:rPr lang="en-US" sz="2000" b="1" dirty="0" err="1" smtClean="0"/>
              <a:t>sprintf</a:t>
            </a:r>
            <a:r>
              <a:rPr lang="en-US" sz="2000" b="1" dirty="0" smtClean="0"/>
              <a:t>() can be used in actual code</a:t>
            </a:r>
            <a:endParaRPr lang="en-US" sz="2000" b="1" dirty="0" smtClean="0"/>
          </a:p>
        </p:txBody>
      </p:sp>
      <p:sp>
        <p:nvSpPr>
          <p:cNvPr id="7" name="Content Placeholder 2"/>
          <p:cNvSpPr txBox="1">
            <a:spLocks/>
          </p:cNvSpPr>
          <p:nvPr/>
        </p:nvSpPr>
        <p:spPr>
          <a:xfrm>
            <a:off x="327766" y="914400"/>
            <a:ext cx="8511433"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rgbClr val="FFFF00"/>
                </a:solidFill>
                <a:latin typeface="Consolas" panose="020B0609020204030204" pitchFamily="49" charset="0"/>
                <a:cs typeface="Consolas" panose="020B0609020204030204" pitchFamily="49" charset="0"/>
              </a:rPr>
              <a:t>#include </a:t>
            </a:r>
            <a:r>
              <a:rPr lang="en-US" sz="1400" b="1" dirty="0" smtClean="0">
                <a:solidFill>
                  <a:srgbClr val="FFFF00"/>
                </a:solidFill>
                <a:latin typeface="Consolas" panose="020B0609020204030204" pitchFamily="49" charset="0"/>
                <a:cs typeface="Consolas" panose="020B0609020204030204" pitchFamily="49" charset="0"/>
              </a:rPr>
              <a:t>&lt;</a:t>
            </a:r>
            <a:r>
              <a:rPr lang="en-US" sz="1400" b="1" dirty="0" err="1" smtClean="0">
                <a:solidFill>
                  <a:srgbClr val="FFFF00"/>
                </a:solidFill>
                <a:latin typeface="Consolas" panose="020B0609020204030204" pitchFamily="49" charset="0"/>
                <a:cs typeface="Consolas" panose="020B0609020204030204" pitchFamily="49" charset="0"/>
              </a:rPr>
              <a:t>stdio.h</a:t>
            </a:r>
            <a:r>
              <a:rPr lang="en-US" sz="1400" b="1" dirty="0" smtClean="0">
                <a:solidFill>
                  <a:srgbClr val="FFFF00"/>
                </a:solidFill>
                <a:latin typeface="Consolas" panose="020B0609020204030204" pitchFamily="49" charset="0"/>
                <a:cs typeface="Consolas" panose="020B0609020204030204" pitchFamily="49" charset="0"/>
              </a:rPr>
              <a:t>&gt;</a:t>
            </a:r>
            <a:endParaRPr lang="en-US" sz="1400" b="1" dirty="0">
              <a:solidFill>
                <a:srgbClr val="FFFF00"/>
              </a:solidFill>
              <a:latin typeface="Consolas" panose="020B0609020204030204" pitchFamily="49" charset="0"/>
              <a:cs typeface="Consolas" panose="020B0609020204030204" pitchFamily="49" charset="0"/>
            </a:endParaRPr>
          </a:p>
          <a:p>
            <a:pPr marL="0" indent="0">
              <a:buNone/>
            </a:pPr>
            <a:endParaRPr lang="en-US" sz="1400" b="1" dirty="0" smtClean="0">
              <a:solidFill>
                <a:srgbClr val="FFFF00"/>
              </a:solidFill>
              <a:latin typeface="Consolas" panose="020B0609020204030204" pitchFamily="49" charset="0"/>
              <a:cs typeface="Consolas" panose="020B0609020204030204" pitchFamily="49" charset="0"/>
            </a:endParaRPr>
          </a:p>
          <a:p>
            <a:pPr marL="0" indent="0">
              <a:buNone/>
            </a:pPr>
            <a:r>
              <a:rPr lang="en-US" sz="1400" b="1" dirty="0" err="1" smtClean="0">
                <a:solidFill>
                  <a:srgbClr val="FFFF00"/>
                </a:solidFill>
                <a:latin typeface="Consolas" panose="020B0609020204030204" pitchFamily="49" charset="0"/>
                <a:cs typeface="Consolas" panose="020B0609020204030204" pitchFamily="49" charset="0"/>
              </a:rPr>
              <a:t>int</a:t>
            </a:r>
            <a:r>
              <a:rPr lang="en-US" sz="1400" b="1" dirty="0" smtClean="0">
                <a:solidFill>
                  <a:srgbClr val="FFFF00"/>
                </a:solidFill>
                <a:latin typeface="Consolas" panose="020B0609020204030204" pitchFamily="49" charset="0"/>
                <a:cs typeface="Consolas" panose="020B0609020204030204" pitchFamily="49" charset="0"/>
              </a:rPr>
              <a:t> </a:t>
            </a:r>
            <a:r>
              <a:rPr lang="en-US" sz="1400" b="1" dirty="0" err="1" smtClean="0">
                <a:solidFill>
                  <a:srgbClr val="FFFF00"/>
                </a:solidFill>
                <a:latin typeface="Consolas" panose="020B0609020204030204" pitchFamily="49" charset="0"/>
                <a:cs typeface="Consolas" panose="020B0609020204030204" pitchFamily="49" charset="0"/>
              </a:rPr>
              <a:t>i</a:t>
            </a:r>
            <a:r>
              <a:rPr lang="en-US" sz="1400" b="1" dirty="0" smtClean="0">
                <a:solidFill>
                  <a:srgbClr val="FFFF00"/>
                </a:solidFill>
                <a:latin typeface="Consolas" panose="020B0609020204030204" pitchFamily="49" charset="0"/>
                <a:cs typeface="Consolas" panose="020B0609020204030204" pitchFamily="49" charset="0"/>
              </a:rPr>
              <a:t>=99; char c=65; double d=999999999;</a:t>
            </a:r>
          </a:p>
          <a:p>
            <a:pPr marL="0" indent="0">
              <a:buNone/>
            </a:pPr>
            <a:r>
              <a:rPr lang="en-US" sz="1400" b="1" dirty="0">
                <a:solidFill>
                  <a:srgbClr val="FFFF00"/>
                </a:solidFill>
                <a:latin typeface="Consolas" panose="020B0609020204030204" pitchFamily="49" charset="0"/>
                <a:cs typeface="Consolas" panose="020B0609020204030204" pitchFamily="49" charset="0"/>
              </a:rPr>
              <a:t>f</a:t>
            </a:r>
            <a:r>
              <a:rPr lang="en-US" sz="1400" b="1" dirty="0" smtClean="0">
                <a:solidFill>
                  <a:srgbClr val="FFFF00"/>
                </a:solidFill>
                <a:latin typeface="Consolas" panose="020B0609020204030204" pitchFamily="49" charset="0"/>
                <a:cs typeface="Consolas" panose="020B0609020204030204" pitchFamily="49" charset="0"/>
              </a:rPr>
              <a:t>loat f = 1234</a:t>
            </a:r>
            <a:r>
              <a:rPr lang="en-US" sz="1400" b="1" dirty="0" smtClean="0">
                <a:solidFill>
                  <a:srgbClr val="FFFF00"/>
                </a:solidFill>
                <a:latin typeface="Consolas" panose="020B0609020204030204" pitchFamily="49" charset="0"/>
                <a:cs typeface="Consolas" panose="020B0609020204030204" pitchFamily="49" charset="0"/>
              </a:rPr>
              <a:t>567.9133333; unsigned </a:t>
            </a:r>
            <a:r>
              <a:rPr lang="en-US" sz="1400" b="1" dirty="0" err="1" smtClean="0">
                <a:solidFill>
                  <a:srgbClr val="FFFF00"/>
                </a:solidFill>
                <a:latin typeface="Consolas" panose="020B0609020204030204" pitchFamily="49" charset="0"/>
                <a:cs typeface="Consolas" panose="020B0609020204030204" pitchFamily="49" charset="0"/>
              </a:rPr>
              <a:t>int</a:t>
            </a:r>
            <a:r>
              <a:rPr lang="en-US" sz="1400" b="1" dirty="0" smtClean="0">
                <a:solidFill>
                  <a:srgbClr val="FFFF00"/>
                </a:solidFill>
                <a:latin typeface="Consolas" panose="020B0609020204030204" pitchFamily="49" charset="0"/>
                <a:cs typeface="Consolas" panose="020B0609020204030204" pitchFamily="49" charset="0"/>
              </a:rPr>
              <a:t> u = 65536;</a:t>
            </a:r>
          </a:p>
          <a:p>
            <a:pPr marL="0" indent="0">
              <a:buNone/>
            </a:pPr>
            <a:r>
              <a:rPr lang="en-US" sz="1400" b="1" dirty="0" smtClean="0">
                <a:solidFill>
                  <a:srgbClr val="FFFF00"/>
                </a:solidFill>
                <a:latin typeface="Consolas" panose="020B0609020204030204" pitchFamily="49" charset="0"/>
                <a:cs typeface="Consolas" panose="020B0609020204030204" pitchFamily="49" charset="0"/>
              </a:rPr>
              <a:t>char </a:t>
            </a:r>
            <a:r>
              <a:rPr lang="en-US" sz="1400" b="1" dirty="0" err="1" smtClean="0">
                <a:solidFill>
                  <a:srgbClr val="FFFF00"/>
                </a:solidFill>
                <a:latin typeface="Consolas" panose="020B0609020204030204" pitchFamily="49" charset="0"/>
                <a:cs typeface="Consolas" panose="020B0609020204030204" pitchFamily="49" charset="0"/>
              </a:rPr>
              <a:t>sometext</a:t>
            </a:r>
            <a:r>
              <a:rPr lang="en-US" sz="1400" b="1" dirty="0" smtClean="0">
                <a:solidFill>
                  <a:srgbClr val="FFFF00"/>
                </a:solidFill>
                <a:latin typeface="Consolas" panose="020B0609020204030204" pitchFamily="49" charset="0"/>
                <a:cs typeface="Consolas" panose="020B0609020204030204" pitchFamily="49" charset="0"/>
              </a:rPr>
              <a:t>[] = “hello world”;</a:t>
            </a:r>
          </a:p>
          <a:p>
            <a:pPr marL="0" indent="0">
              <a:buNone/>
            </a:pPr>
            <a:r>
              <a:rPr lang="en-US" sz="1400" b="1" dirty="0">
                <a:solidFill>
                  <a:srgbClr val="FFFF00"/>
                </a:solidFill>
                <a:latin typeface="Consolas" panose="020B0609020204030204" pitchFamily="49" charset="0"/>
                <a:cs typeface="Consolas" panose="020B0609020204030204" pitchFamily="49" charset="0"/>
              </a:rPr>
              <a:t>c</a:t>
            </a:r>
            <a:r>
              <a:rPr lang="en-US" sz="1400" b="1" dirty="0" smtClean="0">
                <a:solidFill>
                  <a:srgbClr val="FFFF00"/>
                </a:solidFill>
                <a:latin typeface="Consolas" panose="020B0609020204030204" pitchFamily="49" charset="0"/>
                <a:cs typeface="Consolas" panose="020B0609020204030204" pitchFamily="49" charset="0"/>
              </a:rPr>
              <a:t>har buffer[255];</a:t>
            </a:r>
            <a:endParaRPr lang="en-US" sz="1400" b="1" dirty="0">
              <a:solidFill>
                <a:srgbClr val="FFFF00"/>
              </a:solidFill>
              <a:latin typeface="Consolas" panose="020B0609020204030204" pitchFamily="49" charset="0"/>
              <a:cs typeface="Consolas" panose="020B0609020204030204" pitchFamily="49" charset="0"/>
            </a:endParaRPr>
          </a:p>
          <a:p>
            <a:pPr marL="0" indent="0">
              <a:buNone/>
            </a:pPr>
            <a:endParaRPr lang="en-US" sz="1400" b="1" dirty="0">
              <a:solidFill>
                <a:srgbClr val="FFFF00"/>
              </a:solidFill>
              <a:latin typeface="Consolas" panose="020B0609020204030204" pitchFamily="49" charset="0"/>
              <a:cs typeface="Consolas" panose="020B0609020204030204" pitchFamily="49" charset="0"/>
            </a:endParaRPr>
          </a:p>
          <a:p>
            <a:pPr marL="0" indent="0">
              <a:buNone/>
            </a:pPr>
            <a:r>
              <a:rPr lang="en-US" sz="1400" b="1" dirty="0">
                <a:solidFill>
                  <a:srgbClr val="FFFF00"/>
                </a:solidFill>
                <a:latin typeface="Consolas" panose="020B0609020204030204" pitchFamily="49" charset="0"/>
                <a:cs typeface="Consolas" panose="020B0609020204030204" pitchFamily="49" charset="0"/>
              </a:rPr>
              <a:t>void setup() </a:t>
            </a:r>
          </a:p>
          <a:p>
            <a:pPr marL="0" indent="0">
              <a:buNone/>
            </a:pPr>
            <a:r>
              <a:rPr lang="en-US" sz="1400" b="1" dirty="0">
                <a:solidFill>
                  <a:srgbClr val="FFFF00"/>
                </a:solidFill>
                <a:latin typeface="Consolas" panose="020B0609020204030204" pitchFamily="49" charset="0"/>
                <a:cs typeface="Consolas" panose="020B0609020204030204" pitchFamily="49" charset="0"/>
              </a:rPr>
              <a:t>{</a:t>
            </a:r>
          </a:p>
          <a:p>
            <a:pPr marL="0" indent="0">
              <a:buNone/>
            </a:pPr>
            <a:r>
              <a:rPr lang="en-US" sz="1400" b="1" dirty="0">
                <a:solidFill>
                  <a:srgbClr val="FFFF00"/>
                </a:solidFill>
                <a:latin typeface="Consolas" panose="020B0609020204030204" pitchFamily="49" charset="0"/>
                <a:cs typeface="Consolas" panose="020B0609020204030204" pitchFamily="49" charset="0"/>
              </a:rPr>
              <a:t>  </a:t>
            </a:r>
            <a:r>
              <a:rPr lang="en-US" sz="1400" b="1" dirty="0" err="1" smtClean="0">
                <a:solidFill>
                  <a:srgbClr val="FFFF00"/>
                </a:solidFill>
                <a:latin typeface="Consolas" panose="020B0609020204030204" pitchFamily="49" charset="0"/>
                <a:cs typeface="Consolas" panose="020B0609020204030204" pitchFamily="49" charset="0"/>
              </a:rPr>
              <a:t>Serial.begin</a:t>
            </a:r>
            <a:r>
              <a:rPr lang="en-US" sz="1400" b="1" dirty="0" smtClean="0">
                <a:solidFill>
                  <a:srgbClr val="FFFF00"/>
                </a:solidFill>
                <a:latin typeface="Consolas" panose="020B0609020204030204" pitchFamily="49" charset="0"/>
                <a:cs typeface="Consolas" panose="020B0609020204030204" pitchFamily="49" charset="0"/>
              </a:rPr>
              <a:t>(9600);</a:t>
            </a:r>
          </a:p>
          <a:p>
            <a:pPr marL="0" indent="0">
              <a:buNone/>
            </a:pPr>
            <a:r>
              <a:rPr lang="en-US" sz="1400" b="1" dirty="0" smtClean="0">
                <a:solidFill>
                  <a:srgbClr val="FFFF00"/>
                </a:solidFill>
                <a:latin typeface="Consolas" panose="020B0609020204030204" pitchFamily="49" charset="0"/>
                <a:cs typeface="Consolas" panose="020B0609020204030204" pitchFamily="49" charset="0"/>
              </a:rPr>
              <a:t>  </a:t>
            </a:r>
            <a:r>
              <a:rPr lang="en-US" sz="1400" b="1" dirty="0" err="1" smtClean="0">
                <a:solidFill>
                  <a:srgbClr val="FFFF00"/>
                </a:solidFill>
                <a:latin typeface="Consolas" panose="020B0609020204030204" pitchFamily="49" charset="0"/>
                <a:cs typeface="Consolas" panose="020B0609020204030204" pitchFamily="49" charset="0"/>
              </a:rPr>
              <a:t>sprintf</a:t>
            </a:r>
            <a:r>
              <a:rPr lang="en-US" sz="1400" b="1" dirty="0" smtClean="0">
                <a:solidFill>
                  <a:srgbClr val="FFFF00"/>
                </a:solidFill>
                <a:latin typeface="Consolas" panose="020B0609020204030204" pitchFamily="49" charset="0"/>
                <a:cs typeface="Consolas" panose="020B0609020204030204" pitchFamily="49" charset="0"/>
              </a:rPr>
              <a:t>(buffer,”%</a:t>
            </a:r>
            <a:r>
              <a:rPr lang="en-US" sz="1400" b="1" dirty="0" err="1" smtClean="0">
                <a:solidFill>
                  <a:srgbClr val="FFFF00"/>
                </a:solidFill>
                <a:latin typeface="Consolas" panose="020B0609020204030204" pitchFamily="49" charset="0"/>
                <a:cs typeface="Consolas" panose="020B0609020204030204" pitchFamily="49" charset="0"/>
              </a:rPr>
              <a:t>i</a:t>
            </a:r>
            <a:r>
              <a:rPr lang="en-US" sz="1400" b="1" dirty="0">
                <a:solidFill>
                  <a:srgbClr val="FFFF00"/>
                </a:solidFill>
                <a:latin typeface="Consolas" panose="020B0609020204030204" pitchFamily="49" charset="0"/>
                <a:cs typeface="Consolas" panose="020B0609020204030204" pitchFamily="49" charset="0"/>
              </a:rPr>
              <a:t> </a:t>
            </a:r>
            <a:r>
              <a:rPr lang="en-US" sz="1400" b="1" dirty="0" smtClean="0">
                <a:solidFill>
                  <a:srgbClr val="FFFF00"/>
                </a:solidFill>
                <a:latin typeface="Consolas" panose="020B0609020204030204" pitchFamily="49" charset="0"/>
                <a:cs typeface="Consolas" panose="020B0609020204030204" pitchFamily="49" charset="0"/>
              </a:rPr>
              <a:t>@@ %c @@ %d @@ %f @@ %e @@ %u @@ %s, I, c, d, f, u, </a:t>
            </a:r>
            <a:r>
              <a:rPr lang="en-US" sz="1400" b="1" dirty="0" err="1" smtClean="0">
                <a:solidFill>
                  <a:srgbClr val="FFFF00"/>
                </a:solidFill>
                <a:latin typeface="Consolas" panose="020B0609020204030204" pitchFamily="49" charset="0"/>
                <a:cs typeface="Consolas" panose="020B0609020204030204" pitchFamily="49" charset="0"/>
              </a:rPr>
              <a:t>sometext</a:t>
            </a:r>
            <a:r>
              <a:rPr lang="en-US" sz="1400" b="1" dirty="0" smtClean="0">
                <a:solidFill>
                  <a:srgbClr val="FFFF00"/>
                </a:solidFill>
                <a:latin typeface="Consolas" panose="020B0609020204030204" pitchFamily="49" charset="0"/>
                <a:cs typeface="Consolas" panose="020B0609020204030204" pitchFamily="49" charset="0"/>
              </a:rPr>
              <a:t>);</a:t>
            </a:r>
          </a:p>
          <a:p>
            <a:pPr marL="0" indent="0">
              <a:buNone/>
            </a:pPr>
            <a:r>
              <a:rPr lang="en-US" sz="1400" b="1" dirty="0">
                <a:solidFill>
                  <a:srgbClr val="FFFF00"/>
                </a:solidFill>
                <a:latin typeface="Consolas" panose="020B0609020204030204" pitchFamily="49" charset="0"/>
                <a:cs typeface="Consolas" panose="020B0609020204030204" pitchFamily="49" charset="0"/>
              </a:rPr>
              <a:t> </a:t>
            </a:r>
            <a:r>
              <a:rPr lang="en-US" sz="1400" b="1" dirty="0" smtClean="0">
                <a:solidFill>
                  <a:srgbClr val="FFFF00"/>
                </a:solidFill>
                <a:latin typeface="Consolas" panose="020B0609020204030204" pitchFamily="49" charset="0"/>
                <a:cs typeface="Consolas" panose="020B0609020204030204" pitchFamily="49" charset="0"/>
              </a:rPr>
              <a:t> </a:t>
            </a:r>
            <a:r>
              <a:rPr lang="en-US" sz="1400" b="1" dirty="0" err="1" smtClean="0">
                <a:solidFill>
                  <a:srgbClr val="FFFF00"/>
                </a:solidFill>
                <a:latin typeface="Consolas" panose="020B0609020204030204" pitchFamily="49" charset="0"/>
                <a:cs typeface="Consolas" panose="020B0609020204030204" pitchFamily="49" charset="0"/>
              </a:rPr>
              <a:t>Serial.println</a:t>
            </a:r>
            <a:r>
              <a:rPr lang="en-US" sz="1400" b="1" dirty="0" smtClean="0">
                <a:solidFill>
                  <a:srgbClr val="FFFF00"/>
                </a:solidFill>
                <a:latin typeface="Consolas" panose="020B0609020204030204" pitchFamily="49" charset="0"/>
                <a:cs typeface="Consolas" panose="020B0609020204030204" pitchFamily="49" charset="0"/>
              </a:rPr>
              <a:t>(buffer);</a:t>
            </a:r>
            <a:endParaRPr lang="en-US" sz="1400" b="1" dirty="0">
              <a:solidFill>
                <a:srgbClr val="FFFF00"/>
              </a:solidFill>
              <a:latin typeface="Consolas" panose="020B0609020204030204" pitchFamily="49" charset="0"/>
              <a:cs typeface="Consolas" panose="020B0609020204030204" pitchFamily="49" charset="0"/>
            </a:endParaRPr>
          </a:p>
          <a:p>
            <a:pPr marL="0" indent="0">
              <a:buNone/>
            </a:pPr>
            <a:r>
              <a:rPr lang="en-US" sz="1400" b="1" dirty="0">
                <a:solidFill>
                  <a:srgbClr val="FFFF00"/>
                </a:solidFill>
                <a:latin typeface="Consolas" panose="020B0609020204030204" pitchFamily="49" charset="0"/>
                <a:cs typeface="Consolas" panose="020B0609020204030204" pitchFamily="49" charset="0"/>
              </a:rPr>
              <a:t>}</a:t>
            </a:r>
          </a:p>
          <a:p>
            <a:pPr marL="0" indent="0">
              <a:buNone/>
            </a:pPr>
            <a:endParaRPr lang="en-US" sz="1400" b="1" dirty="0">
              <a:solidFill>
                <a:srgbClr val="FFFF00"/>
              </a:solidFill>
              <a:latin typeface="Consolas" panose="020B0609020204030204" pitchFamily="49" charset="0"/>
              <a:cs typeface="Consolas" panose="020B0609020204030204" pitchFamily="49" charset="0"/>
            </a:endParaRPr>
          </a:p>
          <a:p>
            <a:pPr marL="0" indent="0">
              <a:buNone/>
            </a:pPr>
            <a:r>
              <a:rPr lang="en-US" sz="1400" b="1" dirty="0">
                <a:solidFill>
                  <a:srgbClr val="FFFF00"/>
                </a:solidFill>
                <a:latin typeface="Consolas" panose="020B0609020204030204" pitchFamily="49" charset="0"/>
                <a:cs typeface="Consolas" panose="020B0609020204030204" pitchFamily="49" charset="0"/>
              </a:rPr>
              <a:t>void loop() </a:t>
            </a:r>
          </a:p>
          <a:p>
            <a:pPr marL="0" indent="0">
              <a:buNone/>
            </a:pPr>
            <a:r>
              <a:rPr lang="en-US" sz="1400" b="1" dirty="0">
                <a:solidFill>
                  <a:srgbClr val="FFFF00"/>
                </a:solidFill>
                <a:latin typeface="Consolas" panose="020B0609020204030204" pitchFamily="49" charset="0"/>
                <a:cs typeface="Consolas" panose="020B0609020204030204" pitchFamily="49" charset="0"/>
              </a:rPr>
              <a:t>{</a:t>
            </a:r>
          </a:p>
          <a:p>
            <a:pPr marL="0" indent="0">
              <a:buNone/>
            </a:pPr>
            <a:r>
              <a:rPr lang="en-US" sz="1400" b="1" dirty="0" smtClean="0">
                <a:solidFill>
                  <a:srgbClr val="FFFF00"/>
                </a:solidFill>
                <a:latin typeface="Consolas" panose="020B0609020204030204" pitchFamily="49" charset="0"/>
                <a:cs typeface="Consolas" panose="020B0609020204030204" pitchFamily="49" charset="0"/>
              </a:rPr>
              <a:t>}</a:t>
            </a:r>
            <a:endParaRPr lang="en-US" sz="1400" b="1" dirty="0" smtClean="0">
              <a:solidFill>
                <a:srgbClr val="FFFF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3130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Timekeeping Epochs</a:t>
            </a:r>
            <a:endParaRPr lang="en-US" sz="3200"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pPr>
              <a:spcBef>
                <a:spcPts val="1200"/>
              </a:spcBef>
            </a:pPr>
            <a:r>
              <a:rPr lang="en-US" sz="2400" dirty="0" smtClean="0"/>
              <a:t>Nearly all operating systems have the concept of an epoch, the date and time from which the operating system measures time</a:t>
            </a:r>
            <a:endParaRPr lang="en-US" sz="2400" i="1" dirty="0" smtClean="0"/>
          </a:p>
          <a:p>
            <a:pPr>
              <a:spcBef>
                <a:spcPts val="1200"/>
              </a:spcBef>
            </a:pPr>
            <a:r>
              <a:rPr lang="en-US" sz="2400" dirty="0" smtClean="0"/>
              <a:t>For Unix and Linux, the epoch is January 1, 1970</a:t>
            </a:r>
            <a:endParaRPr lang="en-US" dirty="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For Windows, the epoch is January 1, 1601</a:t>
            </a:r>
            <a:endParaRPr lang="en-US" sz="2400" dirty="0" smtClean="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By contrast, for humans our epoch is January 1, 0 AD (or BCE if we are being secularly correct abou</a:t>
            </a:r>
            <a:r>
              <a:rPr lang="en-US" sz="2400" dirty="0" smtClean="0"/>
              <a:t>t it)</a:t>
            </a:r>
            <a:endParaRPr lang="en-US" sz="2400" dirty="0" smtClean="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Most computer systems determine </a:t>
            </a:r>
            <a:r>
              <a:rPr lang="en-US" sz="2400" i="1" dirty="0" smtClean="0"/>
              <a:t>present time </a:t>
            </a:r>
            <a:r>
              <a:rPr lang="en-US" sz="2400" dirty="0" smtClean="0"/>
              <a:t>as the amount of time elapsed since the epoch.</a:t>
            </a:r>
          </a:p>
          <a:p>
            <a:pPr>
              <a:spcBef>
                <a:spcPts val="1200"/>
              </a:spcBef>
            </a:pPr>
            <a:r>
              <a:rPr lang="en-US" sz="2400" dirty="0" smtClean="0"/>
              <a:t>For Unix/Linux systems, this is seconds passed since the epoch</a:t>
            </a:r>
          </a:p>
          <a:p>
            <a:pPr>
              <a:spcBef>
                <a:spcPts val="1200"/>
              </a:spcBef>
            </a:pPr>
            <a:r>
              <a:rPr lang="en-US" sz="2400" dirty="0" smtClean="0"/>
              <a:t>For Windows, it’s 100-nanosecond (.1 </a:t>
            </a:r>
            <a:r>
              <a:rPr lang="en-US" sz="2400" dirty="0" err="1" smtClean="0"/>
              <a:t>uS</a:t>
            </a:r>
            <a:r>
              <a:rPr lang="en-US" sz="2400" dirty="0" smtClean="0"/>
              <a:t>) intervals passed since the epoch</a:t>
            </a:r>
          </a:p>
          <a:p>
            <a:pPr>
              <a:spcBef>
                <a:spcPts val="1200"/>
              </a:spcBef>
            </a:pPr>
            <a:r>
              <a:rPr lang="en-US" sz="2400" dirty="0" smtClean="0"/>
              <a:t>Epochs are not relative to any </a:t>
            </a:r>
            <a:r>
              <a:rPr lang="en-US" sz="2400" dirty="0" err="1" smtClean="0"/>
              <a:t>timezone</a:t>
            </a:r>
            <a:r>
              <a:rPr lang="en-US" sz="2400" dirty="0" smtClean="0"/>
              <a:t>, so they are all UTC (Universal Coordinated Time aka Greenwich Mean Time aka Zulu Time).</a:t>
            </a:r>
            <a:endParaRPr lang="en-US" sz="2400" dirty="0" smtClean="0"/>
          </a:p>
        </p:txBody>
      </p:sp>
    </p:spTree>
    <p:extLst>
      <p:ext uri="{BB962C8B-B14F-4D97-AF65-F5344CB8AC3E}">
        <p14:creationId xmlns:p14="http://schemas.microsoft.com/office/powerpoint/2010/main" val="4212437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Epoch Problems</a:t>
            </a:r>
            <a:endParaRPr lang="en-US" sz="3200" dirty="0"/>
          </a:p>
        </p:txBody>
      </p:sp>
      <p:sp>
        <p:nvSpPr>
          <p:cNvPr id="3" name="Content Placeholder 2"/>
          <p:cNvSpPr>
            <a:spLocks noGrp="1"/>
          </p:cNvSpPr>
          <p:nvPr>
            <p:ph idx="1"/>
          </p:nvPr>
        </p:nvSpPr>
        <p:spPr>
          <a:xfrm>
            <a:off x="457200" y="914400"/>
            <a:ext cx="8229600" cy="5638800"/>
          </a:xfrm>
        </p:spPr>
        <p:txBody>
          <a:bodyPr>
            <a:normAutofit lnSpcReduction="10000"/>
          </a:bodyPr>
          <a:lstStyle/>
          <a:p>
            <a:pPr>
              <a:spcBef>
                <a:spcPts val="1200"/>
              </a:spcBef>
            </a:pPr>
            <a:r>
              <a:rPr lang="en-US" sz="2400" dirty="0" smtClean="0"/>
              <a:t>At some point, the variable or register used to store time in the operating system will “roll over” when it reaches its maximum value</a:t>
            </a:r>
            <a:endParaRPr lang="en-US" sz="2400" i="1" dirty="0" smtClean="0"/>
          </a:p>
          <a:p>
            <a:pPr>
              <a:spcBef>
                <a:spcPts val="1200"/>
              </a:spcBef>
            </a:pPr>
            <a:r>
              <a:rPr lang="en-US" sz="2400" dirty="0" smtClean="0"/>
              <a:t>For older mainframes that used January 1, 1900 as the epoch and stored the elapsed delta time using a 2-digit year, the rollover occurred at 23:59PM on December 31, 1999 leading to the so-called Year 2000 Crisis or Y2K</a:t>
            </a:r>
            <a:endParaRPr lang="en-US" dirty="0">
              <a:solidFill>
                <a:srgbClr val="FFFF00"/>
              </a:solidFill>
              <a:latin typeface="Consolas" panose="020B0609020204030204" pitchFamily="49" charset="0"/>
              <a:cs typeface="Consolas" panose="020B0609020204030204" pitchFamily="49" charset="0"/>
            </a:endParaRPr>
          </a:p>
          <a:p>
            <a:pPr>
              <a:spcBef>
                <a:spcPts val="1200"/>
              </a:spcBef>
            </a:pPr>
            <a:r>
              <a:rPr lang="en-US" sz="2400" dirty="0"/>
              <a:t>Many Unix/Linux systems will experience an overflow problem on 19 January 2038 if not fixed beforehand. This is known as the Year 2038 </a:t>
            </a:r>
            <a:r>
              <a:rPr lang="en-US" sz="2400" dirty="0" smtClean="0"/>
              <a:t>problem.</a:t>
            </a:r>
          </a:p>
          <a:p>
            <a:pPr>
              <a:spcBef>
                <a:spcPts val="1200"/>
              </a:spcBef>
            </a:pPr>
            <a:r>
              <a:rPr lang="en-US" sz="2400" dirty="0" smtClean="0"/>
              <a:t>GPS (Global Positioning System) calculates its time from </a:t>
            </a:r>
            <a:r>
              <a:rPr lang="en-US" sz="2400" dirty="0"/>
              <a:t>an epoch, transmits the offset between UTC time and GPS time, and must update this offset every time there is a leap second, requiring GPS receiving devices to handle the update correctly.</a:t>
            </a:r>
            <a:endParaRPr lang="en-US" sz="2400" dirty="0" smtClean="0"/>
          </a:p>
        </p:txBody>
      </p:sp>
    </p:spTree>
    <p:extLst>
      <p:ext uri="{BB962C8B-B14F-4D97-AF65-F5344CB8AC3E}">
        <p14:creationId xmlns:p14="http://schemas.microsoft.com/office/powerpoint/2010/main" val="3865598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C++ </a:t>
            </a:r>
            <a:r>
              <a:rPr lang="en-US" sz="3200" dirty="0" err="1" smtClean="0"/>
              <a:t>struct</a:t>
            </a:r>
            <a:r>
              <a:rPr lang="en-US" sz="3200" dirty="0" smtClean="0"/>
              <a:t> tm</a:t>
            </a:r>
            <a:endParaRPr lang="en-US" sz="3200" dirty="0"/>
          </a:p>
        </p:txBody>
      </p:sp>
      <p:sp>
        <p:nvSpPr>
          <p:cNvPr id="3" name="Content Placeholder 2"/>
          <p:cNvSpPr>
            <a:spLocks noGrp="1"/>
          </p:cNvSpPr>
          <p:nvPr>
            <p:ph idx="1"/>
          </p:nvPr>
        </p:nvSpPr>
        <p:spPr>
          <a:xfrm>
            <a:off x="457200" y="914400"/>
            <a:ext cx="8229600" cy="1447800"/>
          </a:xfrm>
        </p:spPr>
        <p:txBody>
          <a:bodyPr>
            <a:normAutofit/>
          </a:bodyPr>
          <a:lstStyle/>
          <a:p>
            <a:pPr>
              <a:spcBef>
                <a:spcPts val="1200"/>
              </a:spcBef>
            </a:pPr>
            <a:r>
              <a:rPr lang="en-US" sz="2000" dirty="0" smtClean="0"/>
              <a:t>C/C++ utilize a standard data structure for storing and handling time</a:t>
            </a:r>
            <a:endParaRPr lang="en-US" sz="2000" i="1" dirty="0" smtClean="0"/>
          </a:p>
          <a:p>
            <a:pPr>
              <a:spcBef>
                <a:spcPts val="1200"/>
              </a:spcBef>
            </a:pPr>
            <a:r>
              <a:rPr lang="en-US" sz="2000" dirty="0" smtClean="0"/>
              <a:t>This data structure is </a:t>
            </a:r>
            <a:r>
              <a:rPr lang="en-US" sz="2000" b="1" dirty="0" err="1" smtClean="0">
                <a:solidFill>
                  <a:srgbClr val="FFFF00"/>
                </a:solidFill>
                <a:latin typeface="Consolas" panose="020B0609020204030204" pitchFamily="49" charset="0"/>
                <a:cs typeface="Consolas" panose="020B0609020204030204" pitchFamily="49" charset="0"/>
              </a:rPr>
              <a:t>struct</a:t>
            </a:r>
            <a:r>
              <a:rPr lang="en-US" sz="2000" b="1" dirty="0" smtClean="0">
                <a:solidFill>
                  <a:srgbClr val="FFFF00"/>
                </a:solidFill>
                <a:latin typeface="Consolas" panose="020B0609020204030204" pitchFamily="49" charset="0"/>
                <a:cs typeface="Consolas" panose="020B0609020204030204" pitchFamily="49" charset="0"/>
              </a:rPr>
              <a:t> tm</a:t>
            </a:r>
            <a:r>
              <a:rPr lang="en-US" sz="2000" dirty="0" smtClean="0"/>
              <a:t>, defined in </a:t>
            </a:r>
            <a:r>
              <a:rPr lang="en-US" sz="2000" b="1" dirty="0" err="1" smtClean="0">
                <a:solidFill>
                  <a:srgbClr val="FFFF00"/>
                </a:solidFill>
                <a:latin typeface="Consolas" panose="020B0609020204030204" pitchFamily="49" charset="0"/>
                <a:cs typeface="Consolas" panose="020B0609020204030204" pitchFamily="49" charset="0"/>
              </a:rPr>
              <a:t>time.h</a:t>
            </a:r>
            <a:endParaRPr lang="en-US" sz="2800" b="1" dirty="0">
              <a:solidFill>
                <a:srgbClr val="FFFF00"/>
              </a:solidFill>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4200323"/>
              </p:ext>
            </p:extLst>
          </p:nvPr>
        </p:nvGraphicFramePr>
        <p:xfrm>
          <a:off x="228600" y="1828800"/>
          <a:ext cx="8610600" cy="4541520"/>
        </p:xfrm>
        <a:graphic>
          <a:graphicData uri="http://schemas.openxmlformats.org/drawingml/2006/table">
            <a:tbl>
              <a:tblPr firstRow="1" bandRow="1">
                <a:tableStyleId>{5C22544A-7EE6-4342-B048-85BDC9FD1C3A}</a:tableStyleId>
              </a:tblPr>
              <a:tblGrid>
                <a:gridCol w="2152650"/>
                <a:gridCol w="2152650"/>
                <a:gridCol w="2152650"/>
                <a:gridCol w="2152650"/>
              </a:tblGrid>
              <a:tr h="370840">
                <a:tc>
                  <a:txBody>
                    <a:bodyPr/>
                    <a:lstStyle/>
                    <a:p>
                      <a:pPr algn="l" fontAlgn="ctr"/>
                      <a:r>
                        <a:rPr lang="en-US" sz="1600" dirty="0">
                          <a:effectLst/>
                          <a:latin typeface="Arial" panose="020B0604020202020204" pitchFamily="34" charset="0"/>
                          <a:cs typeface="Arial" panose="020B0604020202020204" pitchFamily="34" charset="0"/>
                        </a:rPr>
                        <a:t>Member</a:t>
                      </a:r>
                    </a:p>
                  </a:txBody>
                  <a:tcPr anchor="ctr"/>
                </a:tc>
                <a:tc>
                  <a:txBody>
                    <a:bodyPr/>
                    <a:lstStyle/>
                    <a:p>
                      <a:pPr algn="l" fontAlgn="ctr"/>
                      <a:r>
                        <a:rPr lang="en-US" sz="1600">
                          <a:effectLst/>
                          <a:latin typeface="Arial" panose="020B0604020202020204" pitchFamily="34" charset="0"/>
                          <a:cs typeface="Arial" panose="020B0604020202020204" pitchFamily="34" charset="0"/>
                        </a:rPr>
                        <a:t>Type</a:t>
                      </a:r>
                    </a:p>
                  </a:txBody>
                  <a:tcPr anchor="ctr"/>
                </a:tc>
                <a:tc>
                  <a:txBody>
                    <a:bodyPr/>
                    <a:lstStyle/>
                    <a:p>
                      <a:pPr algn="l" fontAlgn="ctr"/>
                      <a:r>
                        <a:rPr lang="en-US" sz="1600">
                          <a:effectLst/>
                          <a:latin typeface="Arial" panose="020B0604020202020204" pitchFamily="34" charset="0"/>
                          <a:cs typeface="Arial" panose="020B0604020202020204" pitchFamily="34" charset="0"/>
                        </a:rPr>
                        <a:t>Meaning</a:t>
                      </a:r>
                    </a:p>
                  </a:txBody>
                  <a:tcPr anchor="ctr"/>
                </a:tc>
                <a:tc>
                  <a:txBody>
                    <a:bodyPr/>
                    <a:lstStyle/>
                    <a:p>
                      <a:pPr algn="l" fontAlgn="ctr"/>
                      <a:r>
                        <a:rPr lang="en-US" sz="1600">
                          <a:effectLst/>
                          <a:latin typeface="Arial" panose="020B0604020202020204" pitchFamily="34" charset="0"/>
                          <a:cs typeface="Arial" panose="020B0604020202020204" pitchFamily="34" charset="0"/>
                        </a:rPr>
                        <a:t>Range</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tm_sec</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seconds after the minute</a:t>
                      </a:r>
                    </a:p>
                  </a:txBody>
                  <a:tcPr anchor="ctr"/>
                </a:tc>
                <a:tc>
                  <a:txBody>
                    <a:bodyPr/>
                    <a:lstStyle/>
                    <a:p>
                      <a:pPr algn="l" fontAlgn="ctr"/>
                      <a:r>
                        <a:rPr lang="en-US" sz="1600">
                          <a:effectLst/>
                          <a:latin typeface="Arial" panose="020B0604020202020204" pitchFamily="34" charset="0"/>
                          <a:cs typeface="Arial" panose="020B0604020202020204" pitchFamily="34" charset="0"/>
                        </a:rPr>
                        <a:t>0-60*</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tm_min</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minutes after the hour</a:t>
                      </a:r>
                    </a:p>
                  </a:txBody>
                  <a:tcPr anchor="ctr"/>
                </a:tc>
                <a:tc>
                  <a:txBody>
                    <a:bodyPr/>
                    <a:lstStyle/>
                    <a:p>
                      <a:pPr algn="l" fontAlgn="ctr"/>
                      <a:r>
                        <a:rPr lang="en-US" sz="1600">
                          <a:effectLst/>
                          <a:latin typeface="Arial" panose="020B0604020202020204" pitchFamily="34" charset="0"/>
                          <a:cs typeface="Arial" panose="020B0604020202020204" pitchFamily="34" charset="0"/>
                        </a:rPr>
                        <a:t>0-59</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tm_hour</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hours since midnight</a:t>
                      </a:r>
                    </a:p>
                  </a:txBody>
                  <a:tcPr anchor="ctr"/>
                </a:tc>
                <a:tc>
                  <a:txBody>
                    <a:bodyPr/>
                    <a:lstStyle/>
                    <a:p>
                      <a:pPr algn="l" fontAlgn="ctr"/>
                      <a:r>
                        <a:rPr lang="en-US" sz="1600">
                          <a:effectLst/>
                          <a:latin typeface="Arial" panose="020B0604020202020204" pitchFamily="34" charset="0"/>
                          <a:cs typeface="Arial" panose="020B0604020202020204" pitchFamily="34" charset="0"/>
                        </a:rPr>
                        <a:t>0-23</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tm_mday</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day of the month</a:t>
                      </a:r>
                    </a:p>
                  </a:txBody>
                  <a:tcPr anchor="ctr"/>
                </a:tc>
                <a:tc>
                  <a:txBody>
                    <a:bodyPr/>
                    <a:lstStyle/>
                    <a:p>
                      <a:pPr algn="l" fontAlgn="ctr"/>
                      <a:r>
                        <a:rPr lang="en-US" sz="1600">
                          <a:effectLst/>
                          <a:latin typeface="Arial" panose="020B0604020202020204" pitchFamily="34" charset="0"/>
                          <a:cs typeface="Arial" panose="020B0604020202020204" pitchFamily="34" charset="0"/>
                        </a:rPr>
                        <a:t>1-31</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tm_mon</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months since January</a:t>
                      </a:r>
                    </a:p>
                  </a:txBody>
                  <a:tcPr anchor="ctr"/>
                </a:tc>
                <a:tc>
                  <a:txBody>
                    <a:bodyPr/>
                    <a:lstStyle/>
                    <a:p>
                      <a:pPr algn="l" fontAlgn="ctr"/>
                      <a:r>
                        <a:rPr lang="en-US" sz="1600">
                          <a:effectLst/>
                          <a:latin typeface="Arial" panose="020B0604020202020204" pitchFamily="34" charset="0"/>
                          <a:cs typeface="Arial" panose="020B0604020202020204" pitchFamily="34" charset="0"/>
                        </a:rPr>
                        <a:t>0-11</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tm_year</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years since 1900</a:t>
                      </a:r>
                    </a:p>
                  </a:txBody>
                  <a:tcPr anchor="ctr"/>
                </a:tc>
                <a:tc>
                  <a:txBody>
                    <a:bodyPr/>
                    <a:lstStyle/>
                    <a:p>
                      <a:pPr algn="l" fontAlgn="ctr"/>
                      <a:endParaRPr lang="en-US" sz="1600">
                        <a:effectLst/>
                        <a:latin typeface="Arial" panose="020B0604020202020204" pitchFamily="34" charset="0"/>
                        <a:cs typeface="Arial" panose="020B0604020202020204" pitchFamily="34" charset="0"/>
                      </a:endParaRP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tm_wday</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a:effectLst/>
                          <a:latin typeface="Arial" panose="020B0604020202020204" pitchFamily="34" charset="0"/>
                          <a:cs typeface="Arial" panose="020B0604020202020204" pitchFamily="34" charset="0"/>
                        </a:rPr>
                        <a:t>days since Sunday</a:t>
                      </a:r>
                    </a:p>
                  </a:txBody>
                  <a:tcPr anchor="ctr"/>
                </a:tc>
                <a:tc>
                  <a:txBody>
                    <a:bodyPr/>
                    <a:lstStyle/>
                    <a:p>
                      <a:pPr algn="l" fontAlgn="ctr"/>
                      <a:r>
                        <a:rPr lang="en-US" sz="1600">
                          <a:effectLst/>
                          <a:latin typeface="Arial" panose="020B0604020202020204" pitchFamily="34" charset="0"/>
                          <a:cs typeface="Arial" panose="020B0604020202020204" pitchFamily="34" charset="0"/>
                        </a:rPr>
                        <a:t>0-6</a:t>
                      </a:r>
                    </a:p>
                  </a:txBody>
                  <a:tcPr anchor="ctr"/>
                </a:tc>
              </a:tr>
              <a:tr h="370840">
                <a:tc>
                  <a:txBody>
                    <a:bodyPr/>
                    <a:lstStyle/>
                    <a:p>
                      <a:pPr algn="l" fontAlgn="ctr"/>
                      <a:r>
                        <a:rPr lang="en-US" sz="1600">
                          <a:effectLst/>
                          <a:latin typeface="Arial" panose="020B0604020202020204" pitchFamily="34" charset="0"/>
                          <a:cs typeface="Arial" panose="020B0604020202020204" pitchFamily="34" charset="0"/>
                        </a:rPr>
                        <a:t>tm_yday</a:t>
                      </a:r>
                    </a:p>
                  </a:txBody>
                  <a:tcPr anchor="ctr"/>
                </a:tc>
                <a:tc>
                  <a:txBody>
                    <a:bodyPr/>
                    <a:lstStyle/>
                    <a:p>
                      <a:pPr algn="l" fontAlgn="ctr"/>
                      <a:r>
                        <a:rPr lang="en-US" sz="1600">
                          <a:effectLst/>
                          <a:latin typeface="Arial" panose="020B0604020202020204" pitchFamily="34" charset="0"/>
                          <a:cs typeface="Arial" panose="020B0604020202020204" pitchFamily="34" charset="0"/>
                        </a:rPr>
                        <a:t>int</a:t>
                      </a:r>
                    </a:p>
                  </a:txBody>
                  <a:tcPr anchor="ctr"/>
                </a:tc>
                <a:tc>
                  <a:txBody>
                    <a:bodyPr/>
                    <a:lstStyle/>
                    <a:p>
                      <a:pPr algn="l" fontAlgn="ctr"/>
                      <a:r>
                        <a:rPr lang="en-US" sz="1600" dirty="0">
                          <a:effectLst/>
                          <a:latin typeface="Arial" panose="020B0604020202020204" pitchFamily="34" charset="0"/>
                          <a:cs typeface="Arial" panose="020B0604020202020204" pitchFamily="34" charset="0"/>
                        </a:rPr>
                        <a:t>days since January 1</a:t>
                      </a:r>
                    </a:p>
                  </a:txBody>
                  <a:tcPr anchor="ctr"/>
                </a:tc>
                <a:tc>
                  <a:txBody>
                    <a:bodyPr/>
                    <a:lstStyle/>
                    <a:p>
                      <a:pPr algn="l" fontAlgn="ctr"/>
                      <a:r>
                        <a:rPr lang="en-US" sz="1600">
                          <a:effectLst/>
                          <a:latin typeface="Arial" panose="020B0604020202020204" pitchFamily="34" charset="0"/>
                          <a:cs typeface="Arial" panose="020B0604020202020204" pitchFamily="34" charset="0"/>
                        </a:rPr>
                        <a:t>0-365</a:t>
                      </a:r>
                    </a:p>
                  </a:txBody>
                  <a:tcPr anchor="ctr"/>
                </a:tc>
              </a:tr>
              <a:tr h="370840">
                <a:tc>
                  <a:txBody>
                    <a:bodyPr/>
                    <a:lstStyle/>
                    <a:p>
                      <a:pPr algn="l" fontAlgn="ctr"/>
                      <a:r>
                        <a:rPr lang="en-US" sz="1600" b="0" i="0">
                          <a:solidFill>
                            <a:srgbClr val="000000"/>
                          </a:solidFill>
                          <a:effectLst/>
                          <a:latin typeface="Arial" panose="020B0604020202020204" pitchFamily="34" charset="0"/>
                          <a:cs typeface="Arial" panose="020B0604020202020204" pitchFamily="34" charset="0"/>
                        </a:rPr>
                        <a:t>tm_isdst</a:t>
                      </a:r>
                    </a:p>
                  </a:txBody>
                  <a:tcPr anchor="ctr"/>
                </a:tc>
                <a:tc>
                  <a:txBody>
                    <a:bodyPr/>
                    <a:lstStyle/>
                    <a:p>
                      <a:pPr algn="l" fontAlgn="ctr"/>
                      <a:r>
                        <a:rPr lang="en-US" sz="1600" b="0" i="0">
                          <a:solidFill>
                            <a:srgbClr val="000000"/>
                          </a:solidFill>
                          <a:effectLst/>
                          <a:latin typeface="Arial" panose="020B0604020202020204" pitchFamily="34" charset="0"/>
                          <a:cs typeface="Arial" panose="020B0604020202020204" pitchFamily="34" charset="0"/>
                        </a:rPr>
                        <a:t>int</a:t>
                      </a:r>
                    </a:p>
                  </a:txBody>
                  <a:tcPr anchor="ctr"/>
                </a:tc>
                <a:tc>
                  <a:txBody>
                    <a:bodyPr/>
                    <a:lstStyle/>
                    <a:p>
                      <a:pPr algn="l" fontAlgn="ctr"/>
                      <a:r>
                        <a:rPr lang="en-US" sz="1600" kern="1200" dirty="0">
                          <a:solidFill>
                            <a:schemeClr val="dk1"/>
                          </a:solidFill>
                          <a:effectLst/>
                          <a:latin typeface="Arial" panose="020B0604020202020204" pitchFamily="34" charset="0"/>
                          <a:ea typeface="+mn-ea"/>
                          <a:cs typeface="Arial" panose="020B0604020202020204" pitchFamily="34" charset="0"/>
                        </a:rPr>
                        <a:t>Daylight Saving Time flag</a:t>
                      </a:r>
                    </a:p>
                  </a:txBody>
                  <a:tcPr anchor="ctr"/>
                </a:tc>
                <a:tc>
                  <a:txBody>
                    <a:bodyPr/>
                    <a:lstStyle/>
                    <a:p>
                      <a:endParaRPr lang="en-US"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614939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C/C++ </a:t>
            </a:r>
            <a:r>
              <a:rPr lang="en-US" sz="3200" dirty="0" err="1" smtClean="0"/>
              <a:t>ctime</a:t>
            </a:r>
            <a:r>
              <a:rPr lang="en-US" sz="3200" dirty="0" smtClean="0"/>
              <a:t> and </a:t>
            </a:r>
            <a:r>
              <a:rPr lang="en-US" sz="3200" dirty="0" err="1" smtClean="0"/>
              <a:t>localtime</a:t>
            </a:r>
            <a:endParaRPr lang="en-US" sz="3200" dirty="0"/>
          </a:p>
        </p:txBody>
      </p:sp>
      <p:sp>
        <p:nvSpPr>
          <p:cNvPr id="3" name="Content Placeholder 2"/>
          <p:cNvSpPr>
            <a:spLocks noGrp="1"/>
          </p:cNvSpPr>
          <p:nvPr>
            <p:ph idx="1"/>
          </p:nvPr>
        </p:nvSpPr>
        <p:spPr>
          <a:xfrm>
            <a:off x="457200" y="914400"/>
            <a:ext cx="8229600" cy="5638800"/>
          </a:xfrm>
        </p:spPr>
        <p:txBody>
          <a:bodyPr>
            <a:normAutofit/>
          </a:bodyPr>
          <a:lstStyle/>
          <a:p>
            <a:pPr>
              <a:spcBef>
                <a:spcPts val="1200"/>
              </a:spcBef>
            </a:pPr>
            <a:r>
              <a:rPr lang="en-US" sz="2400" dirty="0" smtClean="0"/>
              <a:t>However, pursuant to the use of an epoch, it is often necessary to convert between epochal time, local time, and either of those in </a:t>
            </a:r>
            <a:r>
              <a:rPr lang="en-US" sz="2400" dirty="0" err="1" smtClean="0"/>
              <a:t>struct</a:t>
            </a:r>
            <a:r>
              <a:rPr lang="en-US" sz="2400" dirty="0" smtClean="0"/>
              <a:t> tm format</a:t>
            </a:r>
            <a:endParaRPr lang="en-US" sz="2400" i="1" dirty="0" smtClean="0"/>
          </a:p>
          <a:p>
            <a:pPr>
              <a:spcBef>
                <a:spcPts val="1200"/>
              </a:spcBef>
            </a:pPr>
            <a:r>
              <a:rPr lang="en-US" sz="2400" b="1" dirty="0" err="1">
                <a:solidFill>
                  <a:srgbClr val="FFFF00"/>
                </a:solidFill>
                <a:latin typeface="Consolas" panose="020B0609020204030204" pitchFamily="49" charset="0"/>
                <a:cs typeface="Consolas" panose="020B0609020204030204" pitchFamily="49" charset="0"/>
              </a:rPr>
              <a:t>t</a:t>
            </a:r>
            <a:r>
              <a:rPr lang="en-US" sz="2400" b="1" dirty="0" err="1" smtClean="0">
                <a:solidFill>
                  <a:srgbClr val="FFFF00"/>
                </a:solidFill>
                <a:latin typeface="Consolas" panose="020B0609020204030204" pitchFamily="49" charset="0"/>
                <a:cs typeface="Consolas" panose="020B0609020204030204" pitchFamily="49" charset="0"/>
              </a:rPr>
              <a:t>ime_t</a:t>
            </a:r>
            <a:r>
              <a:rPr lang="en-US" sz="2400" dirty="0" smtClean="0"/>
              <a:t> is the data type most commonly used in C implementations for storing epochal time, and is typically a long.</a:t>
            </a:r>
            <a:endParaRPr lang="en-US" dirty="0">
              <a:solidFill>
                <a:srgbClr val="FFFF00"/>
              </a:solidFill>
              <a:latin typeface="Consolas" panose="020B0609020204030204" pitchFamily="49" charset="0"/>
              <a:cs typeface="Consolas" panose="020B0609020204030204" pitchFamily="49" charset="0"/>
            </a:endParaRPr>
          </a:p>
          <a:p>
            <a:pPr>
              <a:spcBef>
                <a:spcPts val="1200"/>
              </a:spcBef>
            </a:pPr>
            <a:r>
              <a:rPr lang="en-US" sz="2400" b="1" dirty="0" err="1" smtClean="0">
                <a:solidFill>
                  <a:srgbClr val="FFFF00"/>
                </a:solidFill>
                <a:latin typeface="Consolas" panose="020B0609020204030204" pitchFamily="49" charset="0"/>
                <a:cs typeface="Consolas" panose="020B0609020204030204" pitchFamily="49" charset="0"/>
              </a:rPr>
              <a:t>mktime</a:t>
            </a:r>
            <a:r>
              <a:rPr lang="en-US" sz="2400" b="1" dirty="0" smtClean="0">
                <a:solidFill>
                  <a:srgbClr val="FFFF00"/>
                </a:solidFill>
                <a:latin typeface="Consolas" panose="020B0609020204030204" pitchFamily="49" charset="0"/>
                <a:cs typeface="Consolas" panose="020B0609020204030204" pitchFamily="49" charset="0"/>
              </a:rPr>
              <a:t>()</a:t>
            </a:r>
            <a:r>
              <a:rPr lang="en-US" sz="2400" dirty="0" smtClean="0"/>
              <a:t> is used to convert a </a:t>
            </a:r>
            <a:r>
              <a:rPr lang="en-US" sz="2400" dirty="0" err="1" smtClean="0"/>
              <a:t>struct</a:t>
            </a:r>
            <a:r>
              <a:rPr lang="en-US" sz="2400" dirty="0" smtClean="0"/>
              <a:t> tm to </a:t>
            </a:r>
            <a:r>
              <a:rPr lang="en-US" sz="2400" dirty="0" err="1" smtClean="0"/>
              <a:t>time_t</a:t>
            </a:r>
            <a:r>
              <a:rPr lang="en-US" sz="2400" dirty="0"/>
              <a:t/>
            </a:r>
            <a:br>
              <a:rPr lang="en-US" sz="2400" dirty="0"/>
            </a:br>
            <a:r>
              <a:rPr lang="en-US" sz="2400" b="1" dirty="0" err="1">
                <a:solidFill>
                  <a:srgbClr val="FFFF00"/>
                </a:solidFill>
                <a:latin typeface="Consolas" panose="020B0609020204030204" pitchFamily="49" charset="0"/>
                <a:cs typeface="Consolas" panose="020B0609020204030204" pitchFamily="49" charset="0"/>
              </a:rPr>
              <a:t>time_t</a:t>
            </a:r>
            <a:r>
              <a:rPr lang="en-US" sz="2400" b="1" dirty="0">
                <a:solidFill>
                  <a:srgbClr val="FFFF00"/>
                </a:solidFill>
                <a:latin typeface="Consolas" panose="020B0609020204030204" pitchFamily="49" charset="0"/>
                <a:cs typeface="Consolas" panose="020B0609020204030204" pitchFamily="49" charset="0"/>
              </a:rPr>
              <a:t> </a:t>
            </a:r>
            <a:r>
              <a:rPr lang="en-US" sz="2400" b="1" dirty="0" err="1">
                <a:solidFill>
                  <a:srgbClr val="FFFF00"/>
                </a:solidFill>
                <a:latin typeface="Consolas" panose="020B0609020204030204" pitchFamily="49" charset="0"/>
                <a:cs typeface="Consolas" panose="020B0609020204030204" pitchFamily="49" charset="0"/>
              </a:rPr>
              <a:t>mktime</a:t>
            </a:r>
            <a:r>
              <a:rPr lang="en-US" sz="2400" b="1" dirty="0">
                <a:solidFill>
                  <a:srgbClr val="FFFF00"/>
                </a:solidFill>
                <a:latin typeface="Consolas" panose="020B0609020204030204" pitchFamily="49" charset="0"/>
                <a:cs typeface="Consolas" panose="020B0609020204030204" pitchFamily="49" charset="0"/>
              </a:rPr>
              <a:t> (</a:t>
            </a:r>
            <a:r>
              <a:rPr lang="en-US" sz="2400" b="1" dirty="0" err="1">
                <a:solidFill>
                  <a:srgbClr val="FFFF00"/>
                </a:solidFill>
                <a:latin typeface="Consolas" panose="020B0609020204030204" pitchFamily="49" charset="0"/>
                <a:cs typeface="Consolas" panose="020B0609020204030204" pitchFamily="49" charset="0"/>
              </a:rPr>
              <a:t>struct</a:t>
            </a:r>
            <a:r>
              <a:rPr lang="en-US" sz="2400" b="1" dirty="0">
                <a:solidFill>
                  <a:srgbClr val="FFFF00"/>
                </a:solidFill>
                <a:latin typeface="Consolas" panose="020B0609020204030204" pitchFamily="49" charset="0"/>
                <a:cs typeface="Consolas" panose="020B0609020204030204" pitchFamily="49" charset="0"/>
              </a:rPr>
              <a:t> tm * </a:t>
            </a:r>
            <a:r>
              <a:rPr lang="en-US" sz="2400" b="1" dirty="0" err="1">
                <a:solidFill>
                  <a:srgbClr val="FFFF00"/>
                </a:solidFill>
                <a:latin typeface="Consolas" panose="020B0609020204030204" pitchFamily="49" charset="0"/>
                <a:cs typeface="Consolas" panose="020B0609020204030204" pitchFamily="49" charset="0"/>
              </a:rPr>
              <a:t>timeptr</a:t>
            </a:r>
            <a:r>
              <a:rPr lang="en-US" sz="2400" b="1" dirty="0">
                <a:solidFill>
                  <a:srgbClr val="FFFF00"/>
                </a:solidFill>
                <a:latin typeface="Consolas" panose="020B0609020204030204" pitchFamily="49" charset="0"/>
                <a:cs typeface="Consolas" panose="020B0609020204030204" pitchFamily="49" charset="0"/>
              </a:rPr>
              <a:t>);</a:t>
            </a:r>
            <a:endParaRPr lang="en-US" sz="2400" b="1" dirty="0" smtClean="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Likewise, </a:t>
            </a:r>
            <a:r>
              <a:rPr lang="en-US" sz="2400" b="1" dirty="0" err="1" smtClean="0">
                <a:solidFill>
                  <a:srgbClr val="FFFF00"/>
                </a:solidFill>
                <a:latin typeface="Consolas" panose="020B0609020204030204" pitchFamily="49" charset="0"/>
                <a:cs typeface="Consolas" panose="020B0609020204030204" pitchFamily="49" charset="0"/>
              </a:rPr>
              <a:t>localtime</a:t>
            </a:r>
            <a:r>
              <a:rPr lang="en-US" sz="2400" b="1" dirty="0" smtClean="0">
                <a:solidFill>
                  <a:srgbClr val="FFFF00"/>
                </a:solidFill>
                <a:latin typeface="Consolas" panose="020B0609020204030204" pitchFamily="49" charset="0"/>
                <a:cs typeface="Consolas" panose="020B0609020204030204" pitchFamily="49" charset="0"/>
              </a:rPr>
              <a:t>()</a:t>
            </a:r>
            <a:r>
              <a:rPr lang="en-US" sz="2400" dirty="0" smtClean="0"/>
              <a:t> is used to convert </a:t>
            </a:r>
            <a:r>
              <a:rPr lang="en-US" sz="2400" dirty="0" err="1" smtClean="0"/>
              <a:t>time_t</a:t>
            </a:r>
            <a:r>
              <a:rPr lang="en-US" sz="2400" dirty="0" smtClean="0"/>
              <a:t> formatted time into a </a:t>
            </a:r>
            <a:r>
              <a:rPr lang="en-US" sz="2400" dirty="0" err="1" smtClean="0"/>
              <a:t>struct</a:t>
            </a:r>
            <a:r>
              <a:rPr lang="en-US" sz="2400" dirty="0" smtClean="0"/>
              <a:t> tm</a:t>
            </a:r>
            <a:r>
              <a:rPr lang="en-US" sz="2400" dirty="0"/>
              <a:t/>
            </a:r>
            <a:br>
              <a:rPr lang="en-US" sz="2400" dirty="0"/>
            </a:br>
            <a:r>
              <a:rPr lang="en-US" sz="2400" b="1" dirty="0" err="1">
                <a:solidFill>
                  <a:srgbClr val="FFFF00"/>
                </a:solidFill>
                <a:latin typeface="Consolas" panose="020B0609020204030204" pitchFamily="49" charset="0"/>
                <a:cs typeface="Consolas" panose="020B0609020204030204" pitchFamily="49" charset="0"/>
              </a:rPr>
              <a:t>struct</a:t>
            </a:r>
            <a:r>
              <a:rPr lang="en-US" sz="2400" b="1" dirty="0">
                <a:solidFill>
                  <a:srgbClr val="FFFF00"/>
                </a:solidFill>
                <a:latin typeface="Consolas" panose="020B0609020204030204" pitchFamily="49" charset="0"/>
                <a:cs typeface="Consolas" panose="020B0609020204030204" pitchFamily="49" charset="0"/>
              </a:rPr>
              <a:t> tm * </a:t>
            </a:r>
            <a:r>
              <a:rPr lang="en-US" sz="2400" b="1" dirty="0" err="1">
                <a:solidFill>
                  <a:srgbClr val="FFFF00"/>
                </a:solidFill>
                <a:latin typeface="Consolas" panose="020B0609020204030204" pitchFamily="49" charset="0"/>
                <a:cs typeface="Consolas" panose="020B0609020204030204" pitchFamily="49" charset="0"/>
              </a:rPr>
              <a:t>localtime</a:t>
            </a:r>
            <a:r>
              <a:rPr lang="en-US" sz="2400" b="1" dirty="0">
                <a:solidFill>
                  <a:srgbClr val="FFFF00"/>
                </a:solidFill>
                <a:latin typeface="Consolas" panose="020B0609020204030204" pitchFamily="49" charset="0"/>
                <a:cs typeface="Consolas" panose="020B0609020204030204" pitchFamily="49" charset="0"/>
              </a:rPr>
              <a:t> (</a:t>
            </a:r>
            <a:r>
              <a:rPr lang="en-US" sz="2400" b="1" dirty="0" err="1">
                <a:solidFill>
                  <a:srgbClr val="FFFF00"/>
                </a:solidFill>
                <a:latin typeface="Consolas" panose="020B0609020204030204" pitchFamily="49" charset="0"/>
                <a:cs typeface="Consolas" panose="020B0609020204030204" pitchFamily="49" charset="0"/>
              </a:rPr>
              <a:t>const</a:t>
            </a:r>
            <a:r>
              <a:rPr lang="en-US" sz="2400" b="1" dirty="0">
                <a:solidFill>
                  <a:srgbClr val="FFFF00"/>
                </a:solidFill>
                <a:latin typeface="Consolas" panose="020B0609020204030204" pitchFamily="49" charset="0"/>
                <a:cs typeface="Consolas" panose="020B0609020204030204" pitchFamily="49" charset="0"/>
              </a:rPr>
              <a:t> </a:t>
            </a:r>
            <a:r>
              <a:rPr lang="en-US" sz="2400" b="1" dirty="0" err="1">
                <a:solidFill>
                  <a:srgbClr val="FFFF00"/>
                </a:solidFill>
                <a:latin typeface="Consolas" panose="020B0609020204030204" pitchFamily="49" charset="0"/>
                <a:cs typeface="Consolas" panose="020B0609020204030204" pitchFamily="49" charset="0"/>
              </a:rPr>
              <a:t>time_t</a:t>
            </a:r>
            <a:r>
              <a:rPr lang="en-US" sz="2400" b="1" dirty="0">
                <a:solidFill>
                  <a:srgbClr val="FFFF00"/>
                </a:solidFill>
                <a:latin typeface="Consolas" panose="020B0609020204030204" pitchFamily="49" charset="0"/>
                <a:cs typeface="Consolas" panose="020B0609020204030204" pitchFamily="49" charset="0"/>
              </a:rPr>
              <a:t> * timer);</a:t>
            </a:r>
            <a:endParaRPr lang="en-US" sz="2400" b="1" dirty="0" smtClean="0">
              <a:solidFill>
                <a:srgbClr val="FFFF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05182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Network Time Protocol</a:t>
            </a:r>
            <a:endParaRPr lang="en-US" sz="3200" dirty="0"/>
          </a:p>
        </p:txBody>
      </p:sp>
      <p:sp>
        <p:nvSpPr>
          <p:cNvPr id="3" name="Content Placeholder 2"/>
          <p:cNvSpPr>
            <a:spLocks noGrp="1"/>
          </p:cNvSpPr>
          <p:nvPr>
            <p:ph idx="1"/>
          </p:nvPr>
        </p:nvSpPr>
        <p:spPr>
          <a:xfrm>
            <a:off x="457200" y="914400"/>
            <a:ext cx="8229600" cy="5638800"/>
          </a:xfrm>
        </p:spPr>
        <p:txBody>
          <a:bodyPr>
            <a:normAutofit fontScale="92500"/>
          </a:bodyPr>
          <a:lstStyle/>
          <a:p>
            <a:pPr>
              <a:spcBef>
                <a:spcPts val="1200"/>
              </a:spcBef>
            </a:pPr>
            <a:r>
              <a:rPr lang="en-US" sz="2400" dirty="0"/>
              <a:t>The Network Time Protocol (NTP) is a networking protocol for clock synchronization between computer systems over packet-switched, variable-latency data networks. In operation since before 1985, NTP is one of the oldest Internet protocols in use</a:t>
            </a:r>
            <a:r>
              <a:rPr lang="en-US" sz="2400" dirty="0" smtClean="0"/>
              <a:t>.</a:t>
            </a:r>
          </a:p>
          <a:p>
            <a:pPr>
              <a:spcBef>
                <a:spcPts val="1200"/>
              </a:spcBef>
            </a:pPr>
            <a:r>
              <a:rPr lang="en-US" sz="2400" dirty="0"/>
              <a:t>NTP is intended to synchronize all participating computers to within a few milliseconds of Coordinated Universal Time (UTC).[1]: 3  It uses the intersection algorithm, a modified version of </a:t>
            </a:r>
            <a:r>
              <a:rPr lang="en-US" sz="2400" dirty="0" err="1"/>
              <a:t>Marzullo's</a:t>
            </a:r>
            <a:r>
              <a:rPr lang="en-US" sz="2400" dirty="0"/>
              <a:t> algorithm, to select accurate time servers and is designed to mitigate the effects of variable network latency. NTP can usually maintain time to within tens of milliseconds over the public Internet, and can achieve better than one millisecond accuracy in local area networks under ideal </a:t>
            </a:r>
            <a:r>
              <a:rPr lang="en-US" sz="2400" dirty="0" smtClean="0"/>
              <a:t>conditions</a:t>
            </a:r>
          </a:p>
          <a:p>
            <a:pPr>
              <a:spcBef>
                <a:spcPts val="1200"/>
              </a:spcBef>
            </a:pPr>
            <a:r>
              <a:rPr lang="en-US" sz="2400" dirty="0" smtClean="0"/>
              <a:t>Usually seen implemented as client-server</a:t>
            </a:r>
            <a:endParaRPr lang="en-US" sz="2400" dirty="0" smtClean="0"/>
          </a:p>
        </p:txBody>
      </p:sp>
    </p:spTree>
    <p:extLst>
      <p:ext uri="{BB962C8B-B14F-4D97-AF65-F5344CB8AC3E}">
        <p14:creationId xmlns:p14="http://schemas.microsoft.com/office/powerpoint/2010/main" val="2944223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Network Time Protocol</a:t>
            </a:r>
            <a:endParaRPr lang="en-US" sz="3200" dirty="0"/>
          </a:p>
        </p:txBody>
      </p:sp>
      <p:sp>
        <p:nvSpPr>
          <p:cNvPr id="3" name="Content Placeholder 2"/>
          <p:cNvSpPr>
            <a:spLocks noGrp="1"/>
          </p:cNvSpPr>
          <p:nvPr>
            <p:ph idx="1"/>
          </p:nvPr>
        </p:nvSpPr>
        <p:spPr>
          <a:xfrm>
            <a:off x="457200" y="914400"/>
            <a:ext cx="8229600" cy="5638800"/>
          </a:xfrm>
        </p:spPr>
        <p:txBody>
          <a:bodyPr>
            <a:normAutofit fontScale="92500"/>
          </a:bodyPr>
          <a:lstStyle/>
          <a:p>
            <a:pPr>
              <a:spcBef>
                <a:spcPts val="1200"/>
              </a:spcBef>
            </a:pPr>
            <a:r>
              <a:rPr lang="en-US" sz="2400" dirty="0"/>
              <a:t>The Network Time Protocol (NTP) is a networking protocol for clock synchronization between computer systems over packet-switched, variable-latency data networks. In operation since before 1985, NTP is one of the oldest Internet protocols in use</a:t>
            </a:r>
            <a:r>
              <a:rPr lang="en-US" sz="2400" dirty="0" smtClean="0"/>
              <a:t>.</a:t>
            </a:r>
          </a:p>
          <a:p>
            <a:pPr>
              <a:spcBef>
                <a:spcPts val="1200"/>
              </a:spcBef>
            </a:pPr>
            <a:r>
              <a:rPr lang="en-US" sz="2400" dirty="0"/>
              <a:t>NTP is intended to synchronize all participating computers to within a few milliseconds of Coordinated Universal Time (UTC).[1]: 3  It uses the intersection algorithm, a modified version of </a:t>
            </a:r>
            <a:r>
              <a:rPr lang="en-US" sz="2400" dirty="0" err="1"/>
              <a:t>Marzullo's</a:t>
            </a:r>
            <a:r>
              <a:rPr lang="en-US" sz="2400" dirty="0"/>
              <a:t> algorithm, to select accurate time servers and is designed to mitigate the effects of variable network latency. NTP can usually maintain time to within tens of milliseconds over the public Internet, and can achieve better than one millisecond accuracy in local area networks under ideal </a:t>
            </a:r>
            <a:r>
              <a:rPr lang="en-US" sz="2400" dirty="0" smtClean="0"/>
              <a:t>conditions</a:t>
            </a:r>
          </a:p>
          <a:p>
            <a:pPr>
              <a:spcBef>
                <a:spcPts val="1200"/>
              </a:spcBef>
            </a:pPr>
            <a:r>
              <a:rPr lang="en-US" sz="2400" dirty="0" smtClean="0"/>
              <a:t>Usually seen implemented as client-server</a:t>
            </a:r>
            <a:endParaRPr lang="en-US" sz="2400" dirty="0" smtClean="0"/>
          </a:p>
        </p:txBody>
      </p:sp>
    </p:spTree>
    <p:extLst>
      <p:ext uri="{BB962C8B-B14F-4D97-AF65-F5344CB8AC3E}">
        <p14:creationId xmlns:p14="http://schemas.microsoft.com/office/powerpoint/2010/main" val="43746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ESP8266 and NTP</a:t>
            </a:r>
            <a:endParaRPr lang="en-US" sz="3200" dirty="0"/>
          </a:p>
        </p:txBody>
      </p:sp>
      <p:sp>
        <p:nvSpPr>
          <p:cNvPr id="3" name="Content Placeholder 2"/>
          <p:cNvSpPr>
            <a:spLocks noGrp="1"/>
          </p:cNvSpPr>
          <p:nvPr>
            <p:ph idx="1"/>
          </p:nvPr>
        </p:nvSpPr>
        <p:spPr>
          <a:xfrm>
            <a:off x="457200" y="914400"/>
            <a:ext cx="8229600" cy="5638800"/>
          </a:xfrm>
        </p:spPr>
        <p:txBody>
          <a:bodyPr>
            <a:normAutofit/>
          </a:bodyPr>
          <a:lstStyle/>
          <a:p>
            <a:pPr>
              <a:spcBef>
                <a:spcPts val="1200"/>
              </a:spcBef>
            </a:pPr>
            <a:r>
              <a:rPr lang="en-US" sz="2400" dirty="0" smtClean="0"/>
              <a:t>With network capable microcontrollers, the typical practice is to capture UTC from the NTP server, then make whatever adjustments are needed for local time.</a:t>
            </a:r>
          </a:p>
          <a:p>
            <a:pPr>
              <a:spcBef>
                <a:spcPts val="1200"/>
              </a:spcBef>
            </a:pPr>
            <a:r>
              <a:rPr lang="en-US" sz="2400" dirty="0" smtClean="0"/>
              <a:t>A good NTP client implementation will only require polling of the NTP servers at wide intervals, in most cases several hours apart</a:t>
            </a:r>
          </a:p>
          <a:p>
            <a:pPr>
              <a:spcBef>
                <a:spcPts val="1200"/>
              </a:spcBef>
            </a:pPr>
            <a:r>
              <a:rPr lang="en-US" sz="2400" dirty="0" smtClean="0"/>
              <a:t>In no case should NTP servers be polled more frequently than every 15 minutes, lest the polling be interpreted as a denial-of-service attack by the organization running the servers</a:t>
            </a:r>
          </a:p>
          <a:p>
            <a:pPr>
              <a:spcBef>
                <a:spcPts val="1200"/>
              </a:spcBef>
            </a:pPr>
            <a:r>
              <a:rPr lang="en-US" sz="2400" dirty="0" smtClean="0"/>
              <a:t>If the organization is NIST– the Federal Government– things could go very badly wrong indeed if a </a:t>
            </a:r>
            <a:r>
              <a:rPr lang="en-US" sz="2400" dirty="0" err="1" smtClean="0"/>
              <a:t>DoS</a:t>
            </a:r>
            <a:r>
              <a:rPr lang="en-US" sz="2400" dirty="0" smtClean="0"/>
              <a:t> attack was perceived!</a:t>
            </a:r>
            <a:endParaRPr lang="en-US" sz="2400" dirty="0" smtClean="0"/>
          </a:p>
        </p:txBody>
      </p:sp>
    </p:spTree>
    <p:extLst>
      <p:ext uri="{BB962C8B-B14F-4D97-AF65-F5344CB8AC3E}">
        <p14:creationId xmlns:p14="http://schemas.microsoft.com/office/powerpoint/2010/main" val="197172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lstStyle/>
          <a:p>
            <a:r>
              <a:rPr lang="en-US" sz="2000" dirty="0" smtClean="0"/>
              <a:t>Lesson Plan Overview</a:t>
            </a:r>
            <a:endParaRPr lang="en-US" sz="2000" dirty="0"/>
          </a:p>
        </p:txBody>
      </p:sp>
      <p:sp>
        <p:nvSpPr>
          <p:cNvPr id="3" name="Content Placeholder 2"/>
          <p:cNvSpPr>
            <a:spLocks noGrp="1"/>
          </p:cNvSpPr>
          <p:nvPr>
            <p:ph sz="half" idx="1"/>
          </p:nvPr>
        </p:nvSpPr>
        <p:spPr>
          <a:xfrm>
            <a:off x="228600" y="609600"/>
            <a:ext cx="4267200" cy="6096000"/>
          </a:xfrm>
        </p:spPr>
        <p:txBody>
          <a:bodyPr>
            <a:noAutofit/>
          </a:bodyPr>
          <a:lstStyle/>
          <a:p>
            <a:pPr marL="0" indent="0">
              <a:buNone/>
            </a:pPr>
            <a:r>
              <a:rPr lang="en-US" sz="750" b="1" dirty="0"/>
              <a:t>Lesson 1 – Intro and Setup </a:t>
            </a:r>
            <a:br>
              <a:rPr lang="en-US" sz="750" b="1" dirty="0"/>
            </a:br>
            <a:r>
              <a:rPr lang="en-US" sz="750" b="1" dirty="0"/>
              <a:t>[may require 2 classes]</a:t>
            </a:r>
            <a:endParaRPr lang="en-US" sz="750" dirty="0"/>
          </a:p>
          <a:p>
            <a:pPr lvl="0"/>
            <a:r>
              <a:rPr lang="en-US" sz="750" dirty="0"/>
              <a:t>Introduction to class format</a:t>
            </a:r>
          </a:p>
          <a:p>
            <a:pPr lvl="0"/>
            <a:r>
              <a:rPr lang="en-US" sz="750" dirty="0"/>
              <a:t>Overview of lesson plan</a:t>
            </a:r>
          </a:p>
          <a:p>
            <a:pPr lvl="0"/>
            <a:r>
              <a:rPr lang="en-US" sz="750" dirty="0"/>
              <a:t>Presentation format (monitor, camera, screen, whiteboard)</a:t>
            </a:r>
          </a:p>
          <a:p>
            <a:pPr lvl="0"/>
            <a:r>
              <a:rPr lang="en-US" sz="750" dirty="0" smtClean="0"/>
              <a:t>Review of microcontrollers and  types of boards</a:t>
            </a:r>
          </a:p>
          <a:p>
            <a:pPr lvl="0"/>
            <a:r>
              <a:rPr lang="en-US" sz="750" dirty="0"/>
              <a:t>SEICHE LED display architecture</a:t>
            </a:r>
          </a:p>
          <a:p>
            <a:pPr lvl="1"/>
            <a:r>
              <a:rPr lang="en-US" sz="750" dirty="0"/>
              <a:t>ESP8266 pinout</a:t>
            </a:r>
          </a:p>
          <a:p>
            <a:pPr lvl="1"/>
            <a:r>
              <a:rPr lang="en-US" sz="750" dirty="0"/>
              <a:t>High level </a:t>
            </a:r>
            <a:r>
              <a:rPr lang="en-US" sz="750" dirty="0" smtClean="0"/>
              <a:t>architecture</a:t>
            </a:r>
            <a:endParaRPr lang="en-US" sz="750" dirty="0"/>
          </a:p>
          <a:p>
            <a:pPr marL="0" indent="0">
              <a:buNone/>
            </a:pPr>
            <a:r>
              <a:rPr lang="en-US" sz="750" b="1" dirty="0"/>
              <a:t>Lesson 2 – Laptop operation review – Windows and Linux</a:t>
            </a:r>
            <a:endParaRPr lang="en-US" sz="750" dirty="0"/>
          </a:p>
          <a:p>
            <a:r>
              <a:rPr lang="en-US" sz="750" dirty="0"/>
              <a:t>Inventory of USB drives</a:t>
            </a:r>
          </a:p>
          <a:p>
            <a:pPr lvl="0"/>
            <a:r>
              <a:rPr lang="en-US" sz="750" dirty="0"/>
              <a:t>Installation of Arduino IDE software</a:t>
            </a:r>
          </a:p>
          <a:p>
            <a:pPr lvl="0"/>
            <a:r>
              <a:rPr lang="en-US" sz="750" dirty="0"/>
              <a:t>Installation of CH340/ESP8266 serial port drivers (Windows only)</a:t>
            </a:r>
          </a:p>
          <a:p>
            <a:pPr lvl="0"/>
            <a:r>
              <a:rPr lang="en-US" sz="750" dirty="0" smtClean="0"/>
              <a:t>Control </a:t>
            </a:r>
            <a:r>
              <a:rPr lang="en-US" sz="750" dirty="0"/>
              <a:t>panel/settings location</a:t>
            </a:r>
          </a:p>
          <a:p>
            <a:pPr lvl="0"/>
            <a:r>
              <a:rPr lang="en-US" sz="750" dirty="0"/>
              <a:t>Home directories and folder hierarchy</a:t>
            </a:r>
          </a:p>
          <a:p>
            <a:pPr lvl="0"/>
            <a:r>
              <a:rPr lang="en-US" sz="750" dirty="0"/>
              <a:t>Arduino file locations</a:t>
            </a:r>
          </a:p>
          <a:p>
            <a:pPr lvl="0"/>
            <a:r>
              <a:rPr lang="en-US" sz="750" dirty="0"/>
              <a:t>Search functions</a:t>
            </a:r>
          </a:p>
          <a:p>
            <a:pPr lvl="0"/>
            <a:r>
              <a:rPr lang="en-US" sz="750" dirty="0"/>
              <a:t>(Windows) Device Manager</a:t>
            </a:r>
          </a:p>
          <a:p>
            <a:pPr lvl="0"/>
            <a:r>
              <a:rPr lang="en-US" sz="750" dirty="0"/>
              <a:t>(Linux) </a:t>
            </a:r>
            <a:r>
              <a:rPr lang="en-US" sz="750" dirty="0" err="1"/>
              <a:t>Konsole</a:t>
            </a:r>
            <a:endParaRPr lang="en-US" sz="750" dirty="0"/>
          </a:p>
          <a:p>
            <a:pPr lvl="0"/>
            <a:r>
              <a:rPr lang="en-US" sz="750" dirty="0"/>
              <a:t>Copying flash drive contents [critical]</a:t>
            </a:r>
          </a:p>
          <a:p>
            <a:pPr lvl="0"/>
            <a:r>
              <a:rPr lang="en-US" sz="750" dirty="0"/>
              <a:t>Open questions and </a:t>
            </a:r>
            <a:r>
              <a:rPr lang="en-US" sz="750" dirty="0" smtClean="0"/>
              <a:t>issues</a:t>
            </a:r>
          </a:p>
          <a:p>
            <a:pPr lvl="0"/>
            <a:r>
              <a:rPr lang="en-US" sz="750" b="1" dirty="0" smtClean="0"/>
              <a:t>IDE </a:t>
            </a:r>
            <a:r>
              <a:rPr lang="en-US" sz="750" b="1" dirty="0"/>
              <a:t>essentials</a:t>
            </a:r>
            <a:endParaRPr lang="en-US" sz="750" dirty="0"/>
          </a:p>
          <a:p>
            <a:pPr lvl="0"/>
            <a:r>
              <a:rPr lang="en-US" sz="750" dirty="0"/>
              <a:t>Starting the Arduino IDE</a:t>
            </a:r>
          </a:p>
          <a:p>
            <a:pPr lvl="0"/>
            <a:r>
              <a:rPr lang="en-US" sz="750" dirty="0"/>
              <a:t>Basic Arduino sketch (program) structure</a:t>
            </a:r>
          </a:p>
          <a:p>
            <a:pPr lvl="0"/>
            <a:r>
              <a:rPr lang="en-US" sz="750" dirty="0"/>
              <a:t>Loading example sketches</a:t>
            </a:r>
          </a:p>
          <a:p>
            <a:pPr lvl="0"/>
            <a:r>
              <a:rPr lang="en-US" sz="750" dirty="0"/>
              <a:t>Loading and configuring new boards</a:t>
            </a:r>
          </a:p>
          <a:p>
            <a:pPr lvl="0"/>
            <a:r>
              <a:rPr lang="en-US" sz="750" dirty="0"/>
              <a:t>Connecting boards</a:t>
            </a:r>
          </a:p>
          <a:p>
            <a:pPr lvl="0"/>
            <a:r>
              <a:rPr lang="en-US" sz="750" dirty="0"/>
              <a:t>Identifying the microcontroller serial port</a:t>
            </a:r>
          </a:p>
          <a:p>
            <a:pPr lvl="1"/>
            <a:r>
              <a:rPr lang="en-US" sz="750" dirty="0"/>
              <a:t>Linux</a:t>
            </a:r>
          </a:p>
          <a:p>
            <a:pPr lvl="1"/>
            <a:r>
              <a:rPr lang="en-US" sz="750" dirty="0"/>
              <a:t>Windows</a:t>
            </a:r>
          </a:p>
          <a:p>
            <a:pPr marL="0" lvl="0" indent="0">
              <a:buNone/>
            </a:pPr>
            <a:r>
              <a:rPr lang="en-US" sz="750" dirty="0" smtClean="0"/>
              <a:t>Lesson 3 – Libraries, Sketch structure, Serial Monitor, Variables, Binary Number System Pt1</a:t>
            </a:r>
          </a:p>
          <a:p>
            <a:pPr lvl="0"/>
            <a:r>
              <a:rPr lang="en-US" sz="750" dirty="0" smtClean="0"/>
              <a:t>Libraries</a:t>
            </a:r>
          </a:p>
          <a:p>
            <a:r>
              <a:rPr lang="en-US" sz="750" dirty="0" smtClean="0"/>
              <a:t>Sketch structure (</a:t>
            </a:r>
            <a:r>
              <a:rPr lang="en-US" sz="750" dirty="0"/>
              <a:t>A note on brace </a:t>
            </a:r>
            <a:r>
              <a:rPr lang="en-US" sz="750" dirty="0" smtClean="0"/>
              <a:t>formatting)</a:t>
            </a:r>
            <a:endParaRPr lang="en-US" sz="750" dirty="0"/>
          </a:p>
          <a:p>
            <a:pPr lvl="0"/>
            <a:r>
              <a:rPr lang="en-US" sz="750" dirty="0" smtClean="0"/>
              <a:t>The </a:t>
            </a:r>
            <a:r>
              <a:rPr lang="en-US" sz="750" dirty="0"/>
              <a:t>serial port monitor</a:t>
            </a:r>
          </a:p>
          <a:p>
            <a:pPr lvl="0"/>
            <a:r>
              <a:rPr lang="en-US" sz="750" dirty="0"/>
              <a:t>Printing to the serial port monitor</a:t>
            </a:r>
          </a:p>
          <a:p>
            <a:pPr lvl="0"/>
            <a:r>
              <a:rPr lang="en-US" sz="750" dirty="0" smtClean="0"/>
              <a:t>Variables and the assignment operator</a:t>
            </a:r>
          </a:p>
          <a:p>
            <a:pPr lvl="0"/>
            <a:r>
              <a:rPr lang="en-US" sz="750" dirty="0" smtClean="0"/>
              <a:t>Binary number system Pt. 1.</a:t>
            </a:r>
            <a:endParaRPr lang="en-US" sz="750" dirty="0"/>
          </a:p>
          <a:p>
            <a:pPr marL="0" indent="0">
              <a:buNone/>
            </a:pPr>
            <a:r>
              <a:rPr lang="en-US" sz="750" b="1" dirty="0" smtClean="0"/>
              <a:t>Lesson 4 </a:t>
            </a:r>
            <a:r>
              <a:rPr lang="en-US" sz="750" b="1" dirty="0"/>
              <a:t>– </a:t>
            </a:r>
            <a:r>
              <a:rPr lang="en-US" sz="750" b="1" dirty="0" smtClean="0"/>
              <a:t>Expressions, Conditionals, Blocks and Functions</a:t>
            </a:r>
            <a:endParaRPr lang="en-US" sz="750" dirty="0"/>
          </a:p>
          <a:p>
            <a:pPr lvl="0"/>
            <a:r>
              <a:rPr lang="en-US" sz="750" dirty="0" smtClean="0"/>
              <a:t>Arithmetic Expressions and Operators</a:t>
            </a:r>
          </a:p>
          <a:p>
            <a:pPr lvl="0"/>
            <a:r>
              <a:rPr lang="en-US" sz="750" dirty="0" smtClean="0"/>
              <a:t>Incrementing and Decrementing Variables</a:t>
            </a:r>
          </a:p>
          <a:p>
            <a:pPr lvl="0"/>
            <a:r>
              <a:rPr lang="en-US" sz="750" dirty="0" smtClean="0"/>
              <a:t>Truth Values in C++</a:t>
            </a:r>
          </a:p>
          <a:p>
            <a:pPr lvl="0"/>
            <a:r>
              <a:rPr lang="en-US" sz="750" dirty="0" smtClean="0"/>
              <a:t>The If-Then Statement</a:t>
            </a:r>
          </a:p>
          <a:p>
            <a:pPr lvl="0"/>
            <a:r>
              <a:rPr lang="en-US" sz="750" dirty="0" smtClean="0"/>
              <a:t>Code Blocks</a:t>
            </a:r>
          </a:p>
          <a:p>
            <a:pPr lvl="0"/>
            <a:r>
              <a:rPr lang="en-US" sz="750" dirty="0" smtClean="0"/>
              <a:t>Functions</a:t>
            </a:r>
            <a:endParaRPr lang="en-US" sz="750" dirty="0"/>
          </a:p>
          <a:p>
            <a:pPr marL="0" indent="0">
              <a:buNone/>
            </a:pPr>
            <a:endParaRPr lang="en-US" sz="750" b="1" dirty="0" smtClean="0"/>
          </a:p>
        </p:txBody>
      </p:sp>
      <p:sp>
        <p:nvSpPr>
          <p:cNvPr id="4" name="Content Placeholder 3"/>
          <p:cNvSpPr>
            <a:spLocks noGrp="1"/>
          </p:cNvSpPr>
          <p:nvPr>
            <p:ph sz="half" idx="2"/>
          </p:nvPr>
        </p:nvSpPr>
        <p:spPr>
          <a:xfrm>
            <a:off x="4648200" y="457200"/>
            <a:ext cx="4038600" cy="5867400"/>
          </a:xfrm>
        </p:spPr>
        <p:txBody>
          <a:bodyPr>
            <a:noAutofit/>
          </a:bodyPr>
          <a:lstStyle/>
          <a:p>
            <a:pPr marL="0" indent="0">
              <a:buNone/>
            </a:pPr>
            <a:r>
              <a:rPr lang="en-US" sz="700" b="1" dirty="0"/>
              <a:t>Lesson 5</a:t>
            </a:r>
            <a:r>
              <a:rPr lang="en-US" sz="700" b="1" dirty="0" smtClean="0"/>
              <a:t> </a:t>
            </a:r>
            <a:r>
              <a:rPr lang="en-US" sz="700" b="1" dirty="0"/>
              <a:t>– </a:t>
            </a:r>
            <a:r>
              <a:rPr lang="en-US" sz="700" b="1" dirty="0" smtClean="0"/>
              <a:t>Binary Images, Arrays, Characters, Strings, Loops</a:t>
            </a:r>
            <a:endParaRPr lang="en-US" sz="700" b="1" dirty="0"/>
          </a:p>
          <a:p>
            <a:r>
              <a:rPr lang="en-US" sz="700" dirty="0" smtClean="0"/>
              <a:t>Loading Binary Images</a:t>
            </a:r>
          </a:p>
          <a:p>
            <a:r>
              <a:rPr lang="en-US" sz="700" dirty="0" smtClean="0"/>
              <a:t>Arrays</a:t>
            </a:r>
          </a:p>
          <a:p>
            <a:r>
              <a:rPr lang="en-US" sz="700" dirty="0" smtClean="0"/>
              <a:t>Characters and Character Codes</a:t>
            </a:r>
          </a:p>
          <a:p>
            <a:r>
              <a:rPr lang="en-US" sz="700" dirty="0" smtClean="0"/>
              <a:t>Strings</a:t>
            </a:r>
          </a:p>
          <a:p>
            <a:r>
              <a:rPr lang="en-US" sz="700" dirty="0" smtClean="0"/>
              <a:t>Conditional Loops Part 1</a:t>
            </a:r>
            <a:endParaRPr lang="en-US" sz="700" dirty="0"/>
          </a:p>
          <a:p>
            <a:pPr marL="0" indent="0">
              <a:buNone/>
            </a:pPr>
            <a:r>
              <a:rPr lang="en-US" sz="700" b="1" dirty="0"/>
              <a:t>Lesson </a:t>
            </a:r>
            <a:r>
              <a:rPr lang="en-US" sz="700" b="1" dirty="0" smtClean="0"/>
              <a:t>6 </a:t>
            </a:r>
            <a:r>
              <a:rPr lang="en-US" sz="700" b="1" dirty="0"/>
              <a:t>– </a:t>
            </a:r>
            <a:r>
              <a:rPr lang="en-US" sz="700" b="1" dirty="0" smtClean="0"/>
              <a:t>Loops (cont.), LED Matrix Displays, Nested Loops Advanced Functions, Binary Numbers Part 1</a:t>
            </a:r>
            <a:endParaRPr lang="en-US" sz="700" b="1" dirty="0"/>
          </a:p>
          <a:p>
            <a:r>
              <a:rPr lang="en-US" sz="700" dirty="0" smtClean="0"/>
              <a:t>For-Next Loops</a:t>
            </a:r>
          </a:p>
          <a:p>
            <a:r>
              <a:rPr lang="en-US" sz="700" dirty="0" smtClean="0"/>
              <a:t>SPI Peripherals</a:t>
            </a:r>
          </a:p>
          <a:p>
            <a:r>
              <a:rPr lang="en-US" sz="700" dirty="0" smtClean="0"/>
              <a:t>Using a MAX7219 LED Matrix Display</a:t>
            </a:r>
          </a:p>
          <a:p>
            <a:r>
              <a:rPr lang="en-US" sz="700" dirty="0" smtClean="0"/>
              <a:t>Lighting and clearing individual pixels</a:t>
            </a:r>
          </a:p>
          <a:p>
            <a:r>
              <a:rPr lang="en-US" sz="700" dirty="0" smtClean="0"/>
              <a:t>Advanced Functions</a:t>
            </a:r>
          </a:p>
          <a:p>
            <a:r>
              <a:rPr lang="en-US" sz="700" dirty="0" smtClean="0"/>
              <a:t>Nested Loops</a:t>
            </a:r>
          </a:p>
          <a:p>
            <a:pPr marL="0" indent="0">
              <a:buNone/>
            </a:pPr>
            <a:r>
              <a:rPr lang="en-US" sz="700" b="1" dirty="0" smtClean="0"/>
              <a:t>Lesson 7 – The Binary Number System (may take 2 lessons)</a:t>
            </a:r>
            <a:endParaRPr lang="en-US" sz="700" dirty="0"/>
          </a:p>
          <a:p>
            <a:pPr lvl="0"/>
            <a:r>
              <a:rPr lang="en-US" sz="700" dirty="0"/>
              <a:t>Numerals vs numbers</a:t>
            </a:r>
          </a:p>
          <a:p>
            <a:pPr lvl="0"/>
            <a:r>
              <a:rPr lang="en-US" sz="700" dirty="0"/>
              <a:t>Review: the base 10 system and digit place values</a:t>
            </a:r>
          </a:p>
          <a:p>
            <a:pPr lvl="0"/>
            <a:r>
              <a:rPr lang="en-US" sz="700" dirty="0"/>
              <a:t>New: the base 2 system and digit place values</a:t>
            </a:r>
          </a:p>
          <a:p>
            <a:pPr lvl="0"/>
            <a:r>
              <a:rPr lang="en-US" sz="700" dirty="0"/>
              <a:t>Bits and bytes and </a:t>
            </a:r>
            <a:r>
              <a:rPr lang="en-US" sz="700" dirty="0" err="1"/>
              <a:t>nybbles</a:t>
            </a:r>
            <a:endParaRPr lang="en-US" sz="700" dirty="0"/>
          </a:p>
          <a:p>
            <a:pPr lvl="0"/>
            <a:r>
              <a:rPr lang="en-US" sz="700" dirty="0"/>
              <a:t>Binary addition and subtraction</a:t>
            </a:r>
          </a:p>
          <a:p>
            <a:pPr marL="0" indent="0">
              <a:buNone/>
            </a:pPr>
            <a:r>
              <a:rPr lang="en-US" sz="700" b="1" dirty="0" smtClean="0"/>
              <a:t>Lesson </a:t>
            </a:r>
            <a:r>
              <a:rPr lang="en-US" sz="700" b="1" dirty="0"/>
              <a:t>8</a:t>
            </a:r>
            <a:r>
              <a:rPr lang="en-US" sz="700" b="1" dirty="0" smtClean="0"/>
              <a:t> </a:t>
            </a:r>
            <a:r>
              <a:rPr lang="en-US" sz="700" b="1" dirty="0"/>
              <a:t>– </a:t>
            </a:r>
            <a:r>
              <a:rPr lang="en-US" sz="700" b="1" dirty="0" smtClean="0"/>
              <a:t>Producing Sound</a:t>
            </a:r>
            <a:endParaRPr lang="en-US" sz="700" dirty="0"/>
          </a:p>
          <a:p>
            <a:pPr lvl="0"/>
            <a:r>
              <a:rPr lang="en-US" sz="700" dirty="0"/>
              <a:t>Formatting printed </a:t>
            </a:r>
            <a:r>
              <a:rPr lang="en-US" sz="700" dirty="0" smtClean="0"/>
              <a:t>output in Serial Monitor</a:t>
            </a:r>
            <a:endParaRPr lang="en-US" sz="700" dirty="0"/>
          </a:p>
          <a:p>
            <a:pPr lvl="0"/>
            <a:r>
              <a:rPr lang="en-US" sz="700" dirty="0"/>
              <a:t>Shifting and </a:t>
            </a:r>
            <a:r>
              <a:rPr lang="en-US" sz="700" dirty="0" smtClean="0"/>
              <a:t>exponents</a:t>
            </a:r>
          </a:p>
          <a:p>
            <a:pPr lvl="0"/>
            <a:r>
              <a:rPr lang="en-US" sz="700" dirty="0" smtClean="0"/>
              <a:t>Bitwise operations and masking</a:t>
            </a:r>
          </a:p>
          <a:p>
            <a:pPr lvl="0"/>
            <a:r>
              <a:rPr lang="en-US" sz="700" dirty="0" smtClean="0"/>
              <a:t>Displaying text on the LED matrix display</a:t>
            </a:r>
            <a:endParaRPr lang="en-US" sz="700" dirty="0"/>
          </a:p>
          <a:p>
            <a:pPr lvl="0"/>
            <a:r>
              <a:rPr lang="en-US" sz="700" dirty="0" smtClean="0"/>
              <a:t>Review of sound wave theory</a:t>
            </a:r>
            <a:endParaRPr lang="en-US" sz="700" dirty="0"/>
          </a:p>
          <a:p>
            <a:pPr lvl="0"/>
            <a:r>
              <a:rPr lang="en-US" sz="700" dirty="0" smtClean="0"/>
              <a:t>Analog vs Pulse Width Modulation</a:t>
            </a:r>
            <a:endParaRPr lang="en-US" sz="700" dirty="0"/>
          </a:p>
          <a:p>
            <a:pPr lvl="0"/>
            <a:r>
              <a:rPr lang="en-US" sz="700" dirty="0" smtClean="0"/>
              <a:t>Producing sound tones with an Arduino microcontroller</a:t>
            </a:r>
            <a:endParaRPr lang="en-US" sz="700" b="1" dirty="0" smtClean="0"/>
          </a:p>
          <a:p>
            <a:pPr marL="0" indent="0">
              <a:buNone/>
            </a:pPr>
            <a:r>
              <a:rPr lang="en-US" sz="700" b="1" dirty="0"/>
              <a:t>Lesson </a:t>
            </a:r>
            <a:r>
              <a:rPr lang="en-US" sz="700" b="1" dirty="0" smtClean="0"/>
              <a:t>9 </a:t>
            </a:r>
            <a:r>
              <a:rPr lang="en-US" sz="700" b="1" dirty="0"/>
              <a:t>– </a:t>
            </a:r>
            <a:r>
              <a:rPr lang="en-US" sz="700" b="1" dirty="0" smtClean="0"/>
              <a:t>Reading Analog and Digital pins</a:t>
            </a:r>
            <a:endParaRPr lang="en-US" sz="700" dirty="0"/>
          </a:p>
          <a:p>
            <a:pPr lvl="0"/>
            <a:r>
              <a:rPr lang="en-US" sz="700" dirty="0" smtClean="0"/>
              <a:t>Millis</a:t>
            </a:r>
          </a:p>
          <a:p>
            <a:pPr lvl="0"/>
            <a:r>
              <a:rPr lang="en-US" sz="700" dirty="0" smtClean="0"/>
              <a:t>Reading buttons</a:t>
            </a:r>
            <a:endParaRPr lang="en-US" sz="700" dirty="0"/>
          </a:p>
          <a:p>
            <a:pPr lvl="0"/>
            <a:r>
              <a:rPr lang="en-US" sz="700" dirty="0" err="1"/>
              <a:t>D</a:t>
            </a:r>
            <a:r>
              <a:rPr lang="en-US" sz="700" dirty="0" err="1" smtClean="0"/>
              <a:t>ebouncing</a:t>
            </a:r>
            <a:r>
              <a:rPr lang="en-US" sz="700" dirty="0" smtClean="0"/>
              <a:t> buttons</a:t>
            </a:r>
            <a:endParaRPr lang="en-US" sz="700" dirty="0"/>
          </a:p>
          <a:p>
            <a:pPr lvl="0"/>
            <a:r>
              <a:rPr lang="en-US" sz="700" dirty="0" smtClean="0"/>
              <a:t>Reading analog values from a potentiometer</a:t>
            </a:r>
            <a:endParaRPr lang="en-US" sz="700" b="1" dirty="0" smtClean="0"/>
          </a:p>
          <a:p>
            <a:pPr marL="0" indent="0">
              <a:buNone/>
            </a:pPr>
            <a:r>
              <a:rPr lang="en-US" sz="700" b="1" dirty="0" smtClean="0"/>
              <a:t>Lesson 10 </a:t>
            </a:r>
            <a:r>
              <a:rPr lang="en-US" sz="700" b="1" dirty="0"/>
              <a:t>– </a:t>
            </a:r>
            <a:r>
              <a:rPr lang="en-US" sz="700" b="1" dirty="0" smtClean="0"/>
              <a:t>The I2C Bus and Peripherals</a:t>
            </a:r>
            <a:endParaRPr lang="en-US" sz="700" dirty="0"/>
          </a:p>
          <a:p>
            <a:pPr lvl="0"/>
            <a:r>
              <a:rPr lang="en-US" sz="700" dirty="0" smtClean="0"/>
              <a:t>I2C Bus Operation</a:t>
            </a:r>
          </a:p>
          <a:p>
            <a:pPr lvl="0"/>
            <a:r>
              <a:rPr lang="en-US" sz="700" dirty="0" smtClean="0"/>
              <a:t>Initializing </a:t>
            </a:r>
            <a:r>
              <a:rPr lang="en-US" sz="700" dirty="0"/>
              <a:t>the </a:t>
            </a:r>
            <a:r>
              <a:rPr lang="en-US" sz="700" dirty="0" smtClean="0"/>
              <a:t>I2C bus</a:t>
            </a:r>
            <a:endParaRPr lang="en-US" sz="700" dirty="0"/>
          </a:p>
          <a:p>
            <a:pPr lvl="0"/>
            <a:r>
              <a:rPr lang="en-US" sz="700" dirty="0" smtClean="0"/>
              <a:t>Accessing an I2C temperature sensor</a:t>
            </a:r>
          </a:p>
          <a:p>
            <a:pPr lvl="0"/>
            <a:r>
              <a:rPr lang="en-US" sz="700" dirty="0" smtClean="0"/>
              <a:t>Real Time Clocks</a:t>
            </a:r>
          </a:p>
          <a:p>
            <a:pPr lvl="0"/>
            <a:r>
              <a:rPr lang="en-US" sz="700" dirty="0" smtClean="0"/>
              <a:t>Accessing a DS3231 RTC</a:t>
            </a:r>
            <a:endParaRPr lang="en-US" sz="700" dirty="0"/>
          </a:p>
          <a:p>
            <a:pPr marL="0" indent="0">
              <a:buNone/>
            </a:pPr>
            <a:r>
              <a:rPr lang="en-US" sz="700" b="1" dirty="0" smtClean="0"/>
              <a:t>Lesson 11 </a:t>
            </a:r>
            <a:r>
              <a:rPr lang="en-US" sz="700" b="1" dirty="0"/>
              <a:t>–  </a:t>
            </a:r>
            <a:r>
              <a:rPr lang="en-US" sz="700" b="1" dirty="0" smtClean="0"/>
              <a:t>NTP and </a:t>
            </a:r>
            <a:r>
              <a:rPr lang="en-US" sz="700" b="1" dirty="0"/>
              <a:t>Text Management</a:t>
            </a:r>
            <a:endParaRPr lang="en-US" sz="700" dirty="0"/>
          </a:p>
          <a:p>
            <a:r>
              <a:rPr lang="en-US" sz="700" dirty="0" smtClean="0"/>
              <a:t>Numeric to ASCII Conversions</a:t>
            </a:r>
          </a:p>
          <a:p>
            <a:r>
              <a:rPr lang="en-US" sz="700" dirty="0" smtClean="0"/>
              <a:t>Time </a:t>
            </a:r>
            <a:r>
              <a:rPr lang="en-US" sz="700" dirty="0"/>
              <a:t>representations and </a:t>
            </a:r>
            <a:r>
              <a:rPr lang="en-US" sz="700" dirty="0" smtClean="0"/>
              <a:t>conversions</a:t>
            </a:r>
          </a:p>
          <a:p>
            <a:pPr lvl="0"/>
            <a:r>
              <a:rPr lang="en-US" sz="700" dirty="0" smtClean="0"/>
              <a:t>Network Time Protocol</a:t>
            </a:r>
          </a:p>
          <a:p>
            <a:pPr lvl="0"/>
            <a:r>
              <a:rPr lang="en-US" sz="700" dirty="0" smtClean="0"/>
              <a:t>Displaying the time on an LED matrix </a:t>
            </a:r>
            <a:r>
              <a:rPr lang="en-US" sz="700" dirty="0" smtClean="0"/>
              <a:t>display</a:t>
            </a:r>
          </a:p>
          <a:p>
            <a:pPr marL="0" indent="0">
              <a:buNone/>
            </a:pPr>
            <a:r>
              <a:rPr lang="en-US" sz="700" b="1" dirty="0"/>
              <a:t>Lesson </a:t>
            </a:r>
            <a:r>
              <a:rPr lang="en-US" sz="700" b="1" dirty="0" smtClean="0"/>
              <a:t>12 – Text Management</a:t>
            </a:r>
            <a:endParaRPr lang="en-US" sz="700" dirty="0" smtClean="0"/>
          </a:p>
          <a:p>
            <a:pPr lvl="0"/>
            <a:r>
              <a:rPr lang="en-US" sz="700" dirty="0" smtClean="0"/>
              <a:t>Changing </a:t>
            </a:r>
            <a:r>
              <a:rPr lang="en-US" sz="700" dirty="0"/>
              <a:t>the default font</a:t>
            </a:r>
          </a:p>
          <a:p>
            <a:pPr lvl="0"/>
            <a:r>
              <a:rPr lang="en-US" sz="700" dirty="0"/>
              <a:t>Text Effects</a:t>
            </a:r>
          </a:p>
          <a:p>
            <a:pPr lvl="0"/>
            <a:r>
              <a:rPr lang="en-US" sz="700" dirty="0"/>
              <a:t>Using multiple display zones</a:t>
            </a:r>
          </a:p>
          <a:p>
            <a:pPr marL="0" lvl="0" indent="0">
              <a:buNone/>
            </a:pPr>
            <a:endParaRPr lang="en-US" sz="700" dirty="0"/>
          </a:p>
        </p:txBody>
      </p:sp>
    </p:spTree>
    <p:extLst>
      <p:ext uri="{BB962C8B-B14F-4D97-AF65-F5344CB8AC3E}">
        <p14:creationId xmlns:p14="http://schemas.microsoft.com/office/powerpoint/2010/main" val="383574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NTP Library</a:t>
            </a:r>
            <a:endParaRPr lang="en-US" sz="3200" dirty="0"/>
          </a:p>
        </p:txBody>
      </p:sp>
      <p:sp>
        <p:nvSpPr>
          <p:cNvPr id="3" name="Content Placeholder 2"/>
          <p:cNvSpPr>
            <a:spLocks noGrp="1"/>
          </p:cNvSpPr>
          <p:nvPr>
            <p:ph idx="1"/>
          </p:nvPr>
        </p:nvSpPr>
        <p:spPr>
          <a:xfrm>
            <a:off x="457200" y="914400"/>
            <a:ext cx="8229600" cy="1752600"/>
          </a:xfrm>
        </p:spPr>
        <p:txBody>
          <a:bodyPr>
            <a:normAutofit/>
          </a:bodyPr>
          <a:lstStyle/>
          <a:p>
            <a:pPr>
              <a:spcBef>
                <a:spcPts val="1200"/>
              </a:spcBef>
            </a:pPr>
            <a:r>
              <a:rPr lang="en-US" sz="2400" dirty="0" smtClean="0"/>
              <a:t>As usual, we will need to install an NTP client library in order to connect to NTP servers</a:t>
            </a:r>
          </a:p>
          <a:p>
            <a:pPr>
              <a:spcBef>
                <a:spcPts val="1200"/>
              </a:spcBef>
            </a:pPr>
            <a:r>
              <a:rPr lang="en-US" sz="2400" dirty="0" smtClean="0"/>
              <a:t>Go ahead and install this one now</a:t>
            </a:r>
            <a:endParaRPr lang="en-US" sz="24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305800" cy="429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77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b="1" dirty="0" smtClean="0">
                <a:cs typeface="Consolas" panose="020B0609020204030204" pitchFamily="49" charset="0"/>
              </a:rPr>
              <a:t>Classroom Exercise - NTP</a:t>
            </a:r>
            <a:endParaRPr lang="en-US"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a:spLocks noGrp="1"/>
          </p:cNvSpPr>
          <p:nvPr>
            <p:ph idx="1"/>
          </p:nvPr>
        </p:nvSpPr>
        <p:spPr>
          <a:xfrm>
            <a:off x="152400" y="457200"/>
            <a:ext cx="8686800" cy="564078"/>
          </a:xfrm>
        </p:spPr>
        <p:txBody>
          <a:bodyPr>
            <a:noAutofit/>
          </a:bodyPr>
          <a:lstStyle/>
          <a:p>
            <a:pPr marL="0" indent="0">
              <a:buNone/>
            </a:pPr>
            <a:r>
              <a:rPr lang="en-US" sz="2000" b="1" dirty="0" smtClean="0"/>
              <a:t>And here is our class sketch for NTP. Go ahead and load and run!</a:t>
            </a:r>
            <a:endParaRPr lang="en-US" sz="2000" b="1" dirty="0" smtClean="0"/>
          </a:p>
        </p:txBody>
      </p:sp>
      <p:sp>
        <p:nvSpPr>
          <p:cNvPr id="7" name="Content Placeholder 2"/>
          <p:cNvSpPr txBox="1">
            <a:spLocks/>
          </p:cNvSpPr>
          <p:nvPr/>
        </p:nvSpPr>
        <p:spPr>
          <a:xfrm>
            <a:off x="327766" y="914400"/>
            <a:ext cx="8511433"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700" b="1" dirty="0">
                <a:solidFill>
                  <a:srgbClr val="FFFF00"/>
                </a:solidFill>
                <a:latin typeface="Consolas" panose="020B0609020204030204" pitchFamily="49" charset="0"/>
                <a:cs typeface="Consolas" panose="020B0609020204030204" pitchFamily="49" charset="0"/>
              </a:rPr>
              <a:t>#include &lt;</a:t>
            </a:r>
            <a:r>
              <a:rPr lang="en-US" sz="700" b="1" dirty="0" err="1">
                <a:solidFill>
                  <a:srgbClr val="FFFF00"/>
                </a:solidFill>
                <a:latin typeface="Consolas" panose="020B0609020204030204" pitchFamily="49" charset="0"/>
                <a:cs typeface="Consolas" panose="020B0609020204030204" pitchFamily="49" charset="0"/>
              </a:rPr>
              <a:t>NTPClient.h</a:t>
            </a:r>
            <a:r>
              <a:rPr lang="en-US" sz="700" b="1" dirty="0">
                <a:solidFill>
                  <a:srgbClr val="FFFF00"/>
                </a:solidFill>
                <a:latin typeface="Consolas" panose="020B0609020204030204" pitchFamily="49" charset="0"/>
                <a:cs typeface="Consolas" panose="020B0609020204030204" pitchFamily="49" charset="0"/>
              </a:rPr>
              <a:t>&gt;</a:t>
            </a:r>
          </a:p>
          <a:p>
            <a:pPr marL="0" indent="0">
              <a:buNone/>
            </a:pPr>
            <a:r>
              <a:rPr lang="en-US" sz="700" b="1" dirty="0">
                <a:solidFill>
                  <a:srgbClr val="FFFF00"/>
                </a:solidFill>
                <a:latin typeface="Consolas" panose="020B0609020204030204" pitchFamily="49" charset="0"/>
                <a:cs typeface="Consolas" panose="020B0609020204030204" pitchFamily="49" charset="0"/>
              </a:rPr>
              <a:t>#include &lt;ESP8266WiFi.h&gt;</a:t>
            </a:r>
          </a:p>
          <a:p>
            <a:pPr marL="0" indent="0">
              <a:buNone/>
            </a:pPr>
            <a:r>
              <a:rPr lang="en-US" sz="700" b="1" dirty="0">
                <a:solidFill>
                  <a:srgbClr val="FFFF00"/>
                </a:solidFill>
                <a:latin typeface="Consolas" panose="020B0609020204030204" pitchFamily="49" charset="0"/>
                <a:cs typeface="Consolas" panose="020B0609020204030204" pitchFamily="49" charset="0"/>
              </a:rPr>
              <a:t>#include &lt;</a:t>
            </a:r>
            <a:r>
              <a:rPr lang="en-US" sz="700" b="1" dirty="0" err="1">
                <a:solidFill>
                  <a:srgbClr val="FFFF00"/>
                </a:solidFill>
                <a:latin typeface="Consolas" panose="020B0609020204030204" pitchFamily="49" charset="0"/>
                <a:cs typeface="Consolas" panose="020B0609020204030204" pitchFamily="49" charset="0"/>
              </a:rPr>
              <a:t>WiFiUdp.h</a:t>
            </a:r>
            <a:r>
              <a:rPr lang="en-US" sz="700" b="1" dirty="0">
                <a:solidFill>
                  <a:srgbClr val="FFFF00"/>
                </a:solidFill>
                <a:latin typeface="Consolas" panose="020B0609020204030204" pitchFamily="49" charset="0"/>
                <a:cs typeface="Consolas" panose="020B0609020204030204" pitchFamily="49" charset="0"/>
              </a:rPr>
              <a:t>&gt;</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err="1">
                <a:solidFill>
                  <a:srgbClr val="FFFF00"/>
                </a:solidFill>
                <a:latin typeface="Consolas" panose="020B0609020204030204" pitchFamily="49" charset="0"/>
                <a:cs typeface="Consolas" panose="020B0609020204030204" pitchFamily="49" charset="0"/>
              </a:rPr>
              <a:t>const</a:t>
            </a:r>
            <a:r>
              <a:rPr lang="en-US" sz="700" b="1" dirty="0">
                <a:solidFill>
                  <a:srgbClr val="FFFF00"/>
                </a:solidFill>
                <a:latin typeface="Consolas" panose="020B0609020204030204" pitchFamily="49" charset="0"/>
                <a:cs typeface="Consolas" panose="020B0609020204030204" pitchFamily="49" charset="0"/>
              </a:rPr>
              <a:t> char *</a:t>
            </a:r>
            <a:r>
              <a:rPr lang="en-US" sz="700" b="1" dirty="0" err="1">
                <a:solidFill>
                  <a:srgbClr val="FFFF00"/>
                </a:solidFill>
                <a:latin typeface="Consolas" panose="020B0609020204030204" pitchFamily="49" charset="0"/>
                <a:cs typeface="Consolas" panose="020B0609020204030204" pitchFamily="49" charset="0"/>
              </a:rPr>
              <a:t>ssid</a:t>
            </a:r>
            <a:r>
              <a:rPr lang="en-US" sz="700" b="1" dirty="0">
                <a:solidFill>
                  <a:srgbClr val="FFFF00"/>
                </a:solidFill>
                <a:latin typeface="Consolas" panose="020B0609020204030204" pitchFamily="49" charset="0"/>
                <a:cs typeface="Consolas" panose="020B0609020204030204" pitchFamily="49" charset="0"/>
              </a:rPr>
              <a:t>     = </a:t>
            </a:r>
            <a:r>
              <a:rPr lang="en-US" sz="700" b="1" dirty="0" smtClean="0">
                <a:solidFill>
                  <a:srgbClr val="FFFF00"/>
                </a:solidFill>
                <a:latin typeface="Consolas" panose="020B0609020204030204" pitchFamily="49" charset="0"/>
                <a:cs typeface="Consolas" panose="020B0609020204030204" pitchFamily="49" charset="0"/>
              </a:rPr>
              <a:t>“</a:t>
            </a:r>
            <a:r>
              <a:rPr lang="en-US" sz="700" b="1" dirty="0" err="1" smtClean="0">
                <a:solidFill>
                  <a:srgbClr val="FFFF00"/>
                </a:solidFill>
                <a:latin typeface="Consolas" panose="020B0609020204030204" pitchFamily="49" charset="0"/>
                <a:cs typeface="Consolas" panose="020B0609020204030204" pitchFamily="49" charset="0"/>
              </a:rPr>
              <a:t>CFC_Public</a:t>
            </a:r>
            <a:r>
              <a:rPr lang="en-US" sz="700" b="1" dirty="0" smtClean="0">
                <a:solidFill>
                  <a:srgbClr val="FFFF00"/>
                </a:solidFill>
                <a:latin typeface="Consolas" panose="020B0609020204030204" pitchFamily="49" charset="0"/>
                <a:cs typeface="Consolas" panose="020B0609020204030204" pitchFamily="49" charset="0"/>
              </a:rPr>
              <a:t>";</a:t>
            </a: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err="1">
                <a:solidFill>
                  <a:srgbClr val="FFFF00"/>
                </a:solidFill>
                <a:latin typeface="Consolas" panose="020B0609020204030204" pitchFamily="49" charset="0"/>
                <a:cs typeface="Consolas" panose="020B0609020204030204" pitchFamily="49" charset="0"/>
              </a:rPr>
              <a:t>const</a:t>
            </a:r>
            <a:r>
              <a:rPr lang="en-US" sz="700" b="1" dirty="0">
                <a:solidFill>
                  <a:srgbClr val="FFFF00"/>
                </a:solidFill>
                <a:latin typeface="Consolas" panose="020B0609020204030204" pitchFamily="49" charset="0"/>
                <a:cs typeface="Consolas" panose="020B0609020204030204" pitchFamily="49" charset="0"/>
              </a:rPr>
              <a:t> char *password = </a:t>
            </a:r>
            <a:r>
              <a:rPr lang="en-US" sz="700" b="1" dirty="0" smtClean="0">
                <a:solidFill>
                  <a:srgbClr val="FFFF00"/>
                </a:solidFill>
                <a:latin typeface="Consolas" panose="020B0609020204030204" pitchFamily="49" charset="0"/>
                <a:cs typeface="Consolas" panose="020B0609020204030204" pitchFamily="49" charset="0"/>
              </a:rPr>
              <a:t>"";</a:t>
            </a:r>
            <a:endParaRPr lang="en-US" sz="700" b="1" dirty="0">
              <a:solidFill>
                <a:srgbClr val="FFFF00"/>
              </a:solidFill>
              <a:latin typeface="Consolas" panose="020B0609020204030204" pitchFamily="49" charset="0"/>
              <a:cs typeface="Consolas" panose="020B0609020204030204" pitchFamily="49" charset="0"/>
            </a:endParaRP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err="1">
                <a:solidFill>
                  <a:srgbClr val="FFFF00"/>
                </a:solidFill>
                <a:latin typeface="Consolas" panose="020B0609020204030204" pitchFamily="49" charset="0"/>
                <a:cs typeface="Consolas" panose="020B0609020204030204" pitchFamily="49" charset="0"/>
              </a:rPr>
              <a:t>const</a:t>
            </a:r>
            <a:r>
              <a:rPr lang="en-US" sz="700" b="1" dirty="0">
                <a:solidFill>
                  <a:srgbClr val="FFFF00"/>
                </a:solidFill>
                <a:latin typeface="Consolas" panose="020B0609020204030204" pitchFamily="49" charset="0"/>
                <a:cs typeface="Consolas" panose="020B0609020204030204" pitchFamily="49" charset="0"/>
              </a:rPr>
              <a:t> long </a:t>
            </a:r>
            <a:r>
              <a:rPr lang="en-US" sz="700" b="1" dirty="0" err="1">
                <a:solidFill>
                  <a:srgbClr val="FFFF00"/>
                </a:solidFill>
                <a:latin typeface="Consolas" panose="020B0609020204030204" pitchFamily="49" charset="0"/>
                <a:cs typeface="Consolas" panose="020B0609020204030204" pitchFamily="49" charset="0"/>
              </a:rPr>
              <a:t>utcOffsetInSeconds</a:t>
            </a:r>
            <a:r>
              <a:rPr lang="en-US" sz="700" b="1" dirty="0">
                <a:solidFill>
                  <a:srgbClr val="FFFF00"/>
                </a:solidFill>
                <a:latin typeface="Consolas" panose="020B0609020204030204" pitchFamily="49" charset="0"/>
                <a:cs typeface="Consolas" panose="020B0609020204030204" pitchFamily="49" charset="0"/>
              </a:rPr>
              <a:t> = 3600;</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char </a:t>
            </a:r>
            <a:r>
              <a:rPr lang="en-US" sz="700" b="1" dirty="0" err="1">
                <a:solidFill>
                  <a:srgbClr val="FFFF00"/>
                </a:solidFill>
                <a:latin typeface="Consolas" panose="020B0609020204030204" pitchFamily="49" charset="0"/>
                <a:cs typeface="Consolas" panose="020B0609020204030204" pitchFamily="49" charset="0"/>
              </a:rPr>
              <a:t>daysOfTheWeek</a:t>
            </a:r>
            <a:r>
              <a:rPr lang="en-US" sz="700" b="1" dirty="0">
                <a:solidFill>
                  <a:srgbClr val="FFFF00"/>
                </a:solidFill>
                <a:latin typeface="Consolas" panose="020B0609020204030204" pitchFamily="49" charset="0"/>
                <a:cs typeface="Consolas" panose="020B0609020204030204" pitchFamily="49" charset="0"/>
              </a:rPr>
              <a:t>[7][12] = {"Sunday", "Monday", "Tuesday", "Wednesday", "Thursday", "Friday", "Saturday"};</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 Define NTP Client to get time</a:t>
            </a:r>
          </a:p>
          <a:p>
            <a:pPr marL="0" indent="0">
              <a:buNone/>
            </a:pPr>
            <a:r>
              <a:rPr lang="en-US" sz="700" b="1" dirty="0" err="1">
                <a:solidFill>
                  <a:srgbClr val="FFFF00"/>
                </a:solidFill>
                <a:latin typeface="Consolas" panose="020B0609020204030204" pitchFamily="49" charset="0"/>
                <a:cs typeface="Consolas" panose="020B0609020204030204" pitchFamily="49" charset="0"/>
              </a:rPr>
              <a:t>WiFiUDP</a:t>
            </a: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ntpUDP</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err="1">
                <a:solidFill>
                  <a:srgbClr val="FFFF00"/>
                </a:solidFill>
                <a:latin typeface="Consolas" panose="020B0609020204030204" pitchFamily="49" charset="0"/>
                <a:cs typeface="Consolas" panose="020B0609020204030204" pitchFamily="49" charset="0"/>
              </a:rPr>
              <a:t>NTPClient</a:t>
            </a: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timeClient</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ntpUDP</a:t>
            </a:r>
            <a:r>
              <a:rPr lang="en-US" sz="700" b="1" dirty="0">
                <a:solidFill>
                  <a:srgbClr val="FFFF00"/>
                </a:solidFill>
                <a:latin typeface="Consolas" panose="020B0609020204030204" pitchFamily="49" charset="0"/>
                <a:cs typeface="Consolas" panose="020B0609020204030204" pitchFamily="49" charset="0"/>
              </a:rPr>
              <a:t>, "pool.ntp.org", </a:t>
            </a:r>
            <a:r>
              <a:rPr lang="en-US" sz="700" b="1" dirty="0" err="1">
                <a:solidFill>
                  <a:srgbClr val="FFFF00"/>
                </a:solidFill>
                <a:latin typeface="Consolas" panose="020B0609020204030204" pitchFamily="49" charset="0"/>
                <a:cs typeface="Consolas" panose="020B0609020204030204" pitchFamily="49" charset="0"/>
              </a:rPr>
              <a:t>utcOffsetInSeconds</a:t>
            </a:r>
            <a:r>
              <a:rPr lang="en-US" sz="700" b="1" dirty="0">
                <a:solidFill>
                  <a:srgbClr val="FFFF00"/>
                </a:solidFill>
                <a:latin typeface="Consolas" panose="020B0609020204030204" pitchFamily="49" charset="0"/>
                <a:cs typeface="Consolas" panose="020B0609020204030204" pitchFamily="49" charset="0"/>
              </a:rPr>
              <a:t>);</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void setup(){</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smtClean="0">
                <a:solidFill>
                  <a:srgbClr val="FFFF00"/>
                </a:solidFill>
                <a:latin typeface="Consolas" panose="020B0609020204030204" pitchFamily="49" charset="0"/>
                <a:cs typeface="Consolas" panose="020B0609020204030204" pitchFamily="49" charset="0"/>
              </a:rPr>
              <a:t>Serial.begin</a:t>
            </a:r>
            <a:r>
              <a:rPr lang="en-US" sz="700" b="1" dirty="0" smtClean="0">
                <a:solidFill>
                  <a:srgbClr val="FFFF00"/>
                </a:solidFill>
                <a:latin typeface="Consolas" panose="020B0609020204030204" pitchFamily="49" charset="0"/>
                <a:cs typeface="Consolas" panose="020B0609020204030204" pitchFamily="49" charset="0"/>
              </a:rPr>
              <a:t>(9600);</a:t>
            </a:r>
            <a:endParaRPr lang="en-US" sz="700" b="1" dirty="0">
              <a:solidFill>
                <a:srgbClr val="FFFF00"/>
              </a:solidFill>
              <a:latin typeface="Consolas" panose="020B0609020204030204" pitchFamily="49" charset="0"/>
              <a:cs typeface="Consolas" panose="020B0609020204030204" pitchFamily="49" charset="0"/>
            </a:endParaRP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WiFi.begin</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ssid</a:t>
            </a:r>
            <a:r>
              <a:rPr lang="en-US" sz="700" b="1" dirty="0">
                <a:solidFill>
                  <a:srgbClr val="FFFF00"/>
                </a:solidFill>
                <a:latin typeface="Consolas" panose="020B0609020204030204" pitchFamily="49" charset="0"/>
                <a:cs typeface="Consolas" panose="020B0609020204030204" pitchFamily="49" charset="0"/>
              </a:rPr>
              <a:t>, password);</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  while ( </a:t>
            </a:r>
            <a:r>
              <a:rPr lang="en-US" sz="700" b="1" dirty="0" err="1">
                <a:solidFill>
                  <a:srgbClr val="FFFF00"/>
                </a:solidFill>
                <a:latin typeface="Consolas" panose="020B0609020204030204" pitchFamily="49" charset="0"/>
                <a:cs typeface="Consolas" panose="020B0609020204030204" pitchFamily="49" charset="0"/>
              </a:rPr>
              <a:t>WiFi.status</a:t>
            </a:r>
            <a:r>
              <a:rPr lang="en-US" sz="700" b="1" dirty="0">
                <a:solidFill>
                  <a:srgbClr val="FFFF00"/>
                </a:solidFill>
                <a:latin typeface="Consolas" panose="020B0609020204030204" pitchFamily="49" charset="0"/>
                <a:cs typeface="Consolas" panose="020B0609020204030204" pitchFamily="49" charset="0"/>
              </a:rPr>
              <a:t>() != WL_CONNECTED ) {</a:t>
            </a:r>
          </a:p>
          <a:p>
            <a:pPr marL="0" indent="0">
              <a:buNone/>
            </a:pPr>
            <a:r>
              <a:rPr lang="en-US" sz="700" b="1" dirty="0">
                <a:solidFill>
                  <a:srgbClr val="FFFF00"/>
                </a:solidFill>
                <a:latin typeface="Consolas" panose="020B0609020204030204" pitchFamily="49" charset="0"/>
                <a:cs typeface="Consolas" panose="020B0609020204030204" pitchFamily="49" charset="0"/>
              </a:rPr>
              <a:t>    delay ( 500 );</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 ( "." );</a:t>
            </a:r>
          </a:p>
          <a:p>
            <a:pPr marL="0" indent="0">
              <a:buNone/>
            </a:pPr>
            <a:r>
              <a:rPr lang="en-US" sz="700" b="1" dirty="0">
                <a:solidFill>
                  <a:srgbClr val="FFFF00"/>
                </a:solidFill>
                <a:latin typeface="Consolas" panose="020B0609020204030204" pitchFamily="49" charset="0"/>
                <a:cs typeface="Consolas" panose="020B0609020204030204" pitchFamily="49" charset="0"/>
              </a:rPr>
              <a:t>  }</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timeClient.begin</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void loop() {</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timeClient.update</a:t>
            </a:r>
            <a:r>
              <a:rPr lang="en-US" sz="700" b="1" dirty="0">
                <a:solidFill>
                  <a:srgbClr val="FFFF00"/>
                </a:solidFill>
                <a:latin typeface="Consolas" panose="020B0609020204030204" pitchFamily="49" charset="0"/>
                <a:cs typeface="Consolas" panose="020B0609020204030204" pitchFamily="49" charset="0"/>
              </a:rPr>
              <a:t>();</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daysOfTheWeek</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timeClient.getDay</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 ");</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timeClient.getHours</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timeClient.getMinutes</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Serial.println</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timeClient.getSeconds</a:t>
            </a:r>
            <a:r>
              <a:rPr lang="en-US" sz="700" b="1" dirty="0">
                <a:solidFill>
                  <a:srgbClr val="FFFF00"/>
                </a:solidFill>
                <a:latin typeface="Consolas" panose="020B0609020204030204" pitchFamily="49" charset="0"/>
                <a:cs typeface="Consolas" panose="020B0609020204030204" pitchFamily="49" charset="0"/>
              </a:rPr>
              <a:t>());</a:t>
            </a:r>
          </a:p>
          <a:p>
            <a:pPr marL="0" indent="0">
              <a:buNone/>
            </a:pPr>
            <a:r>
              <a:rPr lang="en-US" sz="700" b="1" dirty="0">
                <a:solidFill>
                  <a:srgbClr val="FFFF00"/>
                </a:solidFill>
                <a:latin typeface="Consolas" panose="020B0609020204030204" pitchFamily="49" charset="0"/>
                <a:cs typeface="Consolas" panose="020B0609020204030204" pitchFamily="49" charset="0"/>
              </a:rPr>
              <a:t>  //</a:t>
            </a:r>
            <a:r>
              <a:rPr lang="en-US" sz="700" b="1" dirty="0" err="1">
                <a:solidFill>
                  <a:srgbClr val="FFFF00"/>
                </a:solidFill>
                <a:latin typeface="Consolas" panose="020B0609020204030204" pitchFamily="49" charset="0"/>
                <a:cs typeface="Consolas" panose="020B0609020204030204" pitchFamily="49" charset="0"/>
              </a:rPr>
              <a:t>Serial.println</a:t>
            </a:r>
            <a:r>
              <a:rPr lang="en-US" sz="700" b="1" dirty="0">
                <a:solidFill>
                  <a:srgbClr val="FFFF00"/>
                </a:solidFill>
                <a:latin typeface="Consolas" panose="020B0609020204030204" pitchFamily="49" charset="0"/>
                <a:cs typeface="Consolas" panose="020B0609020204030204" pitchFamily="49" charset="0"/>
              </a:rPr>
              <a:t>(</a:t>
            </a:r>
            <a:r>
              <a:rPr lang="en-US" sz="700" b="1" dirty="0" err="1">
                <a:solidFill>
                  <a:srgbClr val="FFFF00"/>
                </a:solidFill>
                <a:latin typeface="Consolas" panose="020B0609020204030204" pitchFamily="49" charset="0"/>
                <a:cs typeface="Consolas" panose="020B0609020204030204" pitchFamily="49" charset="0"/>
              </a:rPr>
              <a:t>timeClient.getFormattedTime</a:t>
            </a:r>
            <a:r>
              <a:rPr lang="en-US" sz="700" b="1" dirty="0">
                <a:solidFill>
                  <a:srgbClr val="FFFF00"/>
                </a:solidFill>
                <a:latin typeface="Consolas" panose="020B0609020204030204" pitchFamily="49" charset="0"/>
                <a:cs typeface="Consolas" panose="020B0609020204030204" pitchFamily="49" charset="0"/>
              </a:rPr>
              <a:t>());</a:t>
            </a:r>
          </a:p>
          <a:p>
            <a:pPr marL="0" indent="0">
              <a:buNone/>
            </a:pPr>
            <a:endParaRPr lang="en-US" sz="700" b="1" dirty="0">
              <a:solidFill>
                <a:srgbClr val="FFFF00"/>
              </a:solidFill>
              <a:latin typeface="Consolas" panose="020B0609020204030204" pitchFamily="49" charset="0"/>
              <a:cs typeface="Consolas" panose="020B0609020204030204" pitchFamily="49" charset="0"/>
            </a:endParaRPr>
          </a:p>
          <a:p>
            <a:pPr marL="0" indent="0">
              <a:buNone/>
            </a:pPr>
            <a:r>
              <a:rPr lang="en-US" sz="700" b="1" dirty="0">
                <a:solidFill>
                  <a:srgbClr val="FFFF00"/>
                </a:solidFill>
                <a:latin typeface="Consolas" panose="020B0609020204030204" pitchFamily="49" charset="0"/>
                <a:cs typeface="Consolas" panose="020B0609020204030204" pitchFamily="49" charset="0"/>
              </a:rPr>
              <a:t>  delay(1000);</a:t>
            </a:r>
          </a:p>
          <a:p>
            <a:pPr marL="0" indent="0">
              <a:buNone/>
            </a:pPr>
            <a:r>
              <a:rPr lang="en-US" sz="700" b="1" dirty="0">
                <a:solidFill>
                  <a:srgbClr val="FFFF00"/>
                </a:solidFill>
                <a:latin typeface="Consolas" panose="020B0609020204030204" pitchFamily="49" charset="0"/>
                <a:cs typeface="Consolas" panose="020B0609020204030204" pitchFamily="49" charset="0"/>
              </a:rPr>
              <a:t>}</a:t>
            </a:r>
            <a:endParaRPr lang="en-US" sz="700" b="1" dirty="0" smtClean="0">
              <a:solidFill>
                <a:srgbClr val="FFFF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7951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dirty="0" smtClean="0"/>
              <a:t>Classroom Exercise – NTP Display</a:t>
            </a:r>
            <a:endParaRPr lang="en-US" sz="3200" dirty="0"/>
          </a:p>
        </p:txBody>
      </p:sp>
      <p:sp>
        <p:nvSpPr>
          <p:cNvPr id="3" name="Content Placeholder 2"/>
          <p:cNvSpPr>
            <a:spLocks noGrp="1"/>
          </p:cNvSpPr>
          <p:nvPr>
            <p:ph idx="1"/>
          </p:nvPr>
        </p:nvSpPr>
        <p:spPr>
          <a:xfrm>
            <a:off x="152400" y="1219200"/>
            <a:ext cx="8686800" cy="4800600"/>
          </a:xfrm>
        </p:spPr>
        <p:txBody>
          <a:bodyPr>
            <a:noAutofit/>
          </a:bodyPr>
          <a:lstStyle/>
          <a:p>
            <a:r>
              <a:rPr lang="en-US" sz="2800" b="1" dirty="0" smtClean="0"/>
              <a:t>Let’s see how </a:t>
            </a:r>
            <a:r>
              <a:rPr lang="en-US" sz="2800" b="1" dirty="0" err="1" smtClean="0"/>
              <a:t>y’all</a:t>
            </a:r>
            <a:r>
              <a:rPr lang="en-US" sz="2800" b="1" dirty="0" smtClean="0"/>
              <a:t> do with this one!</a:t>
            </a:r>
          </a:p>
          <a:p>
            <a:r>
              <a:rPr lang="en-US" sz="2800" b="1" dirty="0" smtClean="0"/>
              <a:t>Combine SKETCH10B and SKETCH11A to display NTP time on your LED matrix display</a:t>
            </a:r>
          </a:p>
          <a:p>
            <a:r>
              <a:rPr lang="en-US" sz="2800" b="1" dirty="0" smtClean="0"/>
              <a:t>Remember that you can use </a:t>
            </a:r>
            <a:r>
              <a:rPr lang="en-US" sz="2800" b="1" dirty="0" err="1" smtClean="0"/>
              <a:t>sprintf</a:t>
            </a:r>
            <a:r>
              <a:rPr lang="en-US" sz="2800" b="1" dirty="0" smtClean="0"/>
              <a:t>() to create a string that </a:t>
            </a:r>
            <a:r>
              <a:rPr lang="en-US" sz="2800" b="1" dirty="0" err="1" smtClean="0"/>
              <a:t>MD_Parola</a:t>
            </a:r>
            <a:r>
              <a:rPr lang="en-US" sz="2800" b="1" dirty="0" smtClean="0"/>
              <a:t> will print on the LED display</a:t>
            </a:r>
          </a:p>
          <a:p>
            <a:r>
              <a:rPr lang="en-US" sz="2800" b="1" dirty="0" smtClean="0"/>
              <a:t>It might be easier to copy the necessary bits of 10B into 11A, but that’s entirely up to </a:t>
            </a:r>
            <a:r>
              <a:rPr lang="en-US" sz="2800" b="1" dirty="0" err="1" smtClean="0"/>
              <a:t>y’all</a:t>
            </a:r>
            <a:r>
              <a:rPr lang="en-US" sz="2800" b="1" dirty="0" smtClean="0"/>
              <a:t>!</a:t>
            </a:r>
          </a:p>
          <a:p>
            <a:r>
              <a:rPr lang="en-US" sz="2800" b="1" dirty="0" smtClean="0"/>
              <a:t>Go to it and good luck! </a:t>
            </a:r>
            <a:r>
              <a:rPr lang="en-US" sz="2800" b="1" dirty="0" smtClean="0">
                <a:sym typeface="Wingdings" panose="05000000000000000000" pitchFamily="2" charset="2"/>
              </a:rPr>
              <a:t></a:t>
            </a:r>
            <a:endParaRPr lang="en-US" sz="2800" b="1" dirty="0" smtClean="0"/>
          </a:p>
        </p:txBody>
      </p:sp>
    </p:spTree>
    <p:extLst>
      <p:ext uri="{BB962C8B-B14F-4D97-AF65-F5344CB8AC3E}">
        <p14:creationId xmlns:p14="http://schemas.microsoft.com/office/powerpoint/2010/main" val="1553892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Formal End of Lesson 10</a:t>
            </a:r>
            <a:endParaRPr lang="en-US" sz="3200" dirty="0"/>
          </a:p>
        </p:txBody>
      </p:sp>
      <p:sp>
        <p:nvSpPr>
          <p:cNvPr id="3" name="Content Placeholder 2"/>
          <p:cNvSpPr>
            <a:spLocks noGrp="1"/>
          </p:cNvSpPr>
          <p:nvPr>
            <p:ph idx="1"/>
          </p:nvPr>
        </p:nvSpPr>
        <p:spPr>
          <a:xfrm>
            <a:off x="457200" y="1524000"/>
            <a:ext cx="8229600" cy="4953000"/>
          </a:xfrm>
        </p:spPr>
        <p:txBody>
          <a:bodyPr>
            <a:normAutofit/>
          </a:bodyPr>
          <a:lstStyle/>
          <a:p>
            <a:pPr marL="0" indent="0">
              <a:buNone/>
            </a:pPr>
            <a:r>
              <a:rPr lang="en-US" b="1" dirty="0" smtClean="0">
                <a:solidFill>
                  <a:srgbClr val="FFFF00"/>
                </a:solidFill>
              </a:rPr>
              <a:t>HOMEWORK!</a:t>
            </a:r>
          </a:p>
          <a:p>
            <a:r>
              <a:rPr lang="en-US" sz="2800" b="1" dirty="0" smtClean="0">
                <a:solidFill>
                  <a:srgbClr val="FFFF00"/>
                </a:solidFill>
              </a:rPr>
              <a:t>Read up on how NTP works</a:t>
            </a:r>
            <a:endParaRPr lang="en-US" sz="2800" b="1" dirty="0" smtClean="0">
              <a:solidFill>
                <a:srgbClr val="FFFF00"/>
              </a:solidFill>
            </a:endParaRPr>
          </a:p>
          <a:p>
            <a:r>
              <a:rPr lang="en-US" sz="2800" b="1" dirty="0" smtClean="0">
                <a:solidFill>
                  <a:srgbClr val="FFFF00"/>
                </a:solidFill>
              </a:rPr>
              <a:t>Study the </a:t>
            </a:r>
            <a:r>
              <a:rPr lang="en-US" sz="2800" b="1" dirty="0" err="1" smtClean="0">
                <a:solidFill>
                  <a:srgbClr val="FFFF00"/>
                </a:solidFill>
              </a:rPr>
              <a:t>MD_Parola</a:t>
            </a:r>
            <a:r>
              <a:rPr lang="en-US" sz="2800" b="1" dirty="0" smtClean="0">
                <a:solidFill>
                  <a:srgbClr val="FFFF00"/>
                </a:solidFill>
              </a:rPr>
              <a:t> </a:t>
            </a:r>
            <a:r>
              <a:rPr lang="en-US" sz="2800" b="1" dirty="0" err="1" smtClean="0">
                <a:solidFill>
                  <a:srgbClr val="FFFF00"/>
                </a:solidFill>
              </a:rPr>
              <a:t>documention</a:t>
            </a:r>
            <a:r>
              <a:rPr lang="en-US" sz="2800" b="1" dirty="0" smtClean="0">
                <a:solidFill>
                  <a:srgbClr val="FFFF00"/>
                </a:solidFill>
              </a:rPr>
              <a:t> and see if you can figure out how to blink the colon when displaying time</a:t>
            </a:r>
            <a:endParaRPr lang="en-US" sz="2800" b="1" dirty="0" smtClean="0">
              <a:solidFill>
                <a:srgbClr val="FFFF00"/>
              </a:solidFill>
            </a:endParaRPr>
          </a:p>
          <a:p>
            <a:pPr marL="0" indent="0">
              <a:buNone/>
            </a:pPr>
            <a:r>
              <a:rPr lang="en-US" b="1" dirty="0" smtClean="0"/>
              <a:t>In next week’s exciting episode</a:t>
            </a:r>
          </a:p>
          <a:p>
            <a:r>
              <a:rPr lang="en-US" sz="2400" dirty="0"/>
              <a:t>Changing the default font</a:t>
            </a:r>
          </a:p>
          <a:p>
            <a:r>
              <a:rPr lang="en-US" sz="2400" dirty="0"/>
              <a:t>Text Effects</a:t>
            </a:r>
          </a:p>
          <a:p>
            <a:r>
              <a:rPr lang="en-US" sz="2400" dirty="0"/>
              <a:t>Using multiple display zones</a:t>
            </a:r>
          </a:p>
        </p:txBody>
      </p:sp>
    </p:spTree>
    <p:extLst>
      <p:ext uri="{BB962C8B-B14F-4D97-AF65-F5344CB8AC3E}">
        <p14:creationId xmlns:p14="http://schemas.microsoft.com/office/powerpoint/2010/main" val="2799171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727" y="695326"/>
            <a:ext cx="6412673"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727" y="3340509"/>
            <a:ext cx="6400800" cy="3060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30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91" y="838200"/>
            <a:ext cx="8510017" cy="5181600"/>
          </a:xfrm>
          <a:prstGeom prst="rect">
            <a:avLst/>
          </a:prstGeom>
        </p:spPr>
      </p:pic>
    </p:spTree>
    <p:extLst>
      <p:ext uri="{BB962C8B-B14F-4D97-AF65-F5344CB8AC3E}">
        <p14:creationId xmlns:p14="http://schemas.microsoft.com/office/powerpoint/2010/main" val="408355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Lesson </a:t>
            </a:r>
            <a:r>
              <a:rPr lang="en-US" sz="2400" dirty="0" smtClean="0"/>
              <a:t>11 </a:t>
            </a:r>
            <a:r>
              <a:rPr lang="en-US" sz="2400" dirty="0" smtClean="0"/>
              <a:t>– </a:t>
            </a:r>
            <a:r>
              <a:rPr lang="en-US" sz="2400" dirty="0" smtClean="0"/>
              <a:t>Numeric Conversions, Time Formats, Network Time Protocol</a:t>
            </a:r>
            <a:endParaRPr lang="en-US" sz="2400" dirty="0"/>
          </a:p>
        </p:txBody>
      </p:sp>
      <p:sp>
        <p:nvSpPr>
          <p:cNvPr id="3" name="Content Placeholder 2"/>
          <p:cNvSpPr>
            <a:spLocks noGrp="1"/>
          </p:cNvSpPr>
          <p:nvPr>
            <p:ph idx="1"/>
          </p:nvPr>
        </p:nvSpPr>
        <p:spPr>
          <a:xfrm>
            <a:off x="457200" y="1295400"/>
            <a:ext cx="8229600" cy="5029200"/>
          </a:xfrm>
        </p:spPr>
        <p:txBody>
          <a:bodyPr>
            <a:noAutofit/>
          </a:bodyPr>
          <a:lstStyle/>
          <a:p>
            <a:pPr lvl="0"/>
            <a:r>
              <a:rPr lang="en-US" sz="2800" dirty="0" smtClean="0"/>
              <a:t>Numeric to ASCII conversions</a:t>
            </a:r>
          </a:p>
          <a:p>
            <a:pPr lvl="0"/>
            <a:r>
              <a:rPr lang="en-US" sz="2800" dirty="0" err="1" smtClean="0"/>
              <a:t>printf</a:t>
            </a:r>
            <a:r>
              <a:rPr lang="en-US" sz="2800" dirty="0" smtClean="0"/>
              <a:t> and </a:t>
            </a:r>
            <a:r>
              <a:rPr lang="en-US" sz="2800" dirty="0" err="1" smtClean="0"/>
              <a:t>sprintf</a:t>
            </a:r>
            <a:endParaRPr lang="en-US" sz="2800" dirty="0" smtClean="0"/>
          </a:p>
          <a:p>
            <a:pPr lvl="0"/>
            <a:r>
              <a:rPr lang="en-US" sz="2800" dirty="0" smtClean="0"/>
              <a:t>Time bases and formats in Linux and Windows</a:t>
            </a:r>
            <a:endParaRPr lang="en-US" sz="2800" dirty="0" smtClean="0"/>
          </a:p>
          <a:p>
            <a:pPr lvl="0"/>
            <a:r>
              <a:rPr lang="en-US" sz="2800" dirty="0" smtClean="0"/>
              <a:t>Time Data Structures and Conversions</a:t>
            </a:r>
            <a:endParaRPr lang="en-US" sz="2800" dirty="0" smtClean="0"/>
          </a:p>
          <a:p>
            <a:pPr lvl="0"/>
            <a:r>
              <a:rPr lang="en-US" sz="2800" dirty="0" smtClean="0"/>
              <a:t>Network Time Protocol</a:t>
            </a:r>
            <a:endParaRPr lang="en-US" sz="2800" dirty="0"/>
          </a:p>
          <a:p>
            <a:r>
              <a:rPr lang="en-US" sz="2800" dirty="0" smtClean="0"/>
              <a:t>Classroom Exercise – </a:t>
            </a:r>
            <a:r>
              <a:rPr lang="en-US" sz="2800" dirty="0" smtClean="0"/>
              <a:t>Using NTP</a:t>
            </a:r>
            <a:endParaRPr lang="en-US" sz="2800" dirty="0" smtClean="0"/>
          </a:p>
          <a:p>
            <a:r>
              <a:rPr lang="en-US" sz="2800" dirty="0" smtClean="0"/>
              <a:t>Classroom </a:t>
            </a:r>
            <a:r>
              <a:rPr lang="en-US" sz="2800" dirty="0" smtClean="0"/>
              <a:t>Exercise – </a:t>
            </a:r>
            <a:r>
              <a:rPr lang="en-US" sz="2800" dirty="0" smtClean="0"/>
              <a:t>NTP LED Display</a:t>
            </a:r>
            <a:endParaRPr lang="en-US" sz="2800" dirty="0" smtClean="0"/>
          </a:p>
        </p:txBody>
      </p:sp>
    </p:spTree>
    <p:extLst>
      <p:ext uri="{BB962C8B-B14F-4D97-AF65-F5344CB8AC3E}">
        <p14:creationId xmlns:p14="http://schemas.microsoft.com/office/powerpoint/2010/main" val="3680340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Numeric Conversions</a:t>
            </a:r>
            <a:endParaRPr lang="en-US" dirty="0"/>
          </a:p>
        </p:txBody>
      </p:sp>
      <p:sp>
        <p:nvSpPr>
          <p:cNvPr id="3" name="Content Placeholder 2"/>
          <p:cNvSpPr>
            <a:spLocks noGrp="1"/>
          </p:cNvSpPr>
          <p:nvPr>
            <p:ph idx="1"/>
          </p:nvPr>
        </p:nvSpPr>
        <p:spPr>
          <a:xfrm>
            <a:off x="152400" y="1066800"/>
            <a:ext cx="8686800" cy="5334000"/>
          </a:xfrm>
        </p:spPr>
        <p:txBody>
          <a:bodyPr>
            <a:noAutofit/>
          </a:bodyPr>
          <a:lstStyle/>
          <a:p>
            <a:r>
              <a:rPr lang="en-US" sz="2800" dirty="0" smtClean="0"/>
              <a:t>We previously looked at some ways to convert strings (arrays of data type char) into numbers</a:t>
            </a:r>
          </a:p>
          <a:p>
            <a:r>
              <a:rPr lang="en-US" sz="2800" dirty="0" smtClean="0"/>
              <a:t>Today we will look at two ways to convert numbers into strings</a:t>
            </a:r>
            <a:endParaRPr lang="en-US" sz="2800" dirty="0" smtClean="0"/>
          </a:p>
          <a:p>
            <a:r>
              <a:rPr lang="en-US" sz="2400" b="1" dirty="0" smtClean="0"/>
              <a:t>Arduino and other C implementations offer the </a:t>
            </a:r>
            <a:r>
              <a:rPr lang="en-US" sz="2400" b="1" dirty="0" err="1" smtClean="0"/>
              <a:t>itoa</a:t>
            </a:r>
            <a:r>
              <a:rPr lang="en-US" sz="2400" b="1" dirty="0" smtClean="0"/>
              <a:t>(), </a:t>
            </a:r>
            <a:r>
              <a:rPr lang="en-US" sz="2400" b="1" dirty="0" err="1" smtClean="0"/>
              <a:t>ltoa</a:t>
            </a:r>
            <a:r>
              <a:rPr lang="en-US" sz="2400" b="1" dirty="0" smtClean="0"/>
              <a:t>() and </a:t>
            </a:r>
            <a:r>
              <a:rPr lang="en-US" sz="2400" b="1" dirty="0" err="1" smtClean="0"/>
              <a:t>ultoa</a:t>
            </a:r>
            <a:r>
              <a:rPr lang="en-US" sz="2400" b="1" dirty="0" smtClean="0"/>
              <a:t> functions to convert from the respective numeric data types into strings</a:t>
            </a:r>
            <a:endParaRPr lang="en-US" sz="2400" b="1" dirty="0" smtClean="0"/>
          </a:p>
          <a:p>
            <a:r>
              <a:rPr lang="en-US" sz="2400" b="1" dirty="0" smtClean="0"/>
              <a:t>Using these functions requires a character array which acts a buffer to receive the ASCII text result</a:t>
            </a:r>
            <a:endParaRPr lang="en-US" sz="2400" b="1" dirty="0" smtClean="0"/>
          </a:p>
          <a:p>
            <a:r>
              <a:rPr lang="en-US" sz="2400" b="1" dirty="0" smtClean="0"/>
              <a:t>So as an example</a:t>
            </a:r>
            <a:r>
              <a:rPr lang="en-US" sz="2400" b="1" dirty="0" smtClean="0"/>
              <a:t>:</a:t>
            </a:r>
            <a:br>
              <a:rPr lang="en-US" sz="2400" b="1" dirty="0" smtClean="0"/>
            </a:br>
            <a:r>
              <a:rPr lang="en-US" sz="2400" b="1" dirty="0">
                <a:solidFill>
                  <a:srgbClr val="FFFF00"/>
                </a:solidFill>
                <a:latin typeface="Consolas" panose="020B0609020204030204" pitchFamily="49" charset="0"/>
                <a:cs typeface="Consolas" panose="020B0609020204030204" pitchFamily="49" charset="0"/>
              </a:rPr>
              <a:t>char </a:t>
            </a:r>
            <a:r>
              <a:rPr lang="en-US" sz="2400" b="1" dirty="0" err="1">
                <a:solidFill>
                  <a:srgbClr val="FFFF00"/>
                </a:solidFill>
                <a:latin typeface="Consolas" panose="020B0609020204030204" pitchFamily="49" charset="0"/>
                <a:cs typeface="Consolas" panose="020B0609020204030204" pitchFamily="49" charset="0"/>
              </a:rPr>
              <a:t>textbuffer</a:t>
            </a:r>
            <a:r>
              <a:rPr lang="en-US" sz="2400" b="1" dirty="0">
                <a:solidFill>
                  <a:srgbClr val="FFFF00"/>
                </a:solidFill>
                <a:latin typeface="Consolas" panose="020B0609020204030204" pitchFamily="49" charset="0"/>
                <a:cs typeface="Consolas" panose="020B0609020204030204" pitchFamily="49" charset="0"/>
              </a:rPr>
              <a:t>[33]; </a:t>
            </a:r>
            <a:r>
              <a:rPr lang="en-US" sz="2400" b="1" dirty="0" smtClean="0">
                <a:solidFill>
                  <a:srgbClr val="FFFF00"/>
                </a:solidFill>
                <a:latin typeface="Consolas" panose="020B0609020204030204" pitchFamily="49" charset="0"/>
                <a:cs typeface="Consolas" panose="020B0609020204030204" pitchFamily="49" charset="0"/>
              </a:rPr>
              <a:t>long </a:t>
            </a:r>
            <a:r>
              <a:rPr lang="en-US" sz="2400" b="1" dirty="0" err="1">
                <a:solidFill>
                  <a:srgbClr val="FFFF00"/>
                </a:solidFill>
                <a:latin typeface="Consolas" panose="020B0609020204030204" pitchFamily="49" charset="0"/>
                <a:cs typeface="Consolas" panose="020B0609020204030204" pitchFamily="49" charset="0"/>
              </a:rPr>
              <a:t>longvariable</a:t>
            </a:r>
            <a:r>
              <a:rPr lang="en-US" sz="2400" b="1" dirty="0">
                <a:solidFill>
                  <a:srgbClr val="FFFF00"/>
                </a:solidFill>
                <a:latin typeface="Consolas" panose="020B0609020204030204" pitchFamily="49" charset="0"/>
                <a:cs typeface="Consolas" panose="020B0609020204030204" pitchFamily="49" charset="0"/>
              </a:rPr>
              <a:t>;</a:t>
            </a:r>
            <a:r>
              <a:rPr lang="en-US" sz="2400" b="1" dirty="0" smtClean="0"/>
              <a:t/>
            </a:r>
            <a:br>
              <a:rPr lang="en-US" sz="2400" b="1" dirty="0" smtClean="0"/>
            </a:br>
            <a:r>
              <a:rPr lang="en-US" sz="2400" b="1" dirty="0" err="1" smtClean="0">
                <a:solidFill>
                  <a:srgbClr val="FFFF00"/>
                </a:solidFill>
                <a:latin typeface="Consolas" panose="020B0609020204030204" pitchFamily="49" charset="0"/>
                <a:cs typeface="Consolas" panose="020B0609020204030204" pitchFamily="49" charset="0"/>
              </a:rPr>
              <a:t>ltoa</a:t>
            </a:r>
            <a:r>
              <a:rPr lang="en-US" sz="2400" b="1" dirty="0" smtClean="0">
                <a:solidFill>
                  <a:srgbClr val="FFFF00"/>
                </a:solidFill>
                <a:latin typeface="Consolas" panose="020B0609020204030204" pitchFamily="49" charset="0"/>
                <a:cs typeface="Consolas" panose="020B0609020204030204" pitchFamily="49" charset="0"/>
              </a:rPr>
              <a:t>(longvariable,textbuffer,32);</a:t>
            </a:r>
            <a:endParaRPr lang="en-US" sz="2400" b="1" dirty="0" smtClean="0">
              <a:solidFill>
                <a:srgbClr val="FFFF00"/>
              </a:solidFill>
              <a:latin typeface="Consolas" panose="020B0609020204030204" pitchFamily="49" charset="0"/>
              <a:cs typeface="Consolas" panose="020B0609020204030204" pitchFamily="49" charset="0"/>
            </a:endParaRPr>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3930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Numeric Conversions (cont.)</a:t>
            </a:r>
            <a:endParaRPr lang="en-US" dirty="0"/>
          </a:p>
        </p:txBody>
      </p:sp>
      <p:sp>
        <p:nvSpPr>
          <p:cNvPr id="3" name="Content Placeholder 2"/>
          <p:cNvSpPr>
            <a:spLocks noGrp="1"/>
          </p:cNvSpPr>
          <p:nvPr>
            <p:ph idx="1"/>
          </p:nvPr>
        </p:nvSpPr>
        <p:spPr>
          <a:xfrm>
            <a:off x="152400" y="1066800"/>
            <a:ext cx="8686800" cy="5334000"/>
          </a:xfrm>
        </p:spPr>
        <p:txBody>
          <a:bodyPr>
            <a:noAutofit/>
          </a:bodyPr>
          <a:lstStyle/>
          <a:p>
            <a:r>
              <a:rPr lang="en-US" sz="2400" dirty="0" smtClean="0"/>
              <a:t>There are several problems with the </a:t>
            </a:r>
            <a:r>
              <a:rPr lang="en-US" sz="2400" dirty="0" err="1" smtClean="0"/>
              <a:t>xtoa</a:t>
            </a:r>
            <a:r>
              <a:rPr lang="en-US" sz="2400" dirty="0" smtClean="0"/>
              <a:t> functions</a:t>
            </a:r>
          </a:p>
          <a:p>
            <a:r>
              <a:rPr lang="en-US" sz="2400" dirty="0" smtClean="0"/>
              <a:t>Require careful buffer sizing</a:t>
            </a:r>
          </a:p>
          <a:p>
            <a:r>
              <a:rPr lang="en-US" sz="2400" dirty="0" smtClean="0"/>
              <a:t>Unavailable for conversion of floating point (decimal fractionated) numbers</a:t>
            </a:r>
          </a:p>
          <a:p>
            <a:r>
              <a:rPr lang="en-US" sz="2400" dirty="0" smtClean="0"/>
              <a:t>Trailing null processing can be </a:t>
            </a:r>
            <a:r>
              <a:rPr lang="en-US" sz="2400" dirty="0" err="1" smtClean="0"/>
              <a:t>tricksy</a:t>
            </a:r>
            <a:endParaRPr lang="en-US" sz="2400" dirty="0" smtClean="0"/>
          </a:p>
          <a:p>
            <a:r>
              <a:rPr lang="en-US" sz="2400" dirty="0" smtClean="0"/>
              <a:t>Non-portable</a:t>
            </a:r>
          </a:p>
          <a:p>
            <a:pPr lvl="1"/>
            <a:r>
              <a:rPr lang="en-US" sz="2000" dirty="0" smtClean="0"/>
              <a:t>Use of the standard conversions requires that the programmer know </a:t>
            </a:r>
            <a:r>
              <a:rPr lang="en-US" sz="2000" i="1" dirty="0" smtClean="0"/>
              <a:t>in advance </a:t>
            </a:r>
            <a:r>
              <a:rPr lang="en-US" sz="2000" dirty="0" smtClean="0"/>
              <a:t>the size of the data type(s) being converted</a:t>
            </a:r>
          </a:p>
          <a:p>
            <a:pPr lvl="1"/>
            <a:r>
              <a:rPr lang="en-US" sz="2000" dirty="0" smtClean="0"/>
              <a:t>Code must be specific to the type size(s) on a given platform</a:t>
            </a:r>
            <a:endParaRPr lang="en-US" sz="2000" dirty="0" smtClean="0"/>
          </a:p>
          <a:p>
            <a:pPr lvl="1"/>
            <a:r>
              <a:rPr lang="en-US" sz="2000" dirty="0" smtClean="0"/>
              <a:t>This makes portability difficult at best, where extensive compile-time options must be deployed in an attempt to accommodate all possible platforms where the code might be used</a:t>
            </a:r>
            <a:endParaRPr lang="en-US" sz="2000" dirty="0" smtClean="0"/>
          </a:p>
          <a:p>
            <a:pPr lvl="1"/>
            <a:r>
              <a:rPr lang="en-US" sz="2000" dirty="0" smtClean="0"/>
              <a:t>This is undoubtedly the biggest problem with the standard conversion functions, and why they are rarely used with Arduino</a:t>
            </a:r>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6204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dirty="0" err="1"/>
              <a:t>f</a:t>
            </a:r>
            <a:r>
              <a:rPr lang="en-US" dirty="0" err="1" smtClean="0"/>
              <a:t>printf</a:t>
            </a:r>
            <a:r>
              <a:rPr lang="en-US" dirty="0" smtClean="0"/>
              <a:t>(), </a:t>
            </a:r>
            <a:r>
              <a:rPr lang="en-US" dirty="0" err="1" smtClean="0"/>
              <a:t>p</a:t>
            </a:r>
            <a:r>
              <a:rPr lang="en-US" dirty="0" err="1" smtClean="0"/>
              <a:t>rintf</a:t>
            </a:r>
            <a:r>
              <a:rPr lang="en-US" dirty="0" smtClean="0"/>
              <a:t>() and </a:t>
            </a:r>
            <a:r>
              <a:rPr lang="en-US" dirty="0" err="1" smtClean="0"/>
              <a:t>sprintf</a:t>
            </a:r>
            <a:r>
              <a:rPr lang="en-US" dirty="0" smtClean="0"/>
              <a:t>()</a:t>
            </a:r>
            <a:endParaRPr lang="en-US" dirty="0"/>
          </a:p>
        </p:txBody>
      </p:sp>
      <p:sp>
        <p:nvSpPr>
          <p:cNvPr id="3" name="Content Placeholder 2"/>
          <p:cNvSpPr>
            <a:spLocks noGrp="1"/>
          </p:cNvSpPr>
          <p:nvPr>
            <p:ph idx="1"/>
          </p:nvPr>
        </p:nvSpPr>
        <p:spPr>
          <a:xfrm>
            <a:off x="152400" y="533400"/>
            <a:ext cx="8686800" cy="5334000"/>
          </a:xfrm>
        </p:spPr>
        <p:txBody>
          <a:bodyPr>
            <a:noAutofit/>
          </a:bodyPr>
          <a:lstStyle/>
          <a:p>
            <a:r>
              <a:rPr lang="en-US" sz="2400" dirty="0" err="1">
                <a:latin typeface="Consolas" panose="020B0609020204030204" pitchFamily="49" charset="0"/>
                <a:cs typeface="Consolas" panose="020B0609020204030204" pitchFamily="49" charset="0"/>
              </a:rPr>
              <a:t>f</a:t>
            </a:r>
            <a:r>
              <a:rPr lang="en-US" sz="2400" dirty="0" err="1" smtClean="0">
                <a:latin typeface="Consolas" panose="020B0609020204030204" pitchFamily="49" charset="0"/>
                <a:cs typeface="Consolas" panose="020B0609020204030204" pitchFamily="49" charset="0"/>
              </a:rPr>
              <a:t>printf</a:t>
            </a:r>
            <a:r>
              <a:rPr lang="en-US" sz="2400" dirty="0" smtClean="0">
                <a:latin typeface="Consolas" panose="020B0609020204030204" pitchFamily="49" charset="0"/>
                <a:cs typeface="Consolas" panose="020B0609020204030204" pitchFamily="49" charset="0"/>
              </a:rPr>
              <a:t>() </a:t>
            </a:r>
            <a:r>
              <a:rPr lang="en-US" sz="2400" dirty="0" smtClean="0"/>
              <a:t>and </a:t>
            </a:r>
            <a:r>
              <a:rPr lang="en-US" sz="2400" dirty="0" err="1" smtClean="0">
                <a:latin typeface="Consolas" panose="020B0609020204030204" pitchFamily="49" charset="0"/>
                <a:cs typeface="Consolas" panose="020B0609020204030204" pitchFamily="49" charset="0"/>
              </a:rPr>
              <a:t>p</a:t>
            </a:r>
            <a:r>
              <a:rPr lang="en-US" sz="2400" dirty="0" err="1" smtClean="0">
                <a:latin typeface="Consolas" panose="020B0609020204030204" pitchFamily="49" charset="0"/>
                <a:cs typeface="Consolas" panose="020B0609020204030204" pitchFamily="49" charset="0"/>
              </a:rPr>
              <a:t>rintf</a:t>
            </a:r>
            <a:r>
              <a:rPr lang="en-US" sz="2400" dirty="0" smtClean="0">
                <a:latin typeface="Consolas" panose="020B0609020204030204" pitchFamily="49" charset="0"/>
                <a:cs typeface="Consolas" panose="020B0609020204030204" pitchFamily="49" charset="0"/>
              </a:rPr>
              <a:t>() </a:t>
            </a:r>
            <a:r>
              <a:rPr lang="en-US" sz="2400" dirty="0" smtClean="0"/>
              <a:t>are</a:t>
            </a:r>
            <a:r>
              <a:rPr lang="en-US" sz="2400" dirty="0"/>
              <a:t> </a:t>
            </a:r>
            <a:r>
              <a:rPr lang="en-US" sz="2400" dirty="0" smtClean="0"/>
              <a:t>functions included in the standard I/O library of most C compilers </a:t>
            </a:r>
            <a:r>
              <a:rPr lang="en-US" sz="1800" dirty="0" smtClean="0"/>
              <a:t>(</a:t>
            </a:r>
            <a:r>
              <a:rPr lang="en-US" sz="1800" b="1" dirty="0" smtClean="0">
                <a:solidFill>
                  <a:srgbClr val="FFFF00"/>
                </a:solidFill>
                <a:latin typeface="Consolas" panose="020B0609020204030204" pitchFamily="49" charset="0"/>
                <a:cs typeface="Consolas" panose="020B0609020204030204" pitchFamily="49" charset="0"/>
              </a:rPr>
              <a:t>#include &lt;</a:t>
            </a:r>
            <a:r>
              <a:rPr lang="en-US" sz="1800" b="1" dirty="0" err="1" smtClean="0">
                <a:solidFill>
                  <a:srgbClr val="FFFF00"/>
                </a:solidFill>
                <a:latin typeface="Consolas" panose="020B0609020204030204" pitchFamily="49" charset="0"/>
                <a:cs typeface="Consolas" panose="020B0609020204030204" pitchFamily="49" charset="0"/>
              </a:rPr>
              <a:t>stdio.h</a:t>
            </a:r>
            <a:r>
              <a:rPr lang="en-US" sz="1800" b="1" dirty="0" smtClean="0">
                <a:solidFill>
                  <a:srgbClr val="FFFF00"/>
                </a:solidFill>
                <a:latin typeface="Consolas" panose="020B0609020204030204" pitchFamily="49" charset="0"/>
                <a:cs typeface="Consolas" panose="020B0609020204030204" pitchFamily="49" charset="0"/>
              </a:rPr>
              <a:t>&gt;</a:t>
            </a:r>
            <a:r>
              <a:rPr lang="en-US" sz="2400" dirty="0" smtClean="0"/>
              <a:t>)</a:t>
            </a:r>
          </a:p>
          <a:p>
            <a:r>
              <a:rPr lang="en-US" sz="2400" dirty="0" smtClean="0"/>
              <a:t>The </a:t>
            </a:r>
            <a:r>
              <a:rPr lang="en-US" sz="2400" dirty="0" err="1" smtClean="0">
                <a:latin typeface="Consolas" panose="020B0609020204030204" pitchFamily="49" charset="0"/>
                <a:cs typeface="Consolas" panose="020B0609020204030204" pitchFamily="49" charset="0"/>
              </a:rPr>
              <a:t>fprintf</a:t>
            </a:r>
            <a:r>
              <a:rPr lang="en-US" sz="2400" dirty="0" smtClean="0">
                <a:latin typeface="Consolas" panose="020B0609020204030204" pitchFamily="49" charset="0"/>
                <a:cs typeface="Consolas" panose="020B0609020204030204" pitchFamily="49" charset="0"/>
              </a:rPr>
              <a:t>()</a:t>
            </a:r>
            <a:r>
              <a:rPr lang="en-US" sz="2400" dirty="0" smtClean="0"/>
              <a:t> function formats and then outputs variables into so-called standard I/O streams. It provides extensive and precision control over how the output is structured</a:t>
            </a:r>
          </a:p>
          <a:p>
            <a:r>
              <a:rPr lang="en-US" sz="2400" dirty="0" smtClean="0"/>
              <a:t>Because microcontrollers do not have standard I/O streams, </a:t>
            </a:r>
            <a:r>
              <a:rPr lang="en-US" sz="2400" dirty="0" err="1" smtClean="0">
                <a:latin typeface="Consolas" panose="020B0609020204030204" pitchFamily="49" charset="0"/>
                <a:cs typeface="Consolas" panose="020B0609020204030204" pitchFamily="49" charset="0"/>
              </a:rPr>
              <a:t>fprintf</a:t>
            </a:r>
            <a:r>
              <a:rPr lang="en-US" sz="2400" dirty="0" smtClean="0">
                <a:latin typeface="Consolas" panose="020B0609020204030204" pitchFamily="49" charset="0"/>
                <a:cs typeface="Consolas" panose="020B0609020204030204" pitchFamily="49" charset="0"/>
              </a:rPr>
              <a:t>()</a:t>
            </a:r>
            <a:r>
              <a:rPr lang="en-US" sz="2400" dirty="0" smtClean="0"/>
              <a:t> is not used with the Arduino IDE, C++, or Processing</a:t>
            </a:r>
          </a:p>
          <a:p>
            <a:r>
              <a:rPr lang="en-US" sz="2400" dirty="0" smtClean="0"/>
              <a:t>However, </a:t>
            </a:r>
            <a:r>
              <a:rPr lang="en-US" sz="2400" dirty="0" err="1" smtClean="0">
                <a:latin typeface="Consolas" panose="020B0609020204030204" pitchFamily="49" charset="0"/>
                <a:cs typeface="Consolas" panose="020B0609020204030204" pitchFamily="49" charset="0"/>
              </a:rPr>
              <a:t>fprintf</a:t>
            </a:r>
            <a:r>
              <a:rPr lang="en-US" sz="2400" dirty="0" smtClean="0">
                <a:latin typeface="Consolas" panose="020B0609020204030204" pitchFamily="49" charset="0"/>
                <a:cs typeface="Consolas" panose="020B0609020204030204" pitchFamily="49" charset="0"/>
              </a:rPr>
              <a:t>()</a:t>
            </a:r>
            <a:r>
              <a:rPr lang="en-US" sz="2400" dirty="0" smtClean="0"/>
              <a:t> has a non-I/O counterpart called </a:t>
            </a:r>
            <a:r>
              <a:rPr lang="en-US" sz="2400" b="1" dirty="0" err="1" smtClean="0">
                <a:latin typeface="Consolas" panose="020B0609020204030204" pitchFamily="49" charset="0"/>
                <a:cs typeface="Consolas" panose="020B0609020204030204" pitchFamily="49" charset="0"/>
              </a:rPr>
              <a:t>sprintf</a:t>
            </a:r>
            <a:r>
              <a:rPr lang="en-US" sz="2400" b="1" dirty="0" smtClean="0">
                <a:latin typeface="Consolas" panose="020B0609020204030204" pitchFamily="49" charset="0"/>
                <a:cs typeface="Consolas" panose="020B0609020204030204" pitchFamily="49" charset="0"/>
              </a:rPr>
              <a:t>()</a:t>
            </a:r>
          </a:p>
          <a:p>
            <a:r>
              <a:rPr lang="en-US" sz="2400" dirty="0" smtClean="0"/>
              <a:t>Instead of sending its results directly to an output data stream, </a:t>
            </a:r>
            <a:r>
              <a:rPr lang="en-US" sz="2400" dirty="0" err="1" smtClean="0">
                <a:latin typeface="Consolas" panose="020B0609020204030204" pitchFamily="49" charset="0"/>
                <a:cs typeface="Consolas" panose="020B0609020204030204" pitchFamily="49" charset="0"/>
              </a:rPr>
              <a:t>sprintf</a:t>
            </a:r>
            <a:r>
              <a:rPr lang="en-US" sz="2400" dirty="0" smtClean="0">
                <a:latin typeface="Consolas" panose="020B0609020204030204" pitchFamily="49" charset="0"/>
                <a:cs typeface="Consolas" panose="020B0609020204030204" pitchFamily="49" charset="0"/>
              </a:rPr>
              <a:t>()</a:t>
            </a:r>
            <a:r>
              <a:rPr lang="en-US" sz="2400" dirty="0" smtClean="0"/>
              <a:t> puts the results in a character array buffer</a:t>
            </a:r>
          </a:p>
          <a:p>
            <a:r>
              <a:rPr lang="en-US" sz="2400" dirty="0" smtClean="0"/>
              <a:t>This makes </a:t>
            </a:r>
            <a:r>
              <a:rPr lang="en-US" sz="2400" dirty="0" err="1" smtClean="0">
                <a:latin typeface="Consolas" panose="020B0609020204030204" pitchFamily="49" charset="0"/>
                <a:cs typeface="Consolas" panose="020B0609020204030204" pitchFamily="49" charset="0"/>
              </a:rPr>
              <a:t>sprintf</a:t>
            </a:r>
            <a:r>
              <a:rPr lang="en-US" sz="2400" dirty="0" smtClean="0">
                <a:latin typeface="Consolas" panose="020B0609020204030204" pitchFamily="49" charset="0"/>
                <a:cs typeface="Consolas" panose="020B0609020204030204" pitchFamily="49" charset="0"/>
              </a:rPr>
              <a:t>()</a:t>
            </a:r>
            <a:r>
              <a:rPr lang="en-US" sz="2400" dirty="0" smtClean="0"/>
              <a:t> extremely versatile, and thus it is the preferred method for performing numeric conversions in Arduino</a:t>
            </a:r>
            <a:endParaRPr lang="en-US" sz="2000" dirty="0" smtClean="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65438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dirty="0" smtClean="0"/>
              <a:t>Output Format Descriptors</a:t>
            </a:r>
            <a:endParaRPr lang="en-US" dirty="0"/>
          </a:p>
        </p:txBody>
      </p:sp>
      <p:sp>
        <p:nvSpPr>
          <p:cNvPr id="3" name="Content Placeholder 2"/>
          <p:cNvSpPr>
            <a:spLocks noGrp="1"/>
          </p:cNvSpPr>
          <p:nvPr>
            <p:ph idx="1"/>
          </p:nvPr>
        </p:nvSpPr>
        <p:spPr>
          <a:xfrm>
            <a:off x="152400" y="533400"/>
            <a:ext cx="8686800" cy="5334000"/>
          </a:xfrm>
        </p:spPr>
        <p:txBody>
          <a:bodyPr>
            <a:noAutofit/>
          </a:bodyPr>
          <a:lstStyle/>
          <a:p>
            <a:r>
              <a:rPr lang="en-US" sz="2400" dirty="0" smtClean="0"/>
              <a:t>Numerous programming languages make use of constructs called </a:t>
            </a:r>
            <a:r>
              <a:rPr lang="en-US" sz="2400" i="1" dirty="0" smtClean="0"/>
              <a:t>output format descriptors</a:t>
            </a:r>
          </a:p>
          <a:p>
            <a:r>
              <a:rPr lang="en-US" sz="2400" dirty="0" smtClean="0"/>
              <a:t>You have seen very simple ones used with the </a:t>
            </a:r>
            <a:r>
              <a:rPr lang="en-US" sz="2400" dirty="0" err="1" smtClean="0"/>
              <a:t>Serial.println</a:t>
            </a:r>
            <a:r>
              <a:rPr lang="en-US" sz="2400" dirty="0" smtClean="0"/>
              <a:t>() function; remember DEC, HEX, and BIN?</a:t>
            </a:r>
          </a:p>
          <a:p>
            <a:r>
              <a:rPr lang="en-US" sz="2400" dirty="0" smtClean="0"/>
              <a:t>The idea behind a format descriptor is that a variable or value is supplied to function along with a description of how that variable or value is to be formatted and then returned from the function.</a:t>
            </a:r>
          </a:p>
          <a:p>
            <a:r>
              <a:rPr lang="en-US" sz="2400" dirty="0" smtClean="0"/>
              <a:t>Format descriptors can provide extensive and very precise control over how the resulting formatted output looks: left-justified, zero-filled, how many decimal places included in fractional numbers, how many characters converted, etc.</a:t>
            </a:r>
          </a:p>
          <a:p>
            <a:r>
              <a:rPr lang="en-US" sz="2400" dirty="0" smtClean="0"/>
              <a:t>And this is the level of control which the format descriptors in </a:t>
            </a:r>
            <a:r>
              <a:rPr lang="en-US" sz="2400" dirty="0" err="1" smtClean="0">
                <a:latin typeface="Consolas" panose="020B0609020204030204" pitchFamily="49" charset="0"/>
                <a:cs typeface="Consolas" panose="020B0609020204030204" pitchFamily="49" charset="0"/>
              </a:rPr>
              <a:t>sprintf</a:t>
            </a:r>
            <a:r>
              <a:rPr lang="en-US" sz="2400" dirty="0" smtClean="0">
                <a:latin typeface="Consolas" panose="020B0609020204030204" pitchFamily="49" charset="0"/>
                <a:cs typeface="Consolas" panose="020B0609020204030204" pitchFamily="49" charset="0"/>
              </a:rPr>
              <a:t>()</a:t>
            </a:r>
            <a:r>
              <a:rPr lang="en-US" sz="2400" dirty="0" smtClean="0"/>
              <a:t> provide, making it so very useful</a:t>
            </a:r>
          </a:p>
          <a:p>
            <a:r>
              <a:rPr lang="en-US" sz="2400" dirty="0" err="1">
                <a:latin typeface="Consolas" panose="020B0609020204030204" pitchFamily="49" charset="0"/>
                <a:cs typeface="Consolas" panose="020B0609020204030204" pitchFamily="49" charset="0"/>
              </a:rPr>
              <a:t>sprintf</a:t>
            </a:r>
            <a:r>
              <a:rPr lang="en-US" sz="2400" dirty="0">
                <a:latin typeface="Consolas" panose="020B0609020204030204" pitchFamily="49" charset="0"/>
                <a:cs typeface="Consolas" panose="020B0609020204030204" pitchFamily="49" charset="0"/>
              </a:rPr>
              <a:t>()</a:t>
            </a:r>
            <a:r>
              <a:rPr lang="en-US" sz="2400" dirty="0"/>
              <a:t> calls its format descriptors </a:t>
            </a:r>
            <a:r>
              <a:rPr lang="en-US" sz="2400" i="1" dirty="0"/>
              <a:t>format </a:t>
            </a:r>
            <a:r>
              <a:rPr lang="en-US" sz="2400" i="1" dirty="0" smtClean="0"/>
              <a:t>strings</a:t>
            </a:r>
            <a:endParaRPr lang="en-US" sz="2400" dirty="0" smtClean="0"/>
          </a:p>
          <a:p>
            <a:endParaRPr lang="en-US" sz="2000" dirty="0" smtClean="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4297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b="1" dirty="0" err="1">
                <a:latin typeface="Consolas" panose="020B0609020204030204" pitchFamily="49" charset="0"/>
                <a:cs typeface="Consolas" panose="020B0609020204030204" pitchFamily="49" charset="0"/>
              </a:rPr>
              <a:t>s</a:t>
            </a:r>
            <a:r>
              <a:rPr lang="en-US" b="1" dirty="0" err="1" smtClean="0">
                <a:latin typeface="Consolas" panose="020B0609020204030204" pitchFamily="49" charset="0"/>
                <a:cs typeface="Consolas" panose="020B0609020204030204" pitchFamily="49" charset="0"/>
              </a:rPr>
              <a:t>printf</a:t>
            </a:r>
            <a:r>
              <a:rPr lang="en-US" b="1" dirty="0" smtClean="0">
                <a:latin typeface="Consolas" panose="020B0609020204030204" pitchFamily="49" charset="0"/>
                <a:cs typeface="Consolas" panose="020B0609020204030204" pitchFamily="49" charset="0"/>
              </a:rPr>
              <a:t>()</a:t>
            </a:r>
            <a:r>
              <a:rPr lang="en-US" dirty="0" smtClean="0"/>
              <a:t> Function Syntax</a:t>
            </a:r>
            <a:endParaRPr lang="en-US" dirty="0"/>
          </a:p>
        </p:txBody>
      </p:sp>
      <p:sp>
        <p:nvSpPr>
          <p:cNvPr id="3" name="Content Placeholder 2"/>
          <p:cNvSpPr>
            <a:spLocks noGrp="1"/>
          </p:cNvSpPr>
          <p:nvPr>
            <p:ph idx="1"/>
          </p:nvPr>
        </p:nvSpPr>
        <p:spPr>
          <a:xfrm>
            <a:off x="152400" y="533400"/>
            <a:ext cx="8686800" cy="6019800"/>
          </a:xfrm>
        </p:spPr>
        <p:txBody>
          <a:bodyPr>
            <a:noAutofit/>
          </a:bodyPr>
          <a:lstStyle/>
          <a:p>
            <a:r>
              <a:rPr lang="en-US" sz="2400" dirty="0" err="1">
                <a:latin typeface="Consolas" panose="020B0609020204030204" pitchFamily="49" charset="0"/>
                <a:cs typeface="Consolas" panose="020B0609020204030204" pitchFamily="49" charset="0"/>
              </a:rPr>
              <a:t>s</a:t>
            </a:r>
            <a:r>
              <a:rPr lang="en-US" sz="2400" dirty="0" err="1" smtClean="0">
                <a:latin typeface="Consolas" panose="020B0609020204030204" pitchFamily="49" charset="0"/>
                <a:cs typeface="Consolas" panose="020B0609020204030204" pitchFamily="49" charset="0"/>
              </a:rPr>
              <a:t>printf</a:t>
            </a:r>
            <a:r>
              <a:rPr lang="en-US" sz="2400" dirty="0" smtClean="0">
                <a:latin typeface="Consolas" panose="020B0609020204030204" pitchFamily="49" charset="0"/>
                <a:cs typeface="Consolas" panose="020B0609020204030204" pitchFamily="49" charset="0"/>
              </a:rPr>
              <a:t>()</a:t>
            </a:r>
            <a:r>
              <a:rPr lang="en-US" sz="2400" dirty="0" smtClean="0"/>
              <a:t>’s formal syntax is:</a:t>
            </a:r>
            <a:br>
              <a:rPr lang="en-US" sz="2400" dirty="0" smtClean="0"/>
            </a:br>
            <a:r>
              <a:rPr lang="en-US" sz="2400" b="1" dirty="0" err="1" smtClean="0">
                <a:solidFill>
                  <a:srgbClr val="FFFF00"/>
                </a:solidFill>
                <a:latin typeface="Consolas" panose="020B0609020204030204" pitchFamily="49" charset="0"/>
                <a:cs typeface="Consolas" panose="020B0609020204030204" pitchFamily="49" charset="0"/>
              </a:rPr>
              <a:t>sprintf</a:t>
            </a:r>
            <a:r>
              <a:rPr lang="en-US" sz="2400" b="1" dirty="0" smtClean="0">
                <a:solidFill>
                  <a:srgbClr val="FFFF00"/>
                </a:solidFill>
                <a:latin typeface="Consolas" panose="020B0609020204030204" pitchFamily="49" charset="0"/>
                <a:cs typeface="Consolas" panose="020B0609020204030204" pitchFamily="49" charset="0"/>
              </a:rPr>
              <a:t>(</a:t>
            </a:r>
            <a:r>
              <a:rPr lang="en-US" sz="2400" dirty="0" smtClean="0"/>
              <a:t>char *</a:t>
            </a:r>
            <a:r>
              <a:rPr lang="en-US" sz="2400" b="1" dirty="0" smtClean="0">
                <a:solidFill>
                  <a:srgbClr val="FFFF00"/>
                </a:solidFill>
                <a:latin typeface="Consolas" panose="020B0609020204030204" pitchFamily="49" charset="0"/>
                <a:cs typeface="Consolas" panose="020B0609020204030204" pitchFamily="49" charset="0"/>
              </a:rPr>
              <a:t>buffer</a:t>
            </a:r>
            <a:r>
              <a:rPr lang="en-US" sz="2400" dirty="0" smtClean="0"/>
              <a:t>, </a:t>
            </a:r>
            <a:r>
              <a:rPr lang="en-US" sz="2400" dirty="0" err="1" smtClean="0"/>
              <a:t>const</a:t>
            </a:r>
            <a:r>
              <a:rPr lang="en-US" sz="2400" dirty="0" smtClean="0"/>
              <a:t> char *</a:t>
            </a:r>
            <a:r>
              <a:rPr lang="en-US" sz="2400" b="1" dirty="0" smtClean="0">
                <a:solidFill>
                  <a:srgbClr val="FFFF00"/>
                </a:solidFill>
                <a:latin typeface="Consolas" panose="020B0609020204030204" pitchFamily="49" charset="0"/>
                <a:cs typeface="Consolas" panose="020B0609020204030204" pitchFamily="49" charset="0"/>
              </a:rPr>
              <a:t>format</a:t>
            </a:r>
            <a:r>
              <a:rPr lang="en-US" sz="2400" dirty="0" smtClean="0"/>
              <a:t>, </a:t>
            </a:r>
            <a:r>
              <a:rPr lang="en-US" sz="2400" i="1" dirty="0" smtClean="0">
                <a:solidFill>
                  <a:srgbClr val="FFFF00"/>
                </a:solidFill>
              </a:rPr>
              <a:t>variable list</a:t>
            </a:r>
            <a:r>
              <a:rPr lang="en-US" sz="2400" b="1" dirty="0" smtClean="0">
                <a:solidFill>
                  <a:srgbClr val="FFFF00"/>
                </a:solidFill>
                <a:latin typeface="Consolas" panose="020B0609020204030204" pitchFamily="49" charset="0"/>
                <a:cs typeface="Consolas" panose="020B0609020204030204" pitchFamily="49" charset="0"/>
              </a:rPr>
              <a:t>)</a:t>
            </a:r>
          </a:p>
          <a:p>
            <a:r>
              <a:rPr lang="en-US" sz="2400" b="1" dirty="0">
                <a:solidFill>
                  <a:srgbClr val="FFFF00"/>
                </a:solidFill>
                <a:latin typeface="Consolas" panose="020B0609020204030204" pitchFamily="49" charset="0"/>
                <a:cs typeface="Consolas" panose="020B0609020204030204" pitchFamily="49" charset="0"/>
              </a:rPr>
              <a:t>b</a:t>
            </a:r>
            <a:r>
              <a:rPr lang="en-US" sz="2400" b="1" dirty="0" smtClean="0">
                <a:solidFill>
                  <a:srgbClr val="FFFF00"/>
                </a:solidFill>
                <a:latin typeface="Consolas" panose="020B0609020204030204" pitchFamily="49" charset="0"/>
                <a:cs typeface="Consolas" panose="020B0609020204030204" pitchFamily="49" charset="0"/>
              </a:rPr>
              <a:t>uffer</a:t>
            </a:r>
            <a:r>
              <a:rPr lang="en-US" sz="2400" dirty="0" smtClean="0"/>
              <a:t> is an array of type char (the parameter when passed can also be a pointer [address</a:t>
            </a:r>
            <a:r>
              <a:rPr lang="en-US" sz="2400" dirty="0"/>
              <a:t>]</a:t>
            </a:r>
            <a:r>
              <a:rPr lang="en-US" sz="2400" dirty="0" smtClean="0"/>
              <a:t> for such an array) which will contain the formatted output of the function</a:t>
            </a:r>
          </a:p>
          <a:p>
            <a:r>
              <a:rPr lang="en-US" sz="2400" b="1" dirty="0">
                <a:solidFill>
                  <a:srgbClr val="FFFF00"/>
                </a:solidFill>
                <a:latin typeface="Consolas" panose="020B0609020204030204" pitchFamily="49" charset="0"/>
                <a:cs typeface="Consolas" panose="020B0609020204030204" pitchFamily="49" charset="0"/>
              </a:rPr>
              <a:t>f</a:t>
            </a:r>
            <a:r>
              <a:rPr lang="en-US" sz="2400" b="1" dirty="0" smtClean="0">
                <a:solidFill>
                  <a:srgbClr val="FFFF00"/>
                </a:solidFill>
                <a:latin typeface="Consolas" panose="020B0609020204030204" pitchFamily="49" charset="0"/>
                <a:cs typeface="Consolas" panose="020B0609020204030204" pitchFamily="49" charset="0"/>
              </a:rPr>
              <a:t>ormat</a:t>
            </a:r>
            <a:r>
              <a:rPr lang="en-US" sz="2400" dirty="0" smtClean="0"/>
              <a:t> is an unmodifiable (constant) array of char containing the format descriptors for all variables subsequently passed to the function, which is to say, it’s the </a:t>
            </a:r>
            <a:r>
              <a:rPr lang="en-US" sz="2400" i="1" dirty="0" smtClean="0"/>
              <a:t>format string</a:t>
            </a:r>
            <a:r>
              <a:rPr lang="en-US" sz="2400" dirty="0" smtClean="0"/>
              <a:t>.</a:t>
            </a:r>
          </a:p>
          <a:p>
            <a:r>
              <a:rPr lang="en-US" sz="2400" dirty="0" smtClean="0"/>
              <a:t>The variable list are just the comma separated variables that are to be formatted</a:t>
            </a:r>
          </a:p>
          <a:p>
            <a:r>
              <a:rPr lang="en-US" sz="2400" dirty="0" smtClean="0"/>
              <a:t>All variables passed in a single call to </a:t>
            </a:r>
            <a:r>
              <a:rPr lang="en-US" sz="2400" dirty="0" err="1" smtClean="0">
                <a:latin typeface="Consolas" panose="020B0609020204030204" pitchFamily="49" charset="0"/>
                <a:cs typeface="Consolas" panose="020B0609020204030204" pitchFamily="49" charset="0"/>
              </a:rPr>
              <a:t>sprintf</a:t>
            </a:r>
            <a:r>
              <a:rPr lang="en-US" sz="2400" dirty="0" smtClean="0">
                <a:latin typeface="Consolas" panose="020B0609020204030204" pitchFamily="49" charset="0"/>
                <a:cs typeface="Consolas" panose="020B0609020204030204" pitchFamily="49" charset="0"/>
              </a:rPr>
              <a:t>()</a:t>
            </a:r>
            <a:r>
              <a:rPr lang="en-US" sz="2400" dirty="0" smtClean="0"/>
              <a:t> are combined into a single output string</a:t>
            </a:r>
          </a:p>
          <a:p>
            <a:r>
              <a:rPr lang="en-US" sz="2400" dirty="0" err="1">
                <a:latin typeface="Consolas" panose="020B0609020204030204" pitchFamily="49" charset="0"/>
                <a:cs typeface="Consolas" panose="020B0609020204030204" pitchFamily="49" charset="0"/>
              </a:rPr>
              <a:t>s</a:t>
            </a:r>
            <a:r>
              <a:rPr lang="en-US" sz="2400" dirty="0" err="1" smtClean="0">
                <a:latin typeface="Consolas" panose="020B0609020204030204" pitchFamily="49" charset="0"/>
                <a:cs typeface="Consolas" panose="020B0609020204030204" pitchFamily="49" charset="0"/>
              </a:rPr>
              <a:t>printf</a:t>
            </a:r>
            <a:r>
              <a:rPr lang="en-US" sz="2400" dirty="0" smtClean="0">
                <a:latin typeface="Consolas" panose="020B0609020204030204" pitchFamily="49" charset="0"/>
                <a:cs typeface="Consolas" panose="020B0609020204030204" pitchFamily="49" charset="0"/>
              </a:rPr>
              <a:t>()</a:t>
            </a:r>
            <a:r>
              <a:rPr lang="en-US" sz="2400" dirty="0" smtClean="0"/>
              <a:t> automagically puts a terminating NULL (\0) at the end of the ASCII output</a:t>
            </a:r>
            <a:endParaRPr lang="en-US" sz="2400" dirty="0" smtClean="0"/>
          </a:p>
          <a:p>
            <a:endParaRPr lang="en-US" sz="2400" dirty="0" smtClean="0"/>
          </a:p>
          <a:p>
            <a:endParaRPr lang="en-US" sz="2000" dirty="0" smtClean="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22869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r>
              <a:rPr lang="en-US" b="1" dirty="0" err="1">
                <a:latin typeface="Consolas" panose="020B0609020204030204" pitchFamily="49" charset="0"/>
                <a:cs typeface="Consolas" panose="020B0609020204030204" pitchFamily="49" charset="0"/>
              </a:rPr>
              <a:t>s</a:t>
            </a:r>
            <a:r>
              <a:rPr lang="en-US" b="1" dirty="0" err="1" smtClean="0">
                <a:latin typeface="Consolas" panose="020B0609020204030204" pitchFamily="49" charset="0"/>
                <a:cs typeface="Consolas" panose="020B0609020204030204" pitchFamily="49" charset="0"/>
              </a:rPr>
              <a:t>printf</a:t>
            </a:r>
            <a:r>
              <a:rPr lang="en-US" b="1" dirty="0" smtClean="0">
                <a:latin typeface="Consolas" panose="020B0609020204030204" pitchFamily="49" charset="0"/>
                <a:cs typeface="Consolas" panose="020B0609020204030204" pitchFamily="49" charset="0"/>
              </a:rPr>
              <a:t>()</a:t>
            </a:r>
            <a:r>
              <a:rPr lang="en-US" dirty="0" smtClean="0"/>
              <a:t> </a:t>
            </a:r>
            <a:r>
              <a:rPr lang="en-US" dirty="0"/>
              <a:t>F</a:t>
            </a:r>
            <a:r>
              <a:rPr lang="en-US" dirty="0" smtClean="0"/>
              <a:t>ormat </a:t>
            </a:r>
            <a:r>
              <a:rPr lang="en-US" dirty="0"/>
              <a:t>S</a:t>
            </a:r>
            <a:r>
              <a:rPr lang="en-US" dirty="0" smtClean="0"/>
              <a:t>trings</a:t>
            </a:r>
            <a:endParaRPr lang="en-US"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a:spLocks noGrp="1"/>
          </p:cNvSpPr>
          <p:nvPr>
            <p:ph idx="1"/>
          </p:nvPr>
        </p:nvSpPr>
        <p:spPr>
          <a:xfrm>
            <a:off x="152400" y="959922"/>
            <a:ext cx="8686800" cy="1173678"/>
          </a:xfrm>
        </p:spPr>
        <p:txBody>
          <a:bodyPr>
            <a:noAutofit/>
          </a:bodyPr>
          <a:lstStyle/>
          <a:p>
            <a:r>
              <a:rPr lang="en-US" sz="2000" b="1" dirty="0" err="1" smtClean="0">
                <a:latin typeface="Consolas" panose="020B0609020204030204" pitchFamily="49" charset="0"/>
                <a:cs typeface="Consolas" panose="020B0609020204030204" pitchFamily="49" charset="0"/>
              </a:rPr>
              <a:t>s</a:t>
            </a:r>
            <a:r>
              <a:rPr lang="en-US" sz="2000" b="1" dirty="0" err="1" smtClean="0">
                <a:latin typeface="Consolas" panose="020B0609020204030204" pitchFamily="49" charset="0"/>
                <a:cs typeface="Consolas" panose="020B0609020204030204" pitchFamily="49" charset="0"/>
              </a:rPr>
              <a:t>printf</a:t>
            </a:r>
            <a:r>
              <a:rPr lang="en-US" sz="2000" b="1" dirty="0" smtClean="0">
                <a:latin typeface="Consolas" panose="020B0609020204030204" pitchFamily="49" charset="0"/>
                <a:cs typeface="Consolas" panose="020B0609020204030204" pitchFamily="49" charset="0"/>
              </a:rPr>
              <a:t>()</a:t>
            </a:r>
            <a:r>
              <a:rPr lang="en-US" sz="2000" b="1" dirty="0" smtClean="0"/>
              <a:t> format strings contain conversion specifiers that specify how each individual variable is to be converted</a:t>
            </a:r>
          </a:p>
          <a:p>
            <a:r>
              <a:rPr lang="en-US" sz="2000" b="1" dirty="0" err="1">
                <a:latin typeface="Consolas" panose="020B0609020204030204" pitchFamily="49" charset="0"/>
                <a:cs typeface="Consolas" panose="020B0609020204030204" pitchFamily="49" charset="0"/>
              </a:rPr>
              <a:t>s</a:t>
            </a:r>
            <a:r>
              <a:rPr lang="en-US" sz="2000" b="1" dirty="0" err="1" smtClean="0">
                <a:latin typeface="Consolas" panose="020B0609020204030204" pitchFamily="49" charset="0"/>
                <a:cs typeface="Consolas" panose="020B0609020204030204" pitchFamily="49" charset="0"/>
              </a:rPr>
              <a:t>printf</a:t>
            </a:r>
            <a:r>
              <a:rPr lang="en-US" sz="2000" b="1" dirty="0" smtClean="0">
                <a:latin typeface="Consolas" panose="020B0609020204030204" pitchFamily="49" charset="0"/>
                <a:cs typeface="Consolas" panose="020B0609020204030204" pitchFamily="49" charset="0"/>
              </a:rPr>
              <a:t>()</a:t>
            </a:r>
            <a:r>
              <a:rPr lang="en-US" sz="2000" b="1" dirty="0" smtClean="0"/>
              <a:t> conversion specifiers have the following general syntax (all begin with a percent-sign):</a:t>
            </a:r>
          </a:p>
          <a:p>
            <a:pPr marL="0" indent="0">
              <a:buNone/>
            </a:pPr>
            <a:r>
              <a:rPr lang="en-US" sz="1800" b="1" dirty="0" smtClean="0">
                <a:solidFill>
                  <a:srgbClr val="00FFFF"/>
                </a:solidFill>
              </a:rPr>
              <a:t>    %[flags][minimum field width][.][precision][length][conversion character]</a:t>
            </a:r>
          </a:p>
          <a:p>
            <a:pPr marL="0" indent="0">
              <a:buNone/>
            </a:pPr>
            <a:endParaRPr lang="en-US" sz="1000" b="1" dirty="0" smtClean="0">
              <a:solidFill>
                <a:srgbClr val="00FFFF"/>
              </a:solidFill>
            </a:endParaRPr>
          </a:p>
          <a:p>
            <a:pPr lvl="1"/>
            <a:r>
              <a:rPr lang="en-US" sz="1600" b="1" dirty="0" smtClean="0"/>
              <a:t>% - special token that indicates the start of a conversion specifier</a:t>
            </a:r>
          </a:p>
          <a:p>
            <a:pPr lvl="1"/>
            <a:r>
              <a:rPr lang="en-US" sz="1600" b="1" dirty="0" smtClean="0"/>
              <a:t>Flags – these modify the behavior of the specification</a:t>
            </a:r>
          </a:p>
          <a:p>
            <a:pPr lvl="1"/>
            <a:r>
              <a:rPr lang="en-US" sz="1600" b="1" dirty="0" err="1" smtClean="0"/>
              <a:t>Minumum</a:t>
            </a:r>
            <a:r>
              <a:rPr lang="en-US" sz="1600" b="1" dirty="0" smtClean="0"/>
              <a:t> field width – as it says on the tin; this the minimum number of characters to be converted</a:t>
            </a:r>
          </a:p>
          <a:p>
            <a:pPr lvl="1"/>
            <a:r>
              <a:rPr lang="en-US" sz="1600" b="1" dirty="0" smtClean="0"/>
              <a:t>. – The period is a separator between field width and precision</a:t>
            </a:r>
          </a:p>
          <a:p>
            <a:pPr lvl="1"/>
            <a:r>
              <a:rPr lang="en-US" sz="1600" b="1" dirty="0" smtClean="0"/>
              <a:t>Precision – means one of the following depending on the variable type and conversion specifier</a:t>
            </a:r>
          </a:p>
          <a:p>
            <a:pPr lvl="2"/>
            <a:r>
              <a:rPr lang="en-US" sz="1200" b="1" dirty="0" smtClean="0"/>
              <a:t>The maximum number of characters to be generated from a string</a:t>
            </a:r>
          </a:p>
          <a:p>
            <a:pPr lvl="2"/>
            <a:r>
              <a:rPr lang="en-US" sz="1200" b="1" dirty="0"/>
              <a:t>T</a:t>
            </a:r>
            <a:r>
              <a:rPr lang="en-US" sz="1200" b="1" dirty="0" smtClean="0"/>
              <a:t>he number of digits after the decimal point for type float conversions (e, E, or f)</a:t>
            </a:r>
          </a:p>
          <a:p>
            <a:pPr lvl="2"/>
            <a:r>
              <a:rPr lang="en-US" sz="1200" b="1" dirty="0"/>
              <a:t>T</a:t>
            </a:r>
            <a:r>
              <a:rPr lang="en-US" sz="1200" b="1" dirty="0" smtClean="0"/>
              <a:t>he zero-filled minimum number of digits for an integer</a:t>
            </a:r>
          </a:p>
          <a:p>
            <a:pPr lvl="1"/>
            <a:r>
              <a:rPr lang="en-US" sz="1600" b="1" dirty="0" smtClean="0"/>
              <a:t>Conversion character – A single character which determines the output type of the conversion specifier; a single character that specifies the type of output format for the corresponding data or variable</a:t>
            </a:r>
            <a:endParaRPr lang="en-US" sz="1600" b="1" dirty="0" smtClean="0"/>
          </a:p>
        </p:txBody>
      </p:sp>
    </p:spTree>
    <p:extLst>
      <p:ext uri="{BB962C8B-B14F-4D97-AF65-F5344CB8AC3E}">
        <p14:creationId xmlns:p14="http://schemas.microsoft.com/office/powerpoint/2010/main" val="265550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3045</TotalTime>
  <Words>2370</Words>
  <Application>Microsoft Office PowerPoint</Application>
  <PresentationFormat>On-screen Show (4:3)</PresentationFormat>
  <Paragraphs>356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SEICHE 2022 Basic Arduino Programming</vt:lpstr>
      <vt:lpstr>Lesson Plan Overview</vt:lpstr>
      <vt:lpstr>Lesson 11 – Numeric Conversions, Time Formats, Network Time Protocol</vt:lpstr>
      <vt:lpstr>Numeric Conversions</vt:lpstr>
      <vt:lpstr>Numeric Conversions (cont.)</vt:lpstr>
      <vt:lpstr>fprintf(), printf() and sprintf()</vt:lpstr>
      <vt:lpstr>Output Format Descriptors</vt:lpstr>
      <vt:lpstr>sprintf() Function Syntax</vt:lpstr>
      <vt:lpstr>sprintf() Format Strings</vt:lpstr>
      <vt:lpstr>sprintf() Conversion Specifiers</vt:lpstr>
      <vt:lpstr>sprintf() Conversion Specifiers</vt:lpstr>
      <vt:lpstr>sprintf() Example</vt:lpstr>
      <vt:lpstr>Timekeeping Epochs</vt:lpstr>
      <vt:lpstr>Epoch Problems</vt:lpstr>
      <vt:lpstr>C++ struct tm</vt:lpstr>
      <vt:lpstr>C/C++ ctime and localtime</vt:lpstr>
      <vt:lpstr>Network Time Protocol</vt:lpstr>
      <vt:lpstr>Network Time Protocol</vt:lpstr>
      <vt:lpstr>ESP8266 and NTP</vt:lpstr>
      <vt:lpstr>The NTP Library</vt:lpstr>
      <vt:lpstr>Classroom Exercise - NTP</vt:lpstr>
      <vt:lpstr>Classroom Exercise – NTP Display</vt:lpstr>
      <vt:lpstr>Formal End of Lesson 10</vt:lpstr>
      <vt:lpstr>LESSON REFERENCE</vt:lpstr>
      <vt:lpstr>LESSON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PFROMMEYER</dc:creator>
  <cp:lastModifiedBy>PFROMMEYER</cp:lastModifiedBy>
  <cp:revision>138</cp:revision>
  <cp:lastPrinted>2022-09-13T17:17:03Z</cp:lastPrinted>
  <dcterms:created xsi:type="dcterms:W3CDTF">2022-02-01T06:18:00Z</dcterms:created>
  <dcterms:modified xsi:type="dcterms:W3CDTF">2022-11-29T17:48:43Z</dcterms:modified>
</cp:coreProperties>
</file>