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8" r:id="rId4"/>
    <p:sldId id="301" r:id="rId5"/>
    <p:sldId id="310" r:id="rId6"/>
    <p:sldId id="311" r:id="rId7"/>
    <p:sldId id="312" r:id="rId8"/>
    <p:sldId id="272" r:id="rId9"/>
    <p:sldId id="313" r:id="rId10"/>
    <p:sldId id="314" r:id="rId11"/>
    <p:sldId id="304" r:id="rId12"/>
    <p:sldId id="285" r:id="rId13"/>
    <p:sldId id="316" r:id="rId14"/>
    <p:sldId id="315" r:id="rId15"/>
    <p:sldId id="317" r:id="rId16"/>
    <p:sldId id="318" r:id="rId17"/>
    <p:sldId id="319" r:id="rId18"/>
    <p:sldId id="308" r:id="rId19"/>
    <p:sldId id="268" r:id="rId20"/>
    <p:sldId id="271" r:id="rId21"/>
    <p:sldId id="277" r:id="rId2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0" d="100"/>
          <a:sy n="120" d="100"/>
        </p:scale>
        <p:origin x="-432" y="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3600">
                <a:latin typeface="Arial Black" panose="020B0A04020102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7081CE-130D-49FC-9275-E411AE66AA30}"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38A70-B53D-4DF6-8DFB-2A4E4B61F221}" type="slidenum">
              <a:rPr lang="en-US" smtClean="0"/>
              <a:t>‹#›</a:t>
            </a:fld>
            <a:endParaRPr lang="en-US"/>
          </a:p>
        </p:txBody>
      </p:sp>
    </p:spTree>
    <p:extLst>
      <p:ext uri="{BB962C8B-B14F-4D97-AF65-F5344CB8AC3E}">
        <p14:creationId xmlns:p14="http://schemas.microsoft.com/office/powerpoint/2010/main" val="39529456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7081CE-130D-49FC-9275-E411AE66AA30}"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38A70-B53D-4DF6-8DFB-2A4E4B61F221}" type="slidenum">
              <a:rPr lang="en-US" smtClean="0"/>
              <a:t>‹#›</a:t>
            </a:fld>
            <a:endParaRPr lang="en-US"/>
          </a:p>
        </p:txBody>
      </p:sp>
    </p:spTree>
    <p:extLst>
      <p:ext uri="{BB962C8B-B14F-4D97-AF65-F5344CB8AC3E}">
        <p14:creationId xmlns:p14="http://schemas.microsoft.com/office/powerpoint/2010/main" val="2990484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7081CE-130D-49FC-9275-E411AE66AA30}"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38A70-B53D-4DF6-8DFB-2A4E4B61F221}" type="slidenum">
              <a:rPr lang="en-US" smtClean="0"/>
              <a:t>‹#›</a:t>
            </a:fld>
            <a:endParaRPr lang="en-US"/>
          </a:p>
        </p:txBody>
      </p:sp>
    </p:spTree>
    <p:extLst>
      <p:ext uri="{BB962C8B-B14F-4D97-AF65-F5344CB8AC3E}">
        <p14:creationId xmlns:p14="http://schemas.microsoft.com/office/powerpoint/2010/main" val="3830280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atin typeface="Arial Black" panose="020B0A040201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7081CE-130D-49FC-9275-E411AE66AA30}"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38A70-B53D-4DF6-8DFB-2A4E4B61F221}" type="slidenum">
              <a:rPr lang="en-US" smtClean="0"/>
              <a:t>‹#›</a:t>
            </a:fld>
            <a:endParaRPr lang="en-US"/>
          </a:p>
        </p:txBody>
      </p:sp>
    </p:spTree>
    <p:extLst>
      <p:ext uri="{BB962C8B-B14F-4D97-AF65-F5344CB8AC3E}">
        <p14:creationId xmlns:p14="http://schemas.microsoft.com/office/powerpoint/2010/main" val="21530838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7081CE-130D-49FC-9275-E411AE66AA30}"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38A70-B53D-4DF6-8DFB-2A4E4B61F221}" type="slidenum">
              <a:rPr lang="en-US" smtClean="0"/>
              <a:t>‹#›</a:t>
            </a:fld>
            <a:endParaRPr lang="en-US"/>
          </a:p>
        </p:txBody>
      </p:sp>
    </p:spTree>
    <p:extLst>
      <p:ext uri="{BB962C8B-B14F-4D97-AF65-F5344CB8AC3E}">
        <p14:creationId xmlns:p14="http://schemas.microsoft.com/office/powerpoint/2010/main" val="3903530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7081CE-130D-49FC-9275-E411AE66AA30}"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E38A70-B53D-4DF6-8DFB-2A4E4B61F221}" type="slidenum">
              <a:rPr lang="en-US" smtClean="0"/>
              <a:t>‹#›</a:t>
            </a:fld>
            <a:endParaRPr lang="en-US"/>
          </a:p>
        </p:txBody>
      </p:sp>
    </p:spTree>
    <p:extLst>
      <p:ext uri="{BB962C8B-B14F-4D97-AF65-F5344CB8AC3E}">
        <p14:creationId xmlns:p14="http://schemas.microsoft.com/office/powerpoint/2010/main" val="2739878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7081CE-130D-49FC-9275-E411AE66AA30}" type="datetimeFigureOut">
              <a:rPr lang="en-US" smtClean="0"/>
              <a:t>10/11/2022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E38A70-B53D-4DF6-8DFB-2A4E4B61F221}" type="slidenum">
              <a:rPr lang="en-US" smtClean="0"/>
              <a:t>‹#›</a:t>
            </a:fld>
            <a:endParaRPr lang="en-US"/>
          </a:p>
        </p:txBody>
      </p:sp>
    </p:spTree>
    <p:extLst>
      <p:ext uri="{BB962C8B-B14F-4D97-AF65-F5344CB8AC3E}">
        <p14:creationId xmlns:p14="http://schemas.microsoft.com/office/powerpoint/2010/main" val="3130705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7081CE-130D-49FC-9275-E411AE66AA30}" type="datetimeFigureOut">
              <a:rPr lang="en-US" smtClean="0"/>
              <a:t>10/11/2022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E38A70-B53D-4DF6-8DFB-2A4E4B61F221}" type="slidenum">
              <a:rPr lang="en-US" smtClean="0"/>
              <a:t>‹#›</a:t>
            </a:fld>
            <a:endParaRPr lang="en-US"/>
          </a:p>
        </p:txBody>
      </p:sp>
    </p:spTree>
    <p:extLst>
      <p:ext uri="{BB962C8B-B14F-4D97-AF65-F5344CB8AC3E}">
        <p14:creationId xmlns:p14="http://schemas.microsoft.com/office/powerpoint/2010/main" val="4108492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7081CE-130D-49FC-9275-E411AE66AA30}" type="datetimeFigureOut">
              <a:rPr lang="en-US" smtClean="0"/>
              <a:t>10/11/2022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E38A70-B53D-4DF6-8DFB-2A4E4B61F221}" type="slidenum">
              <a:rPr lang="en-US" smtClean="0"/>
              <a:t>‹#›</a:t>
            </a:fld>
            <a:endParaRPr lang="en-US"/>
          </a:p>
        </p:txBody>
      </p:sp>
    </p:spTree>
    <p:extLst>
      <p:ext uri="{BB962C8B-B14F-4D97-AF65-F5344CB8AC3E}">
        <p14:creationId xmlns:p14="http://schemas.microsoft.com/office/powerpoint/2010/main" val="3362692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7081CE-130D-49FC-9275-E411AE66AA30}"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E38A70-B53D-4DF6-8DFB-2A4E4B61F221}" type="slidenum">
              <a:rPr lang="en-US" smtClean="0"/>
              <a:t>‹#›</a:t>
            </a:fld>
            <a:endParaRPr lang="en-US"/>
          </a:p>
        </p:txBody>
      </p:sp>
    </p:spTree>
    <p:extLst>
      <p:ext uri="{BB962C8B-B14F-4D97-AF65-F5344CB8AC3E}">
        <p14:creationId xmlns:p14="http://schemas.microsoft.com/office/powerpoint/2010/main" val="4189127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7081CE-130D-49FC-9275-E411AE66AA30}"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E38A70-B53D-4DF6-8DFB-2A4E4B61F221}" type="slidenum">
              <a:rPr lang="en-US" smtClean="0"/>
              <a:t>‹#›</a:t>
            </a:fld>
            <a:endParaRPr lang="en-US"/>
          </a:p>
        </p:txBody>
      </p:sp>
    </p:spTree>
    <p:extLst>
      <p:ext uri="{BB962C8B-B14F-4D97-AF65-F5344CB8AC3E}">
        <p14:creationId xmlns:p14="http://schemas.microsoft.com/office/powerpoint/2010/main" val="3334086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7081CE-130D-49FC-9275-E411AE66AA30}" type="datetimeFigureOut">
              <a:rPr lang="en-US" smtClean="0"/>
              <a:t>10/11/2022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E38A70-B53D-4DF6-8DFB-2A4E4B61F221}" type="slidenum">
              <a:rPr lang="en-US" smtClean="0"/>
              <a:t>‹#›</a:t>
            </a:fld>
            <a:endParaRPr lang="en-US"/>
          </a:p>
        </p:txBody>
      </p:sp>
    </p:spTree>
    <p:extLst>
      <p:ext uri="{BB962C8B-B14F-4D97-AF65-F5344CB8AC3E}">
        <p14:creationId xmlns:p14="http://schemas.microsoft.com/office/powerpoint/2010/main" val="422311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3600" kern="1200">
          <a:solidFill>
            <a:schemeClr val="bg1"/>
          </a:solidFill>
          <a:latin typeface="Arial Black" panose="020B0A0402010202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lstStyle/>
          <a:p>
            <a:r>
              <a:rPr lang="en-US" dirty="0" smtClean="0">
                <a:solidFill>
                  <a:schemeClr val="bg1"/>
                </a:solidFill>
                <a:latin typeface="Arial Black" panose="020B0A04020102020204" pitchFamily="34" charset="0"/>
              </a:rPr>
              <a:t>SEICHE 2022</a:t>
            </a:r>
            <a:br>
              <a:rPr lang="en-US" dirty="0" smtClean="0">
                <a:solidFill>
                  <a:schemeClr val="bg1"/>
                </a:solidFill>
                <a:latin typeface="Arial Black" panose="020B0A04020102020204" pitchFamily="34" charset="0"/>
              </a:rPr>
            </a:br>
            <a:r>
              <a:rPr lang="en-US" dirty="0" smtClean="0">
                <a:solidFill>
                  <a:schemeClr val="bg1"/>
                </a:solidFill>
                <a:latin typeface="Arial Black" panose="020B0A04020102020204" pitchFamily="34" charset="0"/>
              </a:rPr>
              <a:t>Basic Arduino Programming</a:t>
            </a:r>
            <a:endParaRPr lang="en-US" dirty="0">
              <a:solidFill>
                <a:schemeClr val="bg1"/>
              </a:solidFill>
              <a:latin typeface="Arial Black" panose="020B0A04020102020204" pitchFamily="34" charset="0"/>
            </a:endParaRPr>
          </a:p>
        </p:txBody>
      </p:sp>
      <p:sp>
        <p:nvSpPr>
          <p:cNvPr id="6" name="Subtitle 2"/>
          <p:cNvSpPr>
            <a:spLocks noGrp="1"/>
          </p:cNvSpPr>
          <p:nvPr>
            <p:ph type="subTitle" idx="1"/>
          </p:nvPr>
        </p:nvSpPr>
        <p:spPr>
          <a:xfrm>
            <a:off x="609600" y="2590800"/>
            <a:ext cx="8153400" cy="3048000"/>
          </a:xfrm>
        </p:spPr>
        <p:txBody>
          <a:bodyPr>
            <a:normAutofit/>
          </a:bodyPr>
          <a:lstStyle/>
          <a:p>
            <a:pPr algn="l">
              <a:spcBef>
                <a:spcPts val="0"/>
              </a:spcBef>
            </a:pPr>
            <a:r>
              <a:rPr lang="en-US" dirty="0" smtClean="0">
                <a:solidFill>
                  <a:srgbClr val="FFFF00"/>
                </a:solidFill>
                <a:latin typeface="Arial Black" panose="020B0A04020102020204" pitchFamily="34" charset="0"/>
              </a:rPr>
              <a:t>Instructor:   Paul Frommeyer</a:t>
            </a:r>
          </a:p>
          <a:p>
            <a:pPr algn="l">
              <a:spcBef>
                <a:spcPts val="0"/>
              </a:spcBef>
            </a:pPr>
            <a:r>
              <a:rPr lang="en-US" dirty="0">
                <a:solidFill>
                  <a:srgbClr val="FFFF00"/>
                </a:solidFill>
                <a:latin typeface="Arial Black" panose="020B0A04020102020204" pitchFamily="34" charset="0"/>
              </a:rPr>
              <a:t> </a:t>
            </a:r>
            <a:r>
              <a:rPr lang="en-US" dirty="0" smtClean="0">
                <a:solidFill>
                  <a:srgbClr val="FFFF00"/>
                </a:solidFill>
                <a:latin typeface="Arial Black" panose="020B0A04020102020204" pitchFamily="34" charset="0"/>
              </a:rPr>
              <a:t>                    </a:t>
            </a:r>
            <a:r>
              <a:rPr lang="en-US" sz="2000" dirty="0" smtClean="0">
                <a:solidFill>
                  <a:srgbClr val="FFFF00"/>
                </a:solidFill>
                <a:latin typeface="Arial Black" panose="020B0A04020102020204" pitchFamily="34" charset="0"/>
              </a:rPr>
              <a:t>www.paulfrommeyer.com</a:t>
            </a:r>
            <a:endParaRPr lang="en-US" dirty="0" smtClean="0">
              <a:solidFill>
                <a:srgbClr val="FFFF00"/>
              </a:solidFill>
              <a:latin typeface="Arial Black" panose="020B0A04020102020204" pitchFamily="34" charset="0"/>
            </a:endParaRPr>
          </a:p>
          <a:p>
            <a:pPr algn="l"/>
            <a:endParaRPr lang="en-US" dirty="0" smtClean="0">
              <a:solidFill>
                <a:srgbClr val="FFFF00"/>
              </a:solidFill>
              <a:latin typeface="Arial Black" panose="020B0A04020102020204" pitchFamily="34" charset="0"/>
            </a:endParaRPr>
          </a:p>
          <a:p>
            <a:pPr algn="l"/>
            <a:r>
              <a:rPr lang="en-US" sz="2800" dirty="0" smtClean="0">
                <a:solidFill>
                  <a:srgbClr val="FFFF00"/>
                </a:solidFill>
                <a:latin typeface="Arial Black" panose="020B0A04020102020204" pitchFamily="34" charset="0"/>
              </a:rPr>
              <a:t>Corporate Sponsor: DXC Technology</a:t>
            </a:r>
          </a:p>
        </p:txBody>
      </p:sp>
      <p:pic>
        <p:nvPicPr>
          <p:cNvPr id="7"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800" y="5156836"/>
            <a:ext cx="2438400" cy="1330960"/>
          </a:xfrm>
          <a:prstGeom prst="rect">
            <a:avLst/>
          </a:prstGeom>
          <a:noFill/>
          <a:ln>
            <a:noFill/>
          </a:ln>
          <a:effectLst/>
          <a:extLst/>
        </p:spPr>
      </p:pic>
    </p:spTree>
    <p:extLst>
      <p:ext uri="{BB962C8B-B14F-4D97-AF65-F5344CB8AC3E}">
        <p14:creationId xmlns:p14="http://schemas.microsoft.com/office/powerpoint/2010/main" val="15814062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sz="3200" dirty="0" smtClean="0"/>
              <a:t>The SPI Protocol</a:t>
            </a:r>
            <a:endParaRPr lang="en-US" sz="3200" dirty="0"/>
          </a:p>
        </p:txBody>
      </p:sp>
      <p:sp>
        <p:nvSpPr>
          <p:cNvPr id="6" name="TextBox 5"/>
          <p:cNvSpPr txBox="1"/>
          <p:nvPr/>
        </p:nvSpPr>
        <p:spPr>
          <a:xfrm>
            <a:off x="434008" y="1066800"/>
            <a:ext cx="8328992" cy="369332"/>
          </a:xfrm>
          <a:prstGeom prst="rect">
            <a:avLst/>
          </a:prstGeom>
          <a:noFill/>
        </p:spPr>
        <p:txBody>
          <a:bodyPr wrap="square" rtlCol="0">
            <a:spAutoFit/>
          </a:bodyPr>
          <a:lstStyle/>
          <a:p>
            <a:r>
              <a:rPr lang="en-US" b="1" dirty="0" smtClean="0">
                <a:solidFill>
                  <a:schemeClr val="bg1"/>
                </a:solidFill>
                <a:latin typeface="Arial Black" panose="020B0A04020102020204" pitchFamily="34" charset="0"/>
              </a:rPr>
              <a:t>You must know the pins an SPI device is using in order to use it!</a:t>
            </a:r>
            <a:endParaRPr lang="en-US" b="1" dirty="0">
              <a:solidFill>
                <a:schemeClr val="bg1"/>
              </a:solidFill>
              <a:latin typeface="Arial Black" panose="020B0A04020102020204" pitchFamily="34"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524000"/>
            <a:ext cx="6400800" cy="3060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a:spLocks noGrp="1"/>
          </p:cNvSpPr>
          <p:nvPr>
            <p:ph idx="1"/>
          </p:nvPr>
        </p:nvSpPr>
        <p:spPr>
          <a:xfrm>
            <a:off x="457200" y="4584290"/>
            <a:ext cx="8229600" cy="1968909"/>
          </a:xfrm>
        </p:spPr>
        <p:txBody>
          <a:bodyPr>
            <a:normAutofit/>
          </a:bodyPr>
          <a:lstStyle/>
          <a:p>
            <a:pPr>
              <a:spcBef>
                <a:spcPts val="1200"/>
              </a:spcBef>
            </a:pPr>
            <a:r>
              <a:rPr lang="en-US" sz="2400" dirty="0" smtClean="0"/>
              <a:t>In your LED displays, SPI is the protocol used to connect the MAX7219 display to the ESP8266 microcontroller</a:t>
            </a:r>
          </a:p>
          <a:p>
            <a:pPr>
              <a:spcBef>
                <a:spcPts val="1200"/>
              </a:spcBef>
            </a:pPr>
            <a:r>
              <a:rPr lang="en-US" sz="2400" dirty="0" smtClean="0"/>
              <a:t>Note the pin numbers that are used for this! </a:t>
            </a:r>
            <a:r>
              <a:rPr lang="en-US" sz="2400" i="1" dirty="0" smtClean="0"/>
              <a:t>You will need them in your sketches!</a:t>
            </a:r>
            <a:endParaRPr lang="en-US" sz="2400" i="1" dirty="0" smtClean="0"/>
          </a:p>
        </p:txBody>
      </p:sp>
      <p:cxnSp>
        <p:nvCxnSpPr>
          <p:cNvPr id="4" name="Straight Arrow Connector 3"/>
          <p:cNvCxnSpPr/>
          <p:nvPr/>
        </p:nvCxnSpPr>
        <p:spPr>
          <a:xfrm>
            <a:off x="1371600" y="1732057"/>
            <a:ext cx="1143000" cy="142494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7241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sz="3200" dirty="0" smtClean="0"/>
              <a:t>The MAX7219 LED Display</a:t>
            </a:r>
            <a:endParaRPr lang="en-US" sz="3200" dirty="0"/>
          </a:p>
        </p:txBody>
      </p:sp>
      <p:sp>
        <p:nvSpPr>
          <p:cNvPr id="3" name="Content Placeholder 2"/>
          <p:cNvSpPr>
            <a:spLocks noGrp="1"/>
          </p:cNvSpPr>
          <p:nvPr>
            <p:ph idx="1"/>
          </p:nvPr>
        </p:nvSpPr>
        <p:spPr>
          <a:xfrm>
            <a:off x="457200" y="914400"/>
            <a:ext cx="8229600" cy="2667000"/>
          </a:xfrm>
        </p:spPr>
        <p:txBody>
          <a:bodyPr>
            <a:normAutofit/>
          </a:bodyPr>
          <a:lstStyle/>
          <a:p>
            <a:pPr>
              <a:spcBef>
                <a:spcPts val="1200"/>
              </a:spcBef>
            </a:pPr>
            <a:r>
              <a:rPr lang="en-US" sz="2400" dirty="0"/>
              <a:t>Your displays use the MAX7219 chip to drive the LED display. The </a:t>
            </a:r>
            <a:r>
              <a:rPr lang="en-US" sz="2400" dirty="0" smtClean="0"/>
              <a:t>MAX7219 </a:t>
            </a:r>
            <a:r>
              <a:rPr lang="en-US" sz="2400" dirty="0"/>
              <a:t>abstracts the </a:t>
            </a:r>
            <a:r>
              <a:rPr lang="en-US" sz="2400" dirty="0" smtClean="0"/>
              <a:t>8x8 LED </a:t>
            </a:r>
            <a:r>
              <a:rPr lang="en-US" sz="2400" dirty="0"/>
              <a:t>array into </a:t>
            </a:r>
            <a:r>
              <a:rPr lang="en-US" sz="2400" dirty="0" smtClean="0"/>
              <a:t>a coordinate addressable X-Y </a:t>
            </a:r>
            <a:r>
              <a:rPr lang="en-US" sz="2400" dirty="0"/>
              <a:t>matrix. </a:t>
            </a:r>
            <a:endParaRPr lang="en-US" sz="2400" dirty="0" smtClean="0"/>
          </a:p>
          <a:p>
            <a:pPr>
              <a:spcBef>
                <a:spcPts val="1200"/>
              </a:spcBef>
            </a:pPr>
            <a:r>
              <a:rPr lang="en-US" sz="2400" dirty="0" smtClean="0"/>
              <a:t>Using </a:t>
            </a:r>
            <a:r>
              <a:rPr lang="en-US" sz="2400" dirty="0"/>
              <a:t>a MAX7219 requires </a:t>
            </a:r>
            <a:r>
              <a:rPr lang="en-US" sz="2400" dirty="0" smtClean="0"/>
              <a:t>a special library, which we must load using the Library Manager </a:t>
            </a:r>
            <a:endParaRPr lang="en-US" sz="2400" dirty="0" smtClean="0"/>
          </a:p>
          <a:p>
            <a:pPr>
              <a:spcBef>
                <a:spcPts val="1200"/>
              </a:spcBef>
            </a:pPr>
            <a:r>
              <a:rPr lang="en-US" sz="2400" b="1" dirty="0" smtClean="0"/>
              <a:t>Go ahead and install </a:t>
            </a:r>
            <a:r>
              <a:rPr lang="en-US" sz="2400" dirty="0" smtClean="0"/>
              <a:t>the MD_MAX72XX library</a:t>
            </a:r>
            <a:endParaRPr lang="en-US" sz="2400" dirty="0" smtClean="0">
              <a:solidFill>
                <a:srgbClr val="00FFFF"/>
              </a:solidFill>
              <a:latin typeface="Consolas" panose="020B0609020204030204" pitchFamily="49" charset="0"/>
              <a:cs typeface="Consolas" panose="020B0609020204030204" pitchFamily="49"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3676649"/>
            <a:ext cx="5257800" cy="2957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flipH="1">
            <a:off x="8153400" y="4114800"/>
            <a:ext cx="914400" cy="100747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4250879" y="4269518"/>
            <a:ext cx="1131570" cy="372873"/>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8417" y="6107668"/>
            <a:ext cx="2928901" cy="369332"/>
          </a:xfrm>
          <a:prstGeom prst="rect">
            <a:avLst/>
          </a:prstGeom>
          <a:noFill/>
        </p:spPr>
        <p:txBody>
          <a:bodyPr wrap="square" rtlCol="0">
            <a:spAutoFit/>
          </a:bodyPr>
          <a:lstStyle/>
          <a:p>
            <a:r>
              <a:rPr lang="en-US" b="1" dirty="0" smtClean="0">
                <a:solidFill>
                  <a:srgbClr val="00FFFF"/>
                </a:solidFill>
                <a:latin typeface="Arial Black" panose="020B0A04020102020204" pitchFamily="34" charset="0"/>
              </a:rPr>
              <a:t>MAX7219 LED Array</a:t>
            </a:r>
            <a:endParaRPr lang="en-US" b="1" dirty="0">
              <a:solidFill>
                <a:srgbClr val="00FFFF"/>
              </a:solidFill>
              <a:latin typeface="Arial Black" panose="020B0A04020102020204" pitchFamily="34" charset="0"/>
            </a:endParaRPr>
          </a:p>
        </p:txBody>
      </p:sp>
      <p:pic>
        <p:nvPicPr>
          <p:cNvPr id="2053" name="Picture 5" descr="8x8 LED Matrix MAX7219 Tutorial with Scrolling Text &amp; Android Control via  Bluetoo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20" y="3962400"/>
            <a:ext cx="3352800" cy="201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5774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Working with LED Matrices</a:t>
            </a:r>
            <a:endParaRPr lang="en-US" dirty="0"/>
          </a:p>
        </p:txBody>
      </p:sp>
      <p:sp>
        <p:nvSpPr>
          <p:cNvPr id="3" name="Content Placeholder 2"/>
          <p:cNvSpPr>
            <a:spLocks noGrp="1"/>
          </p:cNvSpPr>
          <p:nvPr>
            <p:ph idx="1"/>
          </p:nvPr>
        </p:nvSpPr>
        <p:spPr>
          <a:xfrm>
            <a:off x="152400" y="1066800"/>
            <a:ext cx="8686800" cy="4876800"/>
          </a:xfrm>
        </p:spPr>
        <p:txBody>
          <a:bodyPr>
            <a:noAutofit/>
          </a:bodyPr>
          <a:lstStyle/>
          <a:p>
            <a:r>
              <a:rPr lang="en-US" sz="2350" dirty="0" smtClean="0"/>
              <a:t>Each LED in a matrix, or any X-Y display, is called a </a:t>
            </a:r>
            <a:r>
              <a:rPr lang="en-US" sz="2350" i="1" dirty="0" smtClean="0"/>
              <a:t>pixel </a:t>
            </a:r>
            <a:r>
              <a:rPr lang="en-US" sz="2350" dirty="0" smtClean="0"/>
              <a:t>from “picture element”</a:t>
            </a:r>
            <a:endParaRPr lang="en-US" sz="2350" i="1" dirty="0" smtClean="0"/>
          </a:p>
          <a:p>
            <a:r>
              <a:rPr lang="en-US" sz="2350" dirty="0" smtClean="0"/>
              <a:t>The MD_MAX72XX library provides ways to individually control pixels</a:t>
            </a:r>
            <a:endParaRPr lang="en-US" sz="2350" i="1" dirty="0"/>
          </a:p>
          <a:p>
            <a:r>
              <a:rPr lang="en-US" sz="2350" dirty="0" smtClean="0"/>
              <a:t>LED matrices are </a:t>
            </a:r>
            <a:r>
              <a:rPr lang="en-US" sz="2350" dirty="0" smtClean="0"/>
              <a:t>first created as software objects:</a:t>
            </a:r>
            <a:br>
              <a:rPr lang="en-US" sz="2350" dirty="0" smtClean="0"/>
            </a:br>
            <a:r>
              <a:rPr lang="en-US" sz="1200" b="1" dirty="0">
                <a:solidFill>
                  <a:srgbClr val="FFFF00"/>
                </a:solidFill>
                <a:latin typeface="Lucida Console" panose="020B0609040504020204" pitchFamily="49" charset="0"/>
                <a:cs typeface="+mn-cs"/>
              </a:rPr>
              <a:t>MD_MAX72XX </a:t>
            </a:r>
            <a:r>
              <a:rPr lang="en-US" sz="1200" b="1" dirty="0" err="1">
                <a:solidFill>
                  <a:srgbClr val="FFFF00"/>
                </a:solidFill>
                <a:latin typeface="Lucida Console" panose="020B0609040504020204" pitchFamily="49" charset="0"/>
                <a:cs typeface="+mn-cs"/>
              </a:rPr>
              <a:t>ledmx</a:t>
            </a:r>
            <a:r>
              <a:rPr lang="en-US" sz="1200" b="1" dirty="0">
                <a:solidFill>
                  <a:srgbClr val="FFFF00"/>
                </a:solidFill>
                <a:latin typeface="Lucida Console" panose="020B0609040504020204" pitchFamily="49" charset="0"/>
                <a:cs typeface="+mn-cs"/>
              </a:rPr>
              <a:t> = MD_MAX72XX(HARDWARE_TYPE, DATA_PIN, CLK_PIN, CS_PIN, MAX_DEVICES</a:t>
            </a:r>
            <a:r>
              <a:rPr lang="en-US" sz="1200" b="1" dirty="0" smtClean="0">
                <a:solidFill>
                  <a:srgbClr val="FFFF00"/>
                </a:solidFill>
                <a:latin typeface="Lucida Console" panose="020B0609040504020204" pitchFamily="49" charset="0"/>
                <a:cs typeface="+mn-cs"/>
              </a:rPr>
              <a:t>);</a:t>
            </a:r>
            <a:r>
              <a:rPr lang="en-US" sz="1050" b="1" dirty="0" smtClean="0">
                <a:solidFill>
                  <a:srgbClr val="FFFF00"/>
                </a:solidFill>
                <a:latin typeface="Lucida Console" panose="020B0609040504020204" pitchFamily="49" charset="0"/>
                <a:cs typeface="+mn-cs"/>
              </a:rPr>
              <a:t/>
            </a:r>
            <a:br>
              <a:rPr lang="en-US" sz="1050" b="1" dirty="0" smtClean="0">
                <a:solidFill>
                  <a:srgbClr val="FFFF00"/>
                </a:solidFill>
                <a:latin typeface="Lucida Console" panose="020B0609040504020204" pitchFamily="49" charset="0"/>
                <a:cs typeface="+mn-cs"/>
              </a:rPr>
            </a:br>
            <a:r>
              <a:rPr lang="en-US" sz="2350" dirty="0" smtClean="0"/>
              <a:t>Note that this is where you need those GPIO pin numbers!</a:t>
            </a:r>
            <a:endParaRPr lang="en-US" sz="2350" dirty="0" smtClean="0"/>
          </a:p>
          <a:p>
            <a:r>
              <a:rPr lang="en-US" sz="2350" dirty="0"/>
              <a:t>Next we have </a:t>
            </a:r>
            <a:r>
              <a:rPr lang="en-US" sz="2350" dirty="0" smtClean="0"/>
              <a:t>to initialize the LED array:</a:t>
            </a:r>
            <a:br>
              <a:rPr lang="en-US" sz="2350" dirty="0" smtClean="0"/>
            </a:br>
            <a:r>
              <a:rPr lang="en-US" sz="1400" b="1" dirty="0" err="1">
                <a:solidFill>
                  <a:srgbClr val="FFFF00"/>
                </a:solidFill>
                <a:latin typeface="Lucida Console" panose="020B0609040504020204" pitchFamily="49" charset="0"/>
              </a:rPr>
              <a:t>ledmx.begin</a:t>
            </a:r>
            <a:r>
              <a:rPr lang="en-US" sz="1400" b="1" dirty="0" smtClean="0">
                <a:solidFill>
                  <a:srgbClr val="FFFF00"/>
                </a:solidFill>
                <a:latin typeface="Lucida Console" panose="020B0609040504020204" pitchFamily="49" charset="0"/>
              </a:rPr>
              <a:t>();</a:t>
            </a:r>
            <a:br>
              <a:rPr lang="en-US" sz="1400" b="1" dirty="0" smtClean="0">
                <a:solidFill>
                  <a:srgbClr val="FFFF00"/>
                </a:solidFill>
                <a:latin typeface="Lucida Console" panose="020B0609040504020204" pitchFamily="49" charset="0"/>
              </a:rPr>
            </a:br>
            <a:r>
              <a:rPr lang="en-US" sz="2400" dirty="0" smtClean="0"/>
              <a:t>And tell it to continuously update the display</a:t>
            </a:r>
            <a:r>
              <a:rPr lang="en-US" sz="2400" b="1" dirty="0" smtClean="0">
                <a:solidFill>
                  <a:srgbClr val="FFFF00"/>
                </a:solidFill>
                <a:latin typeface="Lucida Console" panose="020B0609040504020204" pitchFamily="49" charset="0"/>
              </a:rPr>
              <a:t/>
            </a:r>
            <a:br>
              <a:rPr lang="en-US" sz="2400" b="1" dirty="0" smtClean="0">
                <a:solidFill>
                  <a:srgbClr val="FFFF00"/>
                </a:solidFill>
                <a:latin typeface="Lucida Console" panose="020B0609040504020204" pitchFamily="49" charset="0"/>
              </a:rPr>
            </a:br>
            <a:r>
              <a:rPr lang="en-US" sz="1600" b="1" dirty="0" err="1" smtClean="0">
                <a:solidFill>
                  <a:srgbClr val="FFFF00"/>
                </a:solidFill>
                <a:latin typeface="Lucida Console" panose="020B0609040504020204" pitchFamily="49" charset="0"/>
              </a:rPr>
              <a:t>ledmx.control</a:t>
            </a:r>
            <a:r>
              <a:rPr lang="en-US" sz="1600" b="1" dirty="0" smtClean="0">
                <a:solidFill>
                  <a:srgbClr val="FFFF00"/>
                </a:solidFill>
                <a:latin typeface="Lucida Console" panose="020B0609040504020204" pitchFamily="49" charset="0"/>
              </a:rPr>
              <a:t>(MD_MAX72XX</a:t>
            </a:r>
            <a:r>
              <a:rPr lang="en-US" sz="1600" b="1" dirty="0">
                <a:solidFill>
                  <a:srgbClr val="FFFF00"/>
                </a:solidFill>
                <a:latin typeface="Lucida Console" panose="020B0609040504020204" pitchFamily="49" charset="0"/>
              </a:rPr>
              <a:t>::UPDATE, MD_MAX72XX::ON</a:t>
            </a:r>
            <a:r>
              <a:rPr lang="en-US" sz="1600" b="1" dirty="0" smtClean="0">
                <a:solidFill>
                  <a:srgbClr val="FFFF00"/>
                </a:solidFill>
                <a:latin typeface="Lucida Console" panose="020B0609040504020204" pitchFamily="49" charset="0"/>
              </a:rPr>
              <a:t>);</a:t>
            </a:r>
            <a:endParaRPr lang="en-US" sz="2350" dirty="0"/>
          </a:p>
          <a:p>
            <a:r>
              <a:rPr lang="en-US" sz="2350" dirty="0" smtClean="0"/>
              <a:t>Now we are ready to actually display information on the LED matrix!</a:t>
            </a:r>
            <a:endParaRPr lang="en-US" sz="1550" dirty="0" smtClean="0"/>
          </a:p>
        </p:txBody>
      </p:sp>
    </p:spTree>
    <p:extLst>
      <p:ext uri="{BB962C8B-B14F-4D97-AF65-F5344CB8AC3E}">
        <p14:creationId xmlns:p14="http://schemas.microsoft.com/office/powerpoint/2010/main" val="21254566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Clearing and Setting Pixels</a:t>
            </a:r>
            <a:endParaRPr lang="en-US" dirty="0"/>
          </a:p>
        </p:txBody>
      </p:sp>
      <p:sp>
        <p:nvSpPr>
          <p:cNvPr id="3" name="Content Placeholder 2"/>
          <p:cNvSpPr>
            <a:spLocks noGrp="1"/>
          </p:cNvSpPr>
          <p:nvPr>
            <p:ph idx="1"/>
          </p:nvPr>
        </p:nvSpPr>
        <p:spPr>
          <a:xfrm>
            <a:off x="152400" y="1066800"/>
            <a:ext cx="8686800" cy="4876800"/>
          </a:xfrm>
        </p:spPr>
        <p:txBody>
          <a:bodyPr>
            <a:noAutofit/>
          </a:bodyPr>
          <a:lstStyle/>
          <a:p>
            <a:r>
              <a:rPr lang="en-US" sz="2350" dirty="0" smtClean="0"/>
              <a:t>The command to illuminate a single pixel using MD_MAX72XX is</a:t>
            </a:r>
            <a:br>
              <a:rPr lang="en-US" sz="2350" dirty="0" smtClean="0"/>
            </a:br>
            <a:r>
              <a:rPr lang="en-US" sz="2350" dirty="0" smtClean="0"/>
              <a:t>	</a:t>
            </a:r>
            <a:r>
              <a:rPr lang="en-US" sz="1800" b="1" dirty="0" err="1" smtClean="0">
                <a:solidFill>
                  <a:srgbClr val="FFFF00"/>
                </a:solidFill>
                <a:latin typeface="Lucida Console" panose="020B0609040504020204" pitchFamily="49" charset="0"/>
              </a:rPr>
              <a:t>ledmx.setPoint</a:t>
            </a:r>
            <a:r>
              <a:rPr lang="en-US" sz="1800" b="1" dirty="0" smtClean="0">
                <a:solidFill>
                  <a:srgbClr val="FFFF00"/>
                </a:solidFill>
                <a:latin typeface="Lucida Console" panose="020B0609040504020204" pitchFamily="49" charset="0"/>
              </a:rPr>
              <a:t>(5,5,true</a:t>
            </a:r>
            <a:r>
              <a:rPr lang="en-US" sz="1800" b="1" dirty="0">
                <a:solidFill>
                  <a:srgbClr val="FFFF00"/>
                </a:solidFill>
                <a:latin typeface="Lucida Console" panose="020B0609040504020204" pitchFamily="49" charset="0"/>
              </a:rPr>
              <a:t>);</a:t>
            </a:r>
            <a:r>
              <a:rPr lang="en-US" sz="2350" dirty="0" smtClean="0"/>
              <a:t/>
            </a:r>
            <a:br>
              <a:rPr lang="en-US" sz="2350" dirty="0" smtClean="0"/>
            </a:br>
            <a:r>
              <a:rPr lang="en-US" sz="2350" dirty="0" smtClean="0"/>
              <a:t>whose parameters are</a:t>
            </a:r>
            <a:br>
              <a:rPr lang="en-US" sz="2350" dirty="0" smtClean="0"/>
            </a:br>
            <a:r>
              <a:rPr lang="en-US" sz="2350" dirty="0" smtClean="0"/>
              <a:t>	</a:t>
            </a:r>
            <a:r>
              <a:rPr lang="en-US" sz="2350" dirty="0" smtClean="0">
                <a:latin typeface="Consolas" panose="020B0609020204030204" pitchFamily="49" charset="0"/>
                <a:cs typeface="Consolas" panose="020B0609020204030204" pitchFamily="49" charset="0"/>
              </a:rPr>
              <a:t>(x-coordinate, y-coordinate, </a:t>
            </a:r>
            <a:r>
              <a:rPr lang="en-US" sz="2350" dirty="0" err="1" smtClean="0">
                <a:latin typeface="Consolas" panose="020B0609020204030204" pitchFamily="49" charset="0"/>
                <a:cs typeface="Consolas" panose="020B0609020204030204" pitchFamily="49" charset="0"/>
              </a:rPr>
              <a:t>true|false</a:t>
            </a:r>
            <a:r>
              <a:rPr lang="en-US" sz="2350" dirty="0" smtClean="0">
                <a:latin typeface="Consolas" panose="020B0609020204030204" pitchFamily="49" charset="0"/>
                <a:cs typeface="Consolas" panose="020B0609020204030204" pitchFamily="49" charset="0"/>
              </a:rPr>
              <a:t>)</a:t>
            </a:r>
            <a:endParaRPr lang="en-US" sz="2350" i="1" dirty="0" smtClean="0">
              <a:latin typeface="Consolas" panose="020B0609020204030204" pitchFamily="49" charset="0"/>
              <a:cs typeface="Consolas" panose="020B0609020204030204" pitchFamily="49" charset="0"/>
            </a:endParaRPr>
          </a:p>
          <a:p>
            <a:r>
              <a:rPr lang="en-US" sz="2350" dirty="0" smtClean="0"/>
              <a:t>To clear/turn off a single pixel, we use the same statement only with false as the state parameter:</a:t>
            </a:r>
            <a:br>
              <a:rPr lang="en-US" sz="2350" dirty="0" smtClean="0"/>
            </a:br>
            <a:r>
              <a:rPr lang="en-US" sz="2000" dirty="0"/>
              <a:t>	</a:t>
            </a:r>
            <a:r>
              <a:rPr lang="en-US" sz="1600" b="1" dirty="0" err="1" smtClean="0">
                <a:solidFill>
                  <a:srgbClr val="FFFF00"/>
                </a:solidFill>
                <a:latin typeface="Lucida Console" panose="020B0609040504020204" pitchFamily="49" charset="0"/>
              </a:rPr>
              <a:t>ledmx.setPoint</a:t>
            </a:r>
            <a:r>
              <a:rPr lang="en-US" sz="1600" b="1" dirty="0" smtClean="0">
                <a:solidFill>
                  <a:srgbClr val="FFFF00"/>
                </a:solidFill>
                <a:latin typeface="Lucida Console" panose="020B0609040504020204" pitchFamily="49" charset="0"/>
              </a:rPr>
              <a:t>(5,5,false);</a:t>
            </a:r>
          </a:p>
          <a:p>
            <a:r>
              <a:rPr lang="en-US" sz="2350" dirty="0" smtClean="0"/>
              <a:t>Some libraries require the programmer to manually “refresh” the display, however MD_MAX72XX allows us to specify “continuous” updates (see previous slide)</a:t>
            </a:r>
            <a:endParaRPr lang="en-US" sz="2350" dirty="0"/>
          </a:p>
        </p:txBody>
      </p:sp>
    </p:spTree>
    <p:extLst>
      <p:ext uri="{BB962C8B-B14F-4D97-AF65-F5344CB8AC3E}">
        <p14:creationId xmlns:p14="http://schemas.microsoft.com/office/powerpoint/2010/main" val="37733939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lstStyle/>
          <a:p>
            <a:r>
              <a:rPr lang="en-US" sz="2800" dirty="0" smtClean="0"/>
              <a:t>MAX7219 LED Matrix</a:t>
            </a:r>
            <a:br>
              <a:rPr lang="en-US" sz="2800" dirty="0" smtClean="0"/>
            </a:br>
            <a:r>
              <a:rPr lang="en-US" sz="2800" dirty="0" smtClean="0"/>
              <a:t>Let’s </a:t>
            </a:r>
            <a:r>
              <a:rPr lang="en-US" sz="2800" dirty="0" smtClean="0"/>
              <a:t>Give It A Go</a:t>
            </a:r>
            <a:endParaRPr lang="en-US" sz="2800" dirty="0"/>
          </a:p>
        </p:txBody>
      </p:sp>
      <p:sp>
        <p:nvSpPr>
          <p:cNvPr id="6" name="Content Placeholder 2"/>
          <p:cNvSpPr txBox="1">
            <a:spLocks/>
          </p:cNvSpPr>
          <p:nvPr/>
        </p:nvSpPr>
        <p:spPr>
          <a:xfrm>
            <a:off x="304800" y="838200"/>
            <a:ext cx="8534400" cy="762000"/>
          </a:xfrm>
          <a:prstGeom prst="rect">
            <a:avLst/>
          </a:prstGeom>
          <a:ln w="19050">
            <a:noFill/>
          </a:ln>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sz="2000" b="1" dirty="0"/>
          </a:p>
        </p:txBody>
      </p:sp>
      <p:sp>
        <p:nvSpPr>
          <p:cNvPr id="9" name="Content Placeholder 2"/>
          <p:cNvSpPr txBox="1">
            <a:spLocks/>
          </p:cNvSpPr>
          <p:nvPr/>
        </p:nvSpPr>
        <p:spPr>
          <a:xfrm>
            <a:off x="457200" y="6198435"/>
            <a:ext cx="8519160" cy="381000"/>
          </a:xfrm>
          <a:prstGeom prst="rect">
            <a:avLst/>
          </a:prstGeom>
          <a:ln w="19050">
            <a:noFill/>
          </a:ln>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800" b="1" dirty="0" smtClean="0">
                <a:ea typeface="Segoe UI Symbol"/>
                <a:sym typeface="Wingdings"/>
              </a:rPr>
              <a:t>Did it work? What do you see on your display?</a:t>
            </a:r>
            <a:endParaRPr lang="en-US" sz="1800" b="1" dirty="0"/>
          </a:p>
        </p:txBody>
      </p:sp>
      <p:sp>
        <p:nvSpPr>
          <p:cNvPr id="7" name="TextBox 6"/>
          <p:cNvSpPr txBox="1"/>
          <p:nvPr/>
        </p:nvSpPr>
        <p:spPr>
          <a:xfrm>
            <a:off x="609600" y="1287538"/>
            <a:ext cx="8236226" cy="5101397"/>
          </a:xfrm>
          <a:prstGeom prst="rect">
            <a:avLst/>
          </a:prstGeom>
          <a:noFill/>
        </p:spPr>
        <p:txBody>
          <a:bodyPr wrap="square" rtlCol="0">
            <a:spAutoFit/>
          </a:bodyPr>
          <a:lstStyle/>
          <a:p>
            <a:r>
              <a:rPr lang="en-US" sz="1050" b="1" dirty="0">
                <a:solidFill>
                  <a:srgbClr val="FFFF00"/>
                </a:solidFill>
                <a:latin typeface="Lucida Console" panose="020B0609040504020204" pitchFamily="49" charset="0"/>
              </a:rPr>
              <a:t>#include &lt;MD_MAX72xx.h&gt;</a:t>
            </a:r>
          </a:p>
          <a:p>
            <a:endParaRPr lang="en-US" sz="1050" b="1" dirty="0">
              <a:solidFill>
                <a:srgbClr val="FFFF00"/>
              </a:solidFill>
              <a:latin typeface="Lucida Console" panose="020B0609040504020204" pitchFamily="49" charset="0"/>
            </a:endParaRPr>
          </a:p>
          <a:p>
            <a:r>
              <a:rPr lang="en-US" sz="1050" b="1" dirty="0">
                <a:solidFill>
                  <a:srgbClr val="FFFF00"/>
                </a:solidFill>
                <a:latin typeface="Lucida Console" panose="020B0609040504020204" pitchFamily="49" charset="0"/>
              </a:rPr>
              <a:t>#define HARDWARE_TYPE MD_MAX72XX::FC16_HW</a:t>
            </a:r>
          </a:p>
          <a:p>
            <a:r>
              <a:rPr lang="en-US" sz="1050" b="1" dirty="0">
                <a:solidFill>
                  <a:srgbClr val="FFFF00"/>
                </a:solidFill>
                <a:latin typeface="Lucida Console" panose="020B0609040504020204" pitchFamily="49" charset="0"/>
              </a:rPr>
              <a:t>#define MAX_DEVICES  4</a:t>
            </a:r>
          </a:p>
          <a:p>
            <a:r>
              <a:rPr lang="en-US" sz="1050" b="1" dirty="0">
                <a:solidFill>
                  <a:srgbClr val="FFFF00"/>
                </a:solidFill>
                <a:latin typeface="Lucida Console" panose="020B0609040504020204" pitchFamily="49" charset="0"/>
              </a:rPr>
              <a:t>#define CLK_PIN   14  // or SCK</a:t>
            </a:r>
          </a:p>
          <a:p>
            <a:r>
              <a:rPr lang="en-US" sz="1050" b="1" dirty="0">
                <a:solidFill>
                  <a:srgbClr val="FFFF00"/>
                </a:solidFill>
                <a:latin typeface="Lucida Console" panose="020B0609040504020204" pitchFamily="49" charset="0"/>
              </a:rPr>
              <a:t>#define DATA_PIN  13  // or MOSI</a:t>
            </a:r>
          </a:p>
          <a:p>
            <a:r>
              <a:rPr lang="en-US" sz="1050" b="1" dirty="0">
                <a:solidFill>
                  <a:srgbClr val="FFFF00"/>
                </a:solidFill>
                <a:latin typeface="Lucida Console" panose="020B0609040504020204" pitchFamily="49" charset="0"/>
              </a:rPr>
              <a:t>#define CS_PIN    15  // or SS</a:t>
            </a:r>
          </a:p>
          <a:p>
            <a:endParaRPr lang="en-US" sz="1050" b="1" dirty="0">
              <a:solidFill>
                <a:srgbClr val="FFFF00"/>
              </a:solidFill>
              <a:latin typeface="Lucida Console" panose="020B0609040504020204" pitchFamily="49" charset="0"/>
            </a:endParaRPr>
          </a:p>
          <a:p>
            <a:r>
              <a:rPr lang="en-US" sz="1050" b="1" dirty="0">
                <a:solidFill>
                  <a:srgbClr val="FFFF00"/>
                </a:solidFill>
                <a:latin typeface="Lucida Console" panose="020B0609040504020204" pitchFamily="49" charset="0"/>
              </a:rPr>
              <a:t>MD_MAX72XX </a:t>
            </a:r>
            <a:r>
              <a:rPr lang="en-US" sz="1050" b="1" dirty="0" err="1">
                <a:solidFill>
                  <a:srgbClr val="FFFF00"/>
                </a:solidFill>
                <a:latin typeface="Lucida Console" panose="020B0609040504020204" pitchFamily="49" charset="0"/>
              </a:rPr>
              <a:t>ledmx</a:t>
            </a:r>
            <a:r>
              <a:rPr lang="en-US" sz="1050" b="1" dirty="0">
                <a:solidFill>
                  <a:srgbClr val="FFFF00"/>
                </a:solidFill>
                <a:latin typeface="Lucida Console" panose="020B0609040504020204" pitchFamily="49" charset="0"/>
              </a:rPr>
              <a:t> = MD_MAX72XX(HARDWARE_TYPE, DATA_PIN, CLK_PIN, CS_PIN, MAX_DEVICES);</a:t>
            </a:r>
          </a:p>
          <a:p>
            <a:endParaRPr lang="en-US" sz="1050" b="1" dirty="0">
              <a:solidFill>
                <a:srgbClr val="FFFF00"/>
              </a:solidFill>
              <a:latin typeface="Lucida Console" panose="020B0609040504020204" pitchFamily="49" charset="0"/>
            </a:endParaRPr>
          </a:p>
          <a:p>
            <a:r>
              <a:rPr lang="en-US" sz="1050" b="1" dirty="0">
                <a:solidFill>
                  <a:srgbClr val="FFFF00"/>
                </a:solidFill>
                <a:latin typeface="Lucida Console" panose="020B0609040504020204" pitchFamily="49" charset="0"/>
              </a:rPr>
              <a:t>// We always wait a bit between updates of the display</a:t>
            </a:r>
          </a:p>
          <a:p>
            <a:r>
              <a:rPr lang="en-US" sz="1050" b="1" dirty="0">
                <a:solidFill>
                  <a:srgbClr val="FFFF00"/>
                </a:solidFill>
                <a:latin typeface="Lucida Console" panose="020B0609040504020204" pitchFamily="49" charset="0"/>
              </a:rPr>
              <a:t>#define  DELAYTIME  100  // in milliseconds</a:t>
            </a:r>
          </a:p>
          <a:p>
            <a:endParaRPr lang="en-US" sz="1050" b="1" dirty="0">
              <a:solidFill>
                <a:srgbClr val="FFFF00"/>
              </a:solidFill>
              <a:latin typeface="Lucida Console" panose="020B0609040504020204" pitchFamily="49" charset="0"/>
            </a:endParaRPr>
          </a:p>
          <a:p>
            <a:r>
              <a:rPr lang="en-US" sz="1050" b="1" dirty="0">
                <a:solidFill>
                  <a:srgbClr val="FFFF00"/>
                </a:solidFill>
                <a:latin typeface="Lucida Console" panose="020B0609040504020204" pitchFamily="49" charset="0"/>
              </a:rPr>
              <a:t>void setup() {</a:t>
            </a:r>
          </a:p>
          <a:p>
            <a:r>
              <a:rPr lang="en-US" sz="1050" b="1" dirty="0">
                <a:solidFill>
                  <a:srgbClr val="FFFF00"/>
                </a:solidFill>
                <a:latin typeface="Lucida Console" panose="020B0609040504020204" pitchFamily="49" charset="0"/>
              </a:rPr>
              <a:t>  // put your setup code here, to run once:</a:t>
            </a:r>
          </a:p>
          <a:p>
            <a:r>
              <a:rPr lang="en-US" sz="1050" b="1" dirty="0">
                <a:solidFill>
                  <a:srgbClr val="FFFF00"/>
                </a:solidFill>
                <a:latin typeface="Lucida Console" panose="020B0609040504020204" pitchFamily="49" charset="0"/>
              </a:rPr>
              <a:t>  </a:t>
            </a:r>
            <a:r>
              <a:rPr lang="en-US" sz="1050" b="1" dirty="0" err="1">
                <a:solidFill>
                  <a:srgbClr val="FFFF00"/>
                </a:solidFill>
                <a:latin typeface="Lucida Console" panose="020B0609040504020204" pitchFamily="49" charset="0"/>
              </a:rPr>
              <a:t>ledmx.begin</a:t>
            </a:r>
            <a:r>
              <a:rPr lang="en-US" sz="1050" b="1" dirty="0">
                <a:solidFill>
                  <a:srgbClr val="FFFF00"/>
                </a:solidFill>
                <a:latin typeface="Lucida Console" panose="020B0609040504020204" pitchFamily="49" charset="0"/>
              </a:rPr>
              <a:t>();</a:t>
            </a:r>
          </a:p>
          <a:p>
            <a:r>
              <a:rPr lang="en-US" sz="1050" b="1" dirty="0">
                <a:solidFill>
                  <a:srgbClr val="FFFF00"/>
                </a:solidFill>
                <a:latin typeface="Lucida Console" panose="020B0609040504020204" pitchFamily="49" charset="0"/>
              </a:rPr>
              <a:t>  </a:t>
            </a:r>
            <a:r>
              <a:rPr lang="en-US" sz="1050" b="1" dirty="0" err="1">
                <a:solidFill>
                  <a:srgbClr val="FFFF00"/>
                </a:solidFill>
                <a:latin typeface="Lucida Console" panose="020B0609040504020204" pitchFamily="49" charset="0"/>
              </a:rPr>
              <a:t>ledmx.control</a:t>
            </a:r>
            <a:r>
              <a:rPr lang="en-US" sz="1050" b="1" dirty="0">
                <a:solidFill>
                  <a:srgbClr val="FFFF00"/>
                </a:solidFill>
                <a:latin typeface="Lucida Console" panose="020B0609040504020204" pitchFamily="49" charset="0"/>
              </a:rPr>
              <a:t>(MD_MAX72XX::UPDATE, MD_MAX72XX::ON);</a:t>
            </a:r>
          </a:p>
          <a:p>
            <a:r>
              <a:rPr lang="en-US" sz="1050" b="1" dirty="0">
                <a:solidFill>
                  <a:srgbClr val="FFFF00"/>
                </a:solidFill>
                <a:latin typeface="Lucida Console" panose="020B0609040504020204" pitchFamily="49" charset="0"/>
              </a:rPr>
              <a:t>//  </a:t>
            </a:r>
            <a:r>
              <a:rPr lang="en-US" sz="1050" b="1" dirty="0" err="1">
                <a:solidFill>
                  <a:srgbClr val="FFFF00"/>
                </a:solidFill>
                <a:latin typeface="Lucida Console" panose="020B0609040504020204" pitchFamily="49" charset="0"/>
              </a:rPr>
              <a:t>ledmx.clear</a:t>
            </a:r>
            <a:r>
              <a:rPr lang="en-US" sz="1050" b="1" dirty="0">
                <a:solidFill>
                  <a:srgbClr val="FFFF00"/>
                </a:solidFill>
                <a:latin typeface="Lucida Console" panose="020B0609040504020204" pitchFamily="49" charset="0"/>
              </a:rPr>
              <a:t>();</a:t>
            </a:r>
          </a:p>
          <a:p>
            <a:r>
              <a:rPr lang="en-US" sz="1050" b="1" dirty="0">
                <a:solidFill>
                  <a:srgbClr val="FFFF00"/>
                </a:solidFill>
                <a:latin typeface="Lucida Console" panose="020B0609040504020204" pitchFamily="49" charset="0"/>
              </a:rPr>
              <a:t>  </a:t>
            </a:r>
            <a:r>
              <a:rPr lang="en-US" sz="1050" b="1" dirty="0" err="1">
                <a:solidFill>
                  <a:srgbClr val="FFFF00"/>
                </a:solidFill>
                <a:latin typeface="Lucida Console" panose="020B0609040504020204" pitchFamily="49" charset="0"/>
              </a:rPr>
              <a:t>Serial.begin</a:t>
            </a:r>
            <a:r>
              <a:rPr lang="en-US" sz="1050" b="1" dirty="0">
                <a:solidFill>
                  <a:srgbClr val="FFFF00"/>
                </a:solidFill>
                <a:latin typeface="Lucida Console" panose="020B0609040504020204" pitchFamily="49" charset="0"/>
              </a:rPr>
              <a:t>(9600);</a:t>
            </a:r>
          </a:p>
          <a:p>
            <a:r>
              <a:rPr lang="en-US" sz="1050" b="1" dirty="0">
                <a:solidFill>
                  <a:srgbClr val="FFFF00"/>
                </a:solidFill>
                <a:latin typeface="Lucida Console" panose="020B0609040504020204" pitchFamily="49" charset="0"/>
              </a:rPr>
              <a:t>  </a:t>
            </a:r>
            <a:r>
              <a:rPr lang="en-US" sz="1050" b="1" dirty="0" err="1">
                <a:solidFill>
                  <a:srgbClr val="FFFF00"/>
                </a:solidFill>
                <a:latin typeface="Lucida Console" panose="020B0609040504020204" pitchFamily="49" charset="0"/>
              </a:rPr>
              <a:t>Serial.println</a:t>
            </a:r>
            <a:r>
              <a:rPr lang="en-US" sz="1050" b="1" dirty="0">
                <a:solidFill>
                  <a:srgbClr val="FFFF00"/>
                </a:solidFill>
                <a:latin typeface="Lucida Console" panose="020B0609040504020204" pitchFamily="49" charset="0"/>
              </a:rPr>
              <a:t>("MAX7219 TEST");</a:t>
            </a:r>
          </a:p>
          <a:p>
            <a:r>
              <a:rPr lang="en-US" sz="1050" b="1" dirty="0">
                <a:solidFill>
                  <a:srgbClr val="FFFF00"/>
                </a:solidFill>
                <a:latin typeface="Lucida Console" panose="020B0609040504020204" pitchFamily="49" charset="0"/>
              </a:rPr>
              <a:t>}</a:t>
            </a:r>
          </a:p>
          <a:p>
            <a:endParaRPr lang="en-US" sz="1050" b="1" dirty="0">
              <a:solidFill>
                <a:srgbClr val="FFFF00"/>
              </a:solidFill>
              <a:latin typeface="Lucida Console" panose="020B0609040504020204" pitchFamily="49" charset="0"/>
            </a:endParaRPr>
          </a:p>
          <a:p>
            <a:r>
              <a:rPr lang="en-US" sz="1050" b="1" dirty="0">
                <a:solidFill>
                  <a:srgbClr val="FFFF00"/>
                </a:solidFill>
                <a:latin typeface="Lucida Console" panose="020B0609040504020204" pitchFamily="49" charset="0"/>
              </a:rPr>
              <a:t>void loop() {</a:t>
            </a:r>
          </a:p>
          <a:p>
            <a:r>
              <a:rPr lang="en-US" sz="1050" b="1" dirty="0">
                <a:solidFill>
                  <a:srgbClr val="FFFF00"/>
                </a:solidFill>
                <a:latin typeface="Lucida Console" panose="020B0609040504020204" pitchFamily="49" charset="0"/>
              </a:rPr>
              <a:t>  // put your main code here, to run repeatedly:</a:t>
            </a:r>
          </a:p>
          <a:p>
            <a:r>
              <a:rPr lang="en-US" sz="1050" b="1" dirty="0" smtClean="0">
                <a:solidFill>
                  <a:srgbClr val="FFFF00"/>
                </a:solidFill>
                <a:latin typeface="Lucida Console" panose="020B0609040504020204" pitchFamily="49" charset="0"/>
              </a:rPr>
              <a:t>  delay(DELAYTIME</a:t>
            </a:r>
            <a:r>
              <a:rPr lang="en-US" sz="1050" b="1" dirty="0">
                <a:solidFill>
                  <a:srgbClr val="FFFF00"/>
                </a:solidFill>
                <a:latin typeface="Lucida Console" panose="020B0609040504020204" pitchFamily="49" charset="0"/>
              </a:rPr>
              <a:t>);</a:t>
            </a:r>
          </a:p>
          <a:p>
            <a:r>
              <a:rPr lang="en-US" sz="1050" b="1" dirty="0">
                <a:solidFill>
                  <a:srgbClr val="FFFF00"/>
                </a:solidFill>
                <a:latin typeface="Lucida Console" panose="020B0609040504020204" pitchFamily="49" charset="0"/>
              </a:rPr>
              <a:t>  </a:t>
            </a:r>
            <a:r>
              <a:rPr lang="en-US" sz="1050" b="1" dirty="0" err="1">
                <a:solidFill>
                  <a:srgbClr val="FFFF00"/>
                </a:solidFill>
                <a:latin typeface="Lucida Console" panose="020B0609040504020204" pitchFamily="49" charset="0"/>
              </a:rPr>
              <a:t>ledmx.setPoint</a:t>
            </a:r>
            <a:r>
              <a:rPr lang="en-US" sz="1050" b="1" dirty="0">
                <a:solidFill>
                  <a:srgbClr val="FFFF00"/>
                </a:solidFill>
                <a:latin typeface="Lucida Console" panose="020B0609040504020204" pitchFamily="49" charset="0"/>
              </a:rPr>
              <a:t>(5,5,true);</a:t>
            </a:r>
          </a:p>
          <a:p>
            <a:r>
              <a:rPr lang="en-US" sz="1050" b="1" dirty="0">
                <a:solidFill>
                  <a:srgbClr val="FFFF00"/>
                </a:solidFill>
                <a:latin typeface="Lucida Console" panose="020B0609040504020204" pitchFamily="49" charset="0"/>
              </a:rPr>
              <a:t>  delay(DELAYTIME+500);</a:t>
            </a:r>
          </a:p>
          <a:p>
            <a:r>
              <a:rPr lang="en-US" sz="1050" b="1" dirty="0">
                <a:solidFill>
                  <a:srgbClr val="FFFF00"/>
                </a:solidFill>
                <a:latin typeface="Lucida Console" panose="020B0609040504020204" pitchFamily="49" charset="0"/>
              </a:rPr>
              <a:t>  </a:t>
            </a:r>
            <a:r>
              <a:rPr lang="en-US" sz="1050" b="1" dirty="0" err="1">
                <a:solidFill>
                  <a:srgbClr val="FFFF00"/>
                </a:solidFill>
                <a:latin typeface="Lucida Console" panose="020B0609040504020204" pitchFamily="49" charset="0"/>
              </a:rPr>
              <a:t>ledmx.setPoint</a:t>
            </a:r>
            <a:r>
              <a:rPr lang="en-US" sz="1050" b="1" dirty="0">
                <a:solidFill>
                  <a:srgbClr val="FFFF00"/>
                </a:solidFill>
                <a:latin typeface="Lucida Console" panose="020B0609040504020204" pitchFamily="49" charset="0"/>
              </a:rPr>
              <a:t>(5,5,false);</a:t>
            </a:r>
          </a:p>
          <a:p>
            <a:r>
              <a:rPr lang="en-US" sz="1050" b="1" dirty="0">
                <a:solidFill>
                  <a:srgbClr val="FFFF00"/>
                </a:solidFill>
                <a:latin typeface="Lucida Console" panose="020B0609040504020204" pitchFamily="49" charset="0"/>
              </a:rPr>
              <a:t>  delay(DELAYTIME+500);</a:t>
            </a:r>
          </a:p>
          <a:p>
            <a:r>
              <a:rPr lang="en-US" sz="1050" b="1" dirty="0">
                <a:solidFill>
                  <a:srgbClr val="FFFF00"/>
                </a:solidFill>
                <a:latin typeface="Lucida Console" panose="020B0609040504020204" pitchFamily="49" charset="0"/>
              </a:rPr>
              <a:t>}</a:t>
            </a:r>
            <a:endParaRPr lang="en-US" sz="1050" b="1" dirty="0">
              <a:solidFill>
                <a:srgbClr val="FFFF00"/>
              </a:solidFill>
              <a:latin typeface="Lucida Console" panose="020B0609040504020204" pitchFamily="49" charset="0"/>
            </a:endParaRPr>
          </a:p>
        </p:txBody>
      </p:sp>
      <p:sp>
        <p:nvSpPr>
          <p:cNvPr id="8" name="Content Placeholder 2"/>
          <p:cNvSpPr txBox="1">
            <a:spLocks/>
          </p:cNvSpPr>
          <p:nvPr/>
        </p:nvSpPr>
        <p:spPr>
          <a:xfrm>
            <a:off x="311426" y="886722"/>
            <a:ext cx="8375374" cy="381000"/>
          </a:xfrm>
          <a:prstGeom prst="rect">
            <a:avLst/>
          </a:prstGeom>
          <a:ln w="19050">
            <a:noFill/>
          </a:ln>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800" b="1" dirty="0" smtClean="0">
                <a:ea typeface="Segoe UI Symbol"/>
                <a:sym typeface="Wingdings"/>
              </a:rPr>
              <a:t>Load and execute Sketch6B:</a:t>
            </a:r>
            <a:endParaRPr lang="en-US" sz="1800" b="1" dirty="0"/>
          </a:p>
        </p:txBody>
      </p:sp>
    </p:spTree>
    <p:extLst>
      <p:ext uri="{BB962C8B-B14F-4D97-AF65-F5344CB8AC3E}">
        <p14:creationId xmlns:p14="http://schemas.microsoft.com/office/powerpoint/2010/main" val="23686849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lstStyle/>
          <a:p>
            <a:r>
              <a:rPr lang="en-US" dirty="0" smtClean="0"/>
              <a:t>Function </a:t>
            </a:r>
            <a:r>
              <a:rPr lang="en-US" dirty="0" smtClean="0"/>
              <a:t>Definitions Part 2</a:t>
            </a:r>
            <a:endParaRPr lang="en-US" dirty="0"/>
          </a:p>
        </p:txBody>
      </p:sp>
      <p:sp>
        <p:nvSpPr>
          <p:cNvPr id="3" name="Content Placeholder 2"/>
          <p:cNvSpPr>
            <a:spLocks noGrp="1"/>
          </p:cNvSpPr>
          <p:nvPr>
            <p:ph idx="1"/>
          </p:nvPr>
        </p:nvSpPr>
        <p:spPr>
          <a:xfrm>
            <a:off x="152400" y="762000"/>
            <a:ext cx="8686800" cy="5486400"/>
          </a:xfrm>
        </p:spPr>
        <p:txBody>
          <a:bodyPr>
            <a:noAutofit/>
          </a:bodyPr>
          <a:lstStyle/>
          <a:p>
            <a:r>
              <a:rPr lang="en-US" sz="2000" dirty="0" smtClean="0"/>
              <a:t>We already covered how to define functions to group frequently re-used code together.</a:t>
            </a:r>
            <a:r>
              <a:rPr lang="en-US" sz="2000" dirty="0" smtClean="0"/>
              <a:t>	</a:t>
            </a:r>
            <a:endParaRPr lang="en-US" sz="2000" dirty="0"/>
          </a:p>
          <a:p>
            <a:pPr marL="0" indent="0">
              <a:buNone/>
            </a:pPr>
            <a:r>
              <a:rPr lang="en-US" sz="2000" dirty="0" smtClean="0">
                <a:solidFill>
                  <a:srgbClr val="FFFF00"/>
                </a:solidFill>
                <a:latin typeface="Consolas" panose="020B0609020204030204" pitchFamily="49" charset="0"/>
                <a:cs typeface="Consolas" panose="020B0609020204030204" pitchFamily="49" charset="0"/>
              </a:rPr>
              <a:t>	</a:t>
            </a:r>
            <a:r>
              <a:rPr lang="en-US" sz="1600" dirty="0" err="1" smtClean="0">
                <a:solidFill>
                  <a:srgbClr val="FFFF00"/>
                </a:solidFill>
                <a:latin typeface="Consolas" panose="020B0609020204030204" pitchFamily="49" charset="0"/>
                <a:cs typeface="Consolas" panose="020B0609020204030204" pitchFamily="49" charset="0"/>
              </a:rPr>
              <a:t>some_function</a:t>
            </a:r>
            <a:r>
              <a:rPr lang="en-US" sz="1600" dirty="0" smtClean="0">
                <a:solidFill>
                  <a:srgbClr val="FFFF00"/>
                </a:solidFill>
                <a:latin typeface="Consolas" panose="020B0609020204030204" pitchFamily="49" charset="0"/>
                <a:cs typeface="Consolas" panose="020B0609020204030204" pitchFamily="49" charset="0"/>
              </a:rPr>
              <a:t>() </a:t>
            </a:r>
            <a:br>
              <a:rPr lang="en-US" sz="1600" dirty="0" smtClean="0">
                <a:solidFill>
                  <a:srgbClr val="FFFF00"/>
                </a:solidFill>
                <a:latin typeface="Consolas" panose="020B0609020204030204" pitchFamily="49" charset="0"/>
                <a:cs typeface="Consolas" panose="020B0609020204030204" pitchFamily="49" charset="0"/>
              </a:rPr>
            </a:br>
            <a:r>
              <a:rPr lang="en-US" sz="1600" dirty="0" smtClean="0">
                <a:solidFill>
                  <a:srgbClr val="FFFF00"/>
                </a:solidFill>
                <a:latin typeface="Consolas" panose="020B0609020204030204" pitchFamily="49" charset="0"/>
                <a:cs typeface="Consolas" panose="020B0609020204030204" pitchFamily="49" charset="0"/>
              </a:rPr>
              <a:t>	{</a:t>
            </a:r>
            <a:r>
              <a:rPr lang="en-US" sz="1600" dirty="0" smtClean="0">
                <a:solidFill>
                  <a:srgbClr val="FFFF00"/>
                </a:solidFill>
                <a:latin typeface="Consolas" panose="020B0609020204030204" pitchFamily="49" charset="0"/>
                <a:cs typeface="Consolas" panose="020B0609020204030204" pitchFamily="49" charset="0"/>
              </a:rPr>
              <a:t/>
            </a:r>
            <a:br>
              <a:rPr lang="en-US" sz="1600" dirty="0" smtClean="0">
                <a:solidFill>
                  <a:srgbClr val="FFFF00"/>
                </a:solidFill>
                <a:latin typeface="Consolas" panose="020B0609020204030204" pitchFamily="49" charset="0"/>
                <a:cs typeface="Consolas" panose="020B0609020204030204" pitchFamily="49" charset="0"/>
              </a:rPr>
            </a:br>
            <a:r>
              <a:rPr lang="en-US" sz="1600" dirty="0" smtClean="0">
                <a:solidFill>
                  <a:srgbClr val="FFFF00"/>
                </a:solidFill>
                <a:latin typeface="Consolas" panose="020B0609020204030204" pitchFamily="49" charset="0"/>
                <a:cs typeface="Consolas" panose="020B0609020204030204" pitchFamily="49" charset="0"/>
              </a:rPr>
              <a:t>		// </a:t>
            </a:r>
            <a:r>
              <a:rPr lang="en-US" sz="1600" dirty="0" smtClean="0">
                <a:solidFill>
                  <a:srgbClr val="FFFF00"/>
                </a:solidFill>
                <a:latin typeface="Consolas" panose="020B0609020204030204" pitchFamily="49" charset="0"/>
                <a:cs typeface="Consolas" panose="020B0609020204030204" pitchFamily="49" charset="0"/>
              </a:rPr>
              <a:t>code </a:t>
            </a:r>
            <a:r>
              <a:rPr lang="en-US" sz="1600" dirty="0" smtClean="0">
                <a:solidFill>
                  <a:srgbClr val="FFFF00"/>
                </a:solidFill>
                <a:latin typeface="Consolas" panose="020B0609020204030204" pitchFamily="49" charset="0"/>
                <a:cs typeface="Consolas" panose="020B0609020204030204" pitchFamily="49" charset="0"/>
              </a:rPr>
              <a:t>goes here</a:t>
            </a:r>
            <a:br>
              <a:rPr lang="en-US" sz="1600" dirty="0" smtClean="0">
                <a:solidFill>
                  <a:srgbClr val="FFFF00"/>
                </a:solidFill>
                <a:latin typeface="Consolas" panose="020B0609020204030204" pitchFamily="49" charset="0"/>
                <a:cs typeface="Consolas" panose="020B0609020204030204" pitchFamily="49" charset="0"/>
              </a:rPr>
            </a:br>
            <a:r>
              <a:rPr lang="en-US" sz="1600" dirty="0" smtClean="0">
                <a:solidFill>
                  <a:srgbClr val="FFFF00"/>
                </a:solidFill>
                <a:latin typeface="Consolas" panose="020B0609020204030204" pitchFamily="49" charset="0"/>
                <a:cs typeface="Consolas" panose="020B0609020204030204" pitchFamily="49" charset="0"/>
              </a:rPr>
              <a:t>	}</a:t>
            </a:r>
            <a:endParaRPr lang="en-US" sz="1600" i="1" dirty="0" smtClean="0"/>
          </a:p>
          <a:p>
            <a:r>
              <a:rPr lang="en-US" sz="2000" dirty="0" smtClean="0"/>
              <a:t>Now we will learn about how to receive a value back from a function, and how to pass information to a function</a:t>
            </a:r>
            <a:endParaRPr lang="en-US" sz="2000" dirty="0" smtClean="0">
              <a:solidFill>
                <a:srgbClr val="FFFF00"/>
              </a:solidFill>
              <a:latin typeface="Consolas" panose="020B0609020204030204" pitchFamily="49" charset="0"/>
              <a:cs typeface="Consolas" panose="020B0609020204030204" pitchFamily="49" charset="0"/>
            </a:endParaRPr>
          </a:p>
          <a:p>
            <a:r>
              <a:rPr lang="en-US" sz="2000" dirty="0" smtClean="0"/>
              <a:t>Functions can have return values. The type of data that is returned is specified in the declaration of the function. So</a:t>
            </a:r>
            <a:br>
              <a:rPr lang="en-US" sz="2000" dirty="0" smtClean="0"/>
            </a:br>
            <a:r>
              <a:rPr lang="en-US" sz="2000" dirty="0" smtClean="0"/>
              <a:t>	</a:t>
            </a:r>
            <a:r>
              <a:rPr lang="en-US" sz="2000" dirty="0" err="1" smtClean="0">
                <a:solidFill>
                  <a:srgbClr val="FFFF00"/>
                </a:solidFill>
                <a:latin typeface="Consolas" panose="020B0609020204030204" pitchFamily="49" charset="0"/>
                <a:cs typeface="Consolas" panose="020B0609020204030204" pitchFamily="49" charset="0"/>
              </a:rPr>
              <a:t>int</a:t>
            </a:r>
            <a:r>
              <a:rPr lang="en-US" sz="2000" dirty="0" smtClean="0">
                <a:solidFill>
                  <a:srgbClr val="FFFF00"/>
                </a:solidFill>
                <a:latin typeface="Consolas" panose="020B0609020204030204" pitchFamily="49" charset="0"/>
                <a:cs typeface="Consolas" panose="020B0609020204030204" pitchFamily="49" charset="0"/>
              </a:rPr>
              <a:t> </a:t>
            </a:r>
            <a:r>
              <a:rPr lang="en-US" sz="2000" dirty="0" err="1" smtClean="0">
                <a:solidFill>
                  <a:srgbClr val="FFFF00"/>
                </a:solidFill>
                <a:latin typeface="Consolas" panose="020B0609020204030204" pitchFamily="49" charset="0"/>
                <a:cs typeface="Consolas" panose="020B0609020204030204" pitchFamily="49" charset="0"/>
              </a:rPr>
              <a:t>some_function</a:t>
            </a:r>
            <a:r>
              <a:rPr lang="en-US" sz="2000" dirty="0">
                <a:solidFill>
                  <a:srgbClr val="FFFF00"/>
                </a:solidFill>
                <a:latin typeface="Consolas" panose="020B0609020204030204" pitchFamily="49" charset="0"/>
                <a:cs typeface="Consolas" panose="020B0609020204030204" pitchFamily="49" charset="0"/>
              </a:rPr>
              <a:t>() </a:t>
            </a:r>
            <a:br>
              <a:rPr lang="en-US" sz="2000" dirty="0">
                <a:solidFill>
                  <a:srgbClr val="FFFF00"/>
                </a:solidFill>
                <a:latin typeface="Consolas" panose="020B0609020204030204" pitchFamily="49" charset="0"/>
                <a:cs typeface="Consolas" panose="020B0609020204030204" pitchFamily="49" charset="0"/>
              </a:rPr>
            </a:br>
            <a:r>
              <a:rPr lang="en-US" sz="2000" dirty="0" smtClean="0"/>
              <a:t>has been defined so that it can return an integer value. However, it doesn’t have to. If no return value is specified, it will default to zero (false).</a:t>
            </a:r>
            <a:endParaRPr lang="en-US" sz="2000" dirty="0" smtClean="0"/>
          </a:p>
          <a:p>
            <a:r>
              <a:rPr lang="en-US" sz="2000" dirty="0" smtClean="0"/>
              <a:t>The way we return information from a function is with the– wait for it!– return statement:</a:t>
            </a:r>
            <a:br>
              <a:rPr lang="en-US" sz="2000" dirty="0" smtClean="0"/>
            </a:br>
            <a:r>
              <a:rPr lang="en-US" sz="2000" dirty="0" smtClean="0"/>
              <a:t>	</a:t>
            </a:r>
            <a:r>
              <a:rPr lang="en-US" sz="2000" dirty="0">
                <a:solidFill>
                  <a:srgbClr val="FFFF00"/>
                </a:solidFill>
                <a:latin typeface="Consolas" panose="020B0609020204030204" pitchFamily="49" charset="0"/>
                <a:cs typeface="Consolas" panose="020B0609020204030204" pitchFamily="49" charset="0"/>
              </a:rPr>
              <a:t> </a:t>
            </a:r>
            <a:r>
              <a:rPr lang="en-US" sz="2000" dirty="0" smtClean="0">
                <a:solidFill>
                  <a:srgbClr val="FFFF00"/>
                </a:solidFill>
                <a:latin typeface="Consolas" panose="020B0609020204030204" pitchFamily="49" charset="0"/>
                <a:cs typeface="Consolas" panose="020B0609020204030204" pitchFamily="49" charset="0"/>
              </a:rPr>
              <a:t>return(</a:t>
            </a:r>
            <a:r>
              <a:rPr lang="en-US" sz="2000" dirty="0" err="1" smtClean="0">
                <a:solidFill>
                  <a:srgbClr val="FFFF00"/>
                </a:solidFill>
                <a:latin typeface="Consolas" panose="020B0609020204030204" pitchFamily="49" charset="0"/>
                <a:cs typeface="Consolas" panose="020B0609020204030204" pitchFamily="49" charset="0"/>
              </a:rPr>
              <a:t>return_value</a:t>
            </a:r>
            <a:r>
              <a:rPr lang="en-US" sz="2000" dirty="0" smtClean="0">
                <a:solidFill>
                  <a:srgbClr val="FFFF00"/>
                </a:solidFill>
                <a:latin typeface="Consolas" panose="020B0609020204030204" pitchFamily="49" charset="0"/>
                <a:cs typeface="Consolas" panose="020B0609020204030204" pitchFamily="49" charset="0"/>
              </a:rPr>
              <a:t>);</a:t>
            </a:r>
            <a:endParaRPr lang="en-US" sz="2000" dirty="0" smtClean="0"/>
          </a:p>
        </p:txBody>
      </p:sp>
    </p:spTree>
    <p:extLst>
      <p:ext uri="{BB962C8B-B14F-4D97-AF65-F5344CB8AC3E}">
        <p14:creationId xmlns:p14="http://schemas.microsoft.com/office/powerpoint/2010/main" val="58157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lstStyle/>
          <a:p>
            <a:r>
              <a:rPr lang="en-US" dirty="0" smtClean="0"/>
              <a:t>Function </a:t>
            </a:r>
            <a:r>
              <a:rPr lang="en-US" dirty="0" smtClean="0"/>
              <a:t>Definitions (cont.)</a:t>
            </a:r>
            <a:endParaRPr lang="en-US" dirty="0"/>
          </a:p>
        </p:txBody>
      </p:sp>
      <p:sp>
        <p:nvSpPr>
          <p:cNvPr id="3" name="Content Placeholder 2"/>
          <p:cNvSpPr>
            <a:spLocks noGrp="1"/>
          </p:cNvSpPr>
          <p:nvPr>
            <p:ph idx="1"/>
          </p:nvPr>
        </p:nvSpPr>
        <p:spPr>
          <a:xfrm>
            <a:off x="152400" y="762000"/>
            <a:ext cx="8686800" cy="5486400"/>
          </a:xfrm>
        </p:spPr>
        <p:txBody>
          <a:bodyPr>
            <a:noAutofit/>
          </a:bodyPr>
          <a:lstStyle/>
          <a:p>
            <a:r>
              <a:rPr lang="en-US" sz="2000" dirty="0" smtClean="0"/>
              <a:t>When functions are invoked we say they are called. So from the calling code, using a return value would look like this:</a:t>
            </a:r>
            <a:r>
              <a:rPr lang="en-US" sz="2000" dirty="0" smtClean="0"/>
              <a:t>	</a:t>
            </a:r>
            <a:endParaRPr lang="en-US" sz="2000" dirty="0"/>
          </a:p>
          <a:p>
            <a:pPr marL="0" indent="0">
              <a:buNone/>
            </a:pPr>
            <a:r>
              <a:rPr lang="en-US" sz="2000" dirty="0" smtClean="0">
                <a:solidFill>
                  <a:srgbClr val="FFFF00"/>
                </a:solidFill>
                <a:latin typeface="Consolas" panose="020B0609020204030204" pitchFamily="49" charset="0"/>
                <a:cs typeface="Consolas" panose="020B0609020204030204" pitchFamily="49" charset="0"/>
              </a:rPr>
              <a:t>	</a:t>
            </a:r>
            <a:r>
              <a:rPr lang="en-US" sz="2000" dirty="0" err="1" smtClean="0">
                <a:solidFill>
                  <a:srgbClr val="FFFF00"/>
                </a:solidFill>
                <a:latin typeface="Consolas" panose="020B0609020204030204" pitchFamily="49" charset="0"/>
                <a:cs typeface="Consolas" panose="020B0609020204030204" pitchFamily="49" charset="0"/>
              </a:rPr>
              <a:t>int</a:t>
            </a:r>
            <a:r>
              <a:rPr lang="en-US" sz="2000" dirty="0" smtClean="0">
                <a:solidFill>
                  <a:srgbClr val="FFFF00"/>
                </a:solidFill>
                <a:latin typeface="Consolas" panose="020B0609020204030204" pitchFamily="49" charset="0"/>
                <a:cs typeface="Consolas" panose="020B0609020204030204" pitchFamily="49" charset="0"/>
              </a:rPr>
              <a:t> bar;	</a:t>
            </a:r>
            <a:br>
              <a:rPr lang="en-US" sz="2000" dirty="0" smtClean="0">
                <a:solidFill>
                  <a:srgbClr val="FFFF00"/>
                </a:solidFill>
                <a:latin typeface="Consolas" panose="020B0609020204030204" pitchFamily="49" charset="0"/>
                <a:cs typeface="Consolas" panose="020B0609020204030204" pitchFamily="49" charset="0"/>
              </a:rPr>
            </a:br>
            <a:r>
              <a:rPr lang="en-US" sz="2000" dirty="0" smtClean="0">
                <a:solidFill>
                  <a:srgbClr val="FFFF00"/>
                </a:solidFill>
                <a:latin typeface="Consolas" panose="020B0609020204030204" pitchFamily="49" charset="0"/>
                <a:cs typeface="Consolas" panose="020B0609020204030204" pitchFamily="49" charset="0"/>
              </a:rPr>
              <a:t>	bar = foo();</a:t>
            </a:r>
            <a:br>
              <a:rPr lang="en-US" sz="2000" dirty="0" smtClean="0">
                <a:solidFill>
                  <a:srgbClr val="FFFF00"/>
                </a:solidFill>
                <a:latin typeface="Consolas" panose="020B0609020204030204" pitchFamily="49" charset="0"/>
                <a:cs typeface="Consolas" panose="020B0609020204030204" pitchFamily="49" charset="0"/>
              </a:rPr>
            </a:br>
            <a:r>
              <a:rPr lang="en-US" sz="2000" dirty="0" smtClean="0">
                <a:solidFill>
                  <a:srgbClr val="FFFF00"/>
                </a:solidFill>
                <a:latin typeface="Consolas" panose="020B0609020204030204" pitchFamily="49" charset="0"/>
                <a:cs typeface="Consolas" panose="020B0609020204030204" pitchFamily="49" charset="0"/>
              </a:rPr>
              <a:t>	</a:t>
            </a:r>
            <a:r>
              <a:rPr lang="en-US" sz="2000" dirty="0" err="1" smtClean="0">
                <a:solidFill>
                  <a:srgbClr val="FFFF00"/>
                </a:solidFill>
                <a:latin typeface="Consolas" panose="020B0609020204030204" pitchFamily="49" charset="0"/>
                <a:cs typeface="Consolas" panose="020B0609020204030204" pitchFamily="49" charset="0"/>
              </a:rPr>
              <a:t>int</a:t>
            </a:r>
            <a:r>
              <a:rPr lang="en-US" sz="2000" dirty="0" smtClean="0">
                <a:solidFill>
                  <a:srgbClr val="FFFF00"/>
                </a:solidFill>
                <a:latin typeface="Consolas" panose="020B0609020204030204" pitchFamily="49" charset="0"/>
                <a:cs typeface="Consolas" panose="020B0609020204030204" pitchFamily="49" charset="0"/>
              </a:rPr>
              <a:t> foo() { return(2+2); }</a:t>
            </a:r>
            <a:r>
              <a:rPr lang="en-US" sz="1600" dirty="0" smtClean="0">
                <a:solidFill>
                  <a:srgbClr val="FFFF00"/>
                </a:solidFill>
                <a:latin typeface="Consolas" panose="020B0609020204030204" pitchFamily="49" charset="0"/>
                <a:cs typeface="Consolas" panose="020B0609020204030204" pitchFamily="49" charset="0"/>
              </a:rPr>
              <a:t/>
            </a:r>
            <a:br>
              <a:rPr lang="en-US" sz="1600" dirty="0" smtClean="0">
                <a:solidFill>
                  <a:srgbClr val="FFFF00"/>
                </a:solidFill>
                <a:latin typeface="Consolas" panose="020B0609020204030204" pitchFamily="49" charset="0"/>
                <a:cs typeface="Consolas" panose="020B0609020204030204" pitchFamily="49" charset="0"/>
              </a:rPr>
            </a:br>
            <a:r>
              <a:rPr lang="en-US" sz="1600" dirty="0" smtClean="0">
                <a:solidFill>
                  <a:srgbClr val="FFFF00"/>
                </a:solidFill>
                <a:latin typeface="Consolas" panose="020B0609020204030204" pitchFamily="49" charset="0"/>
                <a:cs typeface="Consolas" panose="020B0609020204030204" pitchFamily="49" charset="0"/>
              </a:rPr>
              <a:t>	</a:t>
            </a:r>
          </a:p>
          <a:p>
            <a:pPr marL="0" indent="0">
              <a:buNone/>
            </a:pPr>
            <a:r>
              <a:rPr lang="en-US" sz="2000" dirty="0" smtClean="0"/>
              <a:t>This code will ultimately place the value of 4 in the variable bar. See how that worked?</a:t>
            </a:r>
            <a:endParaRPr lang="en-US" sz="2000" dirty="0" smtClean="0">
              <a:solidFill>
                <a:srgbClr val="FFFF00"/>
              </a:solidFill>
              <a:latin typeface="Consolas" panose="020B0609020204030204" pitchFamily="49" charset="0"/>
              <a:cs typeface="Consolas" panose="020B0609020204030204" pitchFamily="49" charset="0"/>
            </a:endParaRPr>
          </a:p>
          <a:p>
            <a:r>
              <a:rPr lang="en-US" sz="2000" dirty="0" smtClean="0"/>
              <a:t>Return values are typically used for determining success, failure, or some error condition of a function. This is really useful, and you will see it used a lot:</a:t>
            </a:r>
            <a:r>
              <a:rPr lang="en-US" sz="2000" dirty="0" smtClean="0"/>
              <a:t/>
            </a:r>
            <a:br>
              <a:rPr lang="en-US" sz="2000" dirty="0" smtClean="0"/>
            </a:br>
            <a:r>
              <a:rPr lang="en-US" sz="2000" dirty="0" smtClean="0"/>
              <a:t>	</a:t>
            </a:r>
            <a:r>
              <a:rPr lang="en-US" sz="2000" dirty="0" smtClean="0">
                <a:solidFill>
                  <a:srgbClr val="FFFF00"/>
                </a:solidFill>
                <a:latin typeface="Consolas" panose="020B0609020204030204" pitchFamily="49" charset="0"/>
                <a:cs typeface="Consolas" panose="020B0609020204030204" pitchFamily="49" charset="0"/>
              </a:rPr>
              <a:t>if(</a:t>
            </a:r>
            <a:r>
              <a:rPr lang="en-US" sz="2000" dirty="0" err="1" smtClean="0">
                <a:solidFill>
                  <a:srgbClr val="FFFF00"/>
                </a:solidFill>
                <a:latin typeface="Consolas" panose="020B0609020204030204" pitchFamily="49" charset="0"/>
                <a:cs typeface="Consolas" panose="020B0609020204030204" pitchFamily="49" charset="0"/>
              </a:rPr>
              <a:t>Serial.begin</a:t>
            </a:r>
            <a:r>
              <a:rPr lang="en-US" sz="2000" dirty="0" smtClean="0">
                <a:solidFill>
                  <a:srgbClr val="FFFF00"/>
                </a:solidFill>
                <a:latin typeface="Consolas" panose="020B0609020204030204" pitchFamily="49" charset="0"/>
                <a:cs typeface="Consolas" panose="020B0609020204030204" pitchFamily="49" charset="0"/>
              </a:rPr>
              <a:t>(9600))</a:t>
            </a:r>
            <a:br>
              <a:rPr lang="en-US" sz="2000" dirty="0" smtClean="0">
                <a:solidFill>
                  <a:srgbClr val="FFFF00"/>
                </a:solidFill>
                <a:latin typeface="Consolas" panose="020B0609020204030204" pitchFamily="49" charset="0"/>
                <a:cs typeface="Consolas" panose="020B0609020204030204" pitchFamily="49" charset="0"/>
              </a:rPr>
            </a:br>
            <a:r>
              <a:rPr lang="en-US" sz="2000" dirty="0" smtClean="0">
                <a:solidFill>
                  <a:srgbClr val="FFFF00"/>
                </a:solidFill>
                <a:latin typeface="Consolas" panose="020B0609020204030204" pitchFamily="49" charset="0"/>
                <a:cs typeface="Consolas" panose="020B0609020204030204" pitchFamily="49" charset="0"/>
              </a:rPr>
              <a:t>	{</a:t>
            </a:r>
            <a:r>
              <a:rPr lang="en-US" sz="2000" dirty="0">
                <a:solidFill>
                  <a:srgbClr val="FFFF00"/>
                </a:solidFill>
                <a:latin typeface="Consolas" panose="020B0609020204030204" pitchFamily="49" charset="0"/>
                <a:cs typeface="Consolas" panose="020B0609020204030204" pitchFamily="49" charset="0"/>
              </a:rPr>
              <a:t> </a:t>
            </a:r>
            <a:r>
              <a:rPr lang="en-US" sz="2000" dirty="0" err="1" smtClean="0">
                <a:solidFill>
                  <a:srgbClr val="FFFF00"/>
                </a:solidFill>
                <a:latin typeface="Consolas" panose="020B0609020204030204" pitchFamily="49" charset="0"/>
                <a:cs typeface="Consolas" panose="020B0609020204030204" pitchFamily="49" charset="0"/>
              </a:rPr>
              <a:t>Serial.println</a:t>
            </a:r>
            <a:r>
              <a:rPr lang="en-US" sz="2000" dirty="0" smtClean="0">
                <a:solidFill>
                  <a:srgbClr val="FFFF00"/>
                </a:solidFill>
                <a:latin typeface="Consolas" panose="020B0609020204030204" pitchFamily="49" charset="0"/>
                <a:cs typeface="Consolas" panose="020B0609020204030204" pitchFamily="49" charset="0"/>
              </a:rPr>
              <a:t>(“Serial monitor started”);</a:t>
            </a:r>
            <a:r>
              <a:rPr lang="en-US" sz="2000" dirty="0">
                <a:solidFill>
                  <a:srgbClr val="FFFF00"/>
                </a:solidFill>
                <a:latin typeface="Consolas" panose="020B0609020204030204" pitchFamily="49" charset="0"/>
                <a:cs typeface="Consolas" panose="020B0609020204030204" pitchFamily="49" charset="0"/>
              </a:rPr>
              <a:t> </a:t>
            </a:r>
            <a:r>
              <a:rPr lang="en-US" sz="2000" dirty="0" smtClean="0">
                <a:solidFill>
                  <a:srgbClr val="FFFF00"/>
                </a:solidFill>
                <a:latin typeface="Consolas" panose="020B0609020204030204" pitchFamily="49" charset="0"/>
                <a:cs typeface="Consolas" panose="020B0609020204030204" pitchFamily="49" charset="0"/>
              </a:rPr>
              <a:t>}</a:t>
            </a:r>
            <a:br>
              <a:rPr lang="en-US" sz="2000" dirty="0" smtClean="0">
                <a:solidFill>
                  <a:srgbClr val="FFFF00"/>
                </a:solidFill>
                <a:latin typeface="Consolas" panose="020B0609020204030204" pitchFamily="49" charset="0"/>
                <a:cs typeface="Consolas" panose="020B0609020204030204" pitchFamily="49" charset="0"/>
              </a:rPr>
            </a:br>
            <a:r>
              <a:rPr lang="en-US" sz="2000" dirty="0" smtClean="0">
                <a:solidFill>
                  <a:srgbClr val="FFFF00"/>
                </a:solidFill>
                <a:latin typeface="Consolas" panose="020B0609020204030204" pitchFamily="49" charset="0"/>
                <a:cs typeface="Consolas" panose="020B0609020204030204" pitchFamily="49" charset="0"/>
              </a:rPr>
              <a:t>	else { abort (); } // Halt (And Catch Fire) </a:t>
            </a:r>
            <a:endParaRPr lang="en-US" sz="2000" dirty="0" smtClean="0"/>
          </a:p>
        </p:txBody>
      </p:sp>
    </p:spTree>
    <p:extLst>
      <p:ext uri="{BB962C8B-B14F-4D97-AF65-F5344CB8AC3E}">
        <p14:creationId xmlns:p14="http://schemas.microsoft.com/office/powerpoint/2010/main" val="14020526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lstStyle/>
          <a:p>
            <a:r>
              <a:rPr lang="en-US" dirty="0" smtClean="0"/>
              <a:t>Function </a:t>
            </a:r>
            <a:r>
              <a:rPr lang="en-US" dirty="0" smtClean="0"/>
              <a:t>Definitions (cont.)</a:t>
            </a:r>
            <a:endParaRPr lang="en-US" dirty="0"/>
          </a:p>
        </p:txBody>
      </p:sp>
      <p:sp>
        <p:nvSpPr>
          <p:cNvPr id="3" name="Content Placeholder 2"/>
          <p:cNvSpPr>
            <a:spLocks noGrp="1"/>
          </p:cNvSpPr>
          <p:nvPr>
            <p:ph idx="1"/>
          </p:nvPr>
        </p:nvSpPr>
        <p:spPr>
          <a:xfrm>
            <a:off x="152400" y="762000"/>
            <a:ext cx="8686800" cy="5486400"/>
          </a:xfrm>
        </p:spPr>
        <p:txBody>
          <a:bodyPr>
            <a:noAutofit/>
          </a:bodyPr>
          <a:lstStyle/>
          <a:p>
            <a:r>
              <a:rPr lang="en-US" sz="2000" dirty="0" smtClean="0"/>
              <a:t>So how do we define a function so it can accept </a:t>
            </a:r>
            <a:r>
              <a:rPr lang="en-US" sz="2000" i="1" dirty="0" smtClean="0"/>
              <a:t>parameters</a:t>
            </a:r>
            <a:r>
              <a:rPr lang="en-US" sz="2000" dirty="0" smtClean="0"/>
              <a:t>? Like this:</a:t>
            </a:r>
            <a:endParaRPr lang="en-US" sz="2000" dirty="0"/>
          </a:p>
          <a:p>
            <a:pPr marL="0" indent="0">
              <a:buNone/>
            </a:pPr>
            <a:r>
              <a:rPr lang="en-US" sz="2000" dirty="0" smtClean="0">
                <a:solidFill>
                  <a:srgbClr val="FFFF00"/>
                </a:solidFill>
                <a:latin typeface="Consolas" panose="020B0609020204030204" pitchFamily="49" charset="0"/>
                <a:cs typeface="Consolas" panose="020B0609020204030204" pitchFamily="49" charset="0"/>
              </a:rPr>
              <a:t>	</a:t>
            </a:r>
            <a:r>
              <a:rPr lang="en-US" sz="2000" dirty="0" err="1" smtClean="0">
                <a:solidFill>
                  <a:srgbClr val="FFFF00"/>
                </a:solidFill>
                <a:latin typeface="Consolas" panose="020B0609020204030204" pitchFamily="49" charset="0"/>
                <a:cs typeface="Consolas" panose="020B0609020204030204" pitchFamily="49" charset="0"/>
              </a:rPr>
              <a:t>int</a:t>
            </a:r>
            <a:r>
              <a:rPr lang="en-US" sz="2000" dirty="0" smtClean="0">
                <a:solidFill>
                  <a:srgbClr val="FFFF00"/>
                </a:solidFill>
                <a:latin typeface="Consolas" panose="020B0609020204030204" pitchFamily="49" charset="0"/>
                <a:cs typeface="Consolas" panose="020B0609020204030204" pitchFamily="49" charset="0"/>
              </a:rPr>
              <a:t> foo(</a:t>
            </a:r>
            <a:r>
              <a:rPr lang="en-US" sz="2000" dirty="0" err="1" smtClean="0">
                <a:solidFill>
                  <a:srgbClr val="FFFF00"/>
                </a:solidFill>
                <a:latin typeface="Consolas" panose="020B0609020204030204" pitchFamily="49" charset="0"/>
                <a:cs typeface="Consolas" panose="020B0609020204030204" pitchFamily="49" charset="0"/>
              </a:rPr>
              <a:t>int</a:t>
            </a:r>
            <a:r>
              <a:rPr lang="en-US" sz="2000" dirty="0" smtClean="0">
                <a:solidFill>
                  <a:srgbClr val="FFFF00"/>
                </a:solidFill>
                <a:latin typeface="Consolas" panose="020B0609020204030204" pitchFamily="49" charset="0"/>
                <a:cs typeface="Consolas" panose="020B0609020204030204" pitchFamily="49" charset="0"/>
              </a:rPr>
              <a:t> bar) { bar = bar + 8; return(bar); }</a:t>
            </a:r>
            <a:r>
              <a:rPr lang="en-US" sz="1600" dirty="0" smtClean="0">
                <a:solidFill>
                  <a:srgbClr val="FFFF00"/>
                </a:solidFill>
                <a:latin typeface="Consolas" panose="020B0609020204030204" pitchFamily="49" charset="0"/>
                <a:cs typeface="Consolas" panose="020B0609020204030204" pitchFamily="49" charset="0"/>
              </a:rPr>
              <a:t/>
            </a:r>
            <a:br>
              <a:rPr lang="en-US" sz="1600" dirty="0" smtClean="0">
                <a:solidFill>
                  <a:srgbClr val="FFFF00"/>
                </a:solidFill>
                <a:latin typeface="Consolas" panose="020B0609020204030204" pitchFamily="49" charset="0"/>
                <a:cs typeface="Consolas" panose="020B0609020204030204" pitchFamily="49" charset="0"/>
              </a:rPr>
            </a:br>
            <a:r>
              <a:rPr lang="en-US" sz="1600" dirty="0" smtClean="0">
                <a:solidFill>
                  <a:srgbClr val="FFFF00"/>
                </a:solidFill>
                <a:latin typeface="Consolas" panose="020B0609020204030204" pitchFamily="49" charset="0"/>
                <a:cs typeface="Consolas" panose="020B0609020204030204" pitchFamily="49" charset="0"/>
              </a:rPr>
              <a:t>	</a:t>
            </a:r>
          </a:p>
          <a:p>
            <a:r>
              <a:rPr lang="en-US" sz="2000" dirty="0" smtClean="0"/>
              <a:t>This code accept an integer parameter at the time the function is called, place that value in the variable bar, then add 8 to bar, then return the value of bar to the calling function. </a:t>
            </a:r>
          </a:p>
          <a:p>
            <a:r>
              <a:rPr lang="en-US" sz="2000" dirty="0" smtClean="0"/>
              <a:t>Thus, </a:t>
            </a:r>
            <a:r>
              <a:rPr lang="en-US" sz="2000" dirty="0" err="1" smtClean="0">
                <a:solidFill>
                  <a:srgbClr val="FFFF00"/>
                </a:solidFill>
                <a:latin typeface="Consolas" panose="020B0609020204030204" pitchFamily="49" charset="0"/>
                <a:cs typeface="Consolas" panose="020B0609020204030204" pitchFamily="49" charset="0"/>
              </a:rPr>
              <a:t>baz</a:t>
            </a:r>
            <a:r>
              <a:rPr lang="en-US" sz="2000" dirty="0" smtClean="0">
                <a:solidFill>
                  <a:srgbClr val="FFFF00"/>
                </a:solidFill>
                <a:latin typeface="Consolas" panose="020B0609020204030204" pitchFamily="49" charset="0"/>
                <a:cs typeface="Consolas" panose="020B0609020204030204" pitchFamily="49" charset="0"/>
              </a:rPr>
              <a:t> = foo(24) </a:t>
            </a:r>
            <a:r>
              <a:rPr lang="en-US" sz="2000" dirty="0" smtClean="0"/>
              <a:t>would return the number 32 and place it in the variable </a:t>
            </a:r>
            <a:r>
              <a:rPr lang="en-US" sz="2000" dirty="0" err="1" smtClean="0">
                <a:latin typeface="Consolas" panose="020B0609020204030204" pitchFamily="49" charset="0"/>
                <a:cs typeface="Consolas" panose="020B0609020204030204" pitchFamily="49" charset="0"/>
              </a:rPr>
              <a:t>baz</a:t>
            </a:r>
            <a:r>
              <a:rPr lang="en-US" sz="2000" dirty="0" smtClean="0"/>
              <a:t>.</a:t>
            </a:r>
            <a:endParaRPr lang="en-US" sz="2000" dirty="0"/>
          </a:p>
          <a:p>
            <a:r>
              <a:rPr lang="en-US" sz="2000" dirty="0" smtClean="0"/>
              <a:t>If a variable is passed as a function parameter, </a:t>
            </a:r>
            <a:r>
              <a:rPr lang="en-US" sz="2000" i="1" u="sng" dirty="0" smtClean="0"/>
              <a:t>it is not modified!</a:t>
            </a:r>
            <a:r>
              <a:rPr lang="en-US" sz="2000" dirty="0" smtClean="0"/>
              <a:t> Only </a:t>
            </a:r>
            <a:r>
              <a:rPr lang="en-US" sz="2000" i="1" dirty="0" smtClean="0"/>
              <a:t>the value of the variable</a:t>
            </a:r>
            <a:r>
              <a:rPr lang="en-US" sz="2000" dirty="0" smtClean="0"/>
              <a:t> is passed to the function at the time the function is called.</a:t>
            </a:r>
            <a:r>
              <a:rPr lang="en-US" sz="2000" dirty="0" smtClean="0"/>
              <a:t/>
            </a:r>
            <a:br>
              <a:rPr lang="en-US" sz="2000" dirty="0" smtClean="0"/>
            </a:br>
            <a:r>
              <a:rPr lang="en-US" sz="2000" dirty="0" smtClean="0"/>
              <a:t>	</a:t>
            </a:r>
            <a:r>
              <a:rPr lang="en-US" sz="2000" dirty="0" err="1" smtClean="0">
                <a:solidFill>
                  <a:srgbClr val="FFFF00"/>
                </a:solidFill>
                <a:latin typeface="Consolas" panose="020B0609020204030204" pitchFamily="49" charset="0"/>
                <a:cs typeface="Consolas" panose="020B0609020204030204" pitchFamily="49" charset="0"/>
              </a:rPr>
              <a:t>Int</a:t>
            </a:r>
            <a:r>
              <a:rPr lang="en-US" sz="2000" dirty="0" smtClean="0">
                <a:solidFill>
                  <a:srgbClr val="FFFF00"/>
                </a:solidFill>
                <a:latin typeface="Consolas" panose="020B0609020204030204" pitchFamily="49" charset="0"/>
                <a:cs typeface="Consolas" panose="020B0609020204030204" pitchFamily="49" charset="0"/>
              </a:rPr>
              <a:t> </a:t>
            </a:r>
            <a:r>
              <a:rPr lang="en-US" sz="2000" dirty="0" err="1" smtClean="0">
                <a:solidFill>
                  <a:srgbClr val="FFFF00"/>
                </a:solidFill>
                <a:latin typeface="Consolas" panose="020B0609020204030204" pitchFamily="49" charset="0"/>
                <a:cs typeface="Consolas" panose="020B0609020204030204" pitchFamily="49" charset="0"/>
              </a:rPr>
              <a:t>baz</a:t>
            </a:r>
            <a:r>
              <a:rPr lang="en-US" sz="2000" dirty="0" smtClean="0">
                <a:solidFill>
                  <a:srgbClr val="FFFF00"/>
                </a:solidFill>
                <a:latin typeface="Consolas" panose="020B0609020204030204" pitchFamily="49" charset="0"/>
                <a:cs typeface="Consolas" panose="020B0609020204030204" pitchFamily="49" charset="0"/>
              </a:rPr>
              <a:t> = 16, </a:t>
            </a:r>
            <a:r>
              <a:rPr lang="en-US" sz="2000" dirty="0" err="1" smtClean="0">
                <a:solidFill>
                  <a:srgbClr val="FFFF00"/>
                </a:solidFill>
                <a:latin typeface="Consolas" panose="020B0609020204030204" pitchFamily="49" charset="0"/>
                <a:cs typeface="Consolas" panose="020B0609020204030204" pitchFamily="49" charset="0"/>
              </a:rPr>
              <a:t>rvalue</a:t>
            </a:r>
            <a:r>
              <a:rPr lang="en-US" sz="2000" dirty="0" smtClean="0">
                <a:solidFill>
                  <a:srgbClr val="FFFF00"/>
                </a:solidFill>
                <a:latin typeface="Consolas" panose="020B0609020204030204" pitchFamily="49" charset="0"/>
                <a:cs typeface="Consolas" panose="020B0609020204030204" pitchFamily="49" charset="0"/>
              </a:rPr>
              <a:t>=0;</a:t>
            </a:r>
            <a:br>
              <a:rPr lang="en-US" sz="2000" dirty="0" smtClean="0">
                <a:solidFill>
                  <a:srgbClr val="FFFF00"/>
                </a:solidFill>
                <a:latin typeface="Consolas" panose="020B0609020204030204" pitchFamily="49" charset="0"/>
                <a:cs typeface="Consolas" panose="020B0609020204030204" pitchFamily="49" charset="0"/>
              </a:rPr>
            </a:br>
            <a:r>
              <a:rPr lang="en-US" sz="2000" dirty="0" smtClean="0">
                <a:solidFill>
                  <a:srgbClr val="FFFF00"/>
                </a:solidFill>
                <a:latin typeface="Consolas" panose="020B0609020204030204" pitchFamily="49" charset="0"/>
                <a:cs typeface="Consolas" panose="020B0609020204030204" pitchFamily="49" charset="0"/>
              </a:rPr>
              <a:t>	</a:t>
            </a:r>
            <a:r>
              <a:rPr lang="en-US" sz="2000" dirty="0" err="1" smtClean="0">
                <a:solidFill>
                  <a:srgbClr val="FFFF00"/>
                </a:solidFill>
                <a:latin typeface="Consolas" panose="020B0609020204030204" pitchFamily="49" charset="0"/>
                <a:cs typeface="Consolas" panose="020B0609020204030204" pitchFamily="49" charset="0"/>
              </a:rPr>
              <a:t>rvalue</a:t>
            </a:r>
            <a:r>
              <a:rPr lang="en-US" sz="2000" dirty="0">
                <a:solidFill>
                  <a:srgbClr val="FFFF00"/>
                </a:solidFill>
                <a:latin typeface="Consolas" panose="020B0609020204030204" pitchFamily="49" charset="0"/>
                <a:cs typeface="Consolas" panose="020B0609020204030204" pitchFamily="49" charset="0"/>
              </a:rPr>
              <a:t> </a:t>
            </a:r>
            <a:r>
              <a:rPr lang="en-US" sz="2000" dirty="0" smtClean="0">
                <a:solidFill>
                  <a:srgbClr val="FFFF00"/>
                </a:solidFill>
                <a:latin typeface="Consolas" panose="020B0609020204030204" pitchFamily="49" charset="0"/>
                <a:cs typeface="Consolas" panose="020B0609020204030204" pitchFamily="49" charset="0"/>
              </a:rPr>
              <a:t>= foo(</a:t>
            </a:r>
            <a:r>
              <a:rPr lang="en-US" sz="2000" dirty="0" err="1" smtClean="0">
                <a:solidFill>
                  <a:srgbClr val="FFFF00"/>
                </a:solidFill>
                <a:latin typeface="Consolas" panose="020B0609020204030204" pitchFamily="49" charset="0"/>
                <a:cs typeface="Consolas" panose="020B0609020204030204" pitchFamily="49" charset="0"/>
              </a:rPr>
              <a:t>baz</a:t>
            </a:r>
            <a:r>
              <a:rPr lang="en-US" sz="2000" dirty="0" smtClean="0">
                <a:solidFill>
                  <a:srgbClr val="FFFF00"/>
                </a:solidFill>
                <a:latin typeface="Consolas" panose="020B0609020204030204" pitchFamily="49" charset="0"/>
                <a:cs typeface="Consolas" panose="020B0609020204030204" pitchFamily="49" charset="0"/>
              </a:rPr>
              <a:t>);</a:t>
            </a:r>
            <a:br>
              <a:rPr lang="en-US" sz="2000" dirty="0" smtClean="0">
                <a:solidFill>
                  <a:srgbClr val="FFFF00"/>
                </a:solidFill>
                <a:latin typeface="Consolas" panose="020B0609020204030204" pitchFamily="49" charset="0"/>
                <a:cs typeface="Consolas" panose="020B0609020204030204" pitchFamily="49" charset="0"/>
              </a:rPr>
            </a:br>
            <a:r>
              <a:rPr lang="en-US" sz="2000" dirty="0" smtClean="0">
                <a:solidFill>
                  <a:srgbClr val="FFFF00"/>
                </a:solidFill>
                <a:latin typeface="Consolas" panose="020B0609020204030204" pitchFamily="49" charset="0"/>
                <a:cs typeface="Consolas" panose="020B0609020204030204" pitchFamily="49" charset="0"/>
              </a:rPr>
              <a:t>	</a:t>
            </a:r>
            <a:r>
              <a:rPr lang="en-US" sz="2000" dirty="0" err="1" smtClean="0">
                <a:solidFill>
                  <a:srgbClr val="FFFF00"/>
                </a:solidFill>
                <a:latin typeface="Consolas" panose="020B0609020204030204" pitchFamily="49" charset="0"/>
                <a:cs typeface="Consolas" panose="020B0609020204030204" pitchFamily="49" charset="0"/>
              </a:rPr>
              <a:t>Serial.println</a:t>
            </a:r>
            <a:r>
              <a:rPr lang="en-US" sz="2000" dirty="0" smtClean="0">
                <a:solidFill>
                  <a:srgbClr val="FFFF00"/>
                </a:solidFill>
                <a:latin typeface="Consolas" panose="020B0609020204030204" pitchFamily="49" charset="0"/>
                <a:cs typeface="Consolas" panose="020B0609020204030204" pitchFamily="49" charset="0"/>
              </a:rPr>
              <a:t>(</a:t>
            </a:r>
            <a:r>
              <a:rPr lang="en-US" sz="2000" dirty="0" err="1" smtClean="0">
                <a:solidFill>
                  <a:srgbClr val="FFFF00"/>
                </a:solidFill>
                <a:latin typeface="Consolas" panose="020B0609020204030204" pitchFamily="49" charset="0"/>
                <a:cs typeface="Consolas" panose="020B0609020204030204" pitchFamily="49" charset="0"/>
              </a:rPr>
              <a:t>baz,DEC</a:t>
            </a:r>
            <a:r>
              <a:rPr lang="en-US" sz="2000" dirty="0" smtClean="0">
                <a:solidFill>
                  <a:srgbClr val="FFFF00"/>
                </a:solidFill>
                <a:latin typeface="Consolas" panose="020B0609020204030204" pitchFamily="49" charset="0"/>
                <a:cs typeface="Consolas" panose="020B0609020204030204" pitchFamily="49" charset="0"/>
              </a:rPr>
              <a:t>); </a:t>
            </a:r>
            <a:r>
              <a:rPr lang="en-US" sz="2000" dirty="0" err="1" smtClean="0">
                <a:solidFill>
                  <a:srgbClr val="FFFF00"/>
                </a:solidFill>
                <a:latin typeface="Consolas" panose="020B0609020204030204" pitchFamily="49" charset="0"/>
                <a:cs typeface="Consolas" panose="020B0609020204030204" pitchFamily="49" charset="0"/>
              </a:rPr>
              <a:t>Serial.println</a:t>
            </a:r>
            <a:r>
              <a:rPr lang="en-US" sz="2000" dirty="0" smtClean="0">
                <a:solidFill>
                  <a:srgbClr val="FFFF00"/>
                </a:solidFill>
                <a:latin typeface="Consolas" panose="020B0609020204030204" pitchFamily="49" charset="0"/>
                <a:cs typeface="Consolas" panose="020B0609020204030204" pitchFamily="49" charset="0"/>
              </a:rPr>
              <a:t>(</a:t>
            </a:r>
            <a:r>
              <a:rPr lang="en-US" sz="2000" dirty="0" err="1" smtClean="0">
                <a:solidFill>
                  <a:srgbClr val="FFFF00"/>
                </a:solidFill>
                <a:latin typeface="Consolas" panose="020B0609020204030204" pitchFamily="49" charset="0"/>
                <a:cs typeface="Consolas" panose="020B0609020204030204" pitchFamily="49" charset="0"/>
              </a:rPr>
              <a:t>rvalue,DEC</a:t>
            </a:r>
            <a:r>
              <a:rPr lang="en-US" sz="2000" dirty="0" smtClean="0">
                <a:solidFill>
                  <a:srgbClr val="FFFF00"/>
                </a:solidFill>
                <a:latin typeface="Consolas" panose="020B0609020204030204" pitchFamily="49" charset="0"/>
                <a:cs typeface="Consolas" panose="020B0609020204030204" pitchFamily="49" charset="0"/>
              </a:rPr>
              <a:t>);</a:t>
            </a:r>
            <a:br>
              <a:rPr lang="en-US" sz="2000" dirty="0" smtClean="0">
                <a:solidFill>
                  <a:srgbClr val="FFFF00"/>
                </a:solidFill>
                <a:latin typeface="Consolas" panose="020B0609020204030204" pitchFamily="49" charset="0"/>
                <a:cs typeface="Consolas" panose="020B0609020204030204" pitchFamily="49" charset="0"/>
              </a:rPr>
            </a:br>
            <a:r>
              <a:rPr lang="en-US" sz="2000" dirty="0" smtClean="0"/>
              <a:t>would print </a:t>
            </a:r>
            <a:r>
              <a:rPr lang="en-US" sz="2000" b="1" dirty="0" smtClean="0"/>
              <a:t>16</a:t>
            </a:r>
            <a:r>
              <a:rPr lang="en-US" sz="2000" dirty="0" smtClean="0"/>
              <a:t> and then 24. Baz is not modified.</a:t>
            </a:r>
          </a:p>
          <a:p>
            <a:r>
              <a:rPr lang="en-US" sz="2000" dirty="0" smtClean="0"/>
              <a:t>Also– and this is critical– all local variables in a function are reset every time it is called; this works just like the loop() function in that way.</a:t>
            </a:r>
            <a:r>
              <a:rPr lang="en-US" sz="2000" dirty="0"/>
              <a:t/>
            </a:r>
            <a:br>
              <a:rPr lang="en-US" sz="2000" dirty="0"/>
            </a:br>
            <a:endParaRPr lang="en-US" sz="2000" dirty="0" smtClean="0"/>
          </a:p>
        </p:txBody>
      </p:sp>
    </p:spTree>
    <p:extLst>
      <p:ext uri="{BB962C8B-B14F-4D97-AF65-F5344CB8AC3E}">
        <p14:creationId xmlns:p14="http://schemas.microsoft.com/office/powerpoint/2010/main" val="2950415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lstStyle/>
          <a:p>
            <a:r>
              <a:rPr lang="en-US" dirty="0" smtClean="0"/>
              <a:t>Nested Loops</a:t>
            </a:r>
            <a:endParaRPr lang="en-US" dirty="0"/>
          </a:p>
        </p:txBody>
      </p:sp>
      <p:sp>
        <p:nvSpPr>
          <p:cNvPr id="3" name="Content Placeholder 2"/>
          <p:cNvSpPr>
            <a:spLocks noGrp="1"/>
          </p:cNvSpPr>
          <p:nvPr>
            <p:ph idx="1"/>
          </p:nvPr>
        </p:nvSpPr>
        <p:spPr>
          <a:xfrm>
            <a:off x="152400" y="838200"/>
            <a:ext cx="8686800" cy="1828800"/>
          </a:xfrm>
        </p:spPr>
        <p:txBody>
          <a:bodyPr>
            <a:noAutofit/>
          </a:bodyPr>
          <a:lstStyle/>
          <a:p>
            <a:r>
              <a:rPr lang="en-US" sz="2000" dirty="0" smtClean="0"/>
              <a:t>It is possible to “nest” loops, that is, have one inside the other like those Russian </a:t>
            </a:r>
            <a:r>
              <a:rPr lang="en-US" sz="2000" dirty="0" err="1" smtClean="0"/>
              <a:t>matrioshka</a:t>
            </a:r>
            <a:r>
              <a:rPr lang="en-US" sz="2000" dirty="0" smtClean="0"/>
              <a:t> dolls.</a:t>
            </a:r>
            <a:endParaRPr lang="en-US" sz="2000" dirty="0" smtClean="0"/>
          </a:p>
          <a:p>
            <a:r>
              <a:rPr lang="en-US" sz="2000" dirty="0" smtClean="0"/>
              <a:t>This is an extremely common construct, and the combination of while, if-next-else, and for loops can get quite deep.</a:t>
            </a:r>
            <a:endParaRPr lang="en-US" sz="2000" i="1" dirty="0" smtClean="0"/>
          </a:p>
          <a:p>
            <a:r>
              <a:rPr lang="en-US" sz="2000" dirty="0" smtClean="0"/>
              <a:t>Here is but one example; you will see, and use, many others:</a:t>
            </a:r>
            <a:endParaRPr lang="en-US" sz="2000" dirty="0" smtClean="0"/>
          </a:p>
        </p:txBody>
      </p:sp>
      <p:sp>
        <p:nvSpPr>
          <p:cNvPr id="4" name="TextBox 3"/>
          <p:cNvSpPr txBox="1"/>
          <p:nvPr/>
        </p:nvSpPr>
        <p:spPr>
          <a:xfrm>
            <a:off x="326666" y="2698760"/>
            <a:ext cx="8534400" cy="2192908"/>
          </a:xfrm>
          <a:prstGeom prst="rect">
            <a:avLst/>
          </a:prstGeom>
          <a:noFill/>
        </p:spPr>
        <p:txBody>
          <a:bodyPr wrap="square" rtlCol="0">
            <a:spAutoFit/>
          </a:bodyPr>
          <a:lstStyle/>
          <a:p>
            <a:endParaRPr lang="en-US" sz="1050" b="1" dirty="0">
              <a:solidFill>
                <a:srgbClr val="FFFF00"/>
              </a:solidFill>
              <a:latin typeface="Lucida Console" panose="020B0609040504020204" pitchFamily="49" charset="0"/>
            </a:endParaRPr>
          </a:p>
          <a:p>
            <a:r>
              <a:rPr lang="en-US" sz="1050" b="1" dirty="0" err="1" smtClean="0">
                <a:solidFill>
                  <a:srgbClr val="FFFF00"/>
                </a:solidFill>
                <a:latin typeface="Lucida Console" panose="020B0609040504020204" pitchFamily="49" charset="0"/>
              </a:rPr>
              <a:t>int</a:t>
            </a:r>
            <a:r>
              <a:rPr lang="en-US" sz="1050" b="1" dirty="0" smtClean="0">
                <a:solidFill>
                  <a:srgbClr val="FFFF00"/>
                </a:solidFill>
                <a:latin typeface="Lucida Console" panose="020B0609040504020204" pitchFamily="49" charset="0"/>
              </a:rPr>
              <a:t> </a:t>
            </a:r>
            <a:r>
              <a:rPr lang="en-US" sz="1050" b="1" dirty="0" err="1" smtClean="0">
                <a:solidFill>
                  <a:srgbClr val="FFFF00"/>
                </a:solidFill>
                <a:latin typeface="Lucida Console" panose="020B0609040504020204" pitchFamily="49" charset="0"/>
              </a:rPr>
              <a:t>i</a:t>
            </a:r>
            <a:r>
              <a:rPr lang="en-US" sz="1050" b="1" dirty="0" smtClean="0">
                <a:solidFill>
                  <a:srgbClr val="FFFF00"/>
                </a:solidFill>
                <a:latin typeface="Lucida Console" panose="020B0609040504020204" pitchFamily="49" charset="0"/>
              </a:rPr>
              <a:t>=99;</a:t>
            </a:r>
          </a:p>
          <a:p>
            <a:r>
              <a:rPr lang="en-US" sz="1050" b="1" dirty="0">
                <a:solidFill>
                  <a:srgbClr val="FFFF00"/>
                </a:solidFill>
                <a:latin typeface="Lucida Console" panose="020B0609040504020204" pitchFamily="49" charset="0"/>
              </a:rPr>
              <a:t>b</a:t>
            </a:r>
            <a:r>
              <a:rPr lang="en-US" sz="1050" b="1" dirty="0" smtClean="0">
                <a:solidFill>
                  <a:srgbClr val="FFFF00"/>
                </a:solidFill>
                <a:latin typeface="Lucida Console" panose="020B0609040504020204" pitchFamily="49" charset="0"/>
              </a:rPr>
              <a:t>yte j=88;</a:t>
            </a:r>
          </a:p>
          <a:p>
            <a:r>
              <a:rPr lang="en-US" sz="1050" b="1" dirty="0" smtClean="0">
                <a:solidFill>
                  <a:srgbClr val="FFFF00"/>
                </a:solidFill>
                <a:latin typeface="Lucida Console" panose="020B0609040504020204" pitchFamily="49" charset="0"/>
              </a:rPr>
              <a:t> </a:t>
            </a:r>
          </a:p>
          <a:p>
            <a:r>
              <a:rPr lang="en-US" sz="1050" b="1" dirty="0" smtClean="0">
                <a:solidFill>
                  <a:srgbClr val="FFFF00"/>
                </a:solidFill>
                <a:latin typeface="Lucida Console" panose="020B0609040504020204" pitchFamily="49" charset="0"/>
              </a:rPr>
              <a:t>void </a:t>
            </a:r>
            <a:r>
              <a:rPr lang="en-US" sz="1050" b="1" dirty="0">
                <a:solidFill>
                  <a:srgbClr val="FFFF00"/>
                </a:solidFill>
                <a:latin typeface="Lucida Console" panose="020B0609040504020204" pitchFamily="49" charset="0"/>
              </a:rPr>
              <a:t>loop() </a:t>
            </a:r>
            <a:r>
              <a:rPr lang="en-US" sz="1050" b="1" dirty="0" smtClean="0">
                <a:solidFill>
                  <a:srgbClr val="FFFF00"/>
                </a:solidFill>
                <a:latin typeface="Lucida Console" panose="020B0609040504020204" pitchFamily="49" charset="0"/>
              </a:rPr>
              <a:t/>
            </a:r>
            <a:br>
              <a:rPr lang="en-US" sz="1050" b="1" dirty="0" smtClean="0">
                <a:solidFill>
                  <a:srgbClr val="FFFF00"/>
                </a:solidFill>
                <a:latin typeface="Lucida Console" panose="020B0609040504020204" pitchFamily="49" charset="0"/>
              </a:rPr>
            </a:br>
            <a:r>
              <a:rPr lang="en-US" sz="1050" b="1" dirty="0" smtClean="0">
                <a:solidFill>
                  <a:srgbClr val="FFFF00"/>
                </a:solidFill>
                <a:latin typeface="Lucida Console" panose="020B0609040504020204" pitchFamily="49" charset="0"/>
              </a:rPr>
              <a:t>{</a:t>
            </a:r>
            <a:endParaRPr lang="en-US" sz="1050" b="1" dirty="0">
              <a:solidFill>
                <a:srgbClr val="FFFF00"/>
              </a:solidFill>
              <a:latin typeface="Lucida Console" panose="020B0609040504020204" pitchFamily="49" charset="0"/>
            </a:endParaRPr>
          </a:p>
          <a:p>
            <a:r>
              <a:rPr lang="en-US" sz="1050" b="1" dirty="0">
                <a:solidFill>
                  <a:srgbClr val="FFFF00"/>
                </a:solidFill>
                <a:latin typeface="Lucida Console" panose="020B0609040504020204" pitchFamily="49" charset="0"/>
              </a:rPr>
              <a:t> </a:t>
            </a:r>
            <a:r>
              <a:rPr lang="en-US" sz="1050" b="1" dirty="0" smtClean="0">
                <a:solidFill>
                  <a:srgbClr val="FFFF00"/>
                </a:solidFill>
                <a:latin typeface="Lucida Console" panose="020B0609040504020204" pitchFamily="49" charset="0"/>
              </a:rPr>
              <a:t> for (</a:t>
            </a:r>
            <a:r>
              <a:rPr lang="en-US" sz="1050" b="1" dirty="0" err="1" smtClean="0">
                <a:solidFill>
                  <a:srgbClr val="FFFF00"/>
                </a:solidFill>
                <a:latin typeface="Lucida Console" panose="020B0609040504020204" pitchFamily="49" charset="0"/>
              </a:rPr>
              <a:t>i</a:t>
            </a:r>
            <a:r>
              <a:rPr lang="en-US" sz="1050" b="1" dirty="0" smtClean="0">
                <a:solidFill>
                  <a:srgbClr val="FFFF00"/>
                </a:solidFill>
                <a:latin typeface="Lucida Console" panose="020B0609040504020204" pitchFamily="49" charset="0"/>
              </a:rPr>
              <a:t>=0; </a:t>
            </a:r>
            <a:r>
              <a:rPr lang="en-US" sz="1050" b="1" dirty="0" err="1" smtClean="0">
                <a:solidFill>
                  <a:srgbClr val="FFFF00"/>
                </a:solidFill>
                <a:latin typeface="Lucida Console" panose="020B0609040504020204" pitchFamily="49" charset="0"/>
              </a:rPr>
              <a:t>i</a:t>
            </a:r>
            <a:r>
              <a:rPr lang="en-US" sz="1050" b="1" dirty="0" smtClean="0">
                <a:solidFill>
                  <a:srgbClr val="FFFF00"/>
                </a:solidFill>
                <a:latin typeface="Lucida Console" panose="020B0609040504020204" pitchFamily="49" charset="0"/>
              </a:rPr>
              <a:t>&lt;16; </a:t>
            </a:r>
            <a:r>
              <a:rPr lang="en-US" sz="1050" b="1" dirty="0" err="1" smtClean="0">
                <a:solidFill>
                  <a:srgbClr val="FFFF00"/>
                </a:solidFill>
                <a:latin typeface="Lucida Console" panose="020B0609040504020204" pitchFamily="49" charset="0"/>
              </a:rPr>
              <a:t>i</a:t>
            </a:r>
            <a:r>
              <a:rPr lang="en-US" sz="1050" b="1" dirty="0" smtClean="0">
                <a:solidFill>
                  <a:srgbClr val="FFFF00"/>
                </a:solidFill>
                <a:latin typeface="Lucida Console" panose="020B0609040504020204" pitchFamily="49" charset="0"/>
              </a:rPr>
              <a:t>++)</a:t>
            </a:r>
            <a:br>
              <a:rPr lang="en-US" sz="1050" b="1" dirty="0" smtClean="0">
                <a:solidFill>
                  <a:srgbClr val="FFFF00"/>
                </a:solidFill>
                <a:latin typeface="Lucida Console" panose="020B0609040504020204" pitchFamily="49" charset="0"/>
              </a:rPr>
            </a:br>
            <a:r>
              <a:rPr lang="en-US" sz="1050" b="1" dirty="0" smtClean="0">
                <a:solidFill>
                  <a:srgbClr val="FFFF00"/>
                </a:solidFill>
                <a:latin typeface="Lucida Console" panose="020B0609040504020204" pitchFamily="49" charset="0"/>
              </a:rPr>
              <a:t>  {</a:t>
            </a:r>
          </a:p>
          <a:p>
            <a:r>
              <a:rPr lang="en-US" sz="1050" b="1" dirty="0">
                <a:solidFill>
                  <a:srgbClr val="FFFF00"/>
                </a:solidFill>
                <a:latin typeface="Lucida Console" panose="020B0609040504020204" pitchFamily="49" charset="0"/>
              </a:rPr>
              <a:t> </a:t>
            </a:r>
            <a:r>
              <a:rPr lang="en-US" sz="1050" b="1" dirty="0" smtClean="0">
                <a:solidFill>
                  <a:srgbClr val="FFFF00"/>
                </a:solidFill>
                <a:latin typeface="Lucida Console" panose="020B0609040504020204" pitchFamily="49" charset="0"/>
              </a:rPr>
              <a:t>   for(j=1; j&lt;16536; j = j*2;)</a:t>
            </a:r>
            <a:br>
              <a:rPr lang="en-US" sz="1050" b="1" dirty="0" smtClean="0">
                <a:solidFill>
                  <a:srgbClr val="FFFF00"/>
                </a:solidFill>
                <a:latin typeface="Lucida Console" panose="020B0609040504020204" pitchFamily="49" charset="0"/>
              </a:rPr>
            </a:br>
            <a:r>
              <a:rPr lang="en-US" sz="1050" b="1" dirty="0" smtClean="0">
                <a:solidFill>
                  <a:srgbClr val="FFFF00"/>
                </a:solidFill>
                <a:latin typeface="Lucida Console" panose="020B0609040504020204" pitchFamily="49" charset="0"/>
              </a:rPr>
              <a:t>    {</a:t>
            </a:r>
            <a:br>
              <a:rPr lang="en-US" sz="1050" b="1" dirty="0" smtClean="0">
                <a:solidFill>
                  <a:srgbClr val="FFFF00"/>
                </a:solidFill>
                <a:latin typeface="Lucida Console" panose="020B0609040504020204" pitchFamily="49" charset="0"/>
              </a:rPr>
            </a:br>
            <a:r>
              <a:rPr lang="en-US" sz="1050" b="1" dirty="0" smtClean="0">
                <a:solidFill>
                  <a:srgbClr val="FFFF00"/>
                </a:solidFill>
                <a:latin typeface="Lucida Console" panose="020B0609040504020204" pitchFamily="49" charset="0"/>
              </a:rPr>
              <a:t>       </a:t>
            </a:r>
            <a:r>
              <a:rPr lang="en-US" sz="1050" b="1" dirty="0" err="1" smtClean="0">
                <a:solidFill>
                  <a:srgbClr val="FFFF00"/>
                </a:solidFill>
                <a:latin typeface="Lucida Console" panose="020B0609040504020204" pitchFamily="49" charset="0"/>
              </a:rPr>
              <a:t>Serial.println</a:t>
            </a:r>
            <a:r>
              <a:rPr lang="en-US" sz="1050" b="1" dirty="0" smtClean="0">
                <a:solidFill>
                  <a:srgbClr val="FFFF00"/>
                </a:solidFill>
                <a:latin typeface="Lucida Console" panose="020B0609040504020204" pitchFamily="49" charset="0"/>
              </a:rPr>
              <a:t>(</a:t>
            </a:r>
            <a:r>
              <a:rPr lang="en-US" sz="1050" b="1" dirty="0" err="1" smtClean="0">
                <a:solidFill>
                  <a:srgbClr val="FFFF00"/>
                </a:solidFill>
                <a:latin typeface="Lucida Console" panose="020B0609040504020204" pitchFamily="49" charset="0"/>
              </a:rPr>
              <a:t>i</a:t>
            </a:r>
            <a:r>
              <a:rPr lang="en-US" sz="1050" b="1" dirty="0" smtClean="0">
                <a:solidFill>
                  <a:srgbClr val="FFFF00"/>
                </a:solidFill>
                <a:latin typeface="Lucida Console" panose="020B0609040504020204" pitchFamily="49" charset="0"/>
              </a:rPr>
              <a:t>*</a:t>
            </a:r>
            <a:r>
              <a:rPr lang="en-US" sz="1050" b="1" dirty="0" err="1" smtClean="0">
                <a:solidFill>
                  <a:srgbClr val="FFFF00"/>
                </a:solidFill>
                <a:latin typeface="Lucida Console" panose="020B0609040504020204" pitchFamily="49" charset="0"/>
              </a:rPr>
              <a:t>j,DEC</a:t>
            </a:r>
            <a:r>
              <a:rPr lang="en-US" sz="1050" b="1" dirty="0" smtClean="0">
                <a:solidFill>
                  <a:srgbClr val="FFFF00"/>
                </a:solidFill>
                <a:latin typeface="Lucida Console" panose="020B0609040504020204" pitchFamily="49" charset="0"/>
              </a:rPr>
              <a:t>);</a:t>
            </a:r>
            <a:br>
              <a:rPr lang="en-US" sz="1050" b="1" dirty="0" smtClean="0">
                <a:solidFill>
                  <a:srgbClr val="FFFF00"/>
                </a:solidFill>
                <a:latin typeface="Lucida Console" panose="020B0609040504020204" pitchFamily="49" charset="0"/>
              </a:rPr>
            </a:br>
            <a:r>
              <a:rPr lang="en-US" sz="1050" b="1" dirty="0" smtClean="0">
                <a:solidFill>
                  <a:srgbClr val="FFFF00"/>
                </a:solidFill>
                <a:latin typeface="Lucida Console" panose="020B0609040504020204" pitchFamily="49" charset="0"/>
              </a:rPr>
              <a:t>    }</a:t>
            </a:r>
            <a:endParaRPr lang="en-US" sz="1050" b="1" dirty="0">
              <a:solidFill>
                <a:srgbClr val="FFFF00"/>
              </a:solidFill>
              <a:latin typeface="Lucida Console" panose="020B0609040504020204" pitchFamily="49" charset="0"/>
            </a:endParaRPr>
          </a:p>
          <a:p>
            <a:r>
              <a:rPr lang="en-US" sz="1050" b="1" dirty="0">
                <a:solidFill>
                  <a:srgbClr val="FFFF00"/>
                </a:solidFill>
                <a:latin typeface="Lucida Console" panose="020B0609040504020204" pitchFamily="49" charset="0"/>
              </a:rPr>
              <a:t>}</a:t>
            </a:r>
            <a:endParaRPr lang="en-US" sz="1050" b="1" dirty="0">
              <a:solidFill>
                <a:srgbClr val="FFFF00"/>
              </a:solidFill>
              <a:latin typeface="Lucida Console" panose="020B0609040504020204" pitchFamily="49" charset="0"/>
            </a:endParaRPr>
          </a:p>
        </p:txBody>
      </p:sp>
    </p:spTree>
    <p:extLst>
      <p:ext uri="{BB962C8B-B14F-4D97-AF65-F5344CB8AC3E}">
        <p14:creationId xmlns:p14="http://schemas.microsoft.com/office/powerpoint/2010/main" val="1469538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Formal End of Lesson </a:t>
            </a:r>
            <a:r>
              <a:rPr lang="en-US" sz="3200" dirty="0" smtClean="0"/>
              <a:t>6</a:t>
            </a:r>
            <a:endParaRPr lang="en-US" sz="3200" dirty="0"/>
          </a:p>
        </p:txBody>
      </p:sp>
      <p:sp>
        <p:nvSpPr>
          <p:cNvPr id="3" name="Content Placeholder 2"/>
          <p:cNvSpPr>
            <a:spLocks noGrp="1"/>
          </p:cNvSpPr>
          <p:nvPr>
            <p:ph idx="1"/>
          </p:nvPr>
        </p:nvSpPr>
        <p:spPr>
          <a:xfrm>
            <a:off x="457200" y="1524000"/>
            <a:ext cx="8229600" cy="4953000"/>
          </a:xfrm>
        </p:spPr>
        <p:txBody>
          <a:bodyPr>
            <a:normAutofit fontScale="92500" lnSpcReduction="20000"/>
          </a:bodyPr>
          <a:lstStyle/>
          <a:p>
            <a:pPr marL="0" indent="0">
              <a:buNone/>
            </a:pPr>
            <a:r>
              <a:rPr lang="en-US" b="1" dirty="0" smtClean="0">
                <a:solidFill>
                  <a:srgbClr val="FFFF00"/>
                </a:solidFill>
              </a:rPr>
              <a:t>HOMEWORK!</a:t>
            </a:r>
          </a:p>
          <a:p>
            <a:r>
              <a:rPr lang="en-US" sz="2800" b="1" dirty="0" smtClean="0">
                <a:solidFill>
                  <a:srgbClr val="FFFF00"/>
                </a:solidFill>
              </a:rPr>
              <a:t>Arduino Cookbook – </a:t>
            </a:r>
            <a:r>
              <a:rPr lang="en-US" sz="2800" b="1" dirty="0" smtClean="0">
                <a:solidFill>
                  <a:srgbClr val="FFFF00"/>
                </a:solidFill>
              </a:rPr>
              <a:t>You can begin reading Chapter 4; we will not be covering all of Chapter 4 in class</a:t>
            </a:r>
            <a:endParaRPr lang="en-US" sz="2800" b="1" dirty="0" smtClean="0">
              <a:solidFill>
                <a:srgbClr val="FFFF00"/>
              </a:solidFill>
            </a:endParaRPr>
          </a:p>
          <a:p>
            <a:r>
              <a:rPr lang="en-US" sz="2800" b="1" dirty="0" smtClean="0"/>
              <a:t>Another </a:t>
            </a:r>
            <a:r>
              <a:rPr lang="en-US" sz="2800" b="1" dirty="0" smtClean="0"/>
              <a:t>programming assignment! Yay!</a:t>
            </a:r>
            <a:br>
              <a:rPr lang="en-US" sz="2800" b="1" dirty="0" smtClean="0"/>
            </a:br>
            <a:r>
              <a:rPr lang="en-US" sz="2800" b="1" dirty="0" smtClean="0">
                <a:solidFill>
                  <a:srgbClr val="FFFF00"/>
                </a:solidFill>
              </a:rPr>
              <a:t>Modify Sketch6B to use one or more for loops to light all the pixels at the edge of the first LED square</a:t>
            </a:r>
            <a:r>
              <a:rPr lang="en-US" sz="2800" b="1" dirty="0" smtClean="0">
                <a:solidFill>
                  <a:srgbClr val="FFFF00"/>
                </a:solidFill>
              </a:rPr>
              <a:t/>
            </a:r>
            <a:br>
              <a:rPr lang="en-US" sz="2800" b="1" dirty="0" smtClean="0">
                <a:solidFill>
                  <a:srgbClr val="FFFF00"/>
                </a:solidFill>
              </a:rPr>
            </a:br>
            <a:r>
              <a:rPr lang="en-US" sz="2800" b="1" i="1" dirty="0" smtClean="0"/>
              <a:t>Remember that you can validate your sketch without a microcontroller attached!</a:t>
            </a:r>
            <a:endParaRPr lang="en-US" b="1" i="1" dirty="0"/>
          </a:p>
          <a:p>
            <a:pPr marL="0" indent="0">
              <a:buNone/>
            </a:pPr>
            <a:r>
              <a:rPr lang="en-US" b="1" dirty="0" smtClean="0"/>
              <a:t>In next week’s exciting episode</a:t>
            </a:r>
          </a:p>
          <a:p>
            <a:r>
              <a:rPr lang="en-US" sz="2400" dirty="0" smtClean="0"/>
              <a:t>Homework review and testing</a:t>
            </a:r>
            <a:endParaRPr lang="en-US" sz="2400" dirty="0" smtClean="0"/>
          </a:p>
          <a:p>
            <a:r>
              <a:rPr lang="en-US" sz="2400" dirty="0" smtClean="0"/>
              <a:t>The </a:t>
            </a:r>
            <a:r>
              <a:rPr lang="en-US" sz="2400" dirty="0" smtClean="0"/>
              <a:t>binary number system </a:t>
            </a:r>
            <a:r>
              <a:rPr lang="en-US" sz="2400" dirty="0" smtClean="0"/>
              <a:t>(should finally be ready)</a:t>
            </a:r>
            <a:endParaRPr lang="en-US" sz="2400" dirty="0" smtClean="0"/>
          </a:p>
        </p:txBody>
      </p:sp>
    </p:spTree>
    <p:extLst>
      <p:ext uri="{BB962C8B-B14F-4D97-AF65-F5344CB8AC3E}">
        <p14:creationId xmlns:p14="http://schemas.microsoft.com/office/powerpoint/2010/main" val="27991719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563562"/>
          </a:xfrm>
        </p:spPr>
        <p:txBody>
          <a:bodyPr/>
          <a:lstStyle/>
          <a:p>
            <a:r>
              <a:rPr lang="en-US" sz="2800" dirty="0" smtClean="0"/>
              <a:t>Lesson Plan Overview</a:t>
            </a:r>
            <a:endParaRPr lang="en-US" sz="2800" dirty="0"/>
          </a:p>
        </p:txBody>
      </p:sp>
      <p:sp>
        <p:nvSpPr>
          <p:cNvPr id="3" name="Content Placeholder 2"/>
          <p:cNvSpPr>
            <a:spLocks noGrp="1"/>
          </p:cNvSpPr>
          <p:nvPr>
            <p:ph sz="half" idx="1"/>
          </p:nvPr>
        </p:nvSpPr>
        <p:spPr>
          <a:xfrm>
            <a:off x="228600" y="609600"/>
            <a:ext cx="4267200" cy="6096000"/>
          </a:xfrm>
        </p:spPr>
        <p:txBody>
          <a:bodyPr>
            <a:noAutofit/>
          </a:bodyPr>
          <a:lstStyle/>
          <a:p>
            <a:pPr marL="0" indent="0">
              <a:buNone/>
            </a:pPr>
            <a:r>
              <a:rPr lang="en-US" sz="750" b="1" dirty="0"/>
              <a:t>Lesson 1 – Intro and Setup </a:t>
            </a:r>
            <a:br>
              <a:rPr lang="en-US" sz="750" b="1" dirty="0"/>
            </a:br>
            <a:r>
              <a:rPr lang="en-US" sz="750" b="1" dirty="0"/>
              <a:t>[may require 2 classes]</a:t>
            </a:r>
            <a:endParaRPr lang="en-US" sz="750" dirty="0"/>
          </a:p>
          <a:p>
            <a:pPr lvl="0"/>
            <a:r>
              <a:rPr lang="en-US" sz="750" dirty="0"/>
              <a:t>Introduction to class format</a:t>
            </a:r>
          </a:p>
          <a:p>
            <a:pPr lvl="0"/>
            <a:r>
              <a:rPr lang="en-US" sz="750" dirty="0"/>
              <a:t>Overview of lesson plan</a:t>
            </a:r>
          </a:p>
          <a:p>
            <a:pPr lvl="0"/>
            <a:r>
              <a:rPr lang="en-US" sz="750" dirty="0"/>
              <a:t>Presentation format (monitor, camera, screen, whiteboard)</a:t>
            </a:r>
          </a:p>
          <a:p>
            <a:pPr lvl="0"/>
            <a:r>
              <a:rPr lang="en-US" sz="750" dirty="0" smtClean="0"/>
              <a:t>Review of microcontrollers and  types of boards</a:t>
            </a:r>
          </a:p>
          <a:p>
            <a:pPr lvl="0"/>
            <a:r>
              <a:rPr lang="en-US" sz="750" dirty="0"/>
              <a:t>SEICHE LED display architecture</a:t>
            </a:r>
          </a:p>
          <a:p>
            <a:pPr lvl="1"/>
            <a:r>
              <a:rPr lang="en-US" sz="750" dirty="0"/>
              <a:t>ESP8266 pinout</a:t>
            </a:r>
          </a:p>
          <a:p>
            <a:pPr lvl="1"/>
            <a:r>
              <a:rPr lang="en-US" sz="750" dirty="0"/>
              <a:t>High level </a:t>
            </a:r>
            <a:r>
              <a:rPr lang="en-US" sz="750" dirty="0" smtClean="0"/>
              <a:t>architecture</a:t>
            </a:r>
            <a:endParaRPr lang="en-US" sz="750" dirty="0"/>
          </a:p>
          <a:p>
            <a:pPr marL="0" indent="0">
              <a:buNone/>
            </a:pPr>
            <a:r>
              <a:rPr lang="en-US" sz="750" b="1" dirty="0"/>
              <a:t>Lesson 2 – Laptop operation review – Windows and Linux</a:t>
            </a:r>
            <a:endParaRPr lang="en-US" sz="750" dirty="0"/>
          </a:p>
          <a:p>
            <a:r>
              <a:rPr lang="en-US" sz="750" dirty="0"/>
              <a:t>Inventory of USB drives</a:t>
            </a:r>
          </a:p>
          <a:p>
            <a:pPr lvl="0"/>
            <a:r>
              <a:rPr lang="en-US" sz="750" dirty="0"/>
              <a:t>Installation of Arduino IDE software</a:t>
            </a:r>
          </a:p>
          <a:p>
            <a:pPr lvl="0"/>
            <a:r>
              <a:rPr lang="en-US" sz="750" dirty="0"/>
              <a:t>Installation of CH340/ESP8266 serial port drivers (Windows only)</a:t>
            </a:r>
          </a:p>
          <a:p>
            <a:pPr lvl="0"/>
            <a:r>
              <a:rPr lang="en-US" sz="750" dirty="0" smtClean="0"/>
              <a:t>Control </a:t>
            </a:r>
            <a:r>
              <a:rPr lang="en-US" sz="750" dirty="0"/>
              <a:t>panel/settings location</a:t>
            </a:r>
          </a:p>
          <a:p>
            <a:pPr lvl="0"/>
            <a:r>
              <a:rPr lang="en-US" sz="750" dirty="0"/>
              <a:t>Home directories and folder hierarchy</a:t>
            </a:r>
          </a:p>
          <a:p>
            <a:pPr lvl="0"/>
            <a:r>
              <a:rPr lang="en-US" sz="750" dirty="0"/>
              <a:t>Arduino file locations</a:t>
            </a:r>
          </a:p>
          <a:p>
            <a:pPr lvl="0"/>
            <a:r>
              <a:rPr lang="en-US" sz="750" dirty="0"/>
              <a:t>Search functions</a:t>
            </a:r>
          </a:p>
          <a:p>
            <a:pPr lvl="0"/>
            <a:r>
              <a:rPr lang="en-US" sz="750" dirty="0"/>
              <a:t>(Windows) Device Manager</a:t>
            </a:r>
          </a:p>
          <a:p>
            <a:pPr lvl="0"/>
            <a:r>
              <a:rPr lang="en-US" sz="750" dirty="0"/>
              <a:t>(Linux) </a:t>
            </a:r>
            <a:r>
              <a:rPr lang="en-US" sz="750" dirty="0" err="1"/>
              <a:t>Konsole</a:t>
            </a:r>
            <a:endParaRPr lang="en-US" sz="750" dirty="0"/>
          </a:p>
          <a:p>
            <a:pPr lvl="0"/>
            <a:r>
              <a:rPr lang="en-US" sz="750" dirty="0"/>
              <a:t>Copying flash drive contents [critical]</a:t>
            </a:r>
          </a:p>
          <a:p>
            <a:pPr lvl="0"/>
            <a:r>
              <a:rPr lang="en-US" sz="750" dirty="0"/>
              <a:t>Open questions and </a:t>
            </a:r>
            <a:r>
              <a:rPr lang="en-US" sz="750" dirty="0" smtClean="0"/>
              <a:t>issues</a:t>
            </a:r>
          </a:p>
          <a:p>
            <a:pPr lvl="0"/>
            <a:r>
              <a:rPr lang="en-US" sz="750" b="1" dirty="0" smtClean="0"/>
              <a:t>IDE </a:t>
            </a:r>
            <a:r>
              <a:rPr lang="en-US" sz="750" b="1" dirty="0"/>
              <a:t>essentials</a:t>
            </a:r>
            <a:endParaRPr lang="en-US" sz="750" dirty="0"/>
          </a:p>
          <a:p>
            <a:pPr lvl="0"/>
            <a:r>
              <a:rPr lang="en-US" sz="750" dirty="0"/>
              <a:t>Starting the Arduino IDE</a:t>
            </a:r>
          </a:p>
          <a:p>
            <a:pPr lvl="0"/>
            <a:r>
              <a:rPr lang="en-US" sz="750" dirty="0"/>
              <a:t>Basic Arduino sketch (program) structure</a:t>
            </a:r>
          </a:p>
          <a:p>
            <a:pPr lvl="0"/>
            <a:r>
              <a:rPr lang="en-US" sz="750" dirty="0"/>
              <a:t>Loading example sketches</a:t>
            </a:r>
          </a:p>
          <a:p>
            <a:pPr lvl="0"/>
            <a:r>
              <a:rPr lang="en-US" sz="750" dirty="0"/>
              <a:t>Loading and configuring new boards</a:t>
            </a:r>
          </a:p>
          <a:p>
            <a:pPr lvl="0"/>
            <a:r>
              <a:rPr lang="en-US" sz="750" dirty="0"/>
              <a:t>Connecting boards</a:t>
            </a:r>
          </a:p>
          <a:p>
            <a:pPr lvl="0"/>
            <a:r>
              <a:rPr lang="en-US" sz="750" dirty="0"/>
              <a:t>Identifying the microcontroller serial port</a:t>
            </a:r>
          </a:p>
          <a:p>
            <a:pPr lvl="1"/>
            <a:r>
              <a:rPr lang="en-US" sz="750" dirty="0"/>
              <a:t>Linux</a:t>
            </a:r>
          </a:p>
          <a:p>
            <a:pPr lvl="1"/>
            <a:r>
              <a:rPr lang="en-US" sz="750" dirty="0"/>
              <a:t>Windows</a:t>
            </a:r>
          </a:p>
          <a:p>
            <a:pPr marL="0" lvl="0" indent="0">
              <a:buNone/>
            </a:pPr>
            <a:r>
              <a:rPr lang="en-US" sz="750" dirty="0" smtClean="0"/>
              <a:t>Lesson 3 – Libraries, Sketch structure, Serial Monitor, Variables, Binary Number System Pt1</a:t>
            </a:r>
          </a:p>
          <a:p>
            <a:pPr lvl="0"/>
            <a:r>
              <a:rPr lang="en-US" sz="750" dirty="0" smtClean="0"/>
              <a:t>Libraries</a:t>
            </a:r>
          </a:p>
          <a:p>
            <a:r>
              <a:rPr lang="en-US" sz="750" dirty="0" smtClean="0"/>
              <a:t>Sketch structure (</a:t>
            </a:r>
            <a:r>
              <a:rPr lang="en-US" sz="750" dirty="0"/>
              <a:t>A note on brace </a:t>
            </a:r>
            <a:r>
              <a:rPr lang="en-US" sz="750" dirty="0" smtClean="0"/>
              <a:t>formatting)</a:t>
            </a:r>
            <a:endParaRPr lang="en-US" sz="750" dirty="0"/>
          </a:p>
          <a:p>
            <a:pPr lvl="0"/>
            <a:r>
              <a:rPr lang="en-US" sz="750" dirty="0" smtClean="0"/>
              <a:t>The </a:t>
            </a:r>
            <a:r>
              <a:rPr lang="en-US" sz="750" dirty="0"/>
              <a:t>serial port monitor</a:t>
            </a:r>
          </a:p>
          <a:p>
            <a:pPr lvl="0"/>
            <a:r>
              <a:rPr lang="en-US" sz="750" dirty="0"/>
              <a:t>Printing to the serial port monitor</a:t>
            </a:r>
          </a:p>
          <a:p>
            <a:pPr lvl="0"/>
            <a:r>
              <a:rPr lang="en-US" sz="750" dirty="0" smtClean="0"/>
              <a:t>Variables and the assignment operator</a:t>
            </a:r>
          </a:p>
          <a:p>
            <a:pPr lvl="0"/>
            <a:r>
              <a:rPr lang="en-US" sz="750" dirty="0" smtClean="0"/>
              <a:t>Binary number system Pt. 1.</a:t>
            </a:r>
            <a:endParaRPr lang="en-US" sz="750" dirty="0"/>
          </a:p>
          <a:p>
            <a:pPr marL="0" indent="0">
              <a:buNone/>
            </a:pPr>
            <a:r>
              <a:rPr lang="en-US" sz="750" b="1" dirty="0" smtClean="0"/>
              <a:t>Lesson </a:t>
            </a:r>
            <a:r>
              <a:rPr lang="en-US" sz="750" b="1" dirty="0" smtClean="0"/>
              <a:t>4 </a:t>
            </a:r>
            <a:r>
              <a:rPr lang="en-US" sz="750" b="1" dirty="0"/>
              <a:t>– </a:t>
            </a:r>
            <a:r>
              <a:rPr lang="en-US" sz="750" b="1" dirty="0" smtClean="0"/>
              <a:t>Expressions, Conditionals, Blocks and Functions</a:t>
            </a:r>
            <a:endParaRPr lang="en-US" sz="750" dirty="0"/>
          </a:p>
          <a:p>
            <a:pPr lvl="0"/>
            <a:r>
              <a:rPr lang="en-US" sz="750" dirty="0" smtClean="0"/>
              <a:t>Arithmetic Expressions and Operators</a:t>
            </a:r>
          </a:p>
          <a:p>
            <a:pPr lvl="0"/>
            <a:r>
              <a:rPr lang="en-US" sz="750" dirty="0" smtClean="0"/>
              <a:t>Incrementing and Decrementing Variables</a:t>
            </a:r>
          </a:p>
          <a:p>
            <a:pPr lvl="0"/>
            <a:r>
              <a:rPr lang="en-US" sz="750" dirty="0" smtClean="0"/>
              <a:t>Truth Values in C++</a:t>
            </a:r>
          </a:p>
          <a:p>
            <a:pPr lvl="0"/>
            <a:r>
              <a:rPr lang="en-US" sz="750" dirty="0" smtClean="0"/>
              <a:t>The If-Then Statement</a:t>
            </a:r>
          </a:p>
          <a:p>
            <a:pPr lvl="0"/>
            <a:r>
              <a:rPr lang="en-US" sz="750" dirty="0" smtClean="0"/>
              <a:t>Code Blocks</a:t>
            </a:r>
          </a:p>
          <a:p>
            <a:pPr lvl="0"/>
            <a:r>
              <a:rPr lang="en-US" sz="750" dirty="0" smtClean="0"/>
              <a:t>Functions</a:t>
            </a:r>
            <a:endParaRPr lang="en-US" sz="750" dirty="0"/>
          </a:p>
          <a:p>
            <a:pPr marL="0" indent="0">
              <a:buNone/>
            </a:pPr>
            <a:endParaRPr lang="en-US" sz="750" b="1" dirty="0" smtClean="0"/>
          </a:p>
        </p:txBody>
      </p:sp>
      <p:sp>
        <p:nvSpPr>
          <p:cNvPr id="4" name="Content Placeholder 3"/>
          <p:cNvSpPr>
            <a:spLocks noGrp="1"/>
          </p:cNvSpPr>
          <p:nvPr>
            <p:ph sz="half" idx="2"/>
          </p:nvPr>
        </p:nvSpPr>
        <p:spPr>
          <a:xfrm>
            <a:off x="4648200" y="609600"/>
            <a:ext cx="4038600" cy="5867400"/>
          </a:xfrm>
        </p:spPr>
        <p:txBody>
          <a:bodyPr>
            <a:noAutofit/>
          </a:bodyPr>
          <a:lstStyle/>
          <a:p>
            <a:pPr marL="0" indent="0">
              <a:buNone/>
            </a:pPr>
            <a:r>
              <a:rPr lang="en-US" sz="900" b="1" dirty="0"/>
              <a:t>Lesson </a:t>
            </a:r>
            <a:r>
              <a:rPr lang="en-US" sz="900" b="1" dirty="0"/>
              <a:t>5</a:t>
            </a:r>
            <a:r>
              <a:rPr lang="en-US" sz="900" b="1" dirty="0" smtClean="0"/>
              <a:t> </a:t>
            </a:r>
            <a:r>
              <a:rPr lang="en-US" sz="900" b="1" dirty="0"/>
              <a:t>– </a:t>
            </a:r>
            <a:r>
              <a:rPr lang="en-US" sz="900" b="1" dirty="0" smtClean="0"/>
              <a:t>Binary Images, Arrays, Characters, Strings, Loops</a:t>
            </a:r>
            <a:endParaRPr lang="en-US" sz="900" b="1" dirty="0"/>
          </a:p>
          <a:p>
            <a:r>
              <a:rPr lang="en-US" sz="800" dirty="0" smtClean="0"/>
              <a:t>Loading Binary Images</a:t>
            </a:r>
          </a:p>
          <a:p>
            <a:r>
              <a:rPr lang="en-US" sz="800" dirty="0" smtClean="0"/>
              <a:t>Arrays</a:t>
            </a:r>
          </a:p>
          <a:p>
            <a:r>
              <a:rPr lang="en-US" sz="800" dirty="0" smtClean="0"/>
              <a:t>Characters and Character Codes</a:t>
            </a:r>
          </a:p>
          <a:p>
            <a:r>
              <a:rPr lang="en-US" sz="800" dirty="0" smtClean="0"/>
              <a:t>Strings</a:t>
            </a:r>
          </a:p>
          <a:p>
            <a:r>
              <a:rPr lang="en-US" sz="800" dirty="0" smtClean="0"/>
              <a:t>Conditional Loops Part 1</a:t>
            </a:r>
            <a:endParaRPr lang="en-US" sz="800" dirty="0"/>
          </a:p>
          <a:p>
            <a:pPr marL="0" indent="0">
              <a:buNone/>
            </a:pPr>
            <a:r>
              <a:rPr lang="en-US" sz="900" b="1" dirty="0"/>
              <a:t>Lesson </a:t>
            </a:r>
            <a:r>
              <a:rPr lang="en-US" sz="900" b="1" dirty="0" smtClean="0"/>
              <a:t>6 </a:t>
            </a:r>
            <a:r>
              <a:rPr lang="en-US" sz="900" b="1" dirty="0"/>
              <a:t>– </a:t>
            </a:r>
            <a:r>
              <a:rPr lang="en-US" sz="900" b="1" dirty="0" smtClean="0"/>
              <a:t>Loops (cont.), LED Matrix Displays, Nested Loops Advanced Functions, Binary Numbers Part 1</a:t>
            </a:r>
            <a:endParaRPr lang="en-US" sz="900" b="1" dirty="0"/>
          </a:p>
          <a:p>
            <a:r>
              <a:rPr lang="en-US" sz="800" dirty="0" smtClean="0"/>
              <a:t>For-Next Loops</a:t>
            </a:r>
          </a:p>
          <a:p>
            <a:r>
              <a:rPr lang="en-US" sz="800" dirty="0" smtClean="0"/>
              <a:t>SPI Peripherals</a:t>
            </a:r>
            <a:endParaRPr lang="en-US" sz="800" dirty="0" smtClean="0"/>
          </a:p>
          <a:p>
            <a:r>
              <a:rPr lang="en-US" sz="800" dirty="0" smtClean="0"/>
              <a:t>Using a MAX7219 LED Matrix Display</a:t>
            </a:r>
          </a:p>
          <a:p>
            <a:r>
              <a:rPr lang="en-US" sz="800" dirty="0" smtClean="0"/>
              <a:t>Lighting and clearing individual pixels</a:t>
            </a:r>
          </a:p>
          <a:p>
            <a:r>
              <a:rPr lang="en-US" sz="800" dirty="0" smtClean="0"/>
              <a:t>Advanced Functions</a:t>
            </a:r>
          </a:p>
          <a:p>
            <a:r>
              <a:rPr lang="en-US" sz="800" dirty="0" smtClean="0"/>
              <a:t>Nested Loops</a:t>
            </a:r>
            <a:endParaRPr lang="en-US" sz="800" dirty="0" smtClean="0"/>
          </a:p>
          <a:p>
            <a:pPr marL="0" indent="0">
              <a:buNone/>
            </a:pPr>
            <a:r>
              <a:rPr lang="en-US" sz="900" b="1" dirty="0" smtClean="0"/>
              <a:t>Lesson </a:t>
            </a:r>
            <a:r>
              <a:rPr lang="en-US" sz="900" b="1" dirty="0" smtClean="0"/>
              <a:t>7 – The Binary Number System (may take 2 lessons)</a:t>
            </a:r>
            <a:endParaRPr lang="en-US" sz="900" dirty="0"/>
          </a:p>
          <a:p>
            <a:pPr lvl="0"/>
            <a:r>
              <a:rPr lang="en-US" sz="800" dirty="0"/>
              <a:t>Numerals vs numbers</a:t>
            </a:r>
          </a:p>
          <a:p>
            <a:pPr lvl="0"/>
            <a:r>
              <a:rPr lang="en-US" sz="800" dirty="0"/>
              <a:t>Review: the base 10 system and digit place values</a:t>
            </a:r>
          </a:p>
          <a:p>
            <a:pPr lvl="0"/>
            <a:r>
              <a:rPr lang="en-US" sz="800" dirty="0"/>
              <a:t>New: the base 2 system and digit place values</a:t>
            </a:r>
          </a:p>
          <a:p>
            <a:pPr lvl="0"/>
            <a:r>
              <a:rPr lang="en-US" sz="800" dirty="0"/>
              <a:t>Bits and bytes and </a:t>
            </a:r>
            <a:r>
              <a:rPr lang="en-US" sz="800" dirty="0" err="1"/>
              <a:t>nybbles</a:t>
            </a:r>
            <a:endParaRPr lang="en-US" sz="800" dirty="0"/>
          </a:p>
          <a:p>
            <a:pPr lvl="0"/>
            <a:r>
              <a:rPr lang="en-US" sz="800" dirty="0"/>
              <a:t>Binary addition and subtraction</a:t>
            </a:r>
          </a:p>
          <a:p>
            <a:pPr lvl="0"/>
            <a:r>
              <a:rPr lang="en-US" sz="800" dirty="0"/>
              <a:t>Formatting printed output</a:t>
            </a:r>
          </a:p>
          <a:p>
            <a:pPr lvl="0"/>
            <a:r>
              <a:rPr lang="en-US" sz="800" dirty="0" smtClean="0"/>
              <a:t>Shifting and exponents</a:t>
            </a:r>
          </a:p>
          <a:p>
            <a:pPr marL="0" indent="0">
              <a:buNone/>
            </a:pPr>
            <a:r>
              <a:rPr lang="en-US" sz="1000" b="1" dirty="0"/>
              <a:t>Lesson 8</a:t>
            </a:r>
            <a:r>
              <a:rPr lang="en-US" sz="1000" b="1" dirty="0" smtClean="0"/>
              <a:t> </a:t>
            </a:r>
            <a:r>
              <a:rPr lang="en-US" sz="1000" b="1" dirty="0"/>
              <a:t>– </a:t>
            </a:r>
            <a:r>
              <a:rPr lang="en-US" sz="1000" b="1" dirty="0" smtClean="0"/>
              <a:t>Producing Sound</a:t>
            </a:r>
            <a:endParaRPr lang="en-US" sz="1000" dirty="0"/>
          </a:p>
          <a:p>
            <a:pPr lvl="0"/>
            <a:r>
              <a:rPr lang="en-US" sz="900" dirty="0" smtClean="0"/>
              <a:t>Review of sound wave theory</a:t>
            </a:r>
            <a:endParaRPr lang="en-US" sz="900" dirty="0"/>
          </a:p>
          <a:p>
            <a:pPr lvl="0"/>
            <a:r>
              <a:rPr lang="en-US" sz="900" dirty="0" smtClean="0"/>
              <a:t>Analog vs Pulse Width Modulation</a:t>
            </a:r>
            <a:endParaRPr lang="en-US" sz="900" dirty="0"/>
          </a:p>
          <a:p>
            <a:pPr lvl="0"/>
            <a:r>
              <a:rPr lang="en-US" sz="900" dirty="0" smtClean="0"/>
              <a:t>Producing sound tones with an Arduino microcontroller</a:t>
            </a:r>
            <a:endParaRPr lang="en-US" sz="900" b="1" dirty="0" smtClean="0"/>
          </a:p>
          <a:p>
            <a:pPr marL="0" indent="0">
              <a:buNone/>
            </a:pPr>
            <a:r>
              <a:rPr lang="en-US" sz="1000" b="1" dirty="0"/>
              <a:t>Lesson </a:t>
            </a:r>
            <a:r>
              <a:rPr lang="en-US" sz="1000" b="1" dirty="0" smtClean="0"/>
              <a:t>9 </a:t>
            </a:r>
            <a:r>
              <a:rPr lang="en-US" sz="1000" b="1" dirty="0"/>
              <a:t>– </a:t>
            </a:r>
            <a:r>
              <a:rPr lang="en-US" sz="1000" b="1" dirty="0" smtClean="0"/>
              <a:t>Reading pins</a:t>
            </a:r>
            <a:endParaRPr lang="en-US" sz="1000" dirty="0"/>
          </a:p>
          <a:p>
            <a:pPr lvl="0"/>
            <a:r>
              <a:rPr lang="en-US" sz="900" dirty="0" smtClean="0"/>
              <a:t>Reading buttons</a:t>
            </a:r>
            <a:endParaRPr lang="en-US" sz="900" dirty="0"/>
          </a:p>
          <a:p>
            <a:pPr lvl="0"/>
            <a:r>
              <a:rPr lang="en-US" sz="900" dirty="0" smtClean="0"/>
              <a:t>Millis() and </a:t>
            </a:r>
            <a:r>
              <a:rPr lang="en-US" sz="900" dirty="0" err="1" smtClean="0"/>
              <a:t>debouncing</a:t>
            </a:r>
            <a:r>
              <a:rPr lang="en-US" sz="900" dirty="0" smtClean="0"/>
              <a:t> buttons</a:t>
            </a:r>
            <a:endParaRPr lang="en-US" sz="900" dirty="0"/>
          </a:p>
          <a:p>
            <a:pPr lvl="0"/>
            <a:r>
              <a:rPr lang="en-US" sz="900" dirty="0" smtClean="0"/>
              <a:t>Reading analog values from a potentiometer</a:t>
            </a:r>
            <a:endParaRPr lang="en-US" sz="900" b="1" dirty="0" smtClean="0"/>
          </a:p>
          <a:p>
            <a:pPr marL="0" indent="0">
              <a:buNone/>
            </a:pPr>
            <a:r>
              <a:rPr lang="en-US" sz="900" b="1" dirty="0" smtClean="0"/>
              <a:t>Lesson 10 </a:t>
            </a:r>
            <a:r>
              <a:rPr lang="en-US" sz="900" b="1" dirty="0"/>
              <a:t>– </a:t>
            </a:r>
            <a:r>
              <a:rPr lang="en-US" sz="900" b="1" dirty="0" smtClean="0"/>
              <a:t>The I2C Bus and Peripherals</a:t>
            </a:r>
            <a:endParaRPr lang="en-US" sz="900" dirty="0"/>
          </a:p>
          <a:p>
            <a:pPr lvl="0"/>
            <a:r>
              <a:rPr lang="en-US" sz="800" dirty="0" smtClean="0"/>
              <a:t>I2C Bus Operation</a:t>
            </a:r>
          </a:p>
          <a:p>
            <a:pPr lvl="0"/>
            <a:r>
              <a:rPr lang="en-US" sz="800" dirty="0" smtClean="0"/>
              <a:t>Initializing </a:t>
            </a:r>
            <a:r>
              <a:rPr lang="en-US" sz="800" dirty="0"/>
              <a:t>the </a:t>
            </a:r>
            <a:r>
              <a:rPr lang="en-US" sz="800" dirty="0" smtClean="0"/>
              <a:t>I2C bus</a:t>
            </a:r>
            <a:endParaRPr lang="en-US" sz="800" dirty="0"/>
          </a:p>
          <a:p>
            <a:pPr lvl="0"/>
            <a:r>
              <a:rPr lang="en-US" sz="800" dirty="0" smtClean="0"/>
              <a:t>Accessing an I2C temperature sensor</a:t>
            </a:r>
            <a:endParaRPr lang="en-US" sz="800" dirty="0"/>
          </a:p>
          <a:p>
            <a:pPr lvl="0"/>
            <a:r>
              <a:rPr lang="en-US" sz="800" dirty="0" smtClean="0"/>
              <a:t>Displaying </a:t>
            </a:r>
            <a:r>
              <a:rPr lang="en-US" sz="800" dirty="0"/>
              <a:t>text on the LED matrix</a:t>
            </a:r>
          </a:p>
          <a:p>
            <a:pPr lvl="0"/>
            <a:r>
              <a:rPr lang="en-US" sz="800" dirty="0"/>
              <a:t>Default </a:t>
            </a:r>
            <a:r>
              <a:rPr lang="en-US" sz="800" dirty="0" smtClean="0"/>
              <a:t>fonts</a:t>
            </a:r>
            <a:endParaRPr lang="en-US" sz="800" dirty="0"/>
          </a:p>
        </p:txBody>
      </p:sp>
    </p:spTree>
    <p:extLst>
      <p:ext uri="{BB962C8B-B14F-4D97-AF65-F5344CB8AC3E}">
        <p14:creationId xmlns:p14="http://schemas.microsoft.com/office/powerpoint/2010/main" val="3835743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727" y="695326"/>
            <a:ext cx="6412673" cy="342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6626"/>
            <a:ext cx="8229600" cy="487362"/>
          </a:xfrm>
        </p:spPr>
        <p:txBody>
          <a:bodyPr/>
          <a:lstStyle/>
          <a:p>
            <a:r>
              <a:rPr lang="en-US" sz="3200" dirty="0" smtClean="0"/>
              <a:t>LESSON REFERENCE</a:t>
            </a:r>
            <a:endParaRPr lang="en-US" sz="32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9727" y="3340509"/>
            <a:ext cx="6400800" cy="3060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03095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6"/>
            <a:ext cx="8229600" cy="487362"/>
          </a:xfrm>
        </p:spPr>
        <p:txBody>
          <a:bodyPr/>
          <a:lstStyle/>
          <a:p>
            <a:r>
              <a:rPr lang="en-US" sz="3200" dirty="0" smtClean="0"/>
              <a:t>LESSON REFERENCE</a:t>
            </a:r>
            <a:endParaRPr lang="en-US" sz="32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6991" y="838200"/>
            <a:ext cx="8510017" cy="5181600"/>
          </a:xfrm>
          <a:prstGeom prst="rect">
            <a:avLst/>
          </a:prstGeom>
        </p:spPr>
      </p:pic>
    </p:spTree>
    <p:extLst>
      <p:ext uri="{BB962C8B-B14F-4D97-AF65-F5344CB8AC3E}">
        <p14:creationId xmlns:p14="http://schemas.microsoft.com/office/powerpoint/2010/main" val="40835572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Lesson </a:t>
            </a:r>
            <a:r>
              <a:rPr lang="en-US" sz="2400" dirty="0" smtClean="0"/>
              <a:t>6 </a:t>
            </a:r>
            <a:r>
              <a:rPr lang="en-US" sz="2400" dirty="0" smtClean="0"/>
              <a:t>– Loading Binary Images; Arrays, Characters, Strings and Loops</a:t>
            </a:r>
            <a:endParaRPr lang="en-US" sz="2400" dirty="0"/>
          </a:p>
        </p:txBody>
      </p:sp>
      <p:sp>
        <p:nvSpPr>
          <p:cNvPr id="3" name="Content Placeholder 2"/>
          <p:cNvSpPr>
            <a:spLocks noGrp="1"/>
          </p:cNvSpPr>
          <p:nvPr>
            <p:ph idx="1"/>
          </p:nvPr>
        </p:nvSpPr>
        <p:spPr>
          <a:xfrm>
            <a:off x="457200" y="1295400"/>
            <a:ext cx="8229600" cy="5029200"/>
          </a:xfrm>
        </p:spPr>
        <p:txBody>
          <a:bodyPr>
            <a:normAutofit fontScale="92500" lnSpcReduction="20000"/>
          </a:bodyPr>
          <a:lstStyle/>
          <a:p>
            <a:pPr marL="0" indent="0">
              <a:buNone/>
            </a:pPr>
            <a:r>
              <a:rPr lang="en-US" b="1" dirty="0" smtClean="0"/>
              <a:t>Part A – </a:t>
            </a:r>
            <a:r>
              <a:rPr lang="en-US" b="1" dirty="0" smtClean="0"/>
              <a:t>Homework Exercises</a:t>
            </a:r>
          </a:p>
          <a:p>
            <a:r>
              <a:rPr lang="en-US" sz="1600" dirty="0"/>
              <a:t>Write a sketch to increment a number until reaches 200, then decrement it until it reaches 0, then start incrementing it again. You can use either the ++/-- operators or </a:t>
            </a:r>
            <a:r>
              <a:rPr lang="en-US" sz="1600" dirty="0" err="1"/>
              <a:t>selfassignment</a:t>
            </a:r>
            <a:r>
              <a:rPr lang="en-US" sz="1600" dirty="0"/>
              <a:t> for variable updating. You’ll execute the sketch next week</a:t>
            </a:r>
            <a:r>
              <a:rPr lang="en-US" sz="1600" dirty="0" smtClean="0"/>
              <a:t>.</a:t>
            </a:r>
          </a:p>
          <a:p>
            <a:r>
              <a:rPr lang="en-US" sz="1600" dirty="0"/>
              <a:t>Take your homework sketch from last week and modify it to print the contents of an integer array of 99 elements, starting from the first element to the last, then from the last to the first. Use while instead of if-then. You’ll execute the sketch next week. </a:t>
            </a:r>
            <a:r>
              <a:rPr lang="en-US" sz="1600" dirty="0" smtClean="0"/>
              <a:t> </a:t>
            </a:r>
            <a:endParaRPr lang="en-US" dirty="0" smtClean="0"/>
          </a:p>
          <a:p>
            <a:pPr marL="0" indent="0">
              <a:buNone/>
            </a:pPr>
            <a:r>
              <a:rPr lang="en-US" b="1" dirty="0" smtClean="0"/>
              <a:t>Part B</a:t>
            </a:r>
          </a:p>
          <a:p>
            <a:r>
              <a:rPr lang="en-US" dirty="0" smtClean="0"/>
              <a:t>The For Loop</a:t>
            </a:r>
          </a:p>
          <a:p>
            <a:r>
              <a:rPr lang="en-US" dirty="0" smtClean="0"/>
              <a:t>SPI Peripherals</a:t>
            </a:r>
            <a:endParaRPr lang="en-US" dirty="0" smtClean="0"/>
          </a:p>
          <a:p>
            <a:r>
              <a:rPr lang="en-US" dirty="0" smtClean="0"/>
              <a:t>Using a MAX7219 LED display</a:t>
            </a:r>
          </a:p>
          <a:p>
            <a:r>
              <a:rPr lang="en-US" dirty="0" smtClean="0"/>
              <a:t>Lighting and clearing individual pixels</a:t>
            </a:r>
            <a:endParaRPr lang="en-US" dirty="0" smtClean="0"/>
          </a:p>
          <a:p>
            <a:r>
              <a:rPr lang="en-US" dirty="0" smtClean="0"/>
              <a:t>Advanced Functions</a:t>
            </a:r>
          </a:p>
          <a:p>
            <a:r>
              <a:rPr lang="en-US" dirty="0" smtClean="0"/>
              <a:t>Nested For- Loops</a:t>
            </a:r>
            <a:endParaRPr lang="en-US" dirty="0" smtClean="0"/>
          </a:p>
          <a:p>
            <a:endParaRPr lang="en-US" dirty="0"/>
          </a:p>
        </p:txBody>
      </p:sp>
    </p:spTree>
    <p:extLst>
      <p:ext uri="{BB962C8B-B14F-4D97-AF65-F5344CB8AC3E}">
        <p14:creationId xmlns:p14="http://schemas.microsoft.com/office/powerpoint/2010/main" val="36803407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09600"/>
            <a:ext cx="8686800" cy="6019800"/>
          </a:xfrm>
        </p:spPr>
        <p:txBody>
          <a:bodyPr anchor="ctr">
            <a:noAutofit/>
          </a:bodyPr>
          <a:lstStyle/>
          <a:p>
            <a:r>
              <a:rPr lang="en-US" sz="2400" dirty="0">
                <a:solidFill>
                  <a:srgbClr val="FFFF00"/>
                </a:solidFill>
              </a:rPr>
              <a:t>Write a sketch to increment a number until reaches 200, then decrement it until it reaches 0, then start incrementing it again. You can use either the ++/-- operators or </a:t>
            </a:r>
            <a:r>
              <a:rPr lang="en-US" sz="2400" dirty="0" err="1">
                <a:solidFill>
                  <a:srgbClr val="FFFF00"/>
                </a:solidFill>
              </a:rPr>
              <a:t>selfassignment</a:t>
            </a:r>
            <a:r>
              <a:rPr lang="en-US" sz="2400" dirty="0">
                <a:solidFill>
                  <a:srgbClr val="FFFF00"/>
                </a:solidFill>
              </a:rPr>
              <a:t> for variable updating. You’ll execute the sketch next week.</a:t>
            </a:r>
          </a:p>
          <a:p>
            <a:r>
              <a:rPr lang="en-US" sz="2400" dirty="0" smtClean="0"/>
              <a:t>Who was able to come up with a solution to this?</a:t>
            </a:r>
            <a:endParaRPr lang="en-US" sz="2400" dirty="0" smtClean="0"/>
          </a:p>
          <a:p>
            <a:r>
              <a:rPr lang="en-US" sz="2400" dirty="0" smtClean="0">
                <a:latin typeface="Arial Unicode MS"/>
                <a:ea typeface="Arial Unicode MS"/>
                <a:cs typeface="Arial Unicode MS"/>
                <a:sym typeface="Wingdings"/>
              </a:rPr>
              <a:t>Remember that you can use the IDE to </a:t>
            </a:r>
            <a:r>
              <a:rPr lang="en-US" sz="2400" i="1" dirty="0" smtClean="0">
                <a:latin typeface="Arial Unicode MS"/>
                <a:ea typeface="Arial Unicode MS"/>
                <a:cs typeface="Arial Unicode MS"/>
                <a:sym typeface="Wingdings"/>
              </a:rPr>
              <a:t>validate</a:t>
            </a:r>
            <a:r>
              <a:rPr lang="en-US" sz="2400" dirty="0" smtClean="0">
                <a:latin typeface="Arial Unicode MS"/>
                <a:ea typeface="Arial Unicode MS"/>
                <a:cs typeface="Arial Unicode MS"/>
                <a:sym typeface="Wingdings"/>
              </a:rPr>
              <a:t> your code, even if you do not have a microcontroller connected to </a:t>
            </a:r>
            <a:r>
              <a:rPr lang="en-US" sz="2400" i="1" dirty="0" smtClean="0">
                <a:latin typeface="Arial Unicode MS"/>
                <a:ea typeface="Arial Unicode MS"/>
                <a:cs typeface="Arial Unicode MS"/>
                <a:sym typeface="Wingdings"/>
              </a:rPr>
              <a:t>run</a:t>
            </a:r>
            <a:r>
              <a:rPr lang="en-US" sz="2400" dirty="0" smtClean="0">
                <a:latin typeface="Arial Unicode MS"/>
                <a:ea typeface="Arial Unicode MS"/>
                <a:cs typeface="Arial Unicode MS"/>
                <a:sym typeface="Wingdings"/>
              </a:rPr>
              <a:t> it on!</a:t>
            </a:r>
            <a:endParaRPr lang="en-US" sz="2400" dirty="0" smtClean="0">
              <a:latin typeface="Arial Unicode MS"/>
              <a:ea typeface="Arial Unicode MS"/>
              <a:cs typeface="Arial Unicode MS"/>
              <a:sym typeface="Wingdings"/>
            </a:endParaRPr>
          </a:p>
          <a:p>
            <a:r>
              <a:rPr lang="en-US" sz="2400" dirty="0" smtClean="0">
                <a:latin typeface="Arial Unicode MS"/>
                <a:ea typeface="Arial Unicode MS"/>
                <a:cs typeface="Arial Unicode MS"/>
                <a:sym typeface="Wingdings"/>
              </a:rPr>
              <a:t>Discussion of different approaches to solving the problem</a:t>
            </a:r>
            <a:endParaRPr lang="en-US" sz="2400" dirty="0" smtClean="0">
              <a:latin typeface="Arial Unicode MS"/>
              <a:ea typeface="Arial Unicode MS"/>
              <a:cs typeface="Arial Unicode MS"/>
              <a:sym typeface="Wingdings"/>
            </a:endParaRPr>
          </a:p>
        </p:txBody>
      </p:sp>
      <p:sp>
        <p:nvSpPr>
          <p:cNvPr id="2" name="Title 1"/>
          <p:cNvSpPr>
            <a:spLocks noGrp="1"/>
          </p:cNvSpPr>
          <p:nvPr>
            <p:ph type="title"/>
          </p:nvPr>
        </p:nvSpPr>
        <p:spPr>
          <a:xfrm>
            <a:off x="457200" y="274638"/>
            <a:ext cx="8229600" cy="563562"/>
          </a:xfrm>
        </p:spPr>
        <p:txBody>
          <a:bodyPr/>
          <a:lstStyle/>
          <a:p>
            <a:r>
              <a:rPr lang="en-US" dirty="0" smtClean="0"/>
              <a:t>Homework Review 1</a:t>
            </a:r>
            <a:endParaRPr lang="en-US" dirty="0"/>
          </a:p>
        </p:txBody>
      </p:sp>
    </p:spTree>
    <p:extLst>
      <p:ext uri="{BB962C8B-B14F-4D97-AF65-F5344CB8AC3E}">
        <p14:creationId xmlns:p14="http://schemas.microsoft.com/office/powerpoint/2010/main" val="23611447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09600"/>
            <a:ext cx="8686800" cy="6019800"/>
          </a:xfrm>
        </p:spPr>
        <p:txBody>
          <a:bodyPr anchor="ctr">
            <a:noAutofit/>
          </a:bodyPr>
          <a:lstStyle/>
          <a:p>
            <a:r>
              <a:rPr lang="en-US" sz="2400" dirty="0">
                <a:solidFill>
                  <a:srgbClr val="FFFF00"/>
                </a:solidFill>
              </a:rPr>
              <a:t>Take your homework sketch from last week and modify it to print the contents of an integer array of 99 elements, starting from the first element to the last, then from the last to the first. Use while instead of if-then. You’ll execute the sketch next week.</a:t>
            </a:r>
          </a:p>
          <a:p>
            <a:r>
              <a:rPr lang="en-US" sz="2400" dirty="0" smtClean="0"/>
              <a:t>Who was able to come up with a solution to this?</a:t>
            </a:r>
            <a:endParaRPr lang="en-US" sz="2400" dirty="0" smtClean="0"/>
          </a:p>
          <a:p>
            <a:r>
              <a:rPr lang="en-US" sz="2400" dirty="0" smtClean="0">
                <a:latin typeface="Arial Unicode MS"/>
                <a:ea typeface="Arial Unicode MS"/>
                <a:cs typeface="Arial Unicode MS"/>
                <a:sym typeface="Wingdings"/>
              </a:rPr>
              <a:t>Notice that you were </a:t>
            </a:r>
            <a:r>
              <a:rPr lang="en-US" sz="2400" i="1" dirty="0" smtClean="0">
                <a:latin typeface="Arial Unicode MS"/>
                <a:ea typeface="Arial Unicode MS"/>
                <a:cs typeface="Arial Unicode MS"/>
                <a:sym typeface="Wingdings"/>
              </a:rPr>
              <a:t>not</a:t>
            </a:r>
            <a:r>
              <a:rPr lang="en-US" sz="2400" dirty="0" smtClean="0">
                <a:latin typeface="Arial Unicode MS"/>
                <a:ea typeface="Arial Unicode MS"/>
                <a:cs typeface="Arial Unicode MS"/>
                <a:sym typeface="Wingdings"/>
              </a:rPr>
              <a:t> required to </a:t>
            </a:r>
            <a:r>
              <a:rPr lang="en-US" sz="2400" i="1" dirty="0" smtClean="0">
                <a:latin typeface="Arial Unicode MS"/>
                <a:ea typeface="Arial Unicode MS"/>
                <a:cs typeface="Arial Unicode MS"/>
                <a:sym typeface="Wingdings"/>
              </a:rPr>
              <a:t>initialize</a:t>
            </a:r>
            <a:r>
              <a:rPr lang="en-US" sz="2400" dirty="0" smtClean="0">
                <a:latin typeface="Arial Unicode MS"/>
                <a:ea typeface="Arial Unicode MS"/>
                <a:cs typeface="Arial Unicode MS"/>
                <a:sym typeface="Wingdings"/>
              </a:rPr>
              <a:t> the array (fill it with data)</a:t>
            </a:r>
            <a:endParaRPr lang="en-US" sz="2400" dirty="0" smtClean="0">
              <a:latin typeface="Arial Unicode MS"/>
              <a:ea typeface="Arial Unicode MS"/>
              <a:cs typeface="Arial Unicode MS"/>
              <a:sym typeface="Wingdings"/>
            </a:endParaRPr>
          </a:p>
          <a:p>
            <a:r>
              <a:rPr lang="en-US" sz="2400" dirty="0" smtClean="0">
                <a:latin typeface="Arial Unicode MS"/>
                <a:ea typeface="Arial Unicode MS"/>
                <a:cs typeface="Arial Unicode MS"/>
                <a:sym typeface="Wingdings"/>
              </a:rPr>
              <a:t>Discussion of different approaches to solving the problem</a:t>
            </a:r>
          </a:p>
          <a:p>
            <a:r>
              <a:rPr lang="en-US" sz="2400" dirty="0" smtClean="0">
                <a:latin typeface="Arial Unicode MS"/>
                <a:ea typeface="Arial Unicode MS"/>
                <a:cs typeface="Arial Unicode MS"/>
                <a:sym typeface="Wingdings"/>
              </a:rPr>
              <a:t>What did you see when printing out the values stored in the array?</a:t>
            </a:r>
            <a:endParaRPr lang="en-US" sz="2400" dirty="0" smtClean="0">
              <a:latin typeface="Arial Unicode MS"/>
              <a:ea typeface="Arial Unicode MS"/>
              <a:cs typeface="Arial Unicode MS"/>
              <a:sym typeface="Wingdings"/>
            </a:endParaRPr>
          </a:p>
        </p:txBody>
      </p:sp>
      <p:sp>
        <p:nvSpPr>
          <p:cNvPr id="2" name="Title 1"/>
          <p:cNvSpPr>
            <a:spLocks noGrp="1"/>
          </p:cNvSpPr>
          <p:nvPr>
            <p:ph type="title"/>
          </p:nvPr>
        </p:nvSpPr>
        <p:spPr>
          <a:xfrm>
            <a:off x="457200" y="274638"/>
            <a:ext cx="8229600" cy="563562"/>
          </a:xfrm>
        </p:spPr>
        <p:txBody>
          <a:bodyPr/>
          <a:lstStyle/>
          <a:p>
            <a:r>
              <a:rPr lang="en-US" dirty="0" smtClean="0"/>
              <a:t>Homework Review 2</a:t>
            </a:r>
            <a:endParaRPr lang="en-US" dirty="0"/>
          </a:p>
        </p:txBody>
      </p:sp>
    </p:spTree>
    <p:extLst>
      <p:ext uri="{BB962C8B-B14F-4D97-AF65-F5344CB8AC3E}">
        <p14:creationId xmlns:p14="http://schemas.microsoft.com/office/powerpoint/2010/main" val="25834592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The </a:t>
            </a:r>
            <a:r>
              <a:rPr lang="en-US" dirty="0" smtClean="0">
                <a:latin typeface="Consolas" panose="020B0609020204030204" pitchFamily="49" charset="0"/>
                <a:cs typeface="Consolas" panose="020B0609020204030204" pitchFamily="49" charset="0"/>
              </a:rPr>
              <a:t>for</a:t>
            </a:r>
            <a:r>
              <a:rPr lang="en-US" dirty="0" smtClean="0"/>
              <a:t> Loop</a:t>
            </a:r>
            <a:endParaRPr lang="en-US" dirty="0"/>
          </a:p>
        </p:txBody>
      </p:sp>
      <p:sp>
        <p:nvSpPr>
          <p:cNvPr id="3" name="Content Placeholder 2"/>
          <p:cNvSpPr>
            <a:spLocks noGrp="1"/>
          </p:cNvSpPr>
          <p:nvPr>
            <p:ph idx="1"/>
          </p:nvPr>
        </p:nvSpPr>
        <p:spPr>
          <a:xfrm>
            <a:off x="152400" y="1066800"/>
            <a:ext cx="8686800" cy="4572000"/>
          </a:xfrm>
        </p:spPr>
        <p:txBody>
          <a:bodyPr>
            <a:noAutofit/>
          </a:bodyPr>
          <a:lstStyle/>
          <a:p>
            <a:r>
              <a:rPr lang="en-US" sz="2000" dirty="0" smtClean="0"/>
              <a:t>The </a:t>
            </a:r>
            <a:r>
              <a:rPr lang="en-US" sz="2000" dirty="0" smtClean="0">
                <a:latin typeface="Consolas" panose="020B0609020204030204" pitchFamily="49" charset="0"/>
                <a:cs typeface="Consolas" panose="020B0609020204030204" pitchFamily="49" charset="0"/>
              </a:rPr>
              <a:t>for</a:t>
            </a:r>
            <a:r>
              <a:rPr lang="en-US" sz="2000" dirty="0" smtClean="0"/>
              <a:t> loop is a control structure that is more efficient than a </a:t>
            </a:r>
            <a:r>
              <a:rPr lang="en-US" sz="2000" dirty="0" smtClean="0">
                <a:latin typeface="Consolas" panose="020B0609020204030204" pitchFamily="49" charset="0"/>
                <a:cs typeface="Consolas" panose="020B0609020204030204" pitchFamily="49" charset="0"/>
              </a:rPr>
              <a:t>while</a:t>
            </a:r>
            <a:r>
              <a:rPr lang="en-US" sz="2000" dirty="0" smtClean="0"/>
              <a:t> loop and, in C++, incredibly flexible</a:t>
            </a:r>
            <a:endParaRPr lang="en-US" sz="2000" dirty="0" smtClean="0"/>
          </a:p>
          <a:p>
            <a:r>
              <a:rPr lang="en-US" sz="2000" dirty="0" smtClean="0"/>
              <a:t>It is intended to combine the conditional iteration of a </a:t>
            </a:r>
            <a:r>
              <a:rPr lang="en-US" sz="2000" dirty="0" smtClean="0">
                <a:latin typeface="Consolas" panose="020B0609020204030204" pitchFamily="49" charset="0"/>
                <a:cs typeface="Consolas" panose="020B0609020204030204" pitchFamily="49" charset="0"/>
              </a:rPr>
              <a:t>while</a:t>
            </a:r>
            <a:r>
              <a:rPr lang="en-US" sz="2000" dirty="0" smtClean="0"/>
              <a:t> loop with iterative variable modification</a:t>
            </a:r>
            <a:endParaRPr lang="en-US" sz="2000" dirty="0" smtClean="0"/>
          </a:p>
          <a:p>
            <a:r>
              <a:rPr lang="en-US" sz="2000" dirty="0" smtClean="0"/>
              <a:t>The formal syntax of the </a:t>
            </a:r>
            <a:r>
              <a:rPr lang="en-US" sz="2000" dirty="0" smtClean="0">
                <a:latin typeface="Consolas" panose="020B0609020204030204" pitchFamily="49" charset="0"/>
                <a:cs typeface="Consolas" panose="020B0609020204030204" pitchFamily="49" charset="0"/>
              </a:rPr>
              <a:t>for</a:t>
            </a:r>
            <a:r>
              <a:rPr lang="en-US" sz="2000" dirty="0" smtClean="0"/>
              <a:t> loop is:</a:t>
            </a:r>
            <a:r>
              <a:rPr lang="en-US" sz="2000" dirty="0" smtClean="0"/>
              <a:t/>
            </a:r>
            <a:br>
              <a:rPr lang="en-US" sz="2000" dirty="0" smtClean="0"/>
            </a:br>
            <a:r>
              <a:rPr lang="en-US" sz="2000" dirty="0" smtClean="0"/>
              <a:t>	</a:t>
            </a:r>
            <a:r>
              <a:rPr lang="en-US" sz="2000" dirty="0" smtClean="0">
                <a:solidFill>
                  <a:srgbClr val="FFFF00"/>
                </a:solidFill>
                <a:latin typeface="Consolas" panose="020B0609020204030204" pitchFamily="49" charset="0"/>
                <a:cs typeface="Consolas" panose="020B0609020204030204" pitchFamily="49" charset="0"/>
              </a:rPr>
              <a:t>for (</a:t>
            </a:r>
            <a:r>
              <a:rPr lang="en-US" sz="2000" b="1" i="1" dirty="0" smtClean="0">
                <a:solidFill>
                  <a:srgbClr val="FFFF00"/>
                </a:solidFill>
                <a:latin typeface="Consolas" panose="020B0609020204030204" pitchFamily="49" charset="0"/>
                <a:cs typeface="Consolas" panose="020B0609020204030204" pitchFamily="49" charset="0"/>
              </a:rPr>
              <a:t>start statement; conditional test; repeating statement</a:t>
            </a:r>
            <a:r>
              <a:rPr lang="en-US" sz="2000" dirty="0" smtClean="0">
                <a:solidFill>
                  <a:srgbClr val="FFFF00"/>
                </a:solidFill>
                <a:latin typeface="Consolas" panose="020B0609020204030204" pitchFamily="49" charset="0"/>
                <a:cs typeface="Consolas" panose="020B0609020204030204" pitchFamily="49" charset="0"/>
              </a:rPr>
              <a:t>)</a:t>
            </a:r>
            <a:r>
              <a:rPr lang="en-US" sz="2000" dirty="0" smtClean="0">
                <a:solidFill>
                  <a:srgbClr val="FFFF00"/>
                </a:solidFill>
                <a:latin typeface="Consolas" panose="020B0609020204030204" pitchFamily="49" charset="0"/>
                <a:cs typeface="Consolas" panose="020B0609020204030204" pitchFamily="49" charset="0"/>
              </a:rPr>
              <a:t/>
            </a:r>
            <a:br>
              <a:rPr lang="en-US" sz="2000" dirty="0" smtClean="0">
                <a:solidFill>
                  <a:srgbClr val="FFFF00"/>
                </a:solidFill>
                <a:latin typeface="Consolas" panose="020B0609020204030204" pitchFamily="49" charset="0"/>
                <a:cs typeface="Consolas" panose="020B0609020204030204" pitchFamily="49" charset="0"/>
              </a:rPr>
            </a:br>
            <a:r>
              <a:rPr lang="en-US" sz="2000" dirty="0" smtClean="0">
                <a:solidFill>
                  <a:srgbClr val="FFFF00"/>
                </a:solidFill>
                <a:latin typeface="Consolas" panose="020B0609020204030204" pitchFamily="49" charset="0"/>
                <a:cs typeface="Consolas" panose="020B0609020204030204" pitchFamily="49" charset="0"/>
              </a:rPr>
              <a:t>		statement;</a:t>
            </a:r>
          </a:p>
          <a:p>
            <a:r>
              <a:rPr lang="en-US" sz="2000" dirty="0" smtClean="0">
                <a:solidFill>
                  <a:srgbClr val="FFFF00"/>
                </a:solidFill>
                <a:latin typeface="Consolas" panose="020B0609020204030204" pitchFamily="49" charset="0"/>
                <a:cs typeface="Consolas" panose="020B0609020204030204" pitchFamily="49" charset="0"/>
              </a:rPr>
              <a:t>For-next </a:t>
            </a:r>
            <a:r>
              <a:rPr lang="en-US" sz="2000" dirty="0" smtClean="0"/>
              <a:t>is  almost always </a:t>
            </a:r>
            <a:r>
              <a:rPr lang="en-US" sz="2000" dirty="0" smtClean="0"/>
              <a:t>used with a code block	</a:t>
            </a:r>
            <a:br>
              <a:rPr lang="en-US" sz="2000" dirty="0" smtClean="0"/>
            </a:br>
            <a:r>
              <a:rPr lang="en-US" sz="2000" dirty="0" smtClean="0">
                <a:solidFill>
                  <a:srgbClr val="FFFF00"/>
                </a:solidFill>
                <a:latin typeface="Consolas" panose="020B0609020204030204" pitchFamily="49" charset="0"/>
                <a:cs typeface="Consolas" panose="020B0609020204030204" pitchFamily="49" charset="0"/>
              </a:rPr>
              <a:t>for (</a:t>
            </a:r>
            <a:r>
              <a:rPr lang="en-US" sz="2000" dirty="0" err="1" smtClean="0">
                <a:solidFill>
                  <a:srgbClr val="FFFF00"/>
                </a:solidFill>
                <a:latin typeface="Consolas" panose="020B0609020204030204" pitchFamily="49" charset="0"/>
                <a:cs typeface="Consolas" panose="020B0609020204030204" pitchFamily="49" charset="0"/>
              </a:rPr>
              <a:t>i</a:t>
            </a:r>
            <a:r>
              <a:rPr lang="en-US" sz="2000" dirty="0" smtClean="0">
                <a:solidFill>
                  <a:srgbClr val="FFFF00"/>
                </a:solidFill>
                <a:latin typeface="Consolas" panose="020B0609020204030204" pitchFamily="49" charset="0"/>
                <a:cs typeface="Consolas" panose="020B0609020204030204" pitchFamily="49" charset="0"/>
              </a:rPr>
              <a:t>=0; </a:t>
            </a:r>
            <a:r>
              <a:rPr lang="en-US" sz="2000" dirty="0" err="1" smtClean="0">
                <a:solidFill>
                  <a:srgbClr val="FFFF00"/>
                </a:solidFill>
                <a:latin typeface="Consolas" panose="020B0609020204030204" pitchFamily="49" charset="0"/>
                <a:cs typeface="Consolas" panose="020B0609020204030204" pitchFamily="49" charset="0"/>
              </a:rPr>
              <a:t>i</a:t>
            </a:r>
            <a:r>
              <a:rPr lang="en-US" sz="2000" dirty="0" smtClean="0">
                <a:solidFill>
                  <a:srgbClr val="FFFF00"/>
                </a:solidFill>
                <a:latin typeface="Consolas" panose="020B0609020204030204" pitchFamily="49" charset="0"/>
                <a:cs typeface="Consolas" panose="020B0609020204030204" pitchFamily="49" charset="0"/>
              </a:rPr>
              <a:t> &lt; 256; </a:t>
            </a:r>
            <a:r>
              <a:rPr lang="en-US" sz="2000" dirty="0" err="1" smtClean="0">
                <a:solidFill>
                  <a:srgbClr val="FFFF00"/>
                </a:solidFill>
                <a:latin typeface="Consolas" panose="020B0609020204030204" pitchFamily="49" charset="0"/>
                <a:cs typeface="Consolas" panose="020B0609020204030204" pitchFamily="49" charset="0"/>
              </a:rPr>
              <a:t>i</a:t>
            </a:r>
            <a:r>
              <a:rPr lang="en-US" sz="2000" dirty="0" smtClean="0">
                <a:solidFill>
                  <a:srgbClr val="FFFF00"/>
                </a:solidFill>
                <a:latin typeface="Consolas" panose="020B0609020204030204" pitchFamily="49" charset="0"/>
                <a:cs typeface="Consolas" panose="020B0609020204030204" pitchFamily="49" charset="0"/>
              </a:rPr>
              <a:t>++)</a:t>
            </a:r>
            <a:r>
              <a:rPr lang="en-US" sz="2000" dirty="0" smtClean="0">
                <a:solidFill>
                  <a:srgbClr val="FFFF00"/>
                </a:solidFill>
                <a:latin typeface="Consolas" panose="020B0609020204030204" pitchFamily="49" charset="0"/>
                <a:cs typeface="Consolas" panose="020B0609020204030204" pitchFamily="49" charset="0"/>
              </a:rPr>
              <a:t/>
            </a:r>
            <a:br>
              <a:rPr lang="en-US" sz="2000" dirty="0" smtClean="0">
                <a:solidFill>
                  <a:srgbClr val="FFFF00"/>
                </a:solidFill>
                <a:latin typeface="Consolas" panose="020B0609020204030204" pitchFamily="49" charset="0"/>
                <a:cs typeface="Consolas" panose="020B0609020204030204" pitchFamily="49" charset="0"/>
              </a:rPr>
            </a:br>
            <a:r>
              <a:rPr lang="en-US" sz="2000" dirty="0">
                <a:solidFill>
                  <a:srgbClr val="FFFF00"/>
                </a:solidFill>
                <a:latin typeface="Consolas" panose="020B0609020204030204" pitchFamily="49" charset="0"/>
                <a:cs typeface="Consolas" panose="020B0609020204030204" pitchFamily="49" charset="0"/>
              </a:rPr>
              <a:t>{</a:t>
            </a:r>
            <a:r>
              <a:rPr lang="en-US" sz="2000" dirty="0" smtClean="0">
                <a:solidFill>
                  <a:srgbClr val="FFFF00"/>
                </a:solidFill>
                <a:latin typeface="Consolas" panose="020B0609020204030204" pitchFamily="49" charset="0"/>
                <a:cs typeface="Consolas" panose="020B0609020204030204" pitchFamily="49" charset="0"/>
              </a:rPr>
              <a:t/>
            </a:r>
            <a:br>
              <a:rPr lang="en-US" sz="2000" dirty="0" smtClean="0">
                <a:solidFill>
                  <a:srgbClr val="FFFF00"/>
                </a:solidFill>
                <a:latin typeface="Consolas" panose="020B0609020204030204" pitchFamily="49" charset="0"/>
                <a:cs typeface="Consolas" panose="020B0609020204030204" pitchFamily="49" charset="0"/>
              </a:rPr>
            </a:br>
            <a:r>
              <a:rPr lang="en-US" sz="2000" dirty="0" smtClean="0">
                <a:solidFill>
                  <a:srgbClr val="FFFF00"/>
                </a:solidFill>
                <a:latin typeface="Consolas" panose="020B0609020204030204" pitchFamily="49" charset="0"/>
                <a:cs typeface="Consolas" panose="020B0609020204030204" pitchFamily="49" charset="0"/>
              </a:rPr>
              <a:t>		</a:t>
            </a:r>
            <a:r>
              <a:rPr lang="en-US" sz="2000" dirty="0" err="1" smtClean="0">
                <a:solidFill>
                  <a:srgbClr val="FFFF00"/>
                </a:solidFill>
                <a:latin typeface="Consolas" panose="020B0609020204030204" pitchFamily="49" charset="0"/>
                <a:cs typeface="Consolas" panose="020B0609020204030204" pitchFamily="49" charset="0"/>
              </a:rPr>
              <a:t>Serial.print</a:t>
            </a:r>
            <a:r>
              <a:rPr lang="en-US" sz="2000" dirty="0" smtClean="0">
                <a:solidFill>
                  <a:srgbClr val="FFFF00"/>
                </a:solidFill>
                <a:latin typeface="Consolas" panose="020B0609020204030204" pitchFamily="49" charset="0"/>
                <a:cs typeface="Consolas" panose="020B0609020204030204" pitchFamily="49" charset="0"/>
              </a:rPr>
              <a:t>(“ASCII: ”); </a:t>
            </a:r>
            <a:r>
              <a:rPr lang="en-US" sz="2000" dirty="0" err="1" smtClean="0">
                <a:solidFill>
                  <a:srgbClr val="FFFF00"/>
                </a:solidFill>
                <a:latin typeface="Consolas" panose="020B0609020204030204" pitchFamily="49" charset="0"/>
                <a:cs typeface="Consolas" panose="020B0609020204030204" pitchFamily="49" charset="0"/>
              </a:rPr>
              <a:t>Serial.println</a:t>
            </a:r>
            <a:r>
              <a:rPr lang="en-US" sz="2000" dirty="0" smtClean="0">
                <a:solidFill>
                  <a:srgbClr val="FFFF00"/>
                </a:solidFill>
                <a:latin typeface="Consolas" panose="020B0609020204030204" pitchFamily="49" charset="0"/>
                <a:cs typeface="Consolas" panose="020B0609020204030204" pitchFamily="49" charset="0"/>
              </a:rPr>
              <a:t>(</a:t>
            </a:r>
            <a:r>
              <a:rPr lang="en-US" sz="2000" dirty="0" err="1" smtClean="0">
                <a:solidFill>
                  <a:srgbClr val="FFFF00"/>
                </a:solidFill>
                <a:latin typeface="Consolas" panose="020B0609020204030204" pitchFamily="49" charset="0"/>
                <a:cs typeface="Consolas" panose="020B0609020204030204" pitchFamily="49" charset="0"/>
              </a:rPr>
              <a:t>i</a:t>
            </a:r>
            <a:r>
              <a:rPr lang="en-US" sz="2000" dirty="0" smtClean="0">
                <a:solidFill>
                  <a:srgbClr val="FFFF00"/>
                </a:solidFill>
                <a:latin typeface="Consolas" panose="020B0609020204030204" pitchFamily="49" charset="0"/>
                <a:cs typeface="Consolas" panose="020B0609020204030204" pitchFamily="49" charset="0"/>
              </a:rPr>
              <a:t>);</a:t>
            </a:r>
            <a:br>
              <a:rPr lang="en-US" sz="2000" dirty="0" smtClean="0">
                <a:solidFill>
                  <a:srgbClr val="FFFF00"/>
                </a:solidFill>
                <a:latin typeface="Consolas" panose="020B0609020204030204" pitchFamily="49" charset="0"/>
                <a:cs typeface="Consolas" panose="020B0609020204030204" pitchFamily="49" charset="0"/>
              </a:rPr>
            </a:br>
            <a:r>
              <a:rPr lang="en-US" sz="2000" dirty="0" smtClean="0">
                <a:solidFill>
                  <a:srgbClr val="FFFF00"/>
                </a:solidFill>
                <a:latin typeface="Consolas" panose="020B0609020204030204" pitchFamily="49" charset="0"/>
                <a:cs typeface="Consolas" panose="020B0609020204030204" pitchFamily="49" charset="0"/>
              </a:rPr>
              <a:t>		</a:t>
            </a:r>
            <a:r>
              <a:rPr lang="en-US" sz="2000" dirty="0" err="1" smtClean="0">
                <a:solidFill>
                  <a:srgbClr val="FFFF00"/>
                </a:solidFill>
                <a:latin typeface="Consolas" panose="020B0609020204030204" pitchFamily="49" charset="0"/>
                <a:cs typeface="Consolas" panose="020B0609020204030204" pitchFamily="49" charset="0"/>
              </a:rPr>
              <a:t>Serial.print</a:t>
            </a:r>
            <a:r>
              <a:rPr lang="en-US" sz="2000" dirty="0" smtClean="0">
                <a:solidFill>
                  <a:srgbClr val="FFFF00"/>
                </a:solidFill>
                <a:latin typeface="Consolas" panose="020B0609020204030204" pitchFamily="49" charset="0"/>
                <a:cs typeface="Consolas" panose="020B0609020204030204" pitchFamily="49" charset="0"/>
              </a:rPr>
              <a:t> (“DEC: ”); </a:t>
            </a:r>
            <a:r>
              <a:rPr lang="en-US" sz="2000" dirty="0" err="1" smtClean="0">
                <a:solidFill>
                  <a:srgbClr val="FFFF00"/>
                </a:solidFill>
                <a:latin typeface="Consolas" panose="020B0609020204030204" pitchFamily="49" charset="0"/>
                <a:cs typeface="Consolas" panose="020B0609020204030204" pitchFamily="49" charset="0"/>
              </a:rPr>
              <a:t>Serial.println</a:t>
            </a:r>
            <a:r>
              <a:rPr lang="en-US" sz="2000" dirty="0" smtClean="0">
                <a:solidFill>
                  <a:srgbClr val="FFFF00"/>
                </a:solidFill>
                <a:latin typeface="Consolas" panose="020B0609020204030204" pitchFamily="49" charset="0"/>
                <a:cs typeface="Consolas" panose="020B0609020204030204" pitchFamily="49" charset="0"/>
              </a:rPr>
              <a:t>(</a:t>
            </a:r>
            <a:r>
              <a:rPr lang="en-US" sz="2000" dirty="0" err="1" smtClean="0">
                <a:solidFill>
                  <a:srgbClr val="FFFF00"/>
                </a:solidFill>
                <a:latin typeface="Consolas" panose="020B0609020204030204" pitchFamily="49" charset="0"/>
                <a:cs typeface="Consolas" panose="020B0609020204030204" pitchFamily="49" charset="0"/>
              </a:rPr>
              <a:t>i</a:t>
            </a:r>
            <a:r>
              <a:rPr lang="en-US" sz="2000" dirty="0" smtClean="0">
                <a:solidFill>
                  <a:srgbClr val="FFFF00"/>
                </a:solidFill>
                <a:latin typeface="Consolas" panose="020B0609020204030204" pitchFamily="49" charset="0"/>
                <a:cs typeface="Consolas" panose="020B0609020204030204" pitchFamily="49" charset="0"/>
              </a:rPr>
              <a:t>, </a:t>
            </a:r>
            <a:r>
              <a:rPr lang="en-US" sz="2000" dirty="0" smtClean="0">
                <a:solidFill>
                  <a:srgbClr val="FFFF00"/>
                </a:solidFill>
                <a:latin typeface="Consolas" panose="020B0609020204030204" pitchFamily="49" charset="0"/>
                <a:cs typeface="Consolas" panose="020B0609020204030204" pitchFamily="49" charset="0"/>
              </a:rPr>
              <a:t>DEC</a:t>
            </a:r>
            <a:r>
              <a:rPr lang="en-US" sz="2000" dirty="0" smtClean="0">
                <a:solidFill>
                  <a:srgbClr val="FFFF00"/>
                </a:solidFill>
                <a:latin typeface="Consolas" panose="020B0609020204030204" pitchFamily="49" charset="0"/>
                <a:cs typeface="Consolas" panose="020B0609020204030204" pitchFamily="49" charset="0"/>
              </a:rPr>
              <a:t>);</a:t>
            </a:r>
            <a:r>
              <a:rPr lang="en-US" sz="2000" dirty="0" smtClean="0">
                <a:solidFill>
                  <a:srgbClr val="FFFF00"/>
                </a:solidFill>
                <a:latin typeface="Consolas" panose="020B0609020204030204" pitchFamily="49" charset="0"/>
                <a:cs typeface="Consolas" panose="020B0609020204030204" pitchFamily="49" charset="0"/>
              </a:rPr>
              <a:t/>
            </a:r>
            <a:br>
              <a:rPr lang="en-US" sz="2000" dirty="0" smtClean="0">
                <a:solidFill>
                  <a:srgbClr val="FFFF00"/>
                </a:solidFill>
                <a:latin typeface="Consolas" panose="020B0609020204030204" pitchFamily="49" charset="0"/>
                <a:cs typeface="Consolas" panose="020B0609020204030204" pitchFamily="49" charset="0"/>
              </a:rPr>
            </a:br>
            <a:r>
              <a:rPr lang="en-US" sz="2000" dirty="0" smtClean="0">
                <a:solidFill>
                  <a:srgbClr val="FFFF00"/>
                </a:solidFill>
                <a:latin typeface="Consolas" panose="020B0609020204030204" pitchFamily="49" charset="0"/>
                <a:cs typeface="Consolas" panose="020B0609020204030204" pitchFamily="49" charset="0"/>
              </a:rPr>
              <a:t>}</a:t>
            </a:r>
          </a:p>
          <a:p>
            <a:r>
              <a:rPr lang="en-US" sz="1400" dirty="0" smtClean="0"/>
              <a:t>Historical note: In BASIC and other languages, the </a:t>
            </a:r>
            <a:r>
              <a:rPr lang="en-US" sz="1400" dirty="0" smtClean="0">
                <a:latin typeface="Consolas" panose="020B0609020204030204" pitchFamily="49" charset="0"/>
                <a:cs typeface="Consolas" panose="020B0609020204030204" pitchFamily="49" charset="0"/>
              </a:rPr>
              <a:t>for</a:t>
            </a:r>
            <a:r>
              <a:rPr lang="en-US" sz="1400" dirty="0" smtClean="0"/>
              <a:t> loop is implemented more simply as a FOR-NEXT combination using only a single variable, and typically only single increment, thus:</a:t>
            </a:r>
            <a:br>
              <a:rPr lang="en-US" sz="1400" dirty="0" smtClean="0"/>
            </a:br>
            <a:r>
              <a:rPr lang="en-US" sz="1400" dirty="0" smtClean="0"/>
              <a:t>	</a:t>
            </a:r>
            <a:r>
              <a:rPr lang="en-US" sz="1400" dirty="0" smtClean="0">
                <a:latin typeface="Consolas" panose="020B0609020204030204" pitchFamily="49" charset="0"/>
                <a:cs typeface="Consolas" panose="020B0609020204030204" pitchFamily="49" charset="0"/>
              </a:rPr>
              <a:t>FOR N = 1 TO 100</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NEXT N</a:t>
            </a:r>
            <a:endParaRPr lang="en-US" sz="1400" dirty="0" smtClean="0">
              <a:solidFill>
                <a:srgbClr val="FFFF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01489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lstStyle/>
          <a:p>
            <a:r>
              <a:rPr lang="en-US" sz="3200" dirty="0" smtClean="0"/>
              <a:t>The For Loop – </a:t>
            </a:r>
            <a:r>
              <a:rPr lang="en-US" sz="3200" dirty="0" smtClean="0"/>
              <a:t>Let’s Give It A Go</a:t>
            </a:r>
            <a:endParaRPr lang="en-US" sz="3200" dirty="0"/>
          </a:p>
        </p:txBody>
      </p:sp>
      <p:sp>
        <p:nvSpPr>
          <p:cNvPr id="6" name="Content Placeholder 2"/>
          <p:cNvSpPr txBox="1">
            <a:spLocks/>
          </p:cNvSpPr>
          <p:nvPr/>
        </p:nvSpPr>
        <p:spPr>
          <a:xfrm>
            <a:off x="304800" y="838200"/>
            <a:ext cx="8534400" cy="762000"/>
          </a:xfrm>
          <a:prstGeom prst="rect">
            <a:avLst/>
          </a:prstGeom>
          <a:ln w="19050">
            <a:noFill/>
          </a:ln>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000" b="1" dirty="0" smtClean="0">
                <a:ea typeface="Segoe UI Symbol"/>
                <a:sym typeface="Wingdings"/>
              </a:rPr>
              <a:t>Load Sketch 6A, then modify it to use a </a:t>
            </a:r>
            <a:r>
              <a:rPr lang="en-US" sz="2000" b="1" dirty="0" smtClean="0">
                <a:latin typeface="Consolas" panose="020B0609020204030204" pitchFamily="49" charset="0"/>
                <a:ea typeface="Segoe UI Symbol"/>
                <a:cs typeface="Consolas" panose="020B0609020204030204" pitchFamily="49" charset="0"/>
                <a:sym typeface="Wingdings"/>
              </a:rPr>
              <a:t>for-next</a:t>
            </a:r>
            <a:r>
              <a:rPr lang="en-US" sz="2000" b="1" dirty="0" smtClean="0">
                <a:ea typeface="Segoe UI Symbol"/>
                <a:sym typeface="Wingdings"/>
              </a:rPr>
              <a:t> loop instead of </a:t>
            </a:r>
            <a:r>
              <a:rPr lang="en-US" sz="2000" b="1" dirty="0" smtClean="0">
                <a:latin typeface="Consolas" panose="020B0609020204030204" pitchFamily="49" charset="0"/>
                <a:ea typeface="Segoe UI Symbol"/>
                <a:cs typeface="Consolas" panose="020B0609020204030204" pitchFamily="49" charset="0"/>
                <a:sym typeface="Wingdings"/>
              </a:rPr>
              <a:t>while</a:t>
            </a:r>
            <a:r>
              <a:rPr lang="en-US" sz="2000" b="1" dirty="0" smtClean="0">
                <a:ea typeface="Segoe UI Symbol"/>
                <a:sym typeface="Wingdings"/>
              </a:rPr>
              <a:t>. Remember that ; semicolon statement terminators are </a:t>
            </a:r>
            <a:r>
              <a:rPr lang="en-US" sz="2000" b="1" i="1" dirty="0" smtClean="0">
                <a:ea typeface="Segoe UI Symbol"/>
                <a:sym typeface="Wingdings"/>
              </a:rPr>
              <a:t>never</a:t>
            </a:r>
            <a:r>
              <a:rPr lang="en-US" sz="2000" b="1" dirty="0" smtClean="0">
                <a:ea typeface="Segoe UI Symbol"/>
                <a:sym typeface="Wingdings"/>
              </a:rPr>
              <a:t> optional, and C is </a:t>
            </a:r>
            <a:r>
              <a:rPr lang="en-US" sz="2000" b="1" i="1" dirty="0" smtClean="0">
                <a:ea typeface="Segoe UI Symbol"/>
                <a:sym typeface="Wingdings"/>
              </a:rPr>
              <a:t>case-sensitive</a:t>
            </a:r>
            <a:r>
              <a:rPr lang="en-US" sz="2000" b="1" dirty="0" smtClean="0">
                <a:ea typeface="Segoe UI Symbol"/>
                <a:sym typeface="Wingdings"/>
              </a:rPr>
              <a:t>!</a:t>
            </a:r>
            <a:endParaRPr lang="en-US" sz="2000" b="1" dirty="0"/>
          </a:p>
        </p:txBody>
      </p:sp>
      <p:sp>
        <p:nvSpPr>
          <p:cNvPr id="9" name="Content Placeholder 2"/>
          <p:cNvSpPr txBox="1">
            <a:spLocks/>
          </p:cNvSpPr>
          <p:nvPr/>
        </p:nvSpPr>
        <p:spPr>
          <a:xfrm>
            <a:off x="746760" y="6388935"/>
            <a:ext cx="8229600" cy="381000"/>
          </a:xfrm>
          <a:prstGeom prst="rect">
            <a:avLst/>
          </a:prstGeom>
          <a:ln w="19050">
            <a:noFill/>
          </a:ln>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800" b="1" dirty="0" smtClean="0">
                <a:ea typeface="Segoe UI Symbol"/>
                <a:sym typeface="Wingdings"/>
              </a:rPr>
              <a:t>Did it work? If not, what went wrong?</a:t>
            </a:r>
            <a:endParaRPr lang="en-US" sz="1800" b="1" dirty="0"/>
          </a:p>
        </p:txBody>
      </p:sp>
      <p:sp>
        <p:nvSpPr>
          <p:cNvPr id="7" name="TextBox 6"/>
          <p:cNvSpPr txBox="1"/>
          <p:nvPr/>
        </p:nvSpPr>
        <p:spPr>
          <a:xfrm>
            <a:off x="411480" y="1676400"/>
            <a:ext cx="8534400" cy="4616648"/>
          </a:xfrm>
          <a:prstGeom prst="rect">
            <a:avLst/>
          </a:prstGeom>
          <a:noFill/>
        </p:spPr>
        <p:txBody>
          <a:bodyPr wrap="square" rtlCol="0">
            <a:spAutoFit/>
          </a:bodyPr>
          <a:lstStyle/>
          <a:p>
            <a:r>
              <a:rPr lang="en-US" sz="1400" b="1" dirty="0">
                <a:solidFill>
                  <a:srgbClr val="FFFF00"/>
                </a:solidFill>
                <a:latin typeface="Lucida Console" panose="020B0609040504020204" pitchFamily="49" charset="0"/>
              </a:rPr>
              <a:t>char c;</a:t>
            </a:r>
          </a:p>
          <a:p>
            <a:r>
              <a:rPr lang="en-US" sz="1400" b="1" dirty="0">
                <a:solidFill>
                  <a:srgbClr val="FFFF00"/>
                </a:solidFill>
                <a:latin typeface="Lucida Console" panose="020B0609040504020204" pitchFamily="49" charset="0"/>
              </a:rPr>
              <a:t>void setup() </a:t>
            </a:r>
          </a:p>
          <a:p>
            <a:r>
              <a:rPr lang="en-US" sz="1400" b="1" dirty="0">
                <a:solidFill>
                  <a:srgbClr val="FFFF00"/>
                </a:solidFill>
                <a:latin typeface="Lucida Console" panose="020B0609040504020204" pitchFamily="49" charset="0"/>
              </a:rPr>
              <a:t>{</a:t>
            </a:r>
          </a:p>
          <a:p>
            <a:r>
              <a:rPr lang="en-US" sz="1400" b="1" dirty="0">
                <a:solidFill>
                  <a:srgbClr val="FFFF00"/>
                </a:solidFill>
                <a:latin typeface="Lucida Console" panose="020B0609040504020204" pitchFamily="49" charset="0"/>
              </a:rPr>
              <a:t>  // Setup port for serial monitor</a:t>
            </a:r>
          </a:p>
          <a:p>
            <a:r>
              <a:rPr lang="en-US" sz="1400" b="1" dirty="0">
                <a:solidFill>
                  <a:srgbClr val="FFFF00"/>
                </a:solidFill>
                <a:latin typeface="Lucida Console" panose="020B0609040504020204" pitchFamily="49" charset="0"/>
              </a:rPr>
              <a:t>  </a:t>
            </a:r>
            <a:r>
              <a:rPr lang="en-US" sz="1400" b="1" dirty="0" err="1">
                <a:solidFill>
                  <a:srgbClr val="FFFF00"/>
                </a:solidFill>
                <a:latin typeface="Lucida Console" panose="020B0609040504020204" pitchFamily="49" charset="0"/>
              </a:rPr>
              <a:t>Serial.begin</a:t>
            </a:r>
            <a:r>
              <a:rPr lang="en-US" sz="1400" b="1" dirty="0">
                <a:solidFill>
                  <a:srgbClr val="FFFF00"/>
                </a:solidFill>
                <a:latin typeface="Lucida Console" panose="020B0609040504020204" pitchFamily="49" charset="0"/>
              </a:rPr>
              <a:t>(9600);</a:t>
            </a:r>
          </a:p>
          <a:p>
            <a:r>
              <a:rPr lang="en-US" sz="1400" b="1" dirty="0">
                <a:solidFill>
                  <a:srgbClr val="FFFF00"/>
                </a:solidFill>
                <a:latin typeface="Lucida Console" panose="020B0609040504020204" pitchFamily="49" charset="0"/>
              </a:rPr>
              <a:t>}</a:t>
            </a:r>
          </a:p>
          <a:p>
            <a:endParaRPr lang="en-US" sz="1400" b="1" dirty="0">
              <a:solidFill>
                <a:srgbClr val="FFFF00"/>
              </a:solidFill>
              <a:latin typeface="Lucida Console" panose="020B0609040504020204" pitchFamily="49" charset="0"/>
            </a:endParaRPr>
          </a:p>
          <a:p>
            <a:r>
              <a:rPr lang="en-US" sz="1400" b="1" dirty="0">
                <a:solidFill>
                  <a:srgbClr val="FFFF00"/>
                </a:solidFill>
                <a:latin typeface="Lucida Console" panose="020B0609040504020204" pitchFamily="49" charset="0"/>
              </a:rPr>
              <a:t>// Still printing the ASCII character set!</a:t>
            </a:r>
          </a:p>
          <a:p>
            <a:r>
              <a:rPr lang="en-US" sz="1400" b="1" dirty="0">
                <a:solidFill>
                  <a:srgbClr val="FFFF00"/>
                </a:solidFill>
                <a:latin typeface="Lucida Console" panose="020B0609040504020204" pitchFamily="49" charset="0"/>
              </a:rPr>
              <a:t>void loop() </a:t>
            </a:r>
          </a:p>
          <a:p>
            <a:r>
              <a:rPr lang="en-US" sz="1400" b="1" dirty="0">
                <a:solidFill>
                  <a:srgbClr val="FFFF00"/>
                </a:solidFill>
                <a:latin typeface="Lucida Console" panose="020B0609040504020204" pitchFamily="49" charset="0"/>
              </a:rPr>
              <a:t>{</a:t>
            </a:r>
          </a:p>
          <a:p>
            <a:r>
              <a:rPr lang="en-US" sz="1400" b="1" dirty="0">
                <a:solidFill>
                  <a:srgbClr val="FFFF00"/>
                </a:solidFill>
                <a:latin typeface="Lucida Console" panose="020B0609040504020204" pitchFamily="49" charset="0"/>
              </a:rPr>
              <a:t>  c = 0;</a:t>
            </a:r>
          </a:p>
          <a:p>
            <a:r>
              <a:rPr lang="en-US" sz="1400" b="1" dirty="0">
                <a:solidFill>
                  <a:srgbClr val="FFFF00"/>
                </a:solidFill>
                <a:latin typeface="Lucida Console" panose="020B0609040504020204" pitchFamily="49" charset="0"/>
              </a:rPr>
              <a:t>  while(c &lt; 256)</a:t>
            </a:r>
          </a:p>
          <a:p>
            <a:r>
              <a:rPr lang="en-US" sz="1400" b="1" dirty="0">
                <a:solidFill>
                  <a:srgbClr val="FFFF00"/>
                </a:solidFill>
                <a:latin typeface="Lucida Console" panose="020B0609040504020204" pitchFamily="49" charset="0"/>
              </a:rPr>
              <a:t>  {</a:t>
            </a:r>
          </a:p>
          <a:p>
            <a:r>
              <a:rPr lang="en-US" sz="1400" b="1" dirty="0">
                <a:solidFill>
                  <a:srgbClr val="FFFF00"/>
                </a:solidFill>
                <a:latin typeface="Lucida Console" panose="020B0609040504020204" pitchFamily="49" charset="0"/>
              </a:rPr>
              <a:t>     </a:t>
            </a:r>
            <a:r>
              <a:rPr lang="en-US" sz="1400" b="1" dirty="0" err="1">
                <a:solidFill>
                  <a:srgbClr val="FFFF00"/>
                </a:solidFill>
                <a:latin typeface="Lucida Console" panose="020B0609040504020204" pitchFamily="49" charset="0"/>
              </a:rPr>
              <a:t>Serial.print</a:t>
            </a:r>
            <a:r>
              <a:rPr lang="en-US" sz="1400" b="1" dirty="0">
                <a:solidFill>
                  <a:srgbClr val="FFFF00"/>
                </a:solidFill>
                <a:latin typeface="Lucida Console" panose="020B0609040504020204" pitchFamily="49" charset="0"/>
              </a:rPr>
              <a:t>("ASCII: "); </a:t>
            </a:r>
            <a:r>
              <a:rPr lang="en-US" sz="1400" b="1" dirty="0" err="1">
                <a:solidFill>
                  <a:srgbClr val="FFFF00"/>
                </a:solidFill>
                <a:latin typeface="Lucida Console" panose="020B0609040504020204" pitchFamily="49" charset="0"/>
              </a:rPr>
              <a:t>Serial.println</a:t>
            </a:r>
            <a:r>
              <a:rPr lang="en-US" sz="1400" b="1" dirty="0">
                <a:solidFill>
                  <a:srgbClr val="FFFF00"/>
                </a:solidFill>
                <a:latin typeface="Lucida Console" panose="020B0609040504020204" pitchFamily="49" charset="0"/>
              </a:rPr>
              <a:t>(c);</a:t>
            </a:r>
            <a:br>
              <a:rPr lang="en-US" sz="1400" b="1" dirty="0">
                <a:solidFill>
                  <a:srgbClr val="FFFF00"/>
                </a:solidFill>
                <a:latin typeface="Lucida Console" panose="020B0609040504020204" pitchFamily="49" charset="0"/>
              </a:rPr>
            </a:br>
            <a:r>
              <a:rPr lang="en-US" sz="1400" b="1" dirty="0">
                <a:solidFill>
                  <a:srgbClr val="FFFF00"/>
                </a:solidFill>
                <a:latin typeface="Lucida Console" panose="020B0609040504020204" pitchFamily="49" charset="0"/>
              </a:rPr>
              <a:t>      </a:t>
            </a:r>
          </a:p>
          <a:p>
            <a:r>
              <a:rPr lang="en-US" sz="1400" b="1" dirty="0">
                <a:solidFill>
                  <a:srgbClr val="FFFF00"/>
                </a:solidFill>
                <a:latin typeface="Lucida Console" panose="020B0609040504020204" pitchFamily="49" charset="0"/>
              </a:rPr>
              <a:t>     </a:t>
            </a:r>
            <a:r>
              <a:rPr lang="en-US" sz="1400" b="1" dirty="0" err="1">
                <a:solidFill>
                  <a:srgbClr val="FFFF00"/>
                </a:solidFill>
                <a:latin typeface="Lucida Console" panose="020B0609040504020204" pitchFamily="49" charset="0"/>
              </a:rPr>
              <a:t>Serial.print</a:t>
            </a:r>
            <a:r>
              <a:rPr lang="en-US" sz="1400" b="1" dirty="0">
                <a:solidFill>
                  <a:srgbClr val="FFFF00"/>
                </a:solidFill>
                <a:latin typeface="Lucida Console" panose="020B0609040504020204" pitchFamily="49" charset="0"/>
              </a:rPr>
              <a:t> ("DEC: "); </a:t>
            </a:r>
            <a:r>
              <a:rPr lang="en-US" sz="1400" b="1" dirty="0" err="1">
                <a:solidFill>
                  <a:srgbClr val="FFFF00"/>
                </a:solidFill>
                <a:latin typeface="Lucida Console" panose="020B0609040504020204" pitchFamily="49" charset="0"/>
              </a:rPr>
              <a:t>Serial.println</a:t>
            </a:r>
            <a:r>
              <a:rPr lang="en-US" sz="1400" b="1" dirty="0">
                <a:solidFill>
                  <a:srgbClr val="FFFF00"/>
                </a:solidFill>
                <a:latin typeface="Lucida Console" panose="020B0609040504020204" pitchFamily="49" charset="0"/>
              </a:rPr>
              <a:t>(c, DEC);    </a:t>
            </a:r>
          </a:p>
          <a:p>
            <a:r>
              <a:rPr lang="en-US" sz="1400" b="1" dirty="0">
                <a:solidFill>
                  <a:srgbClr val="FFFF00"/>
                </a:solidFill>
                <a:latin typeface="Lucida Console" panose="020B0609040504020204" pitchFamily="49" charset="0"/>
              </a:rPr>
              <a:t>     </a:t>
            </a:r>
            <a:r>
              <a:rPr lang="en-US" sz="1400" b="1" dirty="0" err="1">
                <a:solidFill>
                  <a:srgbClr val="FFFF00"/>
                </a:solidFill>
                <a:latin typeface="Lucida Console" panose="020B0609040504020204" pitchFamily="49" charset="0"/>
              </a:rPr>
              <a:t>c++</a:t>
            </a:r>
            <a:r>
              <a:rPr lang="en-US" sz="1400" b="1" dirty="0">
                <a:solidFill>
                  <a:srgbClr val="FFFF00"/>
                </a:solidFill>
                <a:latin typeface="Lucida Console" panose="020B0609040504020204" pitchFamily="49" charset="0"/>
              </a:rPr>
              <a:t>;</a:t>
            </a:r>
            <a:br>
              <a:rPr lang="en-US" sz="1400" b="1" dirty="0">
                <a:solidFill>
                  <a:srgbClr val="FFFF00"/>
                </a:solidFill>
                <a:latin typeface="Lucida Console" panose="020B0609040504020204" pitchFamily="49" charset="0"/>
              </a:rPr>
            </a:br>
            <a:r>
              <a:rPr lang="en-US" sz="1400" b="1" dirty="0">
                <a:solidFill>
                  <a:srgbClr val="FFFF00"/>
                </a:solidFill>
                <a:latin typeface="Lucida Console" panose="020B0609040504020204" pitchFamily="49" charset="0"/>
              </a:rPr>
              <a:t>     </a:t>
            </a:r>
          </a:p>
          <a:p>
            <a:r>
              <a:rPr lang="en-US" sz="1400" b="1" dirty="0">
                <a:solidFill>
                  <a:srgbClr val="FFFF00"/>
                </a:solidFill>
                <a:latin typeface="Lucida Console" panose="020B0609040504020204" pitchFamily="49" charset="0"/>
              </a:rPr>
              <a:t>     delay(500);</a:t>
            </a:r>
          </a:p>
          <a:p>
            <a:r>
              <a:rPr lang="en-US" sz="1400" b="1" dirty="0">
                <a:solidFill>
                  <a:srgbClr val="FFFF00"/>
                </a:solidFill>
                <a:latin typeface="Lucida Console" panose="020B0609040504020204" pitchFamily="49" charset="0"/>
              </a:rPr>
              <a:t>  }</a:t>
            </a:r>
          </a:p>
          <a:p>
            <a:r>
              <a:rPr lang="en-US" sz="1400" b="1" dirty="0">
                <a:solidFill>
                  <a:srgbClr val="FFFF00"/>
                </a:solidFill>
                <a:latin typeface="Lucida Console" panose="020B0609040504020204" pitchFamily="49" charset="0"/>
              </a:rPr>
              <a:t>}</a:t>
            </a:r>
            <a:endParaRPr lang="en-US" sz="1400" b="1" dirty="0">
              <a:solidFill>
                <a:srgbClr val="FFFF00"/>
              </a:solidFill>
              <a:latin typeface="Lucida Console" panose="020B0609040504020204" pitchFamily="49" charset="0"/>
            </a:endParaRPr>
          </a:p>
        </p:txBody>
      </p:sp>
    </p:spTree>
    <p:extLst>
      <p:ext uri="{BB962C8B-B14F-4D97-AF65-F5344CB8AC3E}">
        <p14:creationId xmlns:p14="http://schemas.microsoft.com/office/powerpoint/2010/main" val="1273340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sz="3200" dirty="0" smtClean="0"/>
              <a:t>The SPI Protocol</a:t>
            </a:r>
            <a:endParaRPr lang="en-US" sz="3200" dirty="0"/>
          </a:p>
        </p:txBody>
      </p:sp>
      <p:sp>
        <p:nvSpPr>
          <p:cNvPr id="3" name="Content Placeholder 2"/>
          <p:cNvSpPr>
            <a:spLocks noGrp="1"/>
          </p:cNvSpPr>
          <p:nvPr>
            <p:ph idx="1"/>
          </p:nvPr>
        </p:nvSpPr>
        <p:spPr>
          <a:xfrm>
            <a:off x="457200" y="914400"/>
            <a:ext cx="8229600" cy="5638800"/>
          </a:xfrm>
        </p:spPr>
        <p:txBody>
          <a:bodyPr>
            <a:normAutofit lnSpcReduction="10000"/>
          </a:bodyPr>
          <a:lstStyle/>
          <a:p>
            <a:pPr>
              <a:spcBef>
                <a:spcPts val="1200"/>
              </a:spcBef>
            </a:pPr>
            <a:r>
              <a:rPr lang="en-US" sz="2400" dirty="0" smtClean="0"/>
              <a:t>Serial data transmission protocols transmit the bits of a number (which may also be a character) </a:t>
            </a:r>
            <a:r>
              <a:rPr lang="en-US" sz="2400" i="1" dirty="0" smtClean="0"/>
              <a:t>sequentially</a:t>
            </a:r>
            <a:endParaRPr lang="en-US" sz="2400" i="1" dirty="0" smtClean="0"/>
          </a:p>
          <a:p>
            <a:pPr>
              <a:spcBef>
                <a:spcPts val="1200"/>
              </a:spcBef>
            </a:pPr>
            <a:r>
              <a:rPr lang="en-US" sz="2400" dirty="0" smtClean="0"/>
              <a:t>SPI, the </a:t>
            </a:r>
            <a:r>
              <a:rPr lang="en-US" sz="2400" i="1" dirty="0" smtClean="0"/>
              <a:t>Serial Peripheral Interface</a:t>
            </a:r>
            <a:r>
              <a:rPr lang="en-US" sz="2400" dirty="0" smtClean="0"/>
              <a:t>, is a </a:t>
            </a:r>
            <a:r>
              <a:rPr lang="en-US" sz="2400" i="1" dirty="0" smtClean="0"/>
              <a:t>very</a:t>
            </a:r>
            <a:r>
              <a:rPr lang="en-US" sz="2400" dirty="0" smtClean="0"/>
              <a:t> fast serial protocol used for communication between microcontrollers and peripherals (devices that are attached to the </a:t>
            </a:r>
            <a:r>
              <a:rPr lang="en-US" sz="2400" dirty="0" err="1" smtClean="0"/>
              <a:t>uC</a:t>
            </a:r>
            <a:r>
              <a:rPr lang="en-US" sz="2400" dirty="0" smtClean="0"/>
              <a:t>).</a:t>
            </a:r>
            <a:endParaRPr lang="en-US" dirty="0"/>
          </a:p>
          <a:p>
            <a:pPr>
              <a:spcBef>
                <a:spcPts val="1200"/>
              </a:spcBef>
            </a:pPr>
            <a:r>
              <a:rPr lang="en-US" sz="2400" dirty="0" smtClean="0"/>
              <a:t>SPI uses a so-called master-slave architecture (not a social statement!) where the microcontroller (master) selects the peripheral (slave) it wants to talk to and tells it what to do. Peripherals </a:t>
            </a:r>
            <a:r>
              <a:rPr lang="en-US" sz="2400" i="1" dirty="0" smtClean="0"/>
              <a:t>cannot</a:t>
            </a:r>
            <a:r>
              <a:rPr lang="en-US" sz="2400" dirty="0" smtClean="0"/>
              <a:t> initiate communication or issue to commands to the microcontroller.</a:t>
            </a:r>
          </a:p>
          <a:p>
            <a:pPr>
              <a:spcBef>
                <a:spcPts val="1200"/>
              </a:spcBef>
            </a:pPr>
            <a:r>
              <a:rPr lang="en-US" sz="2400" i="1" dirty="0" smtClean="0"/>
              <a:t>More than one </a:t>
            </a:r>
            <a:r>
              <a:rPr lang="en-US" sz="2400" dirty="0" smtClean="0"/>
              <a:t>SPI peripheral can be attached to a given set of SPI control and data wires, making SPI a </a:t>
            </a:r>
            <a:r>
              <a:rPr lang="en-US" sz="2400" i="1" dirty="0" smtClean="0"/>
              <a:t>bus</a:t>
            </a:r>
            <a:r>
              <a:rPr lang="en-US" sz="2400" dirty="0" smtClean="0"/>
              <a:t> based architecture</a:t>
            </a:r>
            <a:endParaRPr lang="en-US" sz="2400" dirty="0" smtClean="0"/>
          </a:p>
        </p:txBody>
      </p:sp>
    </p:spTree>
    <p:extLst>
      <p:ext uri="{BB962C8B-B14F-4D97-AF65-F5344CB8AC3E}">
        <p14:creationId xmlns:p14="http://schemas.microsoft.com/office/powerpoint/2010/main" val="14869469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sz="3200" dirty="0" smtClean="0"/>
              <a:t>The SPI Protocol</a:t>
            </a:r>
            <a:endParaRPr lang="en-US" sz="3200" dirty="0"/>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000"/>
                    </a14:imgEffect>
                  </a14:imgLayer>
                </a14:imgProps>
              </a:ext>
              <a:ext uri="{28A0092B-C50C-407E-A947-70E740481C1C}">
                <a14:useLocalDpi xmlns:a14="http://schemas.microsoft.com/office/drawing/2010/main" val="0"/>
              </a:ext>
            </a:extLst>
          </a:blip>
          <a:srcRect/>
          <a:stretch>
            <a:fillRect/>
          </a:stretch>
        </p:blipFill>
        <p:spPr bwMode="auto">
          <a:xfrm>
            <a:off x="2057400" y="914399"/>
            <a:ext cx="6667500" cy="5286375"/>
          </a:xfrm>
          <a:prstGeom prst="rect">
            <a:avLst/>
          </a:prstGeom>
          <a:noFill/>
          <a:ln>
            <a:noFill/>
          </a:ln>
          <a:effectLst>
            <a:glow rad="101600">
              <a:srgbClr val="FFFF00">
                <a:alpha val="40000"/>
              </a:srgb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40635" y="3429000"/>
            <a:ext cx="4114800" cy="1477328"/>
          </a:xfrm>
          <a:prstGeom prst="rect">
            <a:avLst/>
          </a:prstGeom>
          <a:noFill/>
        </p:spPr>
        <p:txBody>
          <a:bodyPr wrap="square" rtlCol="0">
            <a:spAutoFit/>
          </a:bodyPr>
          <a:lstStyle/>
          <a:p>
            <a:r>
              <a:rPr lang="en-US" b="1" dirty="0" smtClean="0">
                <a:solidFill>
                  <a:srgbClr val="00FFFF"/>
                </a:solidFill>
                <a:latin typeface="Arial Black" panose="020B0A04020102020204" pitchFamily="34" charset="0"/>
              </a:rPr>
              <a:t>SPI control and data lines are:</a:t>
            </a:r>
          </a:p>
          <a:p>
            <a:r>
              <a:rPr lang="en-US" b="1" dirty="0" smtClean="0">
                <a:solidFill>
                  <a:srgbClr val="00FFFF"/>
                </a:solidFill>
                <a:latin typeface="Arial Black" panose="020B0A04020102020204" pitchFamily="34" charset="0"/>
              </a:rPr>
              <a:t>SCLK – System clock</a:t>
            </a:r>
          </a:p>
          <a:p>
            <a:r>
              <a:rPr lang="en-US" b="1" dirty="0" smtClean="0">
                <a:solidFill>
                  <a:srgbClr val="00FFFF"/>
                </a:solidFill>
                <a:latin typeface="Arial Black" panose="020B0A04020102020204" pitchFamily="34" charset="0"/>
              </a:rPr>
              <a:t>MOSI – Master Out, Slave In</a:t>
            </a:r>
          </a:p>
          <a:p>
            <a:r>
              <a:rPr lang="en-US" b="1" dirty="0" smtClean="0">
                <a:solidFill>
                  <a:srgbClr val="00FFFF"/>
                </a:solidFill>
                <a:latin typeface="Arial Black" panose="020B0A04020102020204" pitchFamily="34" charset="0"/>
              </a:rPr>
              <a:t>MISO – Master In, Slave Out</a:t>
            </a:r>
          </a:p>
          <a:p>
            <a:r>
              <a:rPr lang="en-US" b="1" dirty="0" smtClean="0">
                <a:solidFill>
                  <a:srgbClr val="00FFFF"/>
                </a:solidFill>
                <a:latin typeface="Arial Black" panose="020B0A04020102020204" pitchFamily="34" charset="0"/>
              </a:rPr>
              <a:t>SS or CS – Slave Select</a:t>
            </a:r>
            <a:endParaRPr lang="en-US" b="1" dirty="0">
              <a:solidFill>
                <a:srgbClr val="00FFFF"/>
              </a:solidFill>
              <a:latin typeface="Arial Black" panose="020B0A04020102020204" pitchFamily="34" charset="0"/>
            </a:endParaRPr>
          </a:p>
        </p:txBody>
      </p:sp>
    </p:spTree>
    <p:extLst>
      <p:ext uri="{BB962C8B-B14F-4D97-AF65-F5344CB8AC3E}">
        <p14:creationId xmlns:p14="http://schemas.microsoft.com/office/powerpoint/2010/main" val="26931984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2037</TotalTime>
  <Words>1361</Words>
  <Application>Microsoft Office PowerPoint</Application>
  <PresentationFormat>On-screen Show (4:3)</PresentationFormat>
  <Paragraphs>236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SEICHE 2022 Basic Arduino Programming</vt:lpstr>
      <vt:lpstr>Lesson Plan Overview</vt:lpstr>
      <vt:lpstr>Lesson 6 – Loading Binary Images; Arrays, Characters, Strings and Loops</vt:lpstr>
      <vt:lpstr>Homework Review 1</vt:lpstr>
      <vt:lpstr>Homework Review 2</vt:lpstr>
      <vt:lpstr>The for Loop</vt:lpstr>
      <vt:lpstr>The For Loop – Let’s Give It A Go</vt:lpstr>
      <vt:lpstr>The SPI Protocol</vt:lpstr>
      <vt:lpstr>The SPI Protocol</vt:lpstr>
      <vt:lpstr>The SPI Protocol</vt:lpstr>
      <vt:lpstr>The MAX7219 LED Display</vt:lpstr>
      <vt:lpstr>Working with LED Matrices</vt:lpstr>
      <vt:lpstr>Clearing and Setting Pixels</vt:lpstr>
      <vt:lpstr>MAX7219 LED Matrix Let’s Give It A Go</vt:lpstr>
      <vt:lpstr>Function Definitions Part 2</vt:lpstr>
      <vt:lpstr>Function Definitions (cont.)</vt:lpstr>
      <vt:lpstr>Function Definitions (cont.)</vt:lpstr>
      <vt:lpstr>Nested Loops</vt:lpstr>
      <vt:lpstr>Formal End of Lesson 6</vt:lpstr>
      <vt:lpstr>LESSON REFERENCE</vt:lpstr>
      <vt:lpstr>LESSON 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PFROMMEYER</dc:creator>
  <cp:lastModifiedBy>PFROMMEYER</cp:lastModifiedBy>
  <cp:revision>76</cp:revision>
  <cp:lastPrinted>2022-09-13T17:17:03Z</cp:lastPrinted>
  <dcterms:created xsi:type="dcterms:W3CDTF">2022-02-01T06:18:00Z</dcterms:created>
  <dcterms:modified xsi:type="dcterms:W3CDTF">2022-10-11T15:48:53Z</dcterms:modified>
</cp:coreProperties>
</file>