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310" r:id="rId5"/>
    <p:sldId id="320" r:id="rId6"/>
    <p:sldId id="324" r:id="rId7"/>
    <p:sldId id="321" r:id="rId8"/>
    <p:sldId id="272" r:id="rId9"/>
    <p:sldId id="322" r:id="rId10"/>
    <p:sldId id="318" r:id="rId11"/>
    <p:sldId id="323" r:id="rId12"/>
    <p:sldId id="319" r:id="rId13"/>
    <p:sldId id="328" r:id="rId14"/>
    <p:sldId id="327" r:id="rId15"/>
    <p:sldId id="326" r:id="rId16"/>
    <p:sldId id="330" r:id="rId17"/>
    <p:sldId id="331" r:id="rId18"/>
    <p:sldId id="329" r:id="rId19"/>
    <p:sldId id="332" r:id="rId20"/>
    <p:sldId id="333" r:id="rId21"/>
    <p:sldId id="268" r:id="rId22"/>
    <p:sldId id="271" r:id="rId23"/>
    <p:sldId id="277"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0" d="100"/>
          <a:sy n="120" d="100"/>
        </p:scale>
        <p:origin x="-432"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5294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99048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83028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153083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081CE-130D-49FC-9275-E411AE66AA30}"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035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081CE-130D-49FC-9275-E411AE66AA30}"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73987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081CE-130D-49FC-9275-E411AE66AA30}"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13070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081CE-130D-49FC-9275-E411AE66AA30}"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084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081CE-130D-49FC-9275-E411AE66AA30}"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6269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8912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340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81CE-130D-49FC-9275-E411AE66AA30}" type="datetimeFigureOut">
              <a:rPr lang="en-US" smtClean="0"/>
              <a:t>10/25/2022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8A70-B53D-4DF6-8DFB-2A4E4B61F221}" type="slidenum">
              <a:rPr lang="en-US" smtClean="0"/>
              <a:t>‹#›</a:t>
            </a:fld>
            <a:endParaRPr lang="en-US"/>
          </a:p>
        </p:txBody>
      </p:sp>
    </p:spTree>
    <p:extLst>
      <p:ext uri="{BB962C8B-B14F-4D97-AF65-F5344CB8AC3E}">
        <p14:creationId xmlns:p14="http://schemas.microsoft.com/office/powerpoint/2010/main" val="42231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solidFill>
                  <a:schemeClr val="bg1"/>
                </a:solidFill>
                <a:latin typeface="Arial Black" panose="020B0A04020102020204" pitchFamily="34" charset="0"/>
              </a:rPr>
              <a:t>SEICHE 2022</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Basic Arduino Programming</a:t>
            </a:r>
            <a:endParaRPr lang="en-US" dirty="0">
              <a:solidFill>
                <a:schemeClr val="bg1"/>
              </a:solidFill>
              <a:latin typeface="Arial Black" panose="020B0A04020102020204" pitchFamily="34" charset="0"/>
            </a:endParaRPr>
          </a:p>
        </p:txBody>
      </p:sp>
      <p:sp>
        <p:nvSpPr>
          <p:cNvPr id="6" name="Subtitle 2"/>
          <p:cNvSpPr>
            <a:spLocks noGrp="1"/>
          </p:cNvSpPr>
          <p:nvPr>
            <p:ph type="subTitle" idx="1"/>
          </p:nvPr>
        </p:nvSpPr>
        <p:spPr>
          <a:xfrm>
            <a:off x="609600" y="2590800"/>
            <a:ext cx="8153400" cy="3048000"/>
          </a:xfrm>
        </p:spPr>
        <p:txBody>
          <a:bodyPr>
            <a:normAutofit/>
          </a:bodyPr>
          <a:lstStyle/>
          <a:p>
            <a:pPr algn="l">
              <a:spcBef>
                <a:spcPts val="0"/>
              </a:spcBef>
            </a:pPr>
            <a:r>
              <a:rPr lang="en-US" dirty="0" smtClean="0">
                <a:solidFill>
                  <a:srgbClr val="FFFF00"/>
                </a:solidFill>
                <a:latin typeface="Arial Black" panose="020B0A04020102020204" pitchFamily="34" charset="0"/>
              </a:rPr>
              <a:t>Instructor:   Paul Frommeyer</a:t>
            </a:r>
          </a:p>
          <a:p>
            <a:pPr algn="l">
              <a:spcBef>
                <a:spcPts val="0"/>
              </a:spcBef>
            </a:pPr>
            <a:r>
              <a:rPr lang="en-US" dirty="0">
                <a:solidFill>
                  <a:srgbClr val="FFFF00"/>
                </a:solidFill>
                <a:latin typeface="Arial Black" panose="020B0A04020102020204" pitchFamily="34" charset="0"/>
              </a:rPr>
              <a:t> </a:t>
            </a:r>
            <a:r>
              <a:rPr lang="en-US" dirty="0" smtClean="0">
                <a:solidFill>
                  <a:srgbClr val="FFFF00"/>
                </a:solidFill>
                <a:latin typeface="Arial Black" panose="020B0A04020102020204" pitchFamily="34" charset="0"/>
              </a:rPr>
              <a:t>                    </a:t>
            </a:r>
            <a:r>
              <a:rPr lang="en-US" sz="2000" dirty="0" smtClean="0">
                <a:solidFill>
                  <a:srgbClr val="FFFF00"/>
                </a:solidFill>
                <a:latin typeface="Arial Black" panose="020B0A04020102020204" pitchFamily="34" charset="0"/>
              </a:rPr>
              <a:t>www.paulfrommeyer.com</a:t>
            </a:r>
            <a:endParaRPr lang="en-US" dirty="0" smtClean="0">
              <a:solidFill>
                <a:srgbClr val="FFFF00"/>
              </a:solidFill>
              <a:latin typeface="Arial Black" panose="020B0A04020102020204" pitchFamily="34" charset="0"/>
            </a:endParaRPr>
          </a:p>
          <a:p>
            <a:pPr algn="l"/>
            <a:endParaRPr lang="en-US" dirty="0" smtClean="0">
              <a:solidFill>
                <a:srgbClr val="FFFF00"/>
              </a:solidFill>
              <a:latin typeface="Arial Black" panose="020B0A04020102020204" pitchFamily="34" charset="0"/>
            </a:endParaRPr>
          </a:p>
          <a:p>
            <a:pPr algn="l"/>
            <a:r>
              <a:rPr lang="en-US" sz="2800" dirty="0" smtClean="0">
                <a:solidFill>
                  <a:srgbClr val="FFFF00"/>
                </a:solidFill>
                <a:latin typeface="Arial Black" panose="020B0A04020102020204" pitchFamily="34" charset="0"/>
              </a:rPr>
              <a:t>Corporate Sponsor: DXC Technology</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5156836"/>
            <a:ext cx="2438400" cy="1330960"/>
          </a:xfrm>
          <a:prstGeom prst="rect">
            <a:avLst/>
          </a:prstGeom>
          <a:noFill/>
          <a:ln>
            <a:noFill/>
          </a:ln>
          <a:effectLst/>
          <a:extLst/>
        </p:spPr>
      </p:pic>
    </p:spTree>
    <p:extLst>
      <p:ext uri="{BB962C8B-B14F-4D97-AF65-F5344CB8AC3E}">
        <p14:creationId xmlns:p14="http://schemas.microsoft.com/office/powerpoint/2010/main" val="1581406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Map vs Territory</a:t>
            </a:r>
            <a:endParaRPr lang="en-US" dirty="0"/>
          </a:p>
        </p:txBody>
      </p:sp>
      <p:sp>
        <p:nvSpPr>
          <p:cNvPr id="3" name="Content Placeholder 2"/>
          <p:cNvSpPr>
            <a:spLocks noGrp="1"/>
          </p:cNvSpPr>
          <p:nvPr>
            <p:ph idx="1"/>
          </p:nvPr>
        </p:nvSpPr>
        <p:spPr>
          <a:xfrm>
            <a:off x="152400" y="5181600"/>
            <a:ext cx="8686800" cy="1066800"/>
          </a:xfrm>
        </p:spPr>
        <p:txBody>
          <a:bodyPr>
            <a:noAutofit/>
          </a:bodyPr>
          <a:lstStyle/>
          <a:p>
            <a:r>
              <a:rPr lang="en-US" sz="2000" dirty="0" smtClean="0"/>
              <a:t>Title translation: “</a:t>
            </a:r>
            <a:r>
              <a:rPr lang="en-US" sz="2000" b="1" dirty="0" smtClean="0">
                <a:solidFill>
                  <a:srgbClr val="FFFF00"/>
                </a:solidFill>
              </a:rPr>
              <a:t>This is not a pipe.</a:t>
            </a:r>
            <a:r>
              <a:rPr lang="en-US" sz="2000" dirty="0" smtClean="0"/>
              <a:t>”</a:t>
            </a:r>
          </a:p>
          <a:p>
            <a:r>
              <a:rPr lang="en-US" sz="2000" dirty="0" smtClean="0"/>
              <a:t>Why on Earth did the artist René Magritte choose </a:t>
            </a:r>
            <a:r>
              <a:rPr lang="en-US" sz="2000" i="1" dirty="0" smtClean="0"/>
              <a:t>that </a:t>
            </a:r>
            <a:r>
              <a:rPr lang="en-US" sz="2000" dirty="0" smtClean="0"/>
              <a:t>title </a:t>
            </a:r>
            <a:r>
              <a:rPr lang="en-US" sz="2000" dirty="0" smtClean="0"/>
              <a:t>for his work?</a:t>
            </a:r>
          </a:p>
          <a:p>
            <a:r>
              <a:rPr lang="en-US" sz="2000" dirty="0" smtClean="0"/>
              <a:t>What is he trying to help us understand?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71550"/>
            <a:ext cx="5715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052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Map vs Territory (cont</a:t>
            </a:r>
            <a:r>
              <a:rPr lang="en-US" dirty="0" smtClean="0"/>
              <a:t>.)</a:t>
            </a:r>
            <a:endParaRPr lang="en-US" dirty="0"/>
          </a:p>
        </p:txBody>
      </p:sp>
      <p:sp>
        <p:nvSpPr>
          <p:cNvPr id="3" name="Content Placeholder 2"/>
          <p:cNvSpPr>
            <a:spLocks noGrp="1"/>
          </p:cNvSpPr>
          <p:nvPr>
            <p:ph idx="1"/>
          </p:nvPr>
        </p:nvSpPr>
        <p:spPr>
          <a:xfrm>
            <a:off x="152400" y="5181600"/>
            <a:ext cx="8686800" cy="1066800"/>
          </a:xfrm>
        </p:spPr>
        <p:txBody>
          <a:bodyPr>
            <a:noAutofit/>
          </a:bodyPr>
          <a:lstStyle/>
          <a:p>
            <a:r>
              <a:rPr lang="en-US" sz="4400" dirty="0" smtClean="0"/>
              <a:t>Explain </a:t>
            </a:r>
            <a:r>
              <a:rPr lang="en-US" sz="4400" b="1" i="1" dirty="0" smtClean="0"/>
              <a:t>my</a:t>
            </a:r>
            <a:r>
              <a:rPr lang="en-US" sz="4400" dirty="0" smtClean="0"/>
              <a:t> title</a:t>
            </a:r>
          </a:p>
        </p:txBody>
      </p:sp>
      <p:sp>
        <p:nvSpPr>
          <p:cNvPr id="4" name="TextBox 3"/>
          <p:cNvSpPr txBox="1"/>
          <p:nvPr/>
        </p:nvSpPr>
        <p:spPr>
          <a:xfrm>
            <a:off x="381000" y="1066800"/>
            <a:ext cx="8153400" cy="3677930"/>
          </a:xfrm>
          <a:prstGeom prst="rect">
            <a:avLst/>
          </a:prstGeom>
          <a:noFill/>
        </p:spPr>
        <p:txBody>
          <a:bodyPr wrap="square" rtlCol="0">
            <a:spAutoFit/>
          </a:bodyPr>
          <a:lstStyle/>
          <a:p>
            <a:pPr algn="ctr"/>
            <a:r>
              <a:rPr lang="en-US" sz="18500" dirty="0" smtClean="0">
                <a:solidFill>
                  <a:srgbClr val="FFFF00"/>
                </a:solidFill>
                <a:latin typeface="Arial Black" panose="020B0A04020102020204" pitchFamily="34" charset="0"/>
              </a:rPr>
              <a:t>3</a:t>
            </a:r>
          </a:p>
          <a:p>
            <a:pPr algn="ctr"/>
            <a:r>
              <a:rPr lang="en-US" sz="4800" i="1" dirty="0" smtClean="0">
                <a:solidFill>
                  <a:srgbClr val="FFFF00"/>
                </a:solidFill>
                <a:latin typeface="Lucida Calligraphy" panose="03010101010101010101" pitchFamily="66" charset="0"/>
              </a:rPr>
              <a:t>This is not a number</a:t>
            </a:r>
            <a:endParaRPr lang="en-US" sz="4800" i="1" dirty="0">
              <a:solidFill>
                <a:srgbClr val="FFFF00"/>
              </a:solidFill>
              <a:latin typeface="Lucida Calligraphy" panose="03010101010101010101" pitchFamily="66" charset="0"/>
            </a:endParaRPr>
          </a:p>
        </p:txBody>
      </p:sp>
    </p:spTree>
    <p:extLst>
      <p:ext uri="{BB962C8B-B14F-4D97-AF65-F5344CB8AC3E}">
        <p14:creationId xmlns:p14="http://schemas.microsoft.com/office/powerpoint/2010/main" val="3725327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Numbers vs. </a:t>
            </a:r>
            <a:r>
              <a:rPr lang="en-US" i="1" dirty="0" smtClean="0"/>
              <a:t>Numerals</a:t>
            </a:r>
            <a:endParaRPr lang="en-US" i="1" dirty="0"/>
          </a:p>
        </p:txBody>
      </p:sp>
      <p:sp>
        <p:nvSpPr>
          <p:cNvPr id="3" name="Content Placeholder 2"/>
          <p:cNvSpPr>
            <a:spLocks noGrp="1"/>
          </p:cNvSpPr>
          <p:nvPr>
            <p:ph idx="1"/>
          </p:nvPr>
        </p:nvSpPr>
        <p:spPr>
          <a:xfrm>
            <a:off x="152400" y="762000"/>
            <a:ext cx="8686800" cy="5486400"/>
          </a:xfrm>
        </p:spPr>
        <p:txBody>
          <a:bodyPr>
            <a:noAutofit/>
          </a:bodyPr>
          <a:lstStyle/>
          <a:p>
            <a:r>
              <a:rPr lang="en-US" sz="2000" dirty="0" smtClean="0"/>
              <a:t>CRITICAL IDEA: The type of </a:t>
            </a:r>
            <a:r>
              <a:rPr lang="en-US" sz="2000" b="1" u="sng" dirty="0" smtClean="0"/>
              <a:t>symbol</a:t>
            </a:r>
            <a:r>
              <a:rPr lang="en-US" sz="2000" dirty="0" smtClean="0"/>
              <a:t> used to </a:t>
            </a:r>
            <a:r>
              <a:rPr lang="en-US" sz="2000" i="1" dirty="0" smtClean="0"/>
              <a:t>represent</a:t>
            </a:r>
            <a:r>
              <a:rPr lang="en-US" sz="2000" dirty="0" smtClean="0"/>
              <a:t> a number is </a:t>
            </a:r>
            <a:r>
              <a:rPr lang="en-US" sz="2000" b="1" dirty="0" smtClean="0">
                <a:solidFill>
                  <a:srgbClr val="FFFF00"/>
                </a:solidFill>
              </a:rPr>
              <a:t>completely arbitrary</a:t>
            </a:r>
            <a:r>
              <a:rPr lang="en-US" sz="2000" dirty="0" smtClean="0"/>
              <a:t>!</a:t>
            </a:r>
            <a:endParaRPr lang="en-US" sz="1600" dirty="0" smtClean="0">
              <a:solidFill>
                <a:srgbClr val="FFFF00"/>
              </a:solidFill>
              <a:latin typeface="Consolas" panose="020B0609020204030204" pitchFamily="49" charset="0"/>
              <a:cs typeface="Consolas" panose="020B0609020204030204" pitchFamily="49" charset="0"/>
            </a:endParaRPr>
          </a:p>
          <a:p>
            <a:r>
              <a:rPr lang="en-US" sz="2000" dirty="0" smtClean="0"/>
              <a:t>We could design </a:t>
            </a:r>
            <a:r>
              <a:rPr lang="en-US" sz="2000" i="1" dirty="0" smtClean="0"/>
              <a:t>our own </a:t>
            </a:r>
            <a:r>
              <a:rPr lang="en-US" sz="2000" dirty="0" smtClean="0"/>
              <a:t>set of symbols to represent numbers if we wanted:</a:t>
            </a:r>
            <a:br>
              <a:rPr lang="en-US" sz="2000" dirty="0" smtClean="0"/>
            </a:br>
            <a:r>
              <a:rPr lang="el-GR" sz="2000" dirty="0" smtClean="0"/>
              <a:t>Φ</a:t>
            </a:r>
            <a:r>
              <a:rPr lang="en-US" sz="2000" dirty="0" smtClean="0"/>
              <a:t> = </a:t>
            </a:r>
            <a:br>
              <a:rPr lang="en-US" sz="2000" dirty="0" smtClean="0"/>
            </a:br>
            <a:r>
              <a:rPr lang="el-GR" sz="2000" dirty="0" smtClean="0"/>
              <a:t>Δ</a:t>
            </a:r>
            <a:r>
              <a:rPr lang="en-US" sz="2000" dirty="0" smtClean="0"/>
              <a:t> = ●</a:t>
            </a:r>
            <a:br>
              <a:rPr lang="en-US" sz="2000" dirty="0" smtClean="0"/>
            </a:br>
            <a:r>
              <a:rPr lang="ar-AE" sz="2000" dirty="0" smtClean="0"/>
              <a:t>‡</a:t>
            </a:r>
            <a:r>
              <a:rPr lang="en-US" sz="2000" dirty="0" smtClean="0"/>
              <a:t> = </a:t>
            </a:r>
            <a:r>
              <a:rPr lang="en-US" sz="2000" dirty="0"/>
              <a:t>● ●</a:t>
            </a:r>
            <a:r>
              <a:rPr lang="en-US" sz="2000" dirty="0" smtClean="0"/>
              <a:t/>
            </a:r>
            <a:br>
              <a:rPr lang="en-US" sz="2000" dirty="0" smtClean="0"/>
            </a:br>
            <a:r>
              <a:rPr lang="el-GR" sz="2000" dirty="0" smtClean="0"/>
              <a:t>Ξ</a:t>
            </a:r>
            <a:r>
              <a:rPr lang="en-US" sz="2000" dirty="0" smtClean="0"/>
              <a:t> = </a:t>
            </a:r>
            <a:r>
              <a:rPr lang="en-US" sz="2000" dirty="0"/>
              <a:t>● ● ● </a:t>
            </a:r>
            <a:r>
              <a:rPr lang="en-US" sz="2000" dirty="0" smtClean="0"/>
              <a:t/>
            </a:r>
            <a:br>
              <a:rPr lang="en-US" sz="2000" dirty="0" smtClean="0"/>
            </a:br>
            <a:r>
              <a:rPr lang="en-US" sz="2000" dirty="0" smtClean="0"/>
              <a:t>□</a:t>
            </a:r>
            <a:r>
              <a:rPr lang="en-US" sz="2000" dirty="0"/>
              <a:t> </a:t>
            </a:r>
            <a:r>
              <a:rPr lang="en-US" sz="2000" dirty="0" smtClean="0"/>
              <a:t>= </a:t>
            </a:r>
            <a:r>
              <a:rPr lang="en-US" sz="2000" dirty="0"/>
              <a:t>● ● ● ● </a:t>
            </a:r>
            <a:r>
              <a:rPr lang="en-US" sz="2000" dirty="0" smtClean="0"/>
              <a:t/>
            </a:r>
            <a:br>
              <a:rPr lang="en-US" sz="2000" dirty="0" smtClean="0"/>
            </a:br>
            <a:r>
              <a:rPr lang="el-GR" sz="2000" dirty="0" smtClean="0"/>
              <a:t>Λ</a:t>
            </a:r>
            <a:r>
              <a:rPr lang="en-US" sz="2000" dirty="0"/>
              <a:t>= ● ● ● ● ● </a:t>
            </a:r>
            <a:r>
              <a:rPr lang="en-US" sz="2000" dirty="0" smtClean="0"/>
              <a:t/>
            </a:r>
            <a:br>
              <a:rPr lang="en-US" sz="2000" dirty="0" smtClean="0"/>
            </a:br>
            <a:r>
              <a:rPr lang="el-GR" sz="2000" dirty="0" smtClean="0"/>
              <a:t>Π</a:t>
            </a:r>
            <a:r>
              <a:rPr lang="en-US" sz="2000" dirty="0"/>
              <a:t> = ● ● ● ● ● ● </a:t>
            </a:r>
            <a:r>
              <a:rPr lang="en-US" sz="2000" dirty="0" smtClean="0"/>
              <a:t/>
            </a:r>
            <a:br>
              <a:rPr lang="en-US" sz="2000" dirty="0" smtClean="0"/>
            </a:br>
            <a:r>
              <a:rPr lang="el-GR" sz="2000" dirty="0"/>
              <a:t>Γ</a:t>
            </a:r>
            <a:r>
              <a:rPr lang="en-US" sz="2000" dirty="0"/>
              <a:t>= ● ● ● ● ● ● </a:t>
            </a:r>
            <a:r>
              <a:rPr lang="en-US" sz="2000" dirty="0" smtClean="0"/>
              <a:t>●</a:t>
            </a:r>
          </a:p>
          <a:p>
            <a:r>
              <a:rPr lang="en-US" sz="2000" dirty="0" smtClean="0"/>
              <a:t>Note that there are only eight (8) symbols. How would you represent</a:t>
            </a:r>
            <a:r>
              <a:rPr lang="en-US" sz="2000" dirty="0"/>
              <a:t/>
            </a:r>
            <a:br>
              <a:rPr lang="en-US" sz="2000" dirty="0"/>
            </a:br>
            <a:r>
              <a:rPr lang="en-US" sz="2000" dirty="0"/>
              <a:t>● ● ● ● ● ● </a:t>
            </a:r>
            <a:r>
              <a:rPr lang="en-US" sz="2000" dirty="0" smtClean="0"/>
              <a:t>● </a:t>
            </a:r>
            <a:r>
              <a:rPr lang="en-US" sz="2000" dirty="0"/>
              <a:t>● ● </a:t>
            </a:r>
            <a:r>
              <a:rPr lang="en-US" sz="2000" dirty="0" smtClean="0"/>
              <a:t> </a:t>
            </a:r>
            <a:r>
              <a:rPr lang="en-US" sz="2000" dirty="0" smtClean="0"/>
              <a:t/>
            </a:r>
            <a:br>
              <a:rPr lang="en-US" sz="2000" dirty="0" smtClean="0"/>
            </a:br>
            <a:r>
              <a:rPr lang="en-US" sz="2000" dirty="0" smtClean="0"/>
              <a:t>using these symbols?</a:t>
            </a:r>
            <a:r>
              <a:rPr lang="en-US" sz="2000" dirty="0"/>
              <a:t/>
            </a:r>
            <a:br>
              <a:rPr lang="en-US" sz="2000" dirty="0"/>
            </a:br>
            <a:endParaRPr lang="en-US" sz="2000" dirty="0" smtClean="0"/>
          </a:p>
        </p:txBody>
      </p:sp>
    </p:spTree>
    <p:extLst>
      <p:ext uri="{BB962C8B-B14F-4D97-AF65-F5344CB8AC3E}">
        <p14:creationId xmlns:p14="http://schemas.microsoft.com/office/powerpoint/2010/main" val="295041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From Cards to Numerals</a:t>
            </a:r>
            <a:endParaRPr lang="en-US" sz="3200" dirty="0"/>
          </a:p>
        </p:txBody>
      </p:sp>
      <p:sp>
        <p:nvSpPr>
          <p:cNvPr id="3" name="Content Placeholder 2"/>
          <p:cNvSpPr>
            <a:spLocks noGrp="1"/>
          </p:cNvSpPr>
          <p:nvPr>
            <p:ph idx="1"/>
          </p:nvPr>
        </p:nvSpPr>
        <p:spPr>
          <a:xfrm>
            <a:off x="457200" y="914400"/>
            <a:ext cx="8229600" cy="3048000"/>
          </a:xfrm>
        </p:spPr>
        <p:txBody>
          <a:bodyPr>
            <a:normAutofit lnSpcReduction="10000"/>
          </a:bodyPr>
          <a:lstStyle/>
          <a:p>
            <a:pPr>
              <a:spcBef>
                <a:spcPts val="1200"/>
              </a:spcBef>
            </a:pPr>
            <a:r>
              <a:rPr lang="en-US" sz="2400" dirty="0" smtClean="0"/>
              <a:t>So now, going back to our cards and poker chips</a:t>
            </a:r>
          </a:p>
          <a:p>
            <a:pPr>
              <a:spcBef>
                <a:spcPts val="1200"/>
              </a:spcBef>
            </a:pPr>
            <a:r>
              <a:rPr lang="en-US" sz="2400" dirty="0" smtClean="0"/>
              <a:t>Instead of using poker chips to represent whether a card is flipped or not, let’s simplify things and just use the </a:t>
            </a:r>
            <a:r>
              <a:rPr lang="en-US" sz="2400" b="1" u="sng" dirty="0" smtClean="0"/>
              <a:t>numerals</a:t>
            </a:r>
            <a:r>
              <a:rPr lang="en-US" sz="2400" dirty="0" smtClean="0"/>
              <a:t> one (1) and zero (0). </a:t>
            </a:r>
            <a:r>
              <a:rPr lang="en-US" sz="2400" i="1" dirty="0" smtClean="0"/>
              <a:t>These are the </a:t>
            </a:r>
            <a:r>
              <a:rPr lang="en-US" sz="2400" b="1" i="1" dirty="0" smtClean="0"/>
              <a:t>symbols</a:t>
            </a:r>
            <a:r>
              <a:rPr lang="en-US" sz="2400" i="1" dirty="0" smtClean="0"/>
              <a:t>, </a:t>
            </a:r>
            <a:r>
              <a:rPr lang="en-US" sz="2400" i="1" u="sng" dirty="0" smtClean="0"/>
              <a:t>not</a:t>
            </a:r>
            <a:r>
              <a:rPr lang="en-US" sz="2400" i="1" dirty="0" smtClean="0"/>
              <a:t> the </a:t>
            </a:r>
            <a:r>
              <a:rPr lang="en-US" sz="2400" b="1" i="1" dirty="0" smtClean="0"/>
              <a:t>numbers</a:t>
            </a:r>
            <a:r>
              <a:rPr lang="en-US" sz="2400" i="1" dirty="0" smtClean="0"/>
              <a:t>!</a:t>
            </a:r>
          </a:p>
          <a:p>
            <a:pPr>
              <a:spcBef>
                <a:spcPts val="1200"/>
              </a:spcBef>
            </a:pPr>
            <a:r>
              <a:rPr lang="en-US" sz="2400" dirty="0" smtClean="0"/>
              <a:t>Thus, one (1) represents a card that is turned </a:t>
            </a:r>
            <a:r>
              <a:rPr lang="en-US" sz="2400" i="1" dirty="0" smtClean="0"/>
              <a:t>up</a:t>
            </a:r>
          </a:p>
          <a:p>
            <a:pPr>
              <a:spcBef>
                <a:spcPts val="1200"/>
              </a:spcBef>
            </a:pPr>
            <a:r>
              <a:rPr lang="en-US" sz="2400" dirty="0" smtClean="0"/>
              <a:t>And zero (0) represents a card that is turned </a:t>
            </a:r>
            <a:r>
              <a:rPr lang="en-US" sz="2400" i="1" dirty="0" smtClean="0"/>
              <a:t>down</a:t>
            </a:r>
            <a:r>
              <a:rPr lang="en-US" sz="2400" dirty="0" smtClean="0"/>
              <a:t>.</a:t>
            </a:r>
          </a:p>
          <a:p>
            <a:pPr>
              <a:spcBef>
                <a:spcPts val="1200"/>
              </a:spcBef>
            </a:pPr>
            <a:endParaRPr lang="en-US" sz="2400" dirty="0"/>
          </a:p>
          <a:p>
            <a:pPr marL="0" indent="0">
              <a:spcBef>
                <a:spcPts val="1200"/>
              </a:spcBef>
              <a:buNone/>
            </a:pPr>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70786" y="2108933"/>
            <a:ext cx="2128837" cy="547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60198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a:lstStyle>
          <a:p>
            <a:r>
              <a:rPr lang="en-US" sz="3200" dirty="0" smtClean="0"/>
              <a:t>Thus: 1010</a:t>
            </a:r>
            <a:endParaRPr lang="en-US" sz="3200" dirty="0"/>
          </a:p>
        </p:txBody>
      </p:sp>
      <p:sp>
        <p:nvSpPr>
          <p:cNvPr id="4" name="Rectangle 3"/>
          <p:cNvSpPr/>
          <p:nvPr/>
        </p:nvSpPr>
        <p:spPr>
          <a:xfrm>
            <a:off x="3200400" y="4191000"/>
            <a:ext cx="914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19800" y="4216179"/>
            <a:ext cx="8382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10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The Road to Binary Numbers</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dirty="0" smtClean="0"/>
              <a:t>Now, let’s put that all together and label each card/box with the </a:t>
            </a:r>
            <a:r>
              <a:rPr lang="en-US" sz="2000" i="1" dirty="0" smtClean="0"/>
              <a:t>number of dots</a:t>
            </a:r>
            <a:r>
              <a:rPr lang="en-US" sz="2000" dirty="0" smtClean="0"/>
              <a:t> each card/box contains.</a:t>
            </a:r>
          </a:p>
          <a:p>
            <a:r>
              <a:rPr lang="en-US" sz="2000" dirty="0" smtClean="0"/>
              <a:t>To simplify things, we will stop calling them </a:t>
            </a:r>
            <a:r>
              <a:rPr lang="en-US" sz="2000" dirty="0" smtClean="0"/>
              <a:t>“cards” or “boxes”, </a:t>
            </a:r>
            <a:r>
              <a:rPr lang="en-US" sz="2000" dirty="0" smtClean="0"/>
              <a:t>and start calling them columns</a:t>
            </a:r>
            <a:r>
              <a:rPr lang="en-US" sz="2000" i="1" dirty="0" smtClean="0"/>
              <a:t> </a:t>
            </a:r>
            <a:r>
              <a:rPr lang="en-US" sz="2000" dirty="0" smtClean="0"/>
              <a:t>or</a:t>
            </a:r>
            <a:r>
              <a:rPr lang="en-US" sz="2000" i="1" dirty="0" smtClean="0"/>
              <a:t> places</a:t>
            </a:r>
            <a:r>
              <a:rPr lang="en-US" sz="2000" dirty="0" smtClean="0"/>
              <a:t>.</a:t>
            </a:r>
          </a:p>
        </p:txBody>
      </p:sp>
      <p:sp>
        <p:nvSpPr>
          <p:cNvPr id="12" name="Content Placeholder 2"/>
          <p:cNvSpPr txBox="1">
            <a:spLocks/>
          </p:cNvSpPr>
          <p:nvPr/>
        </p:nvSpPr>
        <p:spPr>
          <a:xfrm>
            <a:off x="152400" y="3962400"/>
            <a:ext cx="8686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This makes it easier to translate the 1’s and 0’s representation:</a:t>
            </a:r>
          </a:p>
        </p:txBody>
      </p:sp>
      <p:sp>
        <p:nvSpPr>
          <p:cNvPr id="10" name="TextBox 9"/>
          <p:cNvSpPr txBox="1"/>
          <p:nvPr/>
        </p:nvSpPr>
        <p:spPr>
          <a:xfrm>
            <a:off x="3048000" y="23622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4</a:t>
            </a:r>
          </a:p>
          <a:p>
            <a:pPr algn="ctr"/>
            <a:endParaRPr lang="en-US" dirty="0">
              <a:solidFill>
                <a:srgbClr val="FFFF00"/>
              </a:solidFill>
              <a:latin typeface="Arial Black" panose="020B0A04020102020204" pitchFamily="34" charset="0"/>
            </a:endParaRPr>
          </a:p>
        </p:txBody>
      </p:sp>
      <p:sp>
        <p:nvSpPr>
          <p:cNvPr id="13" name="TextBox 12"/>
          <p:cNvSpPr txBox="1"/>
          <p:nvPr/>
        </p:nvSpPr>
        <p:spPr>
          <a:xfrm>
            <a:off x="1828800" y="23622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8</a:t>
            </a:r>
          </a:p>
          <a:p>
            <a:pPr algn="ctr"/>
            <a:endParaRPr lang="en-US" dirty="0">
              <a:solidFill>
                <a:srgbClr val="FFFF00"/>
              </a:solidFill>
              <a:latin typeface="Arial Black" panose="020B0A04020102020204" pitchFamily="34" charset="0"/>
            </a:endParaRPr>
          </a:p>
        </p:txBody>
      </p:sp>
      <p:sp>
        <p:nvSpPr>
          <p:cNvPr id="14" name="TextBox 13"/>
          <p:cNvSpPr txBox="1"/>
          <p:nvPr/>
        </p:nvSpPr>
        <p:spPr>
          <a:xfrm>
            <a:off x="4267200" y="23622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2</a:t>
            </a:r>
          </a:p>
          <a:p>
            <a:pPr algn="ctr"/>
            <a:endParaRPr lang="en-US" dirty="0">
              <a:solidFill>
                <a:srgbClr val="FFFF00"/>
              </a:solidFill>
              <a:latin typeface="Arial Black" panose="020B0A04020102020204" pitchFamily="34" charset="0"/>
            </a:endParaRPr>
          </a:p>
        </p:txBody>
      </p:sp>
      <p:sp>
        <p:nvSpPr>
          <p:cNvPr id="15" name="TextBox 14"/>
          <p:cNvSpPr txBox="1"/>
          <p:nvPr/>
        </p:nvSpPr>
        <p:spPr>
          <a:xfrm>
            <a:off x="5486400" y="23622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1</a:t>
            </a:r>
          </a:p>
          <a:p>
            <a:pPr algn="ctr"/>
            <a:endParaRPr lang="en-US" dirty="0">
              <a:solidFill>
                <a:srgbClr val="FFFF00"/>
              </a:solidFill>
              <a:latin typeface="Arial Black" panose="020B0A04020102020204" pitchFamily="34" charset="0"/>
            </a:endParaRPr>
          </a:p>
        </p:txBody>
      </p:sp>
      <p:sp>
        <p:nvSpPr>
          <p:cNvPr id="11" name="TextBox 10"/>
          <p:cNvSpPr txBox="1"/>
          <p:nvPr/>
        </p:nvSpPr>
        <p:spPr>
          <a:xfrm>
            <a:off x="3048000" y="4497931"/>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4</a:t>
            </a:r>
          </a:p>
          <a:p>
            <a:pPr algn="ctr"/>
            <a:endParaRPr lang="en-US" dirty="0">
              <a:solidFill>
                <a:srgbClr val="FFFF00"/>
              </a:solidFill>
              <a:latin typeface="Arial Black" panose="020B0A04020102020204" pitchFamily="34" charset="0"/>
            </a:endParaRPr>
          </a:p>
        </p:txBody>
      </p:sp>
      <p:sp>
        <p:nvSpPr>
          <p:cNvPr id="18" name="TextBox 17"/>
          <p:cNvSpPr txBox="1"/>
          <p:nvPr/>
        </p:nvSpPr>
        <p:spPr>
          <a:xfrm>
            <a:off x="1828800" y="4497931"/>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8</a:t>
            </a:r>
          </a:p>
          <a:p>
            <a:pPr algn="ctr"/>
            <a:endParaRPr lang="en-US" dirty="0">
              <a:solidFill>
                <a:srgbClr val="FFFF00"/>
              </a:solidFill>
              <a:latin typeface="Arial Black" panose="020B0A04020102020204" pitchFamily="34" charset="0"/>
            </a:endParaRPr>
          </a:p>
        </p:txBody>
      </p:sp>
      <p:sp>
        <p:nvSpPr>
          <p:cNvPr id="19" name="TextBox 18"/>
          <p:cNvSpPr txBox="1"/>
          <p:nvPr/>
        </p:nvSpPr>
        <p:spPr>
          <a:xfrm>
            <a:off x="4267200" y="4497931"/>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2</a:t>
            </a:r>
          </a:p>
          <a:p>
            <a:pPr algn="ctr"/>
            <a:endParaRPr lang="en-US" dirty="0">
              <a:solidFill>
                <a:srgbClr val="FFFF00"/>
              </a:solidFill>
              <a:latin typeface="Arial Black" panose="020B0A04020102020204" pitchFamily="34" charset="0"/>
            </a:endParaRPr>
          </a:p>
        </p:txBody>
      </p:sp>
      <p:sp>
        <p:nvSpPr>
          <p:cNvPr id="20" name="TextBox 19"/>
          <p:cNvSpPr txBox="1"/>
          <p:nvPr/>
        </p:nvSpPr>
        <p:spPr>
          <a:xfrm>
            <a:off x="5486400" y="4497931"/>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1</a:t>
            </a:r>
          </a:p>
          <a:p>
            <a:pPr algn="ctr"/>
            <a:endParaRPr lang="en-US" dirty="0">
              <a:solidFill>
                <a:srgbClr val="FFFF00"/>
              </a:solidFill>
              <a:latin typeface="Arial Black" panose="020B0A04020102020204" pitchFamily="34" charset="0"/>
            </a:endParaRPr>
          </a:p>
        </p:txBody>
      </p:sp>
      <p:sp>
        <p:nvSpPr>
          <p:cNvPr id="21" name="TextBox 20"/>
          <p:cNvSpPr txBox="1"/>
          <p:nvPr/>
        </p:nvSpPr>
        <p:spPr>
          <a:xfrm>
            <a:off x="4463332" y="6096000"/>
            <a:ext cx="492443" cy="646331"/>
          </a:xfrm>
          <a:prstGeom prst="rect">
            <a:avLst/>
          </a:prstGeom>
          <a:noFill/>
        </p:spPr>
        <p:txBody>
          <a:bodyPr wrap="none" rtlCol="0">
            <a:spAutoFit/>
          </a:bodyPr>
          <a:lstStyle/>
          <a:p>
            <a:r>
              <a:rPr lang="en-US" sz="3600" dirty="0" smtClean="0">
                <a:solidFill>
                  <a:srgbClr val="FFFF00"/>
                </a:solidFill>
                <a:latin typeface="Arial Black" panose="020B0A04020102020204" pitchFamily="34" charset="0"/>
              </a:rPr>
              <a:t>1</a:t>
            </a:r>
            <a:endParaRPr lang="en-US" sz="3600" dirty="0">
              <a:solidFill>
                <a:srgbClr val="FFFF00"/>
              </a:solidFill>
              <a:latin typeface="Arial Black" panose="020B0A04020102020204" pitchFamily="34" charset="0"/>
            </a:endParaRPr>
          </a:p>
        </p:txBody>
      </p:sp>
      <p:sp>
        <p:nvSpPr>
          <p:cNvPr id="22" name="TextBox 21"/>
          <p:cNvSpPr txBox="1"/>
          <p:nvPr/>
        </p:nvSpPr>
        <p:spPr>
          <a:xfrm>
            <a:off x="5735478" y="6096000"/>
            <a:ext cx="492443" cy="646331"/>
          </a:xfrm>
          <a:prstGeom prst="rect">
            <a:avLst/>
          </a:prstGeom>
          <a:noFill/>
        </p:spPr>
        <p:txBody>
          <a:bodyPr wrap="none" rtlCol="0">
            <a:spAutoFit/>
          </a:bodyPr>
          <a:lstStyle/>
          <a:p>
            <a:r>
              <a:rPr lang="en-US" sz="3600" dirty="0" smtClean="0">
                <a:solidFill>
                  <a:srgbClr val="FFFF00"/>
                </a:solidFill>
                <a:latin typeface="Arial Black" panose="020B0A04020102020204" pitchFamily="34" charset="0"/>
              </a:rPr>
              <a:t>0</a:t>
            </a:r>
            <a:endParaRPr lang="en-US" sz="3600" dirty="0">
              <a:solidFill>
                <a:srgbClr val="FFFF00"/>
              </a:solidFill>
              <a:latin typeface="Arial Black" panose="020B0A04020102020204" pitchFamily="34" charset="0"/>
            </a:endParaRPr>
          </a:p>
        </p:txBody>
      </p:sp>
      <p:sp>
        <p:nvSpPr>
          <p:cNvPr id="23" name="TextBox 22"/>
          <p:cNvSpPr txBox="1"/>
          <p:nvPr/>
        </p:nvSpPr>
        <p:spPr>
          <a:xfrm>
            <a:off x="3297078" y="6096000"/>
            <a:ext cx="492443" cy="646331"/>
          </a:xfrm>
          <a:prstGeom prst="rect">
            <a:avLst/>
          </a:prstGeom>
          <a:noFill/>
        </p:spPr>
        <p:txBody>
          <a:bodyPr wrap="none" rtlCol="0">
            <a:spAutoFit/>
          </a:bodyPr>
          <a:lstStyle/>
          <a:p>
            <a:r>
              <a:rPr lang="en-US" sz="3600" dirty="0" smtClean="0">
                <a:solidFill>
                  <a:srgbClr val="FFFF00"/>
                </a:solidFill>
                <a:latin typeface="Arial Black" panose="020B0A04020102020204" pitchFamily="34" charset="0"/>
              </a:rPr>
              <a:t>0</a:t>
            </a:r>
            <a:endParaRPr lang="en-US" sz="3600" dirty="0">
              <a:solidFill>
                <a:srgbClr val="FFFF00"/>
              </a:solidFill>
              <a:latin typeface="Arial Black" panose="020B0A04020102020204" pitchFamily="34" charset="0"/>
            </a:endParaRPr>
          </a:p>
        </p:txBody>
      </p:sp>
      <p:sp>
        <p:nvSpPr>
          <p:cNvPr id="24" name="TextBox 23"/>
          <p:cNvSpPr txBox="1"/>
          <p:nvPr/>
        </p:nvSpPr>
        <p:spPr>
          <a:xfrm>
            <a:off x="2112577" y="6096000"/>
            <a:ext cx="492443" cy="646331"/>
          </a:xfrm>
          <a:prstGeom prst="rect">
            <a:avLst/>
          </a:prstGeom>
          <a:noFill/>
        </p:spPr>
        <p:txBody>
          <a:bodyPr wrap="none" rtlCol="0">
            <a:spAutoFit/>
          </a:bodyPr>
          <a:lstStyle/>
          <a:p>
            <a:r>
              <a:rPr lang="en-US" sz="3600" dirty="0" smtClean="0">
                <a:solidFill>
                  <a:srgbClr val="FFFF00"/>
                </a:solidFill>
                <a:latin typeface="Arial Black" panose="020B0A04020102020204" pitchFamily="34" charset="0"/>
              </a:rPr>
              <a:t>0</a:t>
            </a:r>
            <a:endParaRPr lang="en-US" sz="36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3301286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Binary Number System (cont.)</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dirty="0" smtClean="0"/>
              <a:t>We already discovered that the largest </a:t>
            </a:r>
            <a:r>
              <a:rPr lang="en-US" sz="2000" i="1" dirty="0" smtClean="0"/>
              <a:t>number</a:t>
            </a:r>
            <a:r>
              <a:rPr lang="en-US" sz="2000" dirty="0" smtClean="0"/>
              <a:t> we can represent with </a:t>
            </a:r>
            <a:r>
              <a:rPr lang="en-US" sz="2000" i="1" dirty="0" smtClean="0"/>
              <a:t>four</a:t>
            </a:r>
            <a:r>
              <a:rPr lang="en-US" sz="2000" dirty="0" smtClean="0"/>
              <a:t> cards, or with </a:t>
            </a:r>
            <a:r>
              <a:rPr lang="en-US" sz="2000" i="1" dirty="0" smtClean="0"/>
              <a:t>four</a:t>
            </a:r>
            <a:r>
              <a:rPr lang="en-US" sz="2000" dirty="0" smtClean="0"/>
              <a:t> binary symbols, is 15 (1111). However, the existing columns can easily be </a:t>
            </a:r>
            <a:r>
              <a:rPr lang="en-US" sz="2000" i="1" dirty="0" smtClean="0"/>
              <a:t>extended: </a:t>
            </a:r>
          </a:p>
        </p:txBody>
      </p:sp>
      <p:sp>
        <p:nvSpPr>
          <p:cNvPr id="12" name="Content Placeholder 2"/>
          <p:cNvSpPr txBox="1">
            <a:spLocks/>
          </p:cNvSpPr>
          <p:nvPr/>
        </p:nvSpPr>
        <p:spPr>
          <a:xfrm>
            <a:off x="152400" y="3657600"/>
            <a:ext cx="8686800" cy="106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And we can keep right on going, until we have eight columns or places.</a:t>
            </a:r>
          </a:p>
        </p:txBody>
      </p:sp>
      <p:sp>
        <p:nvSpPr>
          <p:cNvPr id="10" name="TextBox 9"/>
          <p:cNvSpPr txBox="1"/>
          <p:nvPr/>
        </p:nvSpPr>
        <p:spPr>
          <a:xfrm>
            <a:off x="4648200" y="21336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4</a:t>
            </a:r>
          </a:p>
          <a:p>
            <a:pPr algn="ctr"/>
            <a:endParaRPr lang="en-US" dirty="0">
              <a:solidFill>
                <a:srgbClr val="FFFF00"/>
              </a:solidFill>
              <a:latin typeface="Arial Black" panose="020B0A04020102020204" pitchFamily="34" charset="0"/>
            </a:endParaRPr>
          </a:p>
        </p:txBody>
      </p:sp>
      <p:sp>
        <p:nvSpPr>
          <p:cNvPr id="13" name="TextBox 12"/>
          <p:cNvSpPr txBox="1"/>
          <p:nvPr/>
        </p:nvSpPr>
        <p:spPr>
          <a:xfrm>
            <a:off x="3429000" y="21336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8</a:t>
            </a:r>
          </a:p>
          <a:p>
            <a:pPr algn="ctr"/>
            <a:endParaRPr lang="en-US" dirty="0">
              <a:solidFill>
                <a:srgbClr val="FFFF00"/>
              </a:solidFill>
              <a:latin typeface="Arial Black" panose="020B0A04020102020204" pitchFamily="34" charset="0"/>
            </a:endParaRPr>
          </a:p>
        </p:txBody>
      </p:sp>
      <p:sp>
        <p:nvSpPr>
          <p:cNvPr id="14" name="TextBox 13"/>
          <p:cNvSpPr txBox="1"/>
          <p:nvPr/>
        </p:nvSpPr>
        <p:spPr>
          <a:xfrm>
            <a:off x="5867400" y="21336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2</a:t>
            </a:r>
          </a:p>
          <a:p>
            <a:pPr algn="ctr"/>
            <a:endParaRPr lang="en-US" dirty="0">
              <a:solidFill>
                <a:srgbClr val="FFFF00"/>
              </a:solidFill>
              <a:latin typeface="Arial Black" panose="020B0A04020102020204" pitchFamily="34" charset="0"/>
            </a:endParaRPr>
          </a:p>
        </p:txBody>
      </p:sp>
      <p:sp>
        <p:nvSpPr>
          <p:cNvPr id="15" name="TextBox 14"/>
          <p:cNvSpPr txBox="1"/>
          <p:nvPr/>
        </p:nvSpPr>
        <p:spPr>
          <a:xfrm>
            <a:off x="7086600" y="2133600"/>
            <a:ext cx="990600" cy="1384995"/>
          </a:xfrm>
          <a:prstGeom prst="rect">
            <a:avLst/>
          </a:prstGeom>
          <a:noFill/>
          <a:ln w="57150">
            <a:solidFill>
              <a:srgbClr val="FFFF00"/>
            </a:solidFill>
          </a:ln>
        </p:spPr>
        <p:txBody>
          <a:bodyPr wrap="square" rtlCol="0">
            <a:spAutoFit/>
          </a:bodyPr>
          <a:lstStyle/>
          <a:p>
            <a:pPr algn="ctr"/>
            <a:endParaRPr lang="en-US" dirty="0" smtClean="0">
              <a:solidFill>
                <a:srgbClr val="FFFF00"/>
              </a:solidFill>
              <a:latin typeface="Arial Black" panose="020B0A04020102020204" pitchFamily="34" charset="0"/>
            </a:endParaRPr>
          </a:p>
          <a:p>
            <a:pPr algn="ctr"/>
            <a:r>
              <a:rPr lang="en-US" sz="4800" dirty="0" smtClean="0">
                <a:solidFill>
                  <a:srgbClr val="FFFF00"/>
                </a:solidFill>
                <a:latin typeface="Arial Black" panose="020B0A04020102020204" pitchFamily="34" charset="0"/>
              </a:rPr>
              <a:t>1</a:t>
            </a:r>
          </a:p>
          <a:p>
            <a:pPr algn="ctr"/>
            <a:endParaRPr lang="en-US" dirty="0">
              <a:solidFill>
                <a:srgbClr val="FFFF00"/>
              </a:solidFill>
              <a:latin typeface="Arial Black" panose="020B0A04020102020204" pitchFamily="34" charset="0"/>
            </a:endParaRPr>
          </a:p>
        </p:txBody>
      </p:sp>
      <p:sp>
        <p:nvSpPr>
          <p:cNvPr id="16" name="TextBox 15"/>
          <p:cNvSpPr txBox="1"/>
          <p:nvPr/>
        </p:nvSpPr>
        <p:spPr>
          <a:xfrm>
            <a:off x="2057400" y="2133600"/>
            <a:ext cx="990600" cy="1384995"/>
          </a:xfrm>
          <a:prstGeom prst="rect">
            <a:avLst/>
          </a:prstGeom>
          <a:noFill/>
          <a:ln w="57150">
            <a:solidFill>
              <a:srgbClr val="FFFF00"/>
            </a:solidFill>
          </a:ln>
        </p:spPr>
        <p:txBody>
          <a:bodyPr wrap="square" rtlCol="0">
            <a:spAutoFit/>
          </a:bodyPr>
          <a:lstStyle/>
          <a:p>
            <a:pPr algn="ctr"/>
            <a:endParaRPr lang="en-US" sz="1600" dirty="0" smtClean="0">
              <a:solidFill>
                <a:srgbClr val="FFFF00"/>
              </a:solidFill>
              <a:latin typeface="Arial Black" panose="020B0A04020102020204" pitchFamily="34" charset="0"/>
            </a:endParaRPr>
          </a:p>
          <a:p>
            <a:pPr algn="ctr"/>
            <a:r>
              <a:rPr lang="en-US" sz="800" dirty="0" smtClean="0">
                <a:solidFill>
                  <a:srgbClr val="FFFF00"/>
                </a:solidFill>
                <a:latin typeface="Arial Black" panose="020B0A04020102020204" pitchFamily="34" charset="0"/>
              </a:rPr>
              <a:t/>
            </a:r>
            <a:br>
              <a:rPr lang="en-US" sz="800" dirty="0" smtClean="0">
                <a:solidFill>
                  <a:srgbClr val="FFFF00"/>
                </a:solidFill>
                <a:latin typeface="Arial Black" panose="020B0A04020102020204" pitchFamily="34" charset="0"/>
              </a:rPr>
            </a:br>
            <a:r>
              <a:rPr lang="en-US" sz="4400" dirty="0" smtClean="0">
                <a:solidFill>
                  <a:srgbClr val="FFFF00"/>
                </a:solidFill>
                <a:latin typeface="Arial Black" panose="020B0A04020102020204" pitchFamily="34" charset="0"/>
              </a:rPr>
              <a:t>16</a:t>
            </a:r>
          </a:p>
          <a:p>
            <a:pPr algn="ctr"/>
            <a:endParaRPr lang="en-US" sz="1600" dirty="0">
              <a:solidFill>
                <a:srgbClr val="FFFF00"/>
              </a:solidFill>
              <a:latin typeface="Arial Black" panose="020B0A04020102020204" pitchFamily="34" charset="0"/>
            </a:endParaRPr>
          </a:p>
        </p:txBody>
      </p:sp>
      <p:sp>
        <p:nvSpPr>
          <p:cNvPr id="17" name="TextBox 16"/>
          <p:cNvSpPr txBox="1"/>
          <p:nvPr/>
        </p:nvSpPr>
        <p:spPr>
          <a:xfrm>
            <a:off x="762000" y="2133600"/>
            <a:ext cx="990600" cy="1384995"/>
          </a:xfrm>
          <a:prstGeom prst="rect">
            <a:avLst/>
          </a:prstGeom>
          <a:noFill/>
          <a:ln w="57150">
            <a:solidFill>
              <a:srgbClr val="FFFF00"/>
            </a:solidFill>
          </a:ln>
        </p:spPr>
        <p:txBody>
          <a:bodyPr wrap="square" rtlCol="0">
            <a:spAutoFit/>
          </a:bodyPr>
          <a:lstStyle/>
          <a:p>
            <a:pPr algn="ctr"/>
            <a:endParaRPr lang="en-US" sz="1600" dirty="0" smtClean="0">
              <a:solidFill>
                <a:srgbClr val="FFFF00"/>
              </a:solidFill>
              <a:latin typeface="Arial Black" panose="020B0A04020102020204" pitchFamily="34" charset="0"/>
            </a:endParaRPr>
          </a:p>
          <a:p>
            <a:pPr algn="ctr"/>
            <a:r>
              <a:rPr lang="en-US" sz="800" dirty="0" smtClean="0">
                <a:solidFill>
                  <a:srgbClr val="FFFF00"/>
                </a:solidFill>
                <a:latin typeface="Arial Black" panose="020B0A04020102020204" pitchFamily="34" charset="0"/>
              </a:rPr>
              <a:t/>
            </a:r>
            <a:br>
              <a:rPr lang="en-US" sz="800" dirty="0" smtClean="0">
                <a:solidFill>
                  <a:srgbClr val="FFFF00"/>
                </a:solidFill>
                <a:latin typeface="Arial Black" panose="020B0A04020102020204" pitchFamily="34" charset="0"/>
              </a:rPr>
            </a:br>
            <a:r>
              <a:rPr lang="en-US" sz="4400" dirty="0" smtClean="0">
                <a:solidFill>
                  <a:srgbClr val="FFFF00"/>
                </a:solidFill>
                <a:latin typeface="Arial Black" panose="020B0A04020102020204" pitchFamily="34" charset="0"/>
              </a:rPr>
              <a:t>32</a:t>
            </a:r>
          </a:p>
          <a:p>
            <a:pPr algn="ctr"/>
            <a:endParaRPr lang="en-US" sz="1600" dirty="0">
              <a:solidFill>
                <a:srgbClr val="FFFF00"/>
              </a:solidFill>
              <a:latin typeface="Arial Black" panose="020B0A04020102020204" pitchFamily="34" charset="0"/>
            </a:endParaRPr>
          </a:p>
        </p:txBody>
      </p:sp>
      <p:sp>
        <p:nvSpPr>
          <p:cNvPr id="18" name="TextBox 17"/>
          <p:cNvSpPr txBox="1"/>
          <p:nvPr/>
        </p:nvSpPr>
        <p:spPr>
          <a:xfrm>
            <a:off x="5203466" y="44196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4</a:t>
            </a:r>
          </a:p>
          <a:p>
            <a:pPr algn="ctr"/>
            <a:endParaRPr lang="en-US" sz="500" dirty="0">
              <a:solidFill>
                <a:srgbClr val="FFFF00"/>
              </a:solidFill>
              <a:latin typeface="Arial Black" panose="020B0A04020102020204" pitchFamily="34" charset="0"/>
            </a:endParaRPr>
          </a:p>
        </p:txBody>
      </p:sp>
      <p:sp>
        <p:nvSpPr>
          <p:cNvPr id="19" name="TextBox 18"/>
          <p:cNvSpPr txBox="1"/>
          <p:nvPr/>
        </p:nvSpPr>
        <p:spPr>
          <a:xfrm>
            <a:off x="4527274" y="44196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8</a:t>
            </a:r>
          </a:p>
          <a:p>
            <a:pPr algn="ctr"/>
            <a:endParaRPr lang="en-US" sz="500" dirty="0">
              <a:solidFill>
                <a:srgbClr val="FFFF00"/>
              </a:solidFill>
              <a:latin typeface="Arial Black" panose="020B0A04020102020204" pitchFamily="34" charset="0"/>
            </a:endParaRPr>
          </a:p>
        </p:txBody>
      </p:sp>
      <p:sp>
        <p:nvSpPr>
          <p:cNvPr id="20" name="TextBox 19"/>
          <p:cNvSpPr txBox="1"/>
          <p:nvPr/>
        </p:nvSpPr>
        <p:spPr>
          <a:xfrm>
            <a:off x="5877670" y="44196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2</a:t>
            </a:r>
          </a:p>
          <a:p>
            <a:pPr algn="ctr"/>
            <a:endParaRPr lang="en-US" sz="500" dirty="0">
              <a:solidFill>
                <a:srgbClr val="FFFF00"/>
              </a:solidFill>
              <a:latin typeface="Arial Black" panose="020B0A04020102020204" pitchFamily="34" charset="0"/>
            </a:endParaRPr>
          </a:p>
        </p:txBody>
      </p:sp>
      <p:sp>
        <p:nvSpPr>
          <p:cNvPr id="21" name="TextBox 20"/>
          <p:cNvSpPr txBox="1"/>
          <p:nvPr/>
        </p:nvSpPr>
        <p:spPr>
          <a:xfrm>
            <a:off x="6584673" y="44196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1</a:t>
            </a:r>
          </a:p>
          <a:p>
            <a:pPr algn="ctr"/>
            <a:endParaRPr lang="en-US" sz="500" dirty="0">
              <a:solidFill>
                <a:srgbClr val="FFFF00"/>
              </a:solidFill>
              <a:latin typeface="Arial Black" panose="020B0A04020102020204" pitchFamily="34" charset="0"/>
            </a:endParaRPr>
          </a:p>
        </p:txBody>
      </p:sp>
      <p:sp>
        <p:nvSpPr>
          <p:cNvPr id="22" name="TextBox 21"/>
          <p:cNvSpPr txBox="1"/>
          <p:nvPr/>
        </p:nvSpPr>
        <p:spPr>
          <a:xfrm>
            <a:off x="3841474" y="44196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16</a:t>
            </a:r>
          </a:p>
          <a:p>
            <a:pPr algn="ctr"/>
            <a:endParaRPr lang="en-US" sz="700" dirty="0">
              <a:solidFill>
                <a:srgbClr val="FFFF00"/>
              </a:solidFill>
              <a:latin typeface="Arial Black" panose="020B0A04020102020204" pitchFamily="34" charset="0"/>
            </a:endParaRPr>
          </a:p>
        </p:txBody>
      </p:sp>
      <p:sp>
        <p:nvSpPr>
          <p:cNvPr id="23" name="TextBox 22"/>
          <p:cNvSpPr txBox="1"/>
          <p:nvPr/>
        </p:nvSpPr>
        <p:spPr>
          <a:xfrm>
            <a:off x="3155674" y="44196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32</a:t>
            </a:r>
          </a:p>
          <a:p>
            <a:pPr algn="ctr"/>
            <a:endParaRPr lang="en-US" sz="700" dirty="0">
              <a:solidFill>
                <a:srgbClr val="FFFF00"/>
              </a:solidFill>
              <a:latin typeface="Arial Black" panose="020B0A04020102020204" pitchFamily="34" charset="0"/>
            </a:endParaRPr>
          </a:p>
        </p:txBody>
      </p:sp>
      <p:sp>
        <p:nvSpPr>
          <p:cNvPr id="24" name="TextBox 23"/>
          <p:cNvSpPr txBox="1"/>
          <p:nvPr/>
        </p:nvSpPr>
        <p:spPr>
          <a:xfrm>
            <a:off x="2469874" y="4419599"/>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64</a:t>
            </a:r>
          </a:p>
          <a:p>
            <a:pPr algn="ctr"/>
            <a:endParaRPr lang="en-US" sz="700" dirty="0">
              <a:solidFill>
                <a:srgbClr val="FFFF00"/>
              </a:solidFill>
              <a:latin typeface="Arial Black" panose="020B0A04020102020204" pitchFamily="34" charset="0"/>
            </a:endParaRPr>
          </a:p>
        </p:txBody>
      </p:sp>
      <p:sp>
        <p:nvSpPr>
          <p:cNvPr id="25" name="TextBox 24"/>
          <p:cNvSpPr txBox="1"/>
          <p:nvPr/>
        </p:nvSpPr>
        <p:spPr>
          <a:xfrm>
            <a:off x="1631675" y="4419599"/>
            <a:ext cx="609600" cy="569387"/>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128</a:t>
            </a:r>
          </a:p>
          <a:p>
            <a:pPr algn="ctr"/>
            <a:endParaRPr lang="en-US" sz="700" dirty="0">
              <a:solidFill>
                <a:srgbClr val="FFFF00"/>
              </a:solidFill>
              <a:latin typeface="Arial Black" panose="020B0A04020102020204" pitchFamily="34" charset="0"/>
            </a:endParaRPr>
          </a:p>
        </p:txBody>
      </p:sp>
      <p:sp>
        <p:nvSpPr>
          <p:cNvPr id="26" name="Content Placeholder 2"/>
          <p:cNvSpPr txBox="1">
            <a:spLocks/>
          </p:cNvSpPr>
          <p:nvPr/>
        </p:nvSpPr>
        <p:spPr>
          <a:xfrm>
            <a:off x="152400" y="5410200"/>
            <a:ext cx="8686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We will </a:t>
            </a:r>
            <a:r>
              <a:rPr lang="en-US" sz="1800" dirty="0" smtClean="0"/>
              <a:t>henceforth </a:t>
            </a:r>
            <a:r>
              <a:rPr lang="en-US" sz="1800" dirty="0" smtClean="0"/>
              <a:t>refer to these as “the eights place”, or “the sixty-fours place”</a:t>
            </a:r>
            <a:br>
              <a:rPr lang="en-US" sz="1800" dirty="0" smtClean="0"/>
            </a:br>
            <a:endParaRPr lang="en-US" sz="1800" dirty="0" smtClean="0"/>
          </a:p>
          <a:p>
            <a:r>
              <a:rPr lang="en-US" sz="1800" dirty="0" smtClean="0"/>
              <a:t>Can anyone explain how the </a:t>
            </a:r>
            <a:r>
              <a:rPr lang="en-US" sz="1800" i="1" dirty="0" smtClean="0"/>
              <a:t>values</a:t>
            </a:r>
            <a:r>
              <a:rPr lang="en-US" sz="1800" dirty="0" smtClean="0"/>
              <a:t> for the new columns were figured out?</a:t>
            </a:r>
          </a:p>
        </p:txBody>
      </p:sp>
    </p:spTree>
    <p:extLst>
      <p:ext uri="{BB962C8B-B14F-4D97-AF65-F5344CB8AC3E}">
        <p14:creationId xmlns:p14="http://schemas.microsoft.com/office/powerpoint/2010/main" val="1578421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Binary Number System (cont.)</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dirty="0" smtClean="0"/>
              <a:t>The “secret decoder ring” is that each column or place </a:t>
            </a:r>
            <a:r>
              <a:rPr lang="en-US" sz="2000" i="1" dirty="0" smtClean="0"/>
              <a:t>is a power of two</a:t>
            </a:r>
            <a:r>
              <a:rPr lang="en-US" sz="2000" dirty="0" smtClean="0"/>
              <a:t>.</a:t>
            </a:r>
          </a:p>
          <a:p>
            <a:r>
              <a:rPr lang="en-US" sz="2000" i="1" dirty="0" smtClean="0"/>
              <a:t>So this is how the place values for BASE2, or the Binary Number System, are formally written in Mathematics and Computer </a:t>
            </a:r>
            <a:r>
              <a:rPr lang="en-US" sz="2000" i="1" dirty="0"/>
              <a:t>S</a:t>
            </a:r>
            <a:r>
              <a:rPr lang="en-US" sz="2000" i="1" dirty="0" smtClean="0"/>
              <a:t>cience:</a:t>
            </a:r>
          </a:p>
        </p:txBody>
      </p:sp>
      <p:sp>
        <p:nvSpPr>
          <p:cNvPr id="18" name="TextBox 17"/>
          <p:cNvSpPr txBox="1"/>
          <p:nvPr/>
        </p:nvSpPr>
        <p:spPr>
          <a:xfrm>
            <a:off x="5203466"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4</a:t>
            </a:r>
          </a:p>
          <a:p>
            <a:pPr algn="ctr"/>
            <a:endParaRPr lang="en-US" sz="500" dirty="0">
              <a:solidFill>
                <a:srgbClr val="FFFF00"/>
              </a:solidFill>
              <a:latin typeface="Arial Black" panose="020B0A04020102020204" pitchFamily="34" charset="0"/>
            </a:endParaRPr>
          </a:p>
        </p:txBody>
      </p:sp>
      <p:sp>
        <p:nvSpPr>
          <p:cNvPr id="19" name="TextBox 18"/>
          <p:cNvSpPr txBox="1"/>
          <p:nvPr/>
        </p:nvSpPr>
        <p:spPr>
          <a:xfrm>
            <a:off x="4527274"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8</a:t>
            </a:r>
          </a:p>
          <a:p>
            <a:pPr algn="ctr"/>
            <a:endParaRPr lang="en-US" sz="500" dirty="0">
              <a:solidFill>
                <a:srgbClr val="FFFF00"/>
              </a:solidFill>
              <a:latin typeface="Arial Black" panose="020B0A04020102020204" pitchFamily="34" charset="0"/>
            </a:endParaRPr>
          </a:p>
        </p:txBody>
      </p:sp>
      <p:sp>
        <p:nvSpPr>
          <p:cNvPr id="20" name="TextBox 19"/>
          <p:cNvSpPr txBox="1"/>
          <p:nvPr/>
        </p:nvSpPr>
        <p:spPr>
          <a:xfrm>
            <a:off x="5877670"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2</a:t>
            </a:r>
          </a:p>
          <a:p>
            <a:pPr algn="ctr"/>
            <a:endParaRPr lang="en-US" sz="500" dirty="0">
              <a:solidFill>
                <a:srgbClr val="FFFF00"/>
              </a:solidFill>
              <a:latin typeface="Arial Black" panose="020B0A04020102020204" pitchFamily="34" charset="0"/>
            </a:endParaRPr>
          </a:p>
        </p:txBody>
      </p:sp>
      <p:sp>
        <p:nvSpPr>
          <p:cNvPr id="21" name="TextBox 20"/>
          <p:cNvSpPr txBox="1"/>
          <p:nvPr/>
        </p:nvSpPr>
        <p:spPr>
          <a:xfrm>
            <a:off x="6584673"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1</a:t>
            </a:r>
          </a:p>
          <a:p>
            <a:pPr algn="ctr"/>
            <a:endParaRPr lang="en-US" sz="500" dirty="0">
              <a:solidFill>
                <a:srgbClr val="FFFF00"/>
              </a:solidFill>
              <a:latin typeface="Arial Black" panose="020B0A04020102020204" pitchFamily="34" charset="0"/>
            </a:endParaRPr>
          </a:p>
        </p:txBody>
      </p:sp>
      <p:sp>
        <p:nvSpPr>
          <p:cNvPr id="22" name="TextBox 21"/>
          <p:cNvSpPr txBox="1"/>
          <p:nvPr/>
        </p:nvSpPr>
        <p:spPr>
          <a:xfrm>
            <a:off x="3841474" y="22098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16</a:t>
            </a:r>
          </a:p>
          <a:p>
            <a:pPr algn="ctr"/>
            <a:endParaRPr lang="en-US" sz="700" dirty="0">
              <a:solidFill>
                <a:srgbClr val="FFFF00"/>
              </a:solidFill>
              <a:latin typeface="Arial Black" panose="020B0A04020102020204" pitchFamily="34" charset="0"/>
            </a:endParaRPr>
          </a:p>
        </p:txBody>
      </p:sp>
      <p:sp>
        <p:nvSpPr>
          <p:cNvPr id="23" name="TextBox 22"/>
          <p:cNvSpPr txBox="1"/>
          <p:nvPr/>
        </p:nvSpPr>
        <p:spPr>
          <a:xfrm>
            <a:off x="3155674" y="22098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32</a:t>
            </a:r>
          </a:p>
          <a:p>
            <a:pPr algn="ctr"/>
            <a:endParaRPr lang="en-US" sz="700" dirty="0">
              <a:solidFill>
                <a:srgbClr val="FFFF00"/>
              </a:solidFill>
              <a:latin typeface="Arial Black" panose="020B0A04020102020204" pitchFamily="34" charset="0"/>
            </a:endParaRPr>
          </a:p>
        </p:txBody>
      </p:sp>
      <p:sp>
        <p:nvSpPr>
          <p:cNvPr id="24" name="TextBox 23"/>
          <p:cNvSpPr txBox="1"/>
          <p:nvPr/>
        </p:nvSpPr>
        <p:spPr>
          <a:xfrm>
            <a:off x="2469874" y="2209799"/>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64</a:t>
            </a:r>
          </a:p>
          <a:p>
            <a:pPr algn="ctr"/>
            <a:endParaRPr lang="en-US" sz="700" dirty="0">
              <a:solidFill>
                <a:srgbClr val="FFFF00"/>
              </a:solidFill>
              <a:latin typeface="Arial Black" panose="020B0A04020102020204" pitchFamily="34" charset="0"/>
            </a:endParaRPr>
          </a:p>
        </p:txBody>
      </p:sp>
      <p:sp>
        <p:nvSpPr>
          <p:cNvPr id="25" name="TextBox 24"/>
          <p:cNvSpPr txBox="1"/>
          <p:nvPr/>
        </p:nvSpPr>
        <p:spPr>
          <a:xfrm>
            <a:off x="1631675" y="2209799"/>
            <a:ext cx="609600" cy="569387"/>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128</a:t>
            </a:r>
          </a:p>
          <a:p>
            <a:pPr algn="ctr"/>
            <a:endParaRPr lang="en-US" sz="700" dirty="0">
              <a:solidFill>
                <a:srgbClr val="FFFF00"/>
              </a:solidFill>
              <a:latin typeface="Arial Black" panose="020B0A04020102020204" pitchFamily="34" charset="0"/>
            </a:endParaRPr>
          </a:p>
        </p:txBody>
      </p:sp>
      <p:sp>
        <p:nvSpPr>
          <p:cNvPr id="26" name="Content Placeholder 2"/>
          <p:cNvSpPr txBox="1">
            <a:spLocks/>
          </p:cNvSpPr>
          <p:nvPr/>
        </p:nvSpPr>
        <p:spPr>
          <a:xfrm>
            <a:off x="152400" y="3505200"/>
            <a:ext cx="8686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Notice that there are eight columns</a:t>
            </a:r>
          </a:p>
          <a:p>
            <a:r>
              <a:rPr lang="en-US" sz="1800" dirty="0" smtClean="0"/>
              <a:t>And remember that a binary digit, a one or a zero, is called a bit</a:t>
            </a:r>
          </a:p>
          <a:p>
            <a:r>
              <a:rPr lang="en-US" sz="1800" dirty="0" smtClean="0"/>
              <a:t>So what we have here is eight bits. What is the term for eight bits or eight binary digits in computer science and programming?</a:t>
            </a:r>
          </a:p>
          <a:p>
            <a:r>
              <a:rPr lang="en-US" sz="1800" dirty="0" smtClean="0"/>
              <a:t>And t</a:t>
            </a:r>
            <a:r>
              <a:rPr lang="en-US" sz="1800" dirty="0" smtClean="0"/>
              <a:t>his </a:t>
            </a:r>
            <a:r>
              <a:rPr lang="en-US" sz="1800" dirty="0" smtClean="0"/>
              <a:t>one should be easy because you already proved it yourselves with Arduino code: what is the largest number that can be represented with eight bits?</a:t>
            </a:r>
          </a:p>
        </p:txBody>
      </p:sp>
      <p:sp>
        <p:nvSpPr>
          <p:cNvPr id="27" name="TextBox 26"/>
          <p:cNvSpPr txBox="1"/>
          <p:nvPr/>
        </p:nvSpPr>
        <p:spPr>
          <a:xfrm>
            <a:off x="59860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1</a:t>
            </a:r>
          </a:p>
        </p:txBody>
      </p:sp>
      <p:sp>
        <p:nvSpPr>
          <p:cNvPr id="28" name="TextBox 27"/>
          <p:cNvSpPr txBox="1"/>
          <p:nvPr/>
        </p:nvSpPr>
        <p:spPr>
          <a:xfrm>
            <a:off x="6655757"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0</a:t>
            </a:r>
          </a:p>
        </p:txBody>
      </p:sp>
      <p:sp>
        <p:nvSpPr>
          <p:cNvPr id="29" name="TextBox 28"/>
          <p:cNvSpPr txBox="1"/>
          <p:nvPr/>
        </p:nvSpPr>
        <p:spPr>
          <a:xfrm>
            <a:off x="53002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2</a:t>
            </a:r>
            <a:endParaRPr lang="en-US" baseline="30000" dirty="0">
              <a:solidFill>
                <a:srgbClr val="FFFF00"/>
              </a:solidFill>
              <a:latin typeface="Arial Black" panose="020B0A04020102020204" pitchFamily="34" charset="0"/>
            </a:endParaRPr>
          </a:p>
        </p:txBody>
      </p:sp>
      <p:sp>
        <p:nvSpPr>
          <p:cNvPr id="30" name="TextBox 29"/>
          <p:cNvSpPr txBox="1"/>
          <p:nvPr/>
        </p:nvSpPr>
        <p:spPr>
          <a:xfrm>
            <a:off x="46144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3</a:t>
            </a:r>
            <a:endParaRPr lang="en-US" baseline="30000" dirty="0">
              <a:solidFill>
                <a:srgbClr val="FFFF00"/>
              </a:solidFill>
              <a:latin typeface="Arial Black" panose="020B0A04020102020204" pitchFamily="34" charset="0"/>
            </a:endParaRPr>
          </a:p>
        </p:txBody>
      </p:sp>
      <p:sp>
        <p:nvSpPr>
          <p:cNvPr id="31" name="TextBox 30"/>
          <p:cNvSpPr txBox="1"/>
          <p:nvPr/>
        </p:nvSpPr>
        <p:spPr>
          <a:xfrm>
            <a:off x="3881051"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4</a:t>
            </a:r>
            <a:endParaRPr lang="en-US" baseline="30000" dirty="0">
              <a:solidFill>
                <a:srgbClr val="FFFF00"/>
              </a:solidFill>
              <a:latin typeface="Arial Black" panose="020B0A04020102020204" pitchFamily="34" charset="0"/>
            </a:endParaRPr>
          </a:p>
        </p:txBody>
      </p:sp>
      <p:sp>
        <p:nvSpPr>
          <p:cNvPr id="32" name="TextBox 31"/>
          <p:cNvSpPr txBox="1"/>
          <p:nvPr/>
        </p:nvSpPr>
        <p:spPr>
          <a:xfrm>
            <a:off x="3155674"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5</a:t>
            </a:r>
          </a:p>
        </p:txBody>
      </p:sp>
      <p:sp>
        <p:nvSpPr>
          <p:cNvPr id="33" name="TextBox 32"/>
          <p:cNvSpPr txBox="1"/>
          <p:nvPr/>
        </p:nvSpPr>
        <p:spPr>
          <a:xfrm>
            <a:off x="2489662"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6</a:t>
            </a:r>
          </a:p>
        </p:txBody>
      </p:sp>
      <p:sp>
        <p:nvSpPr>
          <p:cNvPr id="34" name="TextBox 33"/>
          <p:cNvSpPr txBox="1"/>
          <p:nvPr/>
        </p:nvSpPr>
        <p:spPr>
          <a:xfrm>
            <a:off x="1715902"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7</a:t>
            </a:r>
            <a:endParaRPr lang="en-US" baseline="300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311556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Binary Number System (cont.)</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dirty="0" smtClean="0"/>
              <a:t>Let’s review everything so far.</a:t>
            </a:r>
            <a:endParaRPr lang="en-US" sz="2000" dirty="0" smtClean="0"/>
          </a:p>
          <a:p>
            <a:r>
              <a:rPr lang="en-US" sz="2000" dirty="0" smtClean="0"/>
              <a:t>We have learned how binary number system place values are assigned</a:t>
            </a:r>
            <a:endParaRPr lang="en-US" sz="2000" dirty="0" smtClean="0"/>
          </a:p>
        </p:txBody>
      </p:sp>
      <p:sp>
        <p:nvSpPr>
          <p:cNvPr id="18" name="TextBox 17"/>
          <p:cNvSpPr txBox="1"/>
          <p:nvPr/>
        </p:nvSpPr>
        <p:spPr>
          <a:xfrm>
            <a:off x="5203466"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4</a:t>
            </a:r>
          </a:p>
          <a:p>
            <a:pPr algn="ctr"/>
            <a:endParaRPr lang="en-US" sz="500" dirty="0">
              <a:solidFill>
                <a:srgbClr val="FFFF00"/>
              </a:solidFill>
              <a:latin typeface="Arial Black" panose="020B0A04020102020204" pitchFamily="34" charset="0"/>
            </a:endParaRPr>
          </a:p>
        </p:txBody>
      </p:sp>
      <p:sp>
        <p:nvSpPr>
          <p:cNvPr id="19" name="TextBox 18"/>
          <p:cNvSpPr txBox="1"/>
          <p:nvPr/>
        </p:nvSpPr>
        <p:spPr>
          <a:xfrm>
            <a:off x="4527274"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8</a:t>
            </a:r>
          </a:p>
          <a:p>
            <a:pPr algn="ctr"/>
            <a:endParaRPr lang="en-US" sz="500" dirty="0">
              <a:solidFill>
                <a:srgbClr val="FFFF00"/>
              </a:solidFill>
              <a:latin typeface="Arial Black" panose="020B0A04020102020204" pitchFamily="34" charset="0"/>
            </a:endParaRPr>
          </a:p>
        </p:txBody>
      </p:sp>
      <p:sp>
        <p:nvSpPr>
          <p:cNvPr id="20" name="TextBox 19"/>
          <p:cNvSpPr txBox="1"/>
          <p:nvPr/>
        </p:nvSpPr>
        <p:spPr>
          <a:xfrm>
            <a:off x="5877670"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2</a:t>
            </a:r>
          </a:p>
          <a:p>
            <a:pPr algn="ctr"/>
            <a:endParaRPr lang="en-US" sz="500" dirty="0">
              <a:solidFill>
                <a:srgbClr val="FFFF00"/>
              </a:solidFill>
              <a:latin typeface="Arial Black" panose="020B0A04020102020204" pitchFamily="34" charset="0"/>
            </a:endParaRPr>
          </a:p>
        </p:txBody>
      </p:sp>
      <p:sp>
        <p:nvSpPr>
          <p:cNvPr id="21" name="TextBox 20"/>
          <p:cNvSpPr txBox="1"/>
          <p:nvPr/>
        </p:nvSpPr>
        <p:spPr>
          <a:xfrm>
            <a:off x="6584673" y="2209800"/>
            <a:ext cx="480723" cy="569387"/>
          </a:xfrm>
          <a:prstGeom prst="rect">
            <a:avLst/>
          </a:prstGeom>
          <a:noFill/>
          <a:ln w="57150">
            <a:solidFill>
              <a:srgbClr val="FFFF00"/>
            </a:solidFill>
          </a:ln>
        </p:spPr>
        <p:txBody>
          <a:bodyPr wrap="square" rtlCol="0">
            <a:spAutoFit/>
          </a:bodyPr>
          <a:lstStyle/>
          <a:p>
            <a:pPr algn="ctr"/>
            <a:endParaRPr lang="en-US" sz="800" dirty="0" smtClean="0">
              <a:solidFill>
                <a:srgbClr val="FFFF00"/>
              </a:solidFill>
              <a:latin typeface="Arial Black" panose="020B0A04020102020204" pitchFamily="34" charset="0"/>
            </a:endParaRPr>
          </a:p>
          <a:p>
            <a:pPr algn="ctr"/>
            <a:r>
              <a:rPr lang="en-US" dirty="0" smtClean="0">
                <a:solidFill>
                  <a:srgbClr val="FFFF00"/>
                </a:solidFill>
                <a:latin typeface="Arial Black" panose="020B0A04020102020204" pitchFamily="34" charset="0"/>
              </a:rPr>
              <a:t>1</a:t>
            </a:r>
          </a:p>
          <a:p>
            <a:pPr algn="ctr"/>
            <a:endParaRPr lang="en-US" sz="500" dirty="0">
              <a:solidFill>
                <a:srgbClr val="FFFF00"/>
              </a:solidFill>
              <a:latin typeface="Arial Black" panose="020B0A04020102020204" pitchFamily="34" charset="0"/>
            </a:endParaRPr>
          </a:p>
        </p:txBody>
      </p:sp>
      <p:sp>
        <p:nvSpPr>
          <p:cNvPr id="22" name="TextBox 21"/>
          <p:cNvSpPr txBox="1"/>
          <p:nvPr/>
        </p:nvSpPr>
        <p:spPr>
          <a:xfrm>
            <a:off x="3841474" y="22098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16</a:t>
            </a:r>
          </a:p>
          <a:p>
            <a:pPr algn="ctr"/>
            <a:endParaRPr lang="en-US" sz="700" dirty="0">
              <a:solidFill>
                <a:srgbClr val="FFFF00"/>
              </a:solidFill>
              <a:latin typeface="Arial Black" panose="020B0A04020102020204" pitchFamily="34" charset="0"/>
            </a:endParaRPr>
          </a:p>
        </p:txBody>
      </p:sp>
      <p:sp>
        <p:nvSpPr>
          <p:cNvPr id="23" name="TextBox 22"/>
          <p:cNvSpPr txBox="1"/>
          <p:nvPr/>
        </p:nvSpPr>
        <p:spPr>
          <a:xfrm>
            <a:off x="3155674" y="2209800"/>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32</a:t>
            </a:r>
          </a:p>
          <a:p>
            <a:pPr algn="ctr"/>
            <a:endParaRPr lang="en-US" sz="700" dirty="0">
              <a:solidFill>
                <a:srgbClr val="FFFF00"/>
              </a:solidFill>
              <a:latin typeface="Arial Black" panose="020B0A04020102020204" pitchFamily="34" charset="0"/>
            </a:endParaRPr>
          </a:p>
        </p:txBody>
      </p:sp>
      <p:sp>
        <p:nvSpPr>
          <p:cNvPr id="24" name="TextBox 23"/>
          <p:cNvSpPr txBox="1"/>
          <p:nvPr/>
        </p:nvSpPr>
        <p:spPr>
          <a:xfrm>
            <a:off x="2469874" y="2209799"/>
            <a:ext cx="480723" cy="584775"/>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64</a:t>
            </a:r>
          </a:p>
          <a:p>
            <a:pPr algn="ctr"/>
            <a:endParaRPr lang="en-US" sz="700" dirty="0">
              <a:solidFill>
                <a:srgbClr val="FFFF00"/>
              </a:solidFill>
              <a:latin typeface="Arial Black" panose="020B0A04020102020204" pitchFamily="34" charset="0"/>
            </a:endParaRPr>
          </a:p>
        </p:txBody>
      </p:sp>
      <p:sp>
        <p:nvSpPr>
          <p:cNvPr id="25" name="TextBox 24"/>
          <p:cNvSpPr txBox="1"/>
          <p:nvPr/>
        </p:nvSpPr>
        <p:spPr>
          <a:xfrm>
            <a:off x="1631675" y="2209799"/>
            <a:ext cx="609600" cy="569387"/>
          </a:xfrm>
          <a:prstGeom prst="rect">
            <a:avLst/>
          </a:prstGeom>
          <a:noFill/>
          <a:ln w="57150">
            <a:solidFill>
              <a:srgbClr val="FFFF00"/>
            </a:solidFill>
          </a:ln>
        </p:spPr>
        <p:txBody>
          <a:bodyPr wrap="square" rtlCol="0">
            <a:spAutoFit/>
          </a:bodyPr>
          <a:lstStyle/>
          <a:p>
            <a:pPr algn="ctr"/>
            <a:endParaRPr lang="en-US" sz="700" dirty="0" smtClean="0">
              <a:solidFill>
                <a:srgbClr val="FFFF00"/>
              </a:solidFill>
              <a:latin typeface="Arial Black" panose="020B0A04020102020204" pitchFamily="34" charset="0"/>
            </a:endParaRPr>
          </a:p>
          <a:p>
            <a:pPr algn="ctr"/>
            <a:r>
              <a:rPr lang="en-US" sz="100" dirty="0" smtClean="0">
                <a:solidFill>
                  <a:srgbClr val="FFFF00"/>
                </a:solidFill>
                <a:latin typeface="Arial Black" panose="020B0A04020102020204" pitchFamily="34" charset="0"/>
              </a:rPr>
              <a:t/>
            </a:r>
            <a:br>
              <a:rPr lang="en-US" sz="100" dirty="0" smtClean="0">
                <a:solidFill>
                  <a:srgbClr val="FFFF00"/>
                </a:solidFill>
                <a:latin typeface="Arial Black" panose="020B0A04020102020204" pitchFamily="34" charset="0"/>
              </a:rPr>
            </a:br>
            <a:r>
              <a:rPr lang="en-US" sz="1600" dirty="0" smtClean="0">
                <a:solidFill>
                  <a:srgbClr val="FFFF00"/>
                </a:solidFill>
                <a:latin typeface="Arial Black" panose="020B0A04020102020204" pitchFamily="34" charset="0"/>
              </a:rPr>
              <a:t>128</a:t>
            </a:r>
          </a:p>
          <a:p>
            <a:pPr algn="ctr"/>
            <a:endParaRPr lang="en-US" sz="700" dirty="0">
              <a:solidFill>
                <a:srgbClr val="FFFF00"/>
              </a:solidFill>
              <a:latin typeface="Arial Black" panose="020B0A04020102020204" pitchFamily="34" charset="0"/>
            </a:endParaRPr>
          </a:p>
        </p:txBody>
      </p:sp>
      <p:sp>
        <p:nvSpPr>
          <p:cNvPr id="26" name="Content Placeholder 2"/>
          <p:cNvSpPr txBox="1">
            <a:spLocks/>
          </p:cNvSpPr>
          <p:nvPr/>
        </p:nvSpPr>
        <p:spPr>
          <a:xfrm>
            <a:off x="152400" y="3505200"/>
            <a:ext cx="8686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And, using the binary place values, we have learned how to </a:t>
            </a:r>
            <a:r>
              <a:rPr lang="en-US" sz="1800" i="1" dirty="0" smtClean="0"/>
              <a:t>represent</a:t>
            </a:r>
            <a:r>
              <a:rPr lang="en-US" sz="1800" dirty="0" smtClean="0"/>
              <a:t> numbers using the  two binary </a:t>
            </a:r>
            <a:r>
              <a:rPr lang="en-US" sz="1800" i="1" dirty="0" smtClean="0"/>
              <a:t>symbols</a:t>
            </a:r>
            <a:r>
              <a:rPr lang="en-US" sz="1800" dirty="0" smtClean="0"/>
              <a:t> one (1) and zero (0)</a:t>
            </a:r>
          </a:p>
          <a:p>
            <a:r>
              <a:rPr lang="en-US" sz="1800" dirty="0" smtClean="0"/>
              <a:t>We have rediscovered that single binary digits, a 1 or a 0, are called </a:t>
            </a:r>
            <a:r>
              <a:rPr lang="en-US" sz="1800" b="1" i="1" dirty="0" smtClean="0"/>
              <a:t>bits</a:t>
            </a:r>
          </a:p>
          <a:p>
            <a:r>
              <a:rPr lang="en-US" sz="1800" dirty="0" smtClean="0"/>
              <a:t>And we have rediscovered that eight bits constitute a </a:t>
            </a:r>
            <a:r>
              <a:rPr lang="en-US" sz="1800" b="1" i="1" dirty="0" smtClean="0"/>
              <a:t>byte</a:t>
            </a:r>
          </a:p>
          <a:p>
            <a:r>
              <a:rPr lang="en-US" sz="1800" dirty="0" smtClean="0"/>
              <a:t>A new term is that four (4</a:t>
            </a:r>
            <a:r>
              <a:rPr lang="en-US" sz="1800" dirty="0"/>
              <a:t>) </a:t>
            </a:r>
            <a:r>
              <a:rPr lang="en-US" sz="1800" dirty="0" smtClean="0"/>
              <a:t>bits–  since </a:t>
            </a:r>
            <a:r>
              <a:rPr lang="en-US" sz="1800" dirty="0"/>
              <a:t>they are </a:t>
            </a:r>
            <a:r>
              <a:rPr lang="en-US" sz="1800" i="1" dirty="0"/>
              <a:t>half of a </a:t>
            </a:r>
            <a:r>
              <a:rPr lang="en-US" sz="1800" i="1" dirty="0" smtClean="0"/>
              <a:t>byte—</a:t>
            </a:r>
            <a:r>
              <a:rPr lang="en-US" sz="1800" dirty="0" smtClean="0"/>
              <a:t> are called a </a:t>
            </a:r>
            <a:r>
              <a:rPr lang="en-US" sz="1800" b="1" i="1" dirty="0" err="1" smtClean="0"/>
              <a:t>nybble</a:t>
            </a:r>
            <a:r>
              <a:rPr lang="en-US" sz="1800" dirty="0" smtClean="0"/>
              <a:t>. Get it? </a:t>
            </a:r>
            <a:r>
              <a:rPr lang="en-US" sz="1800" dirty="0" err="1" smtClean="0"/>
              <a:t>Gotta</a:t>
            </a:r>
            <a:r>
              <a:rPr lang="en-US" sz="1800" dirty="0" smtClean="0"/>
              <a:t> love that programmer humor!</a:t>
            </a:r>
          </a:p>
          <a:p>
            <a:r>
              <a:rPr lang="en-US" sz="1800" dirty="0" smtClean="0"/>
              <a:t>Now let’s revisit addition and explore subtraction</a:t>
            </a:r>
            <a:endParaRPr lang="en-US" sz="1800" dirty="0" smtClean="0"/>
          </a:p>
        </p:txBody>
      </p:sp>
      <p:sp>
        <p:nvSpPr>
          <p:cNvPr id="27" name="TextBox 26"/>
          <p:cNvSpPr txBox="1"/>
          <p:nvPr/>
        </p:nvSpPr>
        <p:spPr>
          <a:xfrm>
            <a:off x="59860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1</a:t>
            </a:r>
          </a:p>
        </p:txBody>
      </p:sp>
      <p:sp>
        <p:nvSpPr>
          <p:cNvPr id="28" name="TextBox 27"/>
          <p:cNvSpPr txBox="1"/>
          <p:nvPr/>
        </p:nvSpPr>
        <p:spPr>
          <a:xfrm>
            <a:off x="6655757"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0</a:t>
            </a:r>
          </a:p>
        </p:txBody>
      </p:sp>
      <p:sp>
        <p:nvSpPr>
          <p:cNvPr id="29" name="TextBox 28"/>
          <p:cNvSpPr txBox="1"/>
          <p:nvPr/>
        </p:nvSpPr>
        <p:spPr>
          <a:xfrm>
            <a:off x="53002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2</a:t>
            </a:r>
            <a:endParaRPr lang="en-US" baseline="30000" dirty="0">
              <a:solidFill>
                <a:srgbClr val="FFFF00"/>
              </a:solidFill>
              <a:latin typeface="Arial Black" panose="020B0A04020102020204" pitchFamily="34" charset="0"/>
            </a:endParaRPr>
          </a:p>
        </p:txBody>
      </p:sp>
      <p:sp>
        <p:nvSpPr>
          <p:cNvPr id="30" name="TextBox 29"/>
          <p:cNvSpPr txBox="1"/>
          <p:nvPr/>
        </p:nvSpPr>
        <p:spPr>
          <a:xfrm>
            <a:off x="4614446"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3</a:t>
            </a:r>
            <a:endParaRPr lang="en-US" baseline="30000" dirty="0">
              <a:solidFill>
                <a:srgbClr val="FFFF00"/>
              </a:solidFill>
              <a:latin typeface="Arial Black" panose="020B0A04020102020204" pitchFamily="34" charset="0"/>
            </a:endParaRPr>
          </a:p>
        </p:txBody>
      </p:sp>
      <p:sp>
        <p:nvSpPr>
          <p:cNvPr id="31" name="TextBox 30"/>
          <p:cNvSpPr txBox="1"/>
          <p:nvPr/>
        </p:nvSpPr>
        <p:spPr>
          <a:xfrm>
            <a:off x="3881051"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4</a:t>
            </a:r>
            <a:endParaRPr lang="en-US" baseline="30000" dirty="0">
              <a:solidFill>
                <a:srgbClr val="FFFF00"/>
              </a:solidFill>
              <a:latin typeface="Arial Black" panose="020B0A04020102020204" pitchFamily="34" charset="0"/>
            </a:endParaRPr>
          </a:p>
        </p:txBody>
      </p:sp>
      <p:sp>
        <p:nvSpPr>
          <p:cNvPr id="32" name="TextBox 31"/>
          <p:cNvSpPr txBox="1"/>
          <p:nvPr/>
        </p:nvSpPr>
        <p:spPr>
          <a:xfrm>
            <a:off x="3155674"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5</a:t>
            </a:r>
          </a:p>
        </p:txBody>
      </p:sp>
      <p:sp>
        <p:nvSpPr>
          <p:cNvPr id="33" name="TextBox 32"/>
          <p:cNvSpPr txBox="1"/>
          <p:nvPr/>
        </p:nvSpPr>
        <p:spPr>
          <a:xfrm>
            <a:off x="2489662"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a:solidFill>
                  <a:srgbClr val="FFFF00"/>
                </a:solidFill>
                <a:latin typeface="Arial Black" panose="020B0A04020102020204" pitchFamily="34" charset="0"/>
              </a:rPr>
              <a:t>6</a:t>
            </a:r>
          </a:p>
        </p:txBody>
      </p:sp>
      <p:sp>
        <p:nvSpPr>
          <p:cNvPr id="34" name="TextBox 33"/>
          <p:cNvSpPr txBox="1"/>
          <p:nvPr/>
        </p:nvSpPr>
        <p:spPr>
          <a:xfrm>
            <a:off x="1715902" y="2895600"/>
            <a:ext cx="441146"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2</a:t>
            </a:r>
            <a:r>
              <a:rPr lang="en-US" baseline="30000" dirty="0" smtClean="0">
                <a:solidFill>
                  <a:srgbClr val="FFFF00"/>
                </a:solidFill>
                <a:latin typeface="Arial Black" panose="020B0A04020102020204" pitchFamily="34" charset="0"/>
              </a:rPr>
              <a:t>7</a:t>
            </a:r>
            <a:endParaRPr lang="en-US" baseline="300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4188628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Adding Binary Numbers</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b="1" dirty="0" smtClean="0"/>
              <a:t>We already covered basic addition: when </a:t>
            </a:r>
            <a:r>
              <a:rPr lang="en-US" sz="2000" b="1" dirty="0" smtClean="0"/>
              <a:t>we go to add a third dot to a column, instead we have to add it to the </a:t>
            </a:r>
            <a:r>
              <a:rPr lang="en-US" sz="2000" b="1" i="1" dirty="0" smtClean="0"/>
              <a:t>next</a:t>
            </a:r>
            <a:r>
              <a:rPr lang="en-US" sz="2000" b="1" dirty="0" smtClean="0"/>
              <a:t> place </a:t>
            </a:r>
            <a:r>
              <a:rPr lang="en-US" sz="2000" b="1" i="1" dirty="0" smtClean="0"/>
              <a:t>to the </a:t>
            </a:r>
            <a:r>
              <a:rPr lang="en-US" sz="2000" b="1" i="1" dirty="0" smtClean="0"/>
              <a:t>left, </a:t>
            </a:r>
            <a:r>
              <a:rPr lang="en-US" sz="2000" b="1" dirty="0" smtClean="0"/>
              <a:t>and then clear the place to the right.</a:t>
            </a:r>
            <a:endParaRPr lang="en-US" sz="2000" b="1" dirty="0" smtClean="0"/>
          </a:p>
        </p:txBody>
      </p:sp>
      <p:sp>
        <p:nvSpPr>
          <p:cNvPr id="12" name="Content Placeholder 2"/>
          <p:cNvSpPr txBox="1">
            <a:spLocks/>
          </p:cNvSpPr>
          <p:nvPr/>
        </p:nvSpPr>
        <p:spPr>
          <a:xfrm>
            <a:off x="152400" y="4343400"/>
            <a:ext cx="86868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What we are doing is “carrying” the extra one to the next column. This works exactly like it does in our decimal number system, only “the next column” is a power of </a:t>
            </a:r>
            <a:r>
              <a:rPr lang="en-US" sz="2000" dirty="0" smtClean="0"/>
              <a:t>two</a:t>
            </a:r>
            <a:r>
              <a:rPr lang="en-US" sz="2000" dirty="0" smtClean="0"/>
              <a:t> instead of a power of ten.</a:t>
            </a:r>
            <a:endParaRPr lang="en-US" sz="2000" dirty="0" smtClean="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798740" y="1740960"/>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990600" y="2644308"/>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24106" y="2688829"/>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14600" y="2644308"/>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962400" y="2023651"/>
            <a:ext cx="304800" cy="3048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3440927" y="2244300"/>
            <a:ext cx="521473" cy="35714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86200" y="3191181"/>
            <a:ext cx="762001"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684940" y="1740960"/>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4876800" y="2644308"/>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10306" y="2688829"/>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023823" y="2644308"/>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477000"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sp>
        <p:nvSpPr>
          <p:cNvPr id="34" name="TextBox 33"/>
          <p:cNvSpPr txBox="1"/>
          <p:nvPr/>
        </p:nvSpPr>
        <p:spPr>
          <a:xfrm>
            <a:off x="7209392"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5" name="TextBox 34"/>
          <p:cNvSpPr txBox="1"/>
          <p:nvPr/>
        </p:nvSpPr>
        <p:spPr>
          <a:xfrm>
            <a:off x="5707729"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6" name="TextBox 35"/>
          <p:cNvSpPr txBox="1"/>
          <p:nvPr/>
        </p:nvSpPr>
        <p:spPr>
          <a:xfrm>
            <a:off x="4974223"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7" name="TextBox 36"/>
          <p:cNvSpPr txBox="1"/>
          <p:nvPr/>
        </p:nvSpPr>
        <p:spPr>
          <a:xfrm>
            <a:off x="2536466"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8" name="TextBox 37"/>
          <p:cNvSpPr txBox="1"/>
          <p:nvPr/>
        </p:nvSpPr>
        <p:spPr>
          <a:xfrm>
            <a:off x="1821529"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9" name="TextBox 38"/>
          <p:cNvSpPr txBox="1"/>
          <p:nvPr/>
        </p:nvSpPr>
        <p:spPr>
          <a:xfrm>
            <a:off x="1088023"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40" name="TextBox 39"/>
          <p:cNvSpPr txBox="1"/>
          <p:nvPr/>
        </p:nvSpPr>
        <p:spPr>
          <a:xfrm>
            <a:off x="3363109" y="3745468"/>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3686265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Subtracting Binary Numbers</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b="1" dirty="0" smtClean="0"/>
              <a:t>It should come as no surprise that binary subtraction works the same way. If there is a zero in a column, we have to “borrow” a one </a:t>
            </a:r>
            <a:r>
              <a:rPr lang="en-US" sz="2000" b="1" i="1" dirty="0" smtClean="0"/>
              <a:t>from the next higher place value</a:t>
            </a:r>
            <a:r>
              <a:rPr lang="en-US" sz="2000" b="1" dirty="0" smtClean="0"/>
              <a:t>.</a:t>
            </a:r>
            <a:endParaRPr lang="en-US" sz="2000" b="1" dirty="0" smtClean="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798740" y="3248365"/>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990600" y="4151713"/>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24106" y="4196234"/>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14600" y="4151713"/>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779894" y="1611252"/>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971754" y="2514600"/>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05260" y="2559121"/>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118777" y="2514600"/>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71954" y="361576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sp>
        <p:nvSpPr>
          <p:cNvPr id="34" name="TextBox 33"/>
          <p:cNvSpPr txBox="1"/>
          <p:nvPr/>
        </p:nvSpPr>
        <p:spPr>
          <a:xfrm>
            <a:off x="3304346" y="361576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5" name="TextBox 34"/>
          <p:cNvSpPr txBox="1"/>
          <p:nvPr/>
        </p:nvSpPr>
        <p:spPr>
          <a:xfrm>
            <a:off x="1802683" y="361576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6" name="TextBox 35"/>
          <p:cNvSpPr txBox="1"/>
          <p:nvPr/>
        </p:nvSpPr>
        <p:spPr>
          <a:xfrm>
            <a:off x="1069177" y="361576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7" name="TextBox 36"/>
          <p:cNvSpPr txBox="1"/>
          <p:nvPr/>
        </p:nvSpPr>
        <p:spPr>
          <a:xfrm>
            <a:off x="2536466" y="5252873"/>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8" name="TextBox 37"/>
          <p:cNvSpPr txBox="1"/>
          <p:nvPr/>
        </p:nvSpPr>
        <p:spPr>
          <a:xfrm>
            <a:off x="1821529" y="5252873"/>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39" name="TextBox 38"/>
          <p:cNvSpPr txBox="1"/>
          <p:nvPr/>
        </p:nvSpPr>
        <p:spPr>
          <a:xfrm>
            <a:off x="1088023" y="5252873"/>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40" name="TextBox 39"/>
          <p:cNvSpPr txBox="1"/>
          <p:nvPr/>
        </p:nvSpPr>
        <p:spPr>
          <a:xfrm>
            <a:off x="3363109" y="5252873"/>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cxnSp>
        <p:nvCxnSpPr>
          <p:cNvPr id="7" name="Straight Connector 6"/>
          <p:cNvCxnSpPr/>
          <p:nvPr/>
        </p:nvCxnSpPr>
        <p:spPr>
          <a:xfrm>
            <a:off x="228600" y="4661032"/>
            <a:ext cx="6096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14800" y="5614327"/>
            <a:ext cx="6096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13475" y="6019800"/>
            <a:ext cx="6096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065940" y="4317814"/>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5257800" y="5221162"/>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1306" y="5265683"/>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81800" y="5221162"/>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3666" y="6322322"/>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46" name="TextBox 45"/>
          <p:cNvSpPr txBox="1"/>
          <p:nvPr/>
        </p:nvSpPr>
        <p:spPr>
          <a:xfrm>
            <a:off x="6088729" y="6322322"/>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47" name="TextBox 46"/>
          <p:cNvSpPr txBox="1"/>
          <p:nvPr/>
        </p:nvSpPr>
        <p:spPr>
          <a:xfrm>
            <a:off x="5355223" y="6322322"/>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48" name="TextBox 47"/>
          <p:cNvSpPr txBox="1"/>
          <p:nvPr/>
        </p:nvSpPr>
        <p:spPr>
          <a:xfrm>
            <a:off x="7630309" y="6322322"/>
            <a:ext cx="338554" cy="369332"/>
          </a:xfrm>
          <a:prstGeom prst="rect">
            <a:avLst/>
          </a:prstGeom>
          <a:noFill/>
        </p:spPr>
        <p:txBody>
          <a:bodyPr wrap="none" rtlCol="0">
            <a:spAutoFit/>
          </a:bodyPr>
          <a:lstStyle/>
          <a:p>
            <a:r>
              <a:rPr lang="en-US" dirty="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863823" y="1674781"/>
            <a:ext cx="11269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5055683" y="2578129"/>
            <a:ext cx="533400" cy="1047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789189" y="2622650"/>
            <a:ext cx="533400" cy="952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665160" y="3729580"/>
            <a:ext cx="338554" cy="369332"/>
          </a:xfrm>
          <a:prstGeom prst="rect">
            <a:avLst/>
          </a:prstGeom>
          <a:noFill/>
        </p:spPr>
        <p:txBody>
          <a:bodyPr wrap="none" rtlCol="0">
            <a:spAutoFit/>
          </a:bodyPr>
          <a:lstStyle/>
          <a:p>
            <a:r>
              <a:rPr lang="en-US" strike="sngStrike" dirty="0" smtClean="0">
                <a:solidFill>
                  <a:srgbClr val="FFFF00"/>
                </a:solidFill>
                <a:latin typeface="Arial Black" panose="020B0A04020102020204" pitchFamily="34" charset="0"/>
              </a:rPr>
              <a:t>1</a:t>
            </a:r>
            <a:endParaRPr lang="en-US" strike="sngStrike" dirty="0">
              <a:solidFill>
                <a:srgbClr val="FFFF00"/>
              </a:solidFill>
              <a:latin typeface="Arial Black" panose="020B0A04020102020204" pitchFamily="34" charset="0"/>
            </a:endParaRPr>
          </a:p>
        </p:txBody>
      </p:sp>
      <p:sp>
        <p:nvSpPr>
          <p:cNvPr id="54" name="TextBox 53"/>
          <p:cNvSpPr txBox="1"/>
          <p:nvPr/>
        </p:nvSpPr>
        <p:spPr>
          <a:xfrm>
            <a:off x="7397552" y="3729580"/>
            <a:ext cx="338554" cy="369332"/>
          </a:xfrm>
          <a:prstGeom prst="rect">
            <a:avLst/>
          </a:prstGeom>
          <a:noFill/>
        </p:spPr>
        <p:txBody>
          <a:bodyPr wrap="none" rtlCol="0">
            <a:spAutoFit/>
          </a:bodyPr>
          <a:lstStyle/>
          <a:p>
            <a:r>
              <a:rPr lang="en-US" strike="sngStrike" dirty="0" smtClean="0">
                <a:solidFill>
                  <a:srgbClr val="FFFF00"/>
                </a:solidFill>
                <a:latin typeface="Arial Black" panose="020B0A04020102020204" pitchFamily="34" charset="0"/>
              </a:rPr>
              <a:t>0</a:t>
            </a:r>
            <a:endParaRPr lang="en-US" strike="sngStrike" dirty="0">
              <a:solidFill>
                <a:srgbClr val="FFFF00"/>
              </a:solidFill>
              <a:latin typeface="Arial Black" panose="020B0A04020102020204" pitchFamily="34" charset="0"/>
            </a:endParaRPr>
          </a:p>
        </p:txBody>
      </p:sp>
      <p:sp>
        <p:nvSpPr>
          <p:cNvPr id="55" name="TextBox 54"/>
          <p:cNvSpPr txBox="1"/>
          <p:nvPr/>
        </p:nvSpPr>
        <p:spPr>
          <a:xfrm>
            <a:off x="5895889" y="372958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56" name="TextBox 55"/>
          <p:cNvSpPr txBox="1"/>
          <p:nvPr/>
        </p:nvSpPr>
        <p:spPr>
          <a:xfrm>
            <a:off x="5162383" y="372958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cxnSp>
        <p:nvCxnSpPr>
          <p:cNvPr id="58" name="Straight Arrow Connector 57"/>
          <p:cNvCxnSpPr/>
          <p:nvPr/>
        </p:nvCxnSpPr>
        <p:spPr>
          <a:xfrm>
            <a:off x="6781800" y="2362200"/>
            <a:ext cx="762001"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476481" y="2622650"/>
            <a:ext cx="586740" cy="952537"/>
          </a:xfrm>
          <a:prstGeom prst="rect">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665160" y="4087000"/>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0</a:t>
            </a:r>
            <a:endParaRPr lang="en-US" dirty="0">
              <a:solidFill>
                <a:srgbClr val="FFFF00"/>
              </a:solidFill>
              <a:latin typeface="Arial Black" panose="020B0A04020102020204" pitchFamily="34" charset="0"/>
            </a:endParaRPr>
          </a:p>
        </p:txBody>
      </p:sp>
      <p:sp>
        <p:nvSpPr>
          <p:cNvPr id="61" name="TextBox 60"/>
          <p:cNvSpPr txBox="1"/>
          <p:nvPr/>
        </p:nvSpPr>
        <p:spPr>
          <a:xfrm>
            <a:off x="7397552" y="4094664"/>
            <a:ext cx="338554" cy="369332"/>
          </a:xfrm>
          <a:prstGeom prst="rect">
            <a:avLst/>
          </a:prstGeom>
          <a:noFill/>
        </p:spPr>
        <p:txBody>
          <a:bodyPr wrap="none" rtlCol="0">
            <a:spAutoFit/>
          </a:bodyPr>
          <a:lstStyle/>
          <a:p>
            <a:r>
              <a:rPr lang="en-US" dirty="0" smtClean="0">
                <a:solidFill>
                  <a:srgbClr val="FFFF00"/>
                </a:solidFill>
                <a:latin typeface="Arial Black" panose="020B0A04020102020204" pitchFamily="34" charset="0"/>
              </a:rPr>
              <a:t>1</a:t>
            </a:r>
            <a:endParaRPr lang="en-US" dirty="0">
              <a:solidFill>
                <a:srgbClr val="FFFF00"/>
              </a:solidFill>
              <a:latin typeface="Arial Black" panose="020B0A04020102020204" pitchFamily="34" charset="0"/>
            </a:endParaRPr>
          </a:p>
        </p:txBody>
      </p:sp>
      <p:cxnSp>
        <p:nvCxnSpPr>
          <p:cNvPr id="62" name="Straight Arrow Connector 61"/>
          <p:cNvCxnSpPr/>
          <p:nvPr/>
        </p:nvCxnSpPr>
        <p:spPr>
          <a:xfrm>
            <a:off x="6514105" y="3985092"/>
            <a:ext cx="0" cy="1156541"/>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47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lstStyle/>
          <a:p>
            <a:r>
              <a:rPr lang="en-US" sz="2800" dirty="0" smtClean="0"/>
              <a:t>Lesson Plan Overview</a:t>
            </a:r>
            <a:endParaRPr lang="en-US" sz="2800" dirty="0"/>
          </a:p>
        </p:txBody>
      </p:sp>
      <p:sp>
        <p:nvSpPr>
          <p:cNvPr id="3" name="Content Placeholder 2"/>
          <p:cNvSpPr>
            <a:spLocks noGrp="1"/>
          </p:cNvSpPr>
          <p:nvPr>
            <p:ph sz="half" idx="1"/>
          </p:nvPr>
        </p:nvSpPr>
        <p:spPr>
          <a:xfrm>
            <a:off x="228600" y="609600"/>
            <a:ext cx="4267200" cy="6096000"/>
          </a:xfrm>
        </p:spPr>
        <p:txBody>
          <a:bodyPr>
            <a:noAutofit/>
          </a:bodyPr>
          <a:lstStyle/>
          <a:p>
            <a:pPr marL="0" indent="0">
              <a:buNone/>
            </a:pPr>
            <a:r>
              <a:rPr lang="en-US" sz="750" b="1" dirty="0"/>
              <a:t>Lesson 1 – Intro and Setup </a:t>
            </a:r>
            <a:br>
              <a:rPr lang="en-US" sz="750" b="1" dirty="0"/>
            </a:br>
            <a:r>
              <a:rPr lang="en-US" sz="750" b="1" dirty="0"/>
              <a:t>[may require 2 classes]</a:t>
            </a:r>
            <a:endParaRPr lang="en-US" sz="750" dirty="0"/>
          </a:p>
          <a:p>
            <a:pPr lvl="0"/>
            <a:r>
              <a:rPr lang="en-US" sz="750" dirty="0"/>
              <a:t>Introduction to class format</a:t>
            </a:r>
          </a:p>
          <a:p>
            <a:pPr lvl="0"/>
            <a:r>
              <a:rPr lang="en-US" sz="750" dirty="0"/>
              <a:t>Overview of lesson plan</a:t>
            </a:r>
          </a:p>
          <a:p>
            <a:pPr lvl="0"/>
            <a:r>
              <a:rPr lang="en-US" sz="750" dirty="0"/>
              <a:t>Presentation format (monitor, camera, screen, whiteboard)</a:t>
            </a:r>
          </a:p>
          <a:p>
            <a:pPr lvl="0"/>
            <a:r>
              <a:rPr lang="en-US" sz="750" dirty="0" smtClean="0"/>
              <a:t>Review of microcontrollers and  types of boards</a:t>
            </a:r>
          </a:p>
          <a:p>
            <a:pPr lvl="0"/>
            <a:r>
              <a:rPr lang="en-US" sz="750" dirty="0"/>
              <a:t>SEICHE LED display architecture</a:t>
            </a:r>
          </a:p>
          <a:p>
            <a:pPr lvl="1"/>
            <a:r>
              <a:rPr lang="en-US" sz="750" dirty="0"/>
              <a:t>ESP8266 pinout</a:t>
            </a:r>
          </a:p>
          <a:p>
            <a:pPr lvl="1"/>
            <a:r>
              <a:rPr lang="en-US" sz="750" dirty="0"/>
              <a:t>High level </a:t>
            </a:r>
            <a:r>
              <a:rPr lang="en-US" sz="750" dirty="0" smtClean="0"/>
              <a:t>architecture</a:t>
            </a:r>
            <a:endParaRPr lang="en-US" sz="750" dirty="0"/>
          </a:p>
          <a:p>
            <a:pPr marL="0" indent="0">
              <a:buNone/>
            </a:pPr>
            <a:r>
              <a:rPr lang="en-US" sz="750" b="1" dirty="0"/>
              <a:t>Lesson 2 – Laptop operation review – Windows and Linux</a:t>
            </a:r>
            <a:endParaRPr lang="en-US" sz="750" dirty="0"/>
          </a:p>
          <a:p>
            <a:r>
              <a:rPr lang="en-US" sz="750" dirty="0"/>
              <a:t>Inventory of USB drives</a:t>
            </a:r>
          </a:p>
          <a:p>
            <a:pPr lvl="0"/>
            <a:r>
              <a:rPr lang="en-US" sz="750" dirty="0"/>
              <a:t>Installation of Arduino IDE software</a:t>
            </a:r>
          </a:p>
          <a:p>
            <a:pPr lvl="0"/>
            <a:r>
              <a:rPr lang="en-US" sz="750" dirty="0"/>
              <a:t>Installation of CH340/ESP8266 serial port drivers (Windows only)</a:t>
            </a:r>
          </a:p>
          <a:p>
            <a:pPr lvl="0"/>
            <a:r>
              <a:rPr lang="en-US" sz="750" dirty="0" smtClean="0"/>
              <a:t>Control </a:t>
            </a:r>
            <a:r>
              <a:rPr lang="en-US" sz="750" dirty="0"/>
              <a:t>panel/settings location</a:t>
            </a:r>
          </a:p>
          <a:p>
            <a:pPr lvl="0"/>
            <a:r>
              <a:rPr lang="en-US" sz="750" dirty="0"/>
              <a:t>Home directories and folder hierarchy</a:t>
            </a:r>
          </a:p>
          <a:p>
            <a:pPr lvl="0"/>
            <a:r>
              <a:rPr lang="en-US" sz="750" dirty="0"/>
              <a:t>Arduino file locations</a:t>
            </a:r>
          </a:p>
          <a:p>
            <a:pPr lvl="0"/>
            <a:r>
              <a:rPr lang="en-US" sz="750" dirty="0"/>
              <a:t>Search functions</a:t>
            </a:r>
          </a:p>
          <a:p>
            <a:pPr lvl="0"/>
            <a:r>
              <a:rPr lang="en-US" sz="750" dirty="0"/>
              <a:t>(Windows) Device Manager</a:t>
            </a:r>
          </a:p>
          <a:p>
            <a:pPr lvl="0"/>
            <a:r>
              <a:rPr lang="en-US" sz="750" dirty="0"/>
              <a:t>(Linux) </a:t>
            </a:r>
            <a:r>
              <a:rPr lang="en-US" sz="750" dirty="0" err="1"/>
              <a:t>Konsole</a:t>
            </a:r>
            <a:endParaRPr lang="en-US" sz="750" dirty="0"/>
          </a:p>
          <a:p>
            <a:pPr lvl="0"/>
            <a:r>
              <a:rPr lang="en-US" sz="750" dirty="0"/>
              <a:t>Copying flash drive contents [critical]</a:t>
            </a:r>
          </a:p>
          <a:p>
            <a:pPr lvl="0"/>
            <a:r>
              <a:rPr lang="en-US" sz="750" dirty="0"/>
              <a:t>Open questions and </a:t>
            </a:r>
            <a:r>
              <a:rPr lang="en-US" sz="750" dirty="0" smtClean="0"/>
              <a:t>issues</a:t>
            </a:r>
          </a:p>
          <a:p>
            <a:pPr lvl="0"/>
            <a:r>
              <a:rPr lang="en-US" sz="750" b="1" dirty="0" smtClean="0"/>
              <a:t>IDE </a:t>
            </a:r>
            <a:r>
              <a:rPr lang="en-US" sz="750" b="1" dirty="0"/>
              <a:t>essentials</a:t>
            </a:r>
            <a:endParaRPr lang="en-US" sz="750" dirty="0"/>
          </a:p>
          <a:p>
            <a:pPr lvl="0"/>
            <a:r>
              <a:rPr lang="en-US" sz="750" dirty="0"/>
              <a:t>Starting the Arduino IDE</a:t>
            </a:r>
          </a:p>
          <a:p>
            <a:pPr lvl="0"/>
            <a:r>
              <a:rPr lang="en-US" sz="750" dirty="0"/>
              <a:t>Basic Arduino sketch (program) structure</a:t>
            </a:r>
          </a:p>
          <a:p>
            <a:pPr lvl="0"/>
            <a:r>
              <a:rPr lang="en-US" sz="750" dirty="0"/>
              <a:t>Loading example sketches</a:t>
            </a:r>
          </a:p>
          <a:p>
            <a:pPr lvl="0"/>
            <a:r>
              <a:rPr lang="en-US" sz="750" dirty="0"/>
              <a:t>Loading and configuring new boards</a:t>
            </a:r>
          </a:p>
          <a:p>
            <a:pPr lvl="0"/>
            <a:r>
              <a:rPr lang="en-US" sz="750" dirty="0"/>
              <a:t>Connecting boards</a:t>
            </a:r>
          </a:p>
          <a:p>
            <a:pPr lvl="0"/>
            <a:r>
              <a:rPr lang="en-US" sz="750" dirty="0"/>
              <a:t>Identifying the microcontroller serial port</a:t>
            </a:r>
          </a:p>
          <a:p>
            <a:pPr lvl="1"/>
            <a:r>
              <a:rPr lang="en-US" sz="750" dirty="0"/>
              <a:t>Linux</a:t>
            </a:r>
          </a:p>
          <a:p>
            <a:pPr lvl="1"/>
            <a:r>
              <a:rPr lang="en-US" sz="750" dirty="0"/>
              <a:t>Windows</a:t>
            </a:r>
          </a:p>
          <a:p>
            <a:pPr marL="0" lvl="0" indent="0">
              <a:buNone/>
            </a:pPr>
            <a:r>
              <a:rPr lang="en-US" sz="750" dirty="0" smtClean="0"/>
              <a:t>Lesson 3 – Libraries, Sketch structure, Serial Monitor, Variables, Binary Number System Pt1</a:t>
            </a:r>
          </a:p>
          <a:p>
            <a:pPr lvl="0"/>
            <a:r>
              <a:rPr lang="en-US" sz="750" dirty="0" smtClean="0"/>
              <a:t>Libraries</a:t>
            </a:r>
          </a:p>
          <a:p>
            <a:r>
              <a:rPr lang="en-US" sz="750" dirty="0" smtClean="0"/>
              <a:t>Sketch structure (</a:t>
            </a:r>
            <a:r>
              <a:rPr lang="en-US" sz="750" dirty="0"/>
              <a:t>A note on brace </a:t>
            </a:r>
            <a:r>
              <a:rPr lang="en-US" sz="750" dirty="0" smtClean="0"/>
              <a:t>formatting)</a:t>
            </a:r>
            <a:endParaRPr lang="en-US" sz="750" dirty="0"/>
          </a:p>
          <a:p>
            <a:pPr lvl="0"/>
            <a:r>
              <a:rPr lang="en-US" sz="750" dirty="0" smtClean="0"/>
              <a:t>The </a:t>
            </a:r>
            <a:r>
              <a:rPr lang="en-US" sz="750" dirty="0"/>
              <a:t>serial port monitor</a:t>
            </a:r>
          </a:p>
          <a:p>
            <a:pPr lvl="0"/>
            <a:r>
              <a:rPr lang="en-US" sz="750" dirty="0"/>
              <a:t>Printing to the serial port monitor</a:t>
            </a:r>
          </a:p>
          <a:p>
            <a:pPr lvl="0"/>
            <a:r>
              <a:rPr lang="en-US" sz="750" dirty="0" smtClean="0"/>
              <a:t>Variables and the assignment operator</a:t>
            </a:r>
          </a:p>
          <a:p>
            <a:pPr lvl="0"/>
            <a:r>
              <a:rPr lang="en-US" sz="750" dirty="0" smtClean="0"/>
              <a:t>Binary number system Pt. 1.</a:t>
            </a:r>
            <a:endParaRPr lang="en-US" sz="750" dirty="0"/>
          </a:p>
          <a:p>
            <a:pPr marL="0" indent="0">
              <a:buNone/>
            </a:pPr>
            <a:r>
              <a:rPr lang="en-US" sz="750" b="1" dirty="0" smtClean="0"/>
              <a:t>Lesson 4 </a:t>
            </a:r>
            <a:r>
              <a:rPr lang="en-US" sz="750" b="1" dirty="0"/>
              <a:t>– </a:t>
            </a:r>
            <a:r>
              <a:rPr lang="en-US" sz="750" b="1" dirty="0" smtClean="0"/>
              <a:t>Expressions, Conditionals, Blocks and Functions</a:t>
            </a:r>
            <a:endParaRPr lang="en-US" sz="750" dirty="0"/>
          </a:p>
          <a:p>
            <a:pPr lvl="0"/>
            <a:r>
              <a:rPr lang="en-US" sz="750" dirty="0" smtClean="0"/>
              <a:t>Arithmetic Expressions and Operators</a:t>
            </a:r>
          </a:p>
          <a:p>
            <a:pPr lvl="0"/>
            <a:r>
              <a:rPr lang="en-US" sz="750" dirty="0" smtClean="0"/>
              <a:t>Incrementing and Decrementing Variables</a:t>
            </a:r>
          </a:p>
          <a:p>
            <a:pPr lvl="0"/>
            <a:r>
              <a:rPr lang="en-US" sz="750" dirty="0" smtClean="0"/>
              <a:t>Truth Values in C++</a:t>
            </a:r>
          </a:p>
          <a:p>
            <a:pPr lvl="0"/>
            <a:r>
              <a:rPr lang="en-US" sz="750" dirty="0" smtClean="0"/>
              <a:t>The If-Then Statement</a:t>
            </a:r>
          </a:p>
          <a:p>
            <a:pPr lvl="0"/>
            <a:r>
              <a:rPr lang="en-US" sz="750" dirty="0" smtClean="0"/>
              <a:t>Code Blocks</a:t>
            </a:r>
          </a:p>
          <a:p>
            <a:pPr lvl="0"/>
            <a:r>
              <a:rPr lang="en-US" sz="750" dirty="0" smtClean="0"/>
              <a:t>Functions</a:t>
            </a:r>
            <a:endParaRPr lang="en-US" sz="750" dirty="0"/>
          </a:p>
          <a:p>
            <a:pPr marL="0" indent="0">
              <a:buNone/>
            </a:pPr>
            <a:endParaRPr lang="en-US" sz="750" b="1" dirty="0" smtClean="0"/>
          </a:p>
        </p:txBody>
      </p:sp>
      <p:sp>
        <p:nvSpPr>
          <p:cNvPr id="4" name="Content Placeholder 3"/>
          <p:cNvSpPr>
            <a:spLocks noGrp="1"/>
          </p:cNvSpPr>
          <p:nvPr>
            <p:ph sz="half" idx="2"/>
          </p:nvPr>
        </p:nvSpPr>
        <p:spPr>
          <a:xfrm>
            <a:off x="4648200" y="609600"/>
            <a:ext cx="4038600" cy="5867400"/>
          </a:xfrm>
        </p:spPr>
        <p:txBody>
          <a:bodyPr>
            <a:noAutofit/>
          </a:bodyPr>
          <a:lstStyle/>
          <a:p>
            <a:pPr marL="0" indent="0">
              <a:buNone/>
            </a:pPr>
            <a:r>
              <a:rPr lang="en-US" sz="900" b="1" dirty="0"/>
              <a:t>Lesson 5</a:t>
            </a:r>
            <a:r>
              <a:rPr lang="en-US" sz="900" b="1" dirty="0" smtClean="0"/>
              <a:t> </a:t>
            </a:r>
            <a:r>
              <a:rPr lang="en-US" sz="900" b="1" dirty="0"/>
              <a:t>– </a:t>
            </a:r>
            <a:r>
              <a:rPr lang="en-US" sz="900" b="1" dirty="0" smtClean="0"/>
              <a:t>Binary Images, Arrays, Characters, Strings, Loops</a:t>
            </a:r>
            <a:endParaRPr lang="en-US" sz="900" b="1" dirty="0"/>
          </a:p>
          <a:p>
            <a:r>
              <a:rPr lang="en-US" sz="800" dirty="0" smtClean="0"/>
              <a:t>Loading Binary Images</a:t>
            </a:r>
          </a:p>
          <a:p>
            <a:r>
              <a:rPr lang="en-US" sz="800" dirty="0" smtClean="0"/>
              <a:t>Arrays</a:t>
            </a:r>
          </a:p>
          <a:p>
            <a:r>
              <a:rPr lang="en-US" sz="800" dirty="0" smtClean="0"/>
              <a:t>Characters and Character Codes</a:t>
            </a:r>
          </a:p>
          <a:p>
            <a:r>
              <a:rPr lang="en-US" sz="800" dirty="0" smtClean="0"/>
              <a:t>Strings</a:t>
            </a:r>
          </a:p>
          <a:p>
            <a:r>
              <a:rPr lang="en-US" sz="800" dirty="0" smtClean="0"/>
              <a:t>Conditional Loops Part 1</a:t>
            </a:r>
            <a:endParaRPr lang="en-US" sz="800" dirty="0"/>
          </a:p>
          <a:p>
            <a:pPr marL="0" indent="0">
              <a:buNone/>
            </a:pPr>
            <a:r>
              <a:rPr lang="en-US" sz="900" b="1" dirty="0"/>
              <a:t>Lesson </a:t>
            </a:r>
            <a:r>
              <a:rPr lang="en-US" sz="900" b="1" dirty="0" smtClean="0"/>
              <a:t>6 </a:t>
            </a:r>
            <a:r>
              <a:rPr lang="en-US" sz="900" b="1" dirty="0"/>
              <a:t>– </a:t>
            </a:r>
            <a:r>
              <a:rPr lang="en-US" sz="900" b="1" dirty="0" smtClean="0"/>
              <a:t>Loops (cont.), LED Matrix Displays, Nested Loops Advanced Functions, Binary Numbers Part 1</a:t>
            </a:r>
            <a:endParaRPr lang="en-US" sz="900" b="1" dirty="0"/>
          </a:p>
          <a:p>
            <a:r>
              <a:rPr lang="en-US" sz="800" dirty="0" smtClean="0"/>
              <a:t>For-Next Loops</a:t>
            </a:r>
          </a:p>
          <a:p>
            <a:r>
              <a:rPr lang="en-US" sz="800" dirty="0" smtClean="0"/>
              <a:t>SPI Peripherals</a:t>
            </a:r>
          </a:p>
          <a:p>
            <a:r>
              <a:rPr lang="en-US" sz="800" dirty="0" smtClean="0"/>
              <a:t>Using a MAX7219 LED Matrix Display</a:t>
            </a:r>
          </a:p>
          <a:p>
            <a:r>
              <a:rPr lang="en-US" sz="800" dirty="0" smtClean="0"/>
              <a:t>Lighting and clearing individual pixels</a:t>
            </a:r>
          </a:p>
          <a:p>
            <a:r>
              <a:rPr lang="en-US" sz="800" dirty="0" smtClean="0"/>
              <a:t>Advanced Functions</a:t>
            </a:r>
          </a:p>
          <a:p>
            <a:r>
              <a:rPr lang="en-US" sz="800" dirty="0" smtClean="0"/>
              <a:t>Nested Loops</a:t>
            </a:r>
          </a:p>
          <a:p>
            <a:pPr marL="0" indent="0">
              <a:buNone/>
            </a:pPr>
            <a:r>
              <a:rPr lang="en-US" sz="900" b="1" dirty="0" smtClean="0"/>
              <a:t>Lesson 7 – The Binary Number System (may take 2 lessons)</a:t>
            </a:r>
            <a:endParaRPr lang="en-US" sz="900" dirty="0"/>
          </a:p>
          <a:p>
            <a:pPr lvl="0"/>
            <a:r>
              <a:rPr lang="en-US" sz="800" dirty="0"/>
              <a:t>Numerals vs numbers</a:t>
            </a:r>
          </a:p>
          <a:p>
            <a:pPr lvl="0"/>
            <a:r>
              <a:rPr lang="en-US" sz="800" dirty="0"/>
              <a:t>Review: the base 10 system and digit place values</a:t>
            </a:r>
          </a:p>
          <a:p>
            <a:pPr lvl="0"/>
            <a:r>
              <a:rPr lang="en-US" sz="800" dirty="0"/>
              <a:t>New: the base 2 system and digit place values</a:t>
            </a:r>
          </a:p>
          <a:p>
            <a:pPr lvl="0"/>
            <a:r>
              <a:rPr lang="en-US" sz="800" dirty="0"/>
              <a:t>Bits and bytes and </a:t>
            </a:r>
            <a:r>
              <a:rPr lang="en-US" sz="800" dirty="0" err="1"/>
              <a:t>nybbles</a:t>
            </a:r>
            <a:endParaRPr lang="en-US" sz="800" dirty="0"/>
          </a:p>
          <a:p>
            <a:pPr lvl="0"/>
            <a:r>
              <a:rPr lang="en-US" sz="800" dirty="0"/>
              <a:t>Binary addition and subtraction</a:t>
            </a:r>
          </a:p>
          <a:p>
            <a:pPr marL="0" indent="0">
              <a:buNone/>
            </a:pPr>
            <a:r>
              <a:rPr lang="en-US" sz="1000" b="1" dirty="0" smtClean="0"/>
              <a:t>Lesson </a:t>
            </a:r>
            <a:r>
              <a:rPr lang="en-US" sz="1000" b="1" dirty="0"/>
              <a:t>8</a:t>
            </a:r>
            <a:r>
              <a:rPr lang="en-US" sz="1000" b="1" dirty="0" smtClean="0"/>
              <a:t> </a:t>
            </a:r>
            <a:r>
              <a:rPr lang="en-US" sz="1000" b="1" dirty="0"/>
              <a:t>– </a:t>
            </a:r>
            <a:r>
              <a:rPr lang="en-US" sz="1000" b="1" dirty="0" smtClean="0"/>
              <a:t>Producing Sound</a:t>
            </a:r>
            <a:endParaRPr lang="en-US" sz="1000" dirty="0"/>
          </a:p>
          <a:p>
            <a:pPr lvl="0"/>
            <a:r>
              <a:rPr lang="en-US" sz="900" dirty="0"/>
              <a:t>Formatting printed </a:t>
            </a:r>
            <a:r>
              <a:rPr lang="en-US" sz="900" dirty="0" smtClean="0"/>
              <a:t>output in Serial Monitor</a:t>
            </a:r>
            <a:endParaRPr lang="en-US" sz="900" dirty="0"/>
          </a:p>
          <a:p>
            <a:pPr lvl="0"/>
            <a:r>
              <a:rPr lang="en-US" sz="900" dirty="0"/>
              <a:t>Shifting and </a:t>
            </a:r>
            <a:r>
              <a:rPr lang="en-US" sz="900" dirty="0" smtClean="0"/>
              <a:t>exponents</a:t>
            </a:r>
          </a:p>
          <a:p>
            <a:pPr lvl="0"/>
            <a:r>
              <a:rPr lang="en-US" sz="900" dirty="0" smtClean="0"/>
              <a:t>Displaying text on the LED matrix display</a:t>
            </a:r>
            <a:endParaRPr lang="en-US" sz="900" dirty="0"/>
          </a:p>
          <a:p>
            <a:pPr lvl="0"/>
            <a:r>
              <a:rPr lang="en-US" sz="900" dirty="0" smtClean="0"/>
              <a:t>Review </a:t>
            </a:r>
            <a:r>
              <a:rPr lang="en-US" sz="900" dirty="0" smtClean="0"/>
              <a:t>of sound wave theory</a:t>
            </a:r>
            <a:endParaRPr lang="en-US" sz="900" dirty="0"/>
          </a:p>
          <a:p>
            <a:pPr lvl="0"/>
            <a:r>
              <a:rPr lang="en-US" sz="900" dirty="0" smtClean="0"/>
              <a:t>Analog vs Pulse Width Modulation</a:t>
            </a:r>
            <a:endParaRPr lang="en-US" sz="900" dirty="0"/>
          </a:p>
          <a:p>
            <a:pPr lvl="0"/>
            <a:r>
              <a:rPr lang="en-US" sz="900" dirty="0" smtClean="0"/>
              <a:t>Producing sound tones with an Arduino microcontroller</a:t>
            </a:r>
            <a:endParaRPr lang="en-US" sz="900" b="1" dirty="0" smtClean="0"/>
          </a:p>
          <a:p>
            <a:pPr marL="0" indent="0">
              <a:buNone/>
            </a:pPr>
            <a:r>
              <a:rPr lang="en-US" sz="1000" b="1" dirty="0"/>
              <a:t>Lesson </a:t>
            </a:r>
            <a:r>
              <a:rPr lang="en-US" sz="1000" b="1" dirty="0" smtClean="0"/>
              <a:t>9 </a:t>
            </a:r>
            <a:r>
              <a:rPr lang="en-US" sz="1000" b="1" dirty="0"/>
              <a:t>– </a:t>
            </a:r>
            <a:r>
              <a:rPr lang="en-US" sz="1000" b="1" dirty="0" smtClean="0"/>
              <a:t>Reading pins</a:t>
            </a:r>
            <a:endParaRPr lang="en-US" sz="1000" dirty="0"/>
          </a:p>
          <a:p>
            <a:pPr lvl="0"/>
            <a:r>
              <a:rPr lang="en-US" sz="900" dirty="0" smtClean="0"/>
              <a:t>Reading buttons</a:t>
            </a:r>
            <a:endParaRPr lang="en-US" sz="900" dirty="0"/>
          </a:p>
          <a:p>
            <a:pPr lvl="0"/>
            <a:r>
              <a:rPr lang="en-US" sz="900" dirty="0" smtClean="0"/>
              <a:t>Millis() and </a:t>
            </a:r>
            <a:r>
              <a:rPr lang="en-US" sz="900" dirty="0" err="1" smtClean="0"/>
              <a:t>debouncing</a:t>
            </a:r>
            <a:r>
              <a:rPr lang="en-US" sz="900" dirty="0" smtClean="0"/>
              <a:t> buttons</a:t>
            </a:r>
            <a:endParaRPr lang="en-US" sz="900" dirty="0"/>
          </a:p>
          <a:p>
            <a:pPr lvl="0"/>
            <a:r>
              <a:rPr lang="en-US" sz="900" dirty="0" smtClean="0"/>
              <a:t>Reading analog values from a potentiometer</a:t>
            </a:r>
            <a:endParaRPr lang="en-US" sz="900" b="1" dirty="0" smtClean="0"/>
          </a:p>
          <a:p>
            <a:pPr marL="0" indent="0">
              <a:buNone/>
            </a:pPr>
            <a:r>
              <a:rPr lang="en-US" sz="900" b="1" dirty="0" smtClean="0"/>
              <a:t>Lesson 10 </a:t>
            </a:r>
            <a:r>
              <a:rPr lang="en-US" sz="900" b="1" dirty="0"/>
              <a:t>– </a:t>
            </a:r>
            <a:r>
              <a:rPr lang="en-US" sz="900" b="1" dirty="0" smtClean="0"/>
              <a:t>The I2C Bus and Peripherals</a:t>
            </a:r>
            <a:endParaRPr lang="en-US" sz="900" dirty="0"/>
          </a:p>
          <a:p>
            <a:pPr lvl="0"/>
            <a:r>
              <a:rPr lang="en-US" sz="800" dirty="0" smtClean="0"/>
              <a:t>I2C Bus Operation</a:t>
            </a:r>
          </a:p>
          <a:p>
            <a:pPr lvl="0"/>
            <a:r>
              <a:rPr lang="en-US" sz="800" dirty="0" smtClean="0"/>
              <a:t>Initializing </a:t>
            </a:r>
            <a:r>
              <a:rPr lang="en-US" sz="800" dirty="0"/>
              <a:t>the </a:t>
            </a:r>
            <a:r>
              <a:rPr lang="en-US" sz="800" dirty="0" smtClean="0"/>
              <a:t>I2C bus</a:t>
            </a:r>
            <a:endParaRPr lang="en-US" sz="800" dirty="0"/>
          </a:p>
          <a:p>
            <a:pPr lvl="0"/>
            <a:r>
              <a:rPr lang="en-US" sz="800" dirty="0" smtClean="0"/>
              <a:t>Accessing an I2C temperature sensor</a:t>
            </a:r>
            <a:endParaRPr lang="en-US" sz="800" dirty="0"/>
          </a:p>
          <a:p>
            <a:pPr lvl="0"/>
            <a:r>
              <a:rPr lang="en-US" sz="800" dirty="0" smtClean="0"/>
              <a:t>Displaying </a:t>
            </a:r>
            <a:r>
              <a:rPr lang="en-US" sz="800" dirty="0"/>
              <a:t>text on the LED matrix</a:t>
            </a:r>
          </a:p>
          <a:p>
            <a:pPr lvl="0"/>
            <a:r>
              <a:rPr lang="en-US" sz="800" dirty="0"/>
              <a:t>Default </a:t>
            </a:r>
            <a:r>
              <a:rPr lang="en-US" sz="800" dirty="0" smtClean="0"/>
              <a:t>fonts</a:t>
            </a:r>
            <a:endParaRPr lang="en-US" sz="800" dirty="0"/>
          </a:p>
        </p:txBody>
      </p:sp>
    </p:spTree>
    <p:extLst>
      <p:ext uri="{BB962C8B-B14F-4D97-AF65-F5344CB8AC3E}">
        <p14:creationId xmlns:p14="http://schemas.microsoft.com/office/powerpoint/2010/main" val="38357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Subtracting Binary Numbers</a:t>
            </a:r>
            <a:endParaRPr lang="en-US" dirty="0"/>
          </a:p>
        </p:txBody>
      </p:sp>
      <p:sp>
        <p:nvSpPr>
          <p:cNvPr id="3" name="Content Placeholder 2"/>
          <p:cNvSpPr>
            <a:spLocks noGrp="1"/>
          </p:cNvSpPr>
          <p:nvPr>
            <p:ph idx="1"/>
          </p:nvPr>
        </p:nvSpPr>
        <p:spPr>
          <a:xfrm>
            <a:off x="152400" y="838200"/>
            <a:ext cx="8686800" cy="762000"/>
          </a:xfrm>
        </p:spPr>
        <p:txBody>
          <a:bodyPr>
            <a:noAutofit/>
          </a:bodyPr>
          <a:lstStyle/>
          <a:p>
            <a:r>
              <a:rPr lang="en-US" sz="2000" b="1" dirty="0" smtClean="0"/>
              <a:t>Class exercise?</a:t>
            </a:r>
            <a:br>
              <a:rPr lang="en-US" sz="2000" b="1" dirty="0" smtClean="0"/>
            </a:br>
            <a:endParaRPr lang="en-US" sz="2000" b="1" dirty="0" smtClean="0"/>
          </a:p>
          <a:p>
            <a:r>
              <a:rPr lang="en-US" sz="2000" b="1" dirty="0" smtClean="0"/>
              <a:t>1101 – 0101</a:t>
            </a:r>
          </a:p>
          <a:p>
            <a:endParaRPr lang="en-US" sz="2000" b="1" dirty="0" smtClean="0"/>
          </a:p>
          <a:p>
            <a:r>
              <a:rPr lang="en-US" sz="2000" b="1" dirty="0" smtClean="0"/>
              <a:t>1110 – 0111</a:t>
            </a:r>
            <a:br>
              <a:rPr lang="en-US" sz="2000" b="1" dirty="0" smtClean="0"/>
            </a:br>
            <a:endParaRPr lang="en-US" sz="2000" b="1" dirty="0" smtClean="0"/>
          </a:p>
          <a:p>
            <a:r>
              <a:rPr lang="en-US" sz="2000" b="1" dirty="0" smtClean="0"/>
              <a:t>1010 – 0010</a:t>
            </a:r>
          </a:p>
          <a:p>
            <a:pPr marL="0" indent="0">
              <a:buNone/>
            </a:pPr>
            <a:endParaRPr lang="en-US" sz="2000" b="1" dirty="0"/>
          </a:p>
          <a:p>
            <a:pPr marL="0" indent="0">
              <a:buNone/>
            </a:pPr>
            <a:endParaRPr lang="en-US" sz="2000" b="1" dirty="0" smtClean="0"/>
          </a:p>
          <a:p>
            <a:pPr marL="0" indent="0">
              <a:buNone/>
            </a:pPr>
            <a:r>
              <a:rPr lang="en-US" sz="2000" b="1" dirty="0" smtClean="0"/>
              <a:t>Of course, feel free to “cheat” by converting the binary number to decimal then back again (but no calculators, apps, online utilities, Siri, or Alexa; abaci are permitted </a:t>
            </a:r>
            <a:r>
              <a:rPr lang="en-US" sz="2000" b="1" dirty="0" smtClean="0">
                <a:sym typeface="Wingdings" panose="05000000000000000000" pitchFamily="2" charset="2"/>
              </a:rPr>
              <a:t> )</a:t>
            </a:r>
          </a:p>
          <a:p>
            <a:pPr marL="0" indent="0">
              <a:buNone/>
            </a:pPr>
            <a:endParaRPr lang="en-US" sz="2000" b="1" dirty="0">
              <a:sym typeface="Wingdings" panose="05000000000000000000" pitchFamily="2" charset="2"/>
            </a:endParaRPr>
          </a:p>
          <a:p>
            <a:pPr marL="0" indent="0">
              <a:buNone/>
            </a:pPr>
            <a:endParaRPr lang="en-US" sz="2000" b="1" dirty="0" smtClean="0">
              <a:sym typeface="Wingdings" panose="05000000000000000000" pitchFamily="2" charset="2"/>
            </a:endParaRPr>
          </a:p>
          <a:p>
            <a:pPr marL="0" indent="0">
              <a:buNone/>
            </a:pPr>
            <a:r>
              <a:rPr lang="en-US" sz="2000" b="1" dirty="0" smtClean="0">
                <a:sym typeface="Wingdings" panose="05000000000000000000" pitchFamily="2" charset="2"/>
              </a:rPr>
              <a:t>Multiplication and division work as you would expect, but they are fraught from a paper desk check perspective due to so many digits flying around. It’s easier to convert to decimal or hex, then back. </a:t>
            </a:r>
            <a:endParaRPr lang="en-US" sz="2000" b="1" dirty="0" smtClean="0"/>
          </a:p>
        </p:txBody>
      </p:sp>
    </p:spTree>
    <p:extLst>
      <p:ext uri="{BB962C8B-B14F-4D97-AF65-F5344CB8AC3E}">
        <p14:creationId xmlns:p14="http://schemas.microsoft.com/office/powerpoint/2010/main" val="265406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Formal End of Lesson 7</a:t>
            </a:r>
            <a:endParaRPr lang="en-US" sz="3200" dirty="0"/>
          </a:p>
        </p:txBody>
      </p:sp>
      <p:sp>
        <p:nvSpPr>
          <p:cNvPr id="3" name="Content Placeholder 2"/>
          <p:cNvSpPr>
            <a:spLocks noGrp="1"/>
          </p:cNvSpPr>
          <p:nvPr>
            <p:ph idx="1"/>
          </p:nvPr>
        </p:nvSpPr>
        <p:spPr>
          <a:xfrm>
            <a:off x="457200" y="1524000"/>
            <a:ext cx="8229600" cy="4953000"/>
          </a:xfrm>
        </p:spPr>
        <p:txBody>
          <a:bodyPr>
            <a:normAutofit/>
          </a:bodyPr>
          <a:lstStyle/>
          <a:p>
            <a:pPr marL="0" indent="0">
              <a:buNone/>
            </a:pPr>
            <a:r>
              <a:rPr lang="en-US" b="1" dirty="0" smtClean="0">
                <a:solidFill>
                  <a:srgbClr val="FFFF00"/>
                </a:solidFill>
              </a:rPr>
              <a:t>HOMEWORK!</a:t>
            </a:r>
          </a:p>
          <a:p>
            <a:r>
              <a:rPr lang="en-US" sz="2800" b="1" dirty="0" smtClean="0">
                <a:solidFill>
                  <a:srgbClr val="FFFF00"/>
                </a:solidFill>
              </a:rPr>
              <a:t>Hackspace – Get Started With Arduino – pp. 24 through 39</a:t>
            </a:r>
          </a:p>
          <a:p>
            <a:r>
              <a:rPr lang="en-US" sz="2800" b="1" dirty="0" smtClean="0">
                <a:solidFill>
                  <a:srgbClr val="FFFF00"/>
                </a:solidFill>
              </a:rPr>
              <a:t>Arduino </a:t>
            </a:r>
            <a:r>
              <a:rPr lang="en-US" sz="2800" b="1" dirty="0" smtClean="0">
                <a:solidFill>
                  <a:srgbClr val="FFFF00"/>
                </a:solidFill>
              </a:rPr>
              <a:t>Cookbook – You can </a:t>
            </a:r>
            <a:r>
              <a:rPr lang="en-US" sz="2800" b="1" dirty="0" smtClean="0">
                <a:solidFill>
                  <a:srgbClr val="FFFF00"/>
                </a:solidFill>
              </a:rPr>
              <a:t>continue </a:t>
            </a:r>
            <a:r>
              <a:rPr lang="en-US" sz="2800" b="1" dirty="0" smtClean="0">
                <a:solidFill>
                  <a:srgbClr val="FFFF00"/>
                </a:solidFill>
              </a:rPr>
              <a:t>reading Chapter 4; we will not be covering all of Chapter 4 in class</a:t>
            </a:r>
          </a:p>
          <a:p>
            <a:pPr marL="0" indent="0">
              <a:buNone/>
            </a:pPr>
            <a:r>
              <a:rPr lang="en-US" b="1" dirty="0" smtClean="0"/>
              <a:t>In </a:t>
            </a:r>
            <a:r>
              <a:rPr lang="en-US" b="1" dirty="0" smtClean="0"/>
              <a:t>next week’s exciting episode</a:t>
            </a:r>
          </a:p>
          <a:p>
            <a:r>
              <a:rPr lang="en-US" sz="2400" dirty="0"/>
              <a:t>B</a:t>
            </a:r>
            <a:r>
              <a:rPr lang="en-US" sz="2400" dirty="0" smtClean="0"/>
              <a:t>inary </a:t>
            </a:r>
            <a:r>
              <a:rPr lang="en-US" sz="2400" dirty="0" smtClean="0"/>
              <a:t>number </a:t>
            </a:r>
            <a:r>
              <a:rPr lang="en-US" sz="2400" dirty="0" smtClean="0"/>
              <a:t>system – bitwise operations</a:t>
            </a:r>
          </a:p>
          <a:p>
            <a:r>
              <a:rPr lang="en-US" sz="2400" dirty="0" smtClean="0"/>
              <a:t>Displaying text on the LED matrix display</a:t>
            </a:r>
          </a:p>
          <a:p>
            <a:r>
              <a:rPr lang="en-US" sz="2400" dirty="0" smtClean="0"/>
              <a:t>Making sounds with Arduino (and your displays)</a:t>
            </a:r>
            <a:endParaRPr lang="en-US" sz="2400" dirty="0" smtClean="0"/>
          </a:p>
        </p:txBody>
      </p:sp>
    </p:spTree>
    <p:extLst>
      <p:ext uri="{BB962C8B-B14F-4D97-AF65-F5344CB8AC3E}">
        <p14:creationId xmlns:p14="http://schemas.microsoft.com/office/powerpoint/2010/main" val="2799171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727" y="695326"/>
            <a:ext cx="6412673"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727" y="3340509"/>
            <a:ext cx="6400800" cy="306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09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91" y="838200"/>
            <a:ext cx="8510017" cy="5181600"/>
          </a:xfrm>
          <a:prstGeom prst="rect">
            <a:avLst/>
          </a:prstGeom>
        </p:spPr>
      </p:pic>
    </p:spTree>
    <p:extLst>
      <p:ext uri="{BB962C8B-B14F-4D97-AF65-F5344CB8AC3E}">
        <p14:creationId xmlns:p14="http://schemas.microsoft.com/office/powerpoint/2010/main" val="408355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Lesson 7 – The Binary Number System</a:t>
            </a:r>
            <a:endParaRPr lang="en-US" sz="2400"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t>Part A – Homework Exercises</a:t>
            </a:r>
          </a:p>
          <a:p>
            <a:r>
              <a:rPr lang="en-US" sz="1600" dirty="0" smtClean="0"/>
              <a:t>Take </a:t>
            </a:r>
            <a:r>
              <a:rPr lang="en-US" sz="1600" dirty="0"/>
              <a:t>your homework sketch from last week and modify it to print the contents of an integer array of 99 elements, starting from the first element to the last, then from the last to the first. Use while instead of if-then. You’ll execute the sketch next week</a:t>
            </a:r>
            <a:r>
              <a:rPr lang="en-US" sz="1600" dirty="0" smtClean="0"/>
              <a:t>.</a:t>
            </a:r>
          </a:p>
          <a:p>
            <a:r>
              <a:rPr lang="en-US" sz="1600" dirty="0"/>
              <a:t>Modify Sketch6B to use one or more for loops to light all the pixels at the edge of the first LED </a:t>
            </a:r>
            <a:r>
              <a:rPr lang="en-US" sz="1600" dirty="0" smtClean="0"/>
              <a:t>square  </a:t>
            </a:r>
            <a:endParaRPr lang="en-US" dirty="0" smtClean="0"/>
          </a:p>
          <a:p>
            <a:pPr marL="0" indent="0">
              <a:buNone/>
            </a:pPr>
            <a:r>
              <a:rPr lang="en-US" b="1" dirty="0" smtClean="0"/>
              <a:t>Part B – The Binary Number System</a:t>
            </a:r>
          </a:p>
          <a:p>
            <a:r>
              <a:rPr lang="en-US" sz="1900" dirty="0" smtClean="0"/>
              <a:t>Classroom Exercise – Count the dots!</a:t>
            </a:r>
          </a:p>
          <a:p>
            <a:r>
              <a:rPr lang="en-US" sz="1900" dirty="0" smtClean="0"/>
              <a:t>Classroom Exercise – Chips ahoy!</a:t>
            </a:r>
          </a:p>
          <a:p>
            <a:pPr lvl="0"/>
            <a:r>
              <a:rPr lang="en-US" sz="1900" dirty="0"/>
              <a:t>Numerals vs numbers</a:t>
            </a:r>
          </a:p>
          <a:p>
            <a:pPr lvl="0"/>
            <a:r>
              <a:rPr lang="en-US" sz="1900" dirty="0" smtClean="0"/>
              <a:t>New</a:t>
            </a:r>
            <a:r>
              <a:rPr lang="en-US" sz="1900" dirty="0"/>
              <a:t>: the base 2 system and digit place values</a:t>
            </a:r>
          </a:p>
          <a:p>
            <a:pPr lvl="0"/>
            <a:r>
              <a:rPr lang="en-US" sz="1900" dirty="0"/>
              <a:t>Bits and bytes and </a:t>
            </a:r>
            <a:r>
              <a:rPr lang="en-US" sz="1900" dirty="0" err="1"/>
              <a:t>nybbles</a:t>
            </a:r>
            <a:endParaRPr lang="en-US" sz="1900" dirty="0"/>
          </a:p>
          <a:p>
            <a:pPr lvl="0"/>
            <a:r>
              <a:rPr lang="en-US" sz="1900" dirty="0"/>
              <a:t>Binary addition and </a:t>
            </a:r>
            <a:r>
              <a:rPr lang="en-US" sz="1900" dirty="0" smtClean="0"/>
              <a:t>subtraction</a:t>
            </a:r>
            <a:endParaRPr lang="en-US" sz="1900" dirty="0"/>
          </a:p>
        </p:txBody>
      </p:sp>
    </p:spTree>
    <p:extLst>
      <p:ext uri="{BB962C8B-B14F-4D97-AF65-F5344CB8AC3E}">
        <p14:creationId xmlns:p14="http://schemas.microsoft.com/office/powerpoint/2010/main" val="368034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86800" cy="6019800"/>
          </a:xfrm>
        </p:spPr>
        <p:txBody>
          <a:bodyPr anchor="ctr">
            <a:noAutofit/>
          </a:bodyPr>
          <a:lstStyle/>
          <a:p>
            <a:r>
              <a:rPr lang="en-US" sz="2400" dirty="0">
                <a:solidFill>
                  <a:srgbClr val="FFFF00"/>
                </a:solidFill>
              </a:rPr>
              <a:t>Take your homework sketch from last week and modify it to print the contents of an integer array of 99 elements, starting from the first element to the last, then from the last to the first. Use while instead of if-then. You’ll execute the sketch next week.</a:t>
            </a:r>
          </a:p>
          <a:p>
            <a:r>
              <a:rPr lang="en-US" sz="2400" dirty="0" smtClean="0"/>
              <a:t>Who was able to come up with a solution to this?</a:t>
            </a:r>
          </a:p>
          <a:p>
            <a:r>
              <a:rPr lang="en-US" sz="2400" dirty="0" smtClean="0">
                <a:latin typeface="Arial Unicode MS"/>
                <a:ea typeface="Arial Unicode MS"/>
                <a:cs typeface="Arial Unicode MS"/>
                <a:sym typeface="Wingdings"/>
              </a:rPr>
              <a:t>Notice that you were </a:t>
            </a:r>
            <a:r>
              <a:rPr lang="en-US" sz="2400" i="1" dirty="0" smtClean="0">
                <a:latin typeface="Arial Unicode MS"/>
                <a:ea typeface="Arial Unicode MS"/>
                <a:cs typeface="Arial Unicode MS"/>
                <a:sym typeface="Wingdings"/>
              </a:rPr>
              <a:t>not</a:t>
            </a:r>
            <a:r>
              <a:rPr lang="en-US" sz="2400" dirty="0" smtClean="0">
                <a:latin typeface="Arial Unicode MS"/>
                <a:ea typeface="Arial Unicode MS"/>
                <a:cs typeface="Arial Unicode MS"/>
                <a:sym typeface="Wingdings"/>
              </a:rPr>
              <a:t> required to </a:t>
            </a:r>
            <a:r>
              <a:rPr lang="en-US" sz="2400" i="1" dirty="0" smtClean="0">
                <a:latin typeface="Arial Unicode MS"/>
                <a:ea typeface="Arial Unicode MS"/>
                <a:cs typeface="Arial Unicode MS"/>
                <a:sym typeface="Wingdings"/>
              </a:rPr>
              <a:t>initialize</a:t>
            </a:r>
            <a:r>
              <a:rPr lang="en-US" sz="2400" dirty="0" smtClean="0">
                <a:latin typeface="Arial Unicode MS"/>
                <a:ea typeface="Arial Unicode MS"/>
                <a:cs typeface="Arial Unicode MS"/>
                <a:sym typeface="Wingdings"/>
              </a:rPr>
              <a:t> the array (fill it with data)</a:t>
            </a:r>
          </a:p>
          <a:p>
            <a:r>
              <a:rPr lang="en-US" sz="2400" dirty="0" smtClean="0">
                <a:latin typeface="Arial Unicode MS"/>
                <a:ea typeface="Arial Unicode MS"/>
                <a:cs typeface="Arial Unicode MS"/>
                <a:sym typeface="Wingdings"/>
              </a:rPr>
              <a:t>Discussion of different approaches to solving the problem</a:t>
            </a:r>
          </a:p>
          <a:p>
            <a:r>
              <a:rPr lang="en-US" sz="2400" dirty="0" smtClean="0">
                <a:latin typeface="Arial Unicode MS"/>
                <a:ea typeface="Arial Unicode MS"/>
                <a:cs typeface="Arial Unicode MS"/>
                <a:sym typeface="Wingdings"/>
              </a:rPr>
              <a:t>What did you see when printing out the values stored in the array?</a:t>
            </a:r>
          </a:p>
        </p:txBody>
      </p:sp>
      <p:sp>
        <p:nvSpPr>
          <p:cNvPr id="2" name="Title 1"/>
          <p:cNvSpPr>
            <a:spLocks noGrp="1"/>
          </p:cNvSpPr>
          <p:nvPr>
            <p:ph type="title"/>
          </p:nvPr>
        </p:nvSpPr>
        <p:spPr>
          <a:xfrm>
            <a:off x="457200" y="274638"/>
            <a:ext cx="8229600" cy="563562"/>
          </a:xfrm>
        </p:spPr>
        <p:txBody>
          <a:bodyPr/>
          <a:lstStyle/>
          <a:p>
            <a:r>
              <a:rPr lang="en-US" dirty="0" smtClean="0"/>
              <a:t>Homework Review 1</a:t>
            </a:r>
            <a:endParaRPr lang="en-US" dirty="0"/>
          </a:p>
        </p:txBody>
      </p:sp>
    </p:spTree>
    <p:extLst>
      <p:ext uri="{BB962C8B-B14F-4D97-AF65-F5344CB8AC3E}">
        <p14:creationId xmlns:p14="http://schemas.microsoft.com/office/powerpoint/2010/main" val="258345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86800" cy="6019800"/>
          </a:xfrm>
        </p:spPr>
        <p:txBody>
          <a:bodyPr anchor="ctr">
            <a:noAutofit/>
          </a:bodyPr>
          <a:lstStyle/>
          <a:p>
            <a:r>
              <a:rPr lang="en-US" sz="2400" dirty="0">
                <a:solidFill>
                  <a:srgbClr val="FFFF00"/>
                </a:solidFill>
              </a:rPr>
              <a:t>Modify Sketch6B to use one or more for loops to light all the pixels at the edge of the first LED square </a:t>
            </a:r>
            <a:endParaRPr lang="en-US" sz="2400" dirty="0" smtClean="0">
              <a:solidFill>
                <a:srgbClr val="FFFF00"/>
              </a:solidFill>
            </a:endParaRPr>
          </a:p>
          <a:p>
            <a:pPr marL="0" indent="0">
              <a:buNone/>
            </a:pPr>
            <a:endParaRPr lang="en-US" sz="2400" dirty="0">
              <a:solidFill>
                <a:srgbClr val="FFFF00"/>
              </a:solidFill>
            </a:endParaRPr>
          </a:p>
          <a:p>
            <a:r>
              <a:rPr lang="en-US" sz="2400" dirty="0" smtClean="0"/>
              <a:t>Who was able to come up with a solution to this?</a:t>
            </a:r>
          </a:p>
          <a:p>
            <a:r>
              <a:rPr lang="en-US" sz="2400" dirty="0" smtClean="0">
                <a:latin typeface="Arial Unicode MS"/>
                <a:ea typeface="Arial Unicode MS"/>
                <a:cs typeface="Arial Unicode MS"/>
                <a:sym typeface="Wingdings"/>
              </a:rPr>
              <a:t>Notice that you were </a:t>
            </a:r>
            <a:r>
              <a:rPr lang="en-US" sz="2400" i="1" dirty="0" smtClean="0">
                <a:latin typeface="Arial Unicode MS"/>
                <a:ea typeface="Arial Unicode MS"/>
                <a:cs typeface="Arial Unicode MS"/>
                <a:sym typeface="Wingdings"/>
              </a:rPr>
              <a:t>not</a:t>
            </a:r>
            <a:r>
              <a:rPr lang="en-US" sz="2400" dirty="0" smtClean="0">
                <a:latin typeface="Arial Unicode MS"/>
                <a:ea typeface="Arial Unicode MS"/>
                <a:cs typeface="Arial Unicode MS"/>
                <a:sym typeface="Wingdings"/>
              </a:rPr>
              <a:t> required to light</a:t>
            </a:r>
            <a:r>
              <a:rPr lang="en-US" sz="2400" i="1" dirty="0" smtClean="0">
                <a:latin typeface="Arial Unicode MS"/>
                <a:ea typeface="Arial Unicode MS"/>
                <a:cs typeface="Arial Unicode MS"/>
                <a:sym typeface="Wingdings"/>
              </a:rPr>
              <a:t> only </a:t>
            </a:r>
            <a:r>
              <a:rPr lang="en-US" sz="2400" dirty="0" smtClean="0">
                <a:latin typeface="Arial Unicode MS"/>
                <a:ea typeface="Arial Unicode MS"/>
                <a:cs typeface="Arial Unicode MS"/>
                <a:sym typeface="Wingdings"/>
              </a:rPr>
              <a:t>the pixels at the first edge</a:t>
            </a:r>
          </a:p>
          <a:p>
            <a:r>
              <a:rPr lang="en-US" sz="2400" dirty="0" smtClean="0">
                <a:latin typeface="Arial Unicode MS"/>
                <a:ea typeface="Arial Unicode MS"/>
                <a:cs typeface="Arial Unicode MS"/>
                <a:sym typeface="Wingdings"/>
              </a:rPr>
              <a:t>Discussion of different approaches to solving the problem</a:t>
            </a:r>
          </a:p>
          <a:p>
            <a:r>
              <a:rPr lang="en-US" sz="2400" dirty="0" smtClean="0">
                <a:latin typeface="Arial Unicode MS"/>
                <a:ea typeface="Arial Unicode MS"/>
                <a:cs typeface="Arial Unicode MS"/>
                <a:sym typeface="Wingdings"/>
              </a:rPr>
              <a:t>Did anyone try to light all the pixels on all the 8x8 square modules? What happened?</a:t>
            </a:r>
          </a:p>
        </p:txBody>
      </p:sp>
      <p:sp>
        <p:nvSpPr>
          <p:cNvPr id="2" name="Title 1"/>
          <p:cNvSpPr>
            <a:spLocks noGrp="1"/>
          </p:cNvSpPr>
          <p:nvPr>
            <p:ph type="title"/>
          </p:nvPr>
        </p:nvSpPr>
        <p:spPr>
          <a:xfrm>
            <a:off x="457200" y="274638"/>
            <a:ext cx="8229600" cy="563562"/>
          </a:xfrm>
        </p:spPr>
        <p:txBody>
          <a:bodyPr/>
          <a:lstStyle/>
          <a:p>
            <a:r>
              <a:rPr lang="en-US" dirty="0" smtClean="0"/>
              <a:t>Homework Review </a:t>
            </a:r>
            <a:r>
              <a:rPr lang="en-US" dirty="0"/>
              <a:t>2</a:t>
            </a:r>
          </a:p>
        </p:txBody>
      </p:sp>
    </p:spTree>
    <p:extLst>
      <p:ext uri="{BB962C8B-B14F-4D97-AF65-F5344CB8AC3E}">
        <p14:creationId xmlns:p14="http://schemas.microsoft.com/office/powerpoint/2010/main" val="975015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dirty="0" smtClean="0"/>
              <a:t>Let there be light?</a:t>
            </a:r>
            <a:endParaRPr lang="en-US" sz="2800" dirty="0"/>
          </a:p>
        </p:txBody>
      </p:sp>
      <p:sp>
        <p:nvSpPr>
          <p:cNvPr id="3" name="Content Placeholder 2"/>
          <p:cNvSpPr>
            <a:spLocks noGrp="1"/>
          </p:cNvSpPr>
          <p:nvPr>
            <p:ph idx="1"/>
          </p:nvPr>
        </p:nvSpPr>
        <p:spPr>
          <a:xfrm>
            <a:off x="457200" y="914400"/>
            <a:ext cx="8229600" cy="5638800"/>
          </a:xfrm>
        </p:spPr>
        <p:txBody>
          <a:bodyPr>
            <a:normAutofit/>
          </a:bodyPr>
          <a:lstStyle/>
          <a:p>
            <a:pPr>
              <a:spcBef>
                <a:spcPts val="1200"/>
              </a:spcBef>
            </a:pPr>
            <a:r>
              <a:rPr lang="en-US" sz="2400" dirty="0" smtClean="0"/>
              <a:t>Think about a light switch; how many positions or “states” can it have?</a:t>
            </a:r>
          </a:p>
          <a:p>
            <a:pPr>
              <a:spcBef>
                <a:spcPts val="1200"/>
              </a:spcBef>
            </a:pPr>
            <a:r>
              <a:rPr lang="en-US" sz="2400" dirty="0" smtClean="0"/>
              <a:t>Based on the number of states of a single switch, how many different arrangements of lighting can we make with:</a:t>
            </a:r>
          </a:p>
          <a:p>
            <a:pPr lvl="1">
              <a:spcBef>
                <a:spcPts val="1200"/>
              </a:spcBef>
            </a:pPr>
            <a:r>
              <a:rPr lang="en-US" sz="2000" dirty="0" smtClean="0"/>
              <a:t>2 switches?</a:t>
            </a:r>
          </a:p>
          <a:p>
            <a:pPr lvl="1">
              <a:spcBef>
                <a:spcPts val="1200"/>
              </a:spcBef>
            </a:pPr>
            <a:r>
              <a:rPr lang="en-US" sz="2000" dirty="0" smtClean="0"/>
              <a:t>3 switches?</a:t>
            </a:r>
          </a:p>
          <a:p>
            <a:pPr lvl="1">
              <a:spcBef>
                <a:spcPts val="1200"/>
              </a:spcBef>
            </a:pPr>
            <a:r>
              <a:rPr lang="en-US" sz="2000" dirty="0" smtClean="0"/>
              <a:t>4 switches</a:t>
            </a:r>
            <a:r>
              <a:rPr lang="en-US" sz="2000" dirty="0" smtClean="0"/>
              <a:t>?</a:t>
            </a:r>
          </a:p>
          <a:p>
            <a:pPr lvl="1">
              <a:spcBef>
                <a:spcPts val="1200"/>
              </a:spcBef>
            </a:pPr>
            <a:endParaRPr lang="en-US" sz="2000" dirty="0"/>
          </a:p>
          <a:p>
            <a:pPr marL="457200" lvl="1" indent="0">
              <a:spcBef>
                <a:spcPts val="1200"/>
              </a:spcBef>
              <a:buNone/>
            </a:pPr>
            <a:r>
              <a:rPr lang="en-US" sz="2000" dirty="0" smtClean="0"/>
              <a:t>Hold this thought.</a:t>
            </a:r>
            <a:endParaRPr lang="en-US" sz="2000" dirty="0" smtClean="0"/>
          </a:p>
        </p:txBody>
      </p:sp>
    </p:spTree>
    <p:extLst>
      <p:ext uri="{BB962C8B-B14F-4D97-AF65-F5344CB8AC3E}">
        <p14:creationId xmlns:p14="http://schemas.microsoft.com/office/powerpoint/2010/main" val="2534938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dirty="0" smtClean="0"/>
              <a:t>Classroom Review – Roman Numerals</a:t>
            </a:r>
            <a:endParaRPr lang="en-US" sz="2800"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pPr>
              <a:spcBef>
                <a:spcPts val="1200"/>
              </a:spcBef>
            </a:pPr>
            <a:r>
              <a:rPr lang="en-US" sz="2400" dirty="0" smtClean="0"/>
              <a:t>The Arabic numeral system that we use was not the first used in Western civilization (such as it is). In addition to </a:t>
            </a:r>
            <a:r>
              <a:rPr lang="en-US" sz="2400" dirty="0" smtClean="0"/>
              <a:t>Babylonian </a:t>
            </a:r>
            <a:r>
              <a:rPr lang="en-US" sz="2400" dirty="0" smtClean="0"/>
              <a:t>Cuneiform and Hebrew </a:t>
            </a:r>
            <a:r>
              <a:rPr lang="en-US" sz="2400" dirty="0" err="1" smtClean="0"/>
              <a:t>logographics</a:t>
            </a:r>
            <a:r>
              <a:rPr lang="en-US" sz="2400" dirty="0" smtClean="0"/>
              <a:t>, the Roman system was the most widely used in the ancient world during the days of the Roman Empire.</a:t>
            </a:r>
          </a:p>
          <a:p>
            <a:pPr>
              <a:spcBef>
                <a:spcPts val="1200"/>
              </a:spcBef>
            </a:pPr>
            <a:r>
              <a:rPr lang="en-US" sz="2400" dirty="0"/>
              <a:t>Romans did not use or understand the </a:t>
            </a:r>
            <a:r>
              <a:rPr lang="en-US" sz="2400" i="1" dirty="0"/>
              <a:t>zero</a:t>
            </a:r>
            <a:r>
              <a:rPr lang="en-US" sz="2400" dirty="0"/>
              <a:t>. </a:t>
            </a:r>
            <a:r>
              <a:rPr lang="en-US" sz="2400" dirty="0" smtClean="0"/>
              <a:t>That </a:t>
            </a:r>
            <a:r>
              <a:rPr lang="en-US" sz="2400" dirty="0"/>
              <a:t>was a Hindu invention that found its way to the mid east via trade routes.</a:t>
            </a:r>
          </a:p>
          <a:p>
            <a:pPr>
              <a:spcBef>
                <a:spcPts val="1200"/>
              </a:spcBef>
            </a:pPr>
            <a:r>
              <a:rPr lang="en-US" sz="2400" dirty="0" smtClean="0"/>
              <a:t>Thus, Roman numerals use explicit digits for the first through the eighth cardinal numbers, and a “subtraction arrangement” for the ninth, with a new explicit symbol for the </a:t>
            </a:r>
            <a:r>
              <a:rPr lang="en-US" sz="2400" dirty="0" smtClean="0"/>
              <a:t>tenth and significant decimal “mileposts” like fifty or one-hundred</a:t>
            </a:r>
            <a:endParaRPr lang="en-US" sz="2400" dirty="0" smtClean="0"/>
          </a:p>
          <a:p>
            <a:pPr>
              <a:spcBef>
                <a:spcPts val="1200"/>
              </a:spcBef>
            </a:pPr>
            <a:r>
              <a:rPr lang="en-US" sz="2400" dirty="0" smtClean="0"/>
              <a:t>Here the Roman numerals through twenty:</a:t>
            </a:r>
            <a:endParaRPr lang="en-US" sz="2400" dirty="0" smtClean="0"/>
          </a:p>
          <a:p>
            <a:pPr marL="0" indent="0">
              <a:spcBef>
                <a:spcPts val="1200"/>
              </a:spcBef>
              <a:buNone/>
            </a:pPr>
            <a:r>
              <a:rPr lang="en-US" sz="4000" dirty="0" smtClean="0">
                <a:latin typeface="Arial Black" panose="020B0A04020102020204" pitchFamily="34" charset="0"/>
              </a:rPr>
              <a:t>I, II, III, IV, V, VII, VIII, IX, X, XI, XII, XIII, XIV, XV, XVI, XVII, XVIII, XIX, XX</a:t>
            </a:r>
            <a:r>
              <a:rPr lang="en-US" sz="3600" dirty="0" smtClean="0"/>
              <a:t>, </a:t>
            </a:r>
            <a:r>
              <a:rPr lang="en-US" sz="4000" dirty="0">
                <a:latin typeface="Arial Black" panose="020B0A04020102020204" pitchFamily="34" charset="0"/>
              </a:rPr>
              <a:t>… XL, L </a:t>
            </a:r>
            <a:r>
              <a:rPr lang="en-US" sz="3600" dirty="0" smtClean="0"/>
              <a:t>[fifty]</a:t>
            </a:r>
            <a:endParaRPr lang="en-US" sz="3600" dirty="0" smtClean="0"/>
          </a:p>
        </p:txBody>
      </p:sp>
    </p:spTree>
    <p:extLst>
      <p:ext uri="{BB962C8B-B14F-4D97-AF65-F5344CB8AC3E}">
        <p14:creationId xmlns:p14="http://schemas.microsoft.com/office/powerpoint/2010/main" val="3688096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Classroom Exercise #1!</a:t>
            </a:r>
            <a:endParaRPr lang="en-US" sz="3200"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pPr>
              <a:spcBef>
                <a:spcPts val="1200"/>
              </a:spcBef>
            </a:pPr>
            <a:r>
              <a:rPr lang="en-US" sz="2400" dirty="0" smtClean="0"/>
              <a:t>Using the cards that you have just been given, represent the following </a:t>
            </a:r>
            <a:r>
              <a:rPr lang="en-US" sz="2400" i="1" dirty="0" smtClean="0"/>
              <a:t>Roman numerals </a:t>
            </a:r>
            <a:r>
              <a:rPr lang="en-US" sz="2400" dirty="0" smtClean="0"/>
              <a:t>by displaying the corresponding number of dots, </a:t>
            </a:r>
            <a:r>
              <a:rPr lang="en-US" sz="2400" b="1" dirty="0" smtClean="0"/>
              <a:t>flipping over any cards that you do not need</a:t>
            </a:r>
            <a:r>
              <a:rPr lang="en-US" sz="2400" dirty="0" smtClean="0"/>
              <a:t>, </a:t>
            </a:r>
            <a:r>
              <a:rPr lang="en-US" sz="2400" i="1" dirty="0" smtClean="0"/>
              <a:t>assuring that the cards aren’t covering each other</a:t>
            </a:r>
            <a:r>
              <a:rPr lang="en-US" sz="2400" dirty="0" smtClean="0"/>
              <a:t>, and arranging them from largest on the left to smallest on the right</a:t>
            </a:r>
            <a:r>
              <a:rPr lang="en-US" sz="2400" dirty="0" smtClean="0"/>
              <a:t>. (Each student should represent just one numeral with their cards, starting </a:t>
            </a:r>
            <a:r>
              <a:rPr lang="en-US" sz="2400" dirty="0" err="1" smtClean="0"/>
              <a:t>widdershins</a:t>
            </a:r>
            <a:r>
              <a:rPr lang="en-US" sz="2400" dirty="0" smtClean="0"/>
              <a:t> from the instructor)</a:t>
            </a:r>
            <a:endParaRPr lang="en-US" sz="2400" dirty="0" smtClean="0"/>
          </a:p>
          <a:p>
            <a:pPr marL="1257300" lvl="3" indent="0">
              <a:spcBef>
                <a:spcPts val="1200"/>
              </a:spcBef>
              <a:buNone/>
            </a:pPr>
            <a:r>
              <a:rPr lang="en-US" sz="2800" dirty="0">
                <a:latin typeface="Arial Black" panose="020B0A04020102020204" pitchFamily="34" charset="0"/>
              </a:rPr>
              <a:t>V</a:t>
            </a:r>
            <a:endParaRPr lang="en-US" sz="2800" dirty="0" smtClean="0">
              <a:latin typeface="Arial Black" panose="020B0A04020102020204" pitchFamily="34" charset="0"/>
            </a:endParaRPr>
          </a:p>
          <a:p>
            <a:pPr marL="1257300" lvl="3" indent="0">
              <a:spcBef>
                <a:spcPts val="1200"/>
              </a:spcBef>
              <a:buNone/>
            </a:pPr>
            <a:r>
              <a:rPr lang="en-US" sz="2800" dirty="0" smtClean="0">
                <a:latin typeface="Arial Black" panose="020B0A04020102020204" pitchFamily="34" charset="0"/>
              </a:rPr>
              <a:t>VII</a:t>
            </a:r>
          </a:p>
          <a:p>
            <a:pPr marL="1257300" lvl="3" indent="0">
              <a:spcBef>
                <a:spcPts val="1200"/>
              </a:spcBef>
              <a:buNone/>
            </a:pPr>
            <a:r>
              <a:rPr lang="en-US" sz="2800" dirty="0" smtClean="0">
                <a:latin typeface="Arial Black" panose="020B0A04020102020204" pitchFamily="34" charset="0"/>
              </a:rPr>
              <a:t>IX</a:t>
            </a:r>
          </a:p>
          <a:p>
            <a:pPr marL="1257300" lvl="3" indent="0">
              <a:spcBef>
                <a:spcPts val="1200"/>
              </a:spcBef>
              <a:buNone/>
            </a:pPr>
            <a:r>
              <a:rPr lang="en-US" sz="2800" dirty="0" smtClean="0">
                <a:latin typeface="Arial Black" panose="020B0A04020102020204" pitchFamily="34" charset="0"/>
              </a:rPr>
              <a:t>XI</a:t>
            </a:r>
          </a:p>
          <a:p>
            <a:pPr marL="1257300" lvl="3" indent="0">
              <a:spcBef>
                <a:spcPts val="1200"/>
              </a:spcBef>
              <a:buNone/>
            </a:pPr>
            <a:r>
              <a:rPr lang="en-US" sz="2800" dirty="0" smtClean="0">
                <a:latin typeface="Arial Black" panose="020B0A04020102020204" pitchFamily="34" charset="0"/>
              </a:rPr>
              <a:t>XII</a:t>
            </a:r>
          </a:p>
          <a:p>
            <a:pPr marL="1257300" lvl="3" indent="0">
              <a:spcBef>
                <a:spcPts val="1200"/>
              </a:spcBef>
              <a:buNone/>
            </a:pPr>
            <a:r>
              <a:rPr lang="en-US" sz="2800" dirty="0" smtClean="0">
                <a:latin typeface="Arial Black" panose="020B0A04020102020204" pitchFamily="34" charset="0"/>
              </a:rPr>
              <a:t>XIII</a:t>
            </a:r>
          </a:p>
          <a:p>
            <a:pPr marL="1257300" lvl="3" indent="0">
              <a:spcBef>
                <a:spcPts val="1200"/>
              </a:spcBef>
              <a:buNone/>
            </a:pPr>
            <a:r>
              <a:rPr lang="en-US" sz="2800" dirty="0" smtClean="0">
                <a:latin typeface="Arial Black" panose="020B0A04020102020204" pitchFamily="34" charset="0"/>
              </a:rPr>
              <a:t>XV</a:t>
            </a:r>
            <a:endParaRPr lang="en-US" sz="1200" dirty="0" smtClean="0">
              <a:latin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81400"/>
            <a:ext cx="4105275" cy="159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94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Classroom Exercise #2!</a:t>
            </a:r>
            <a:endParaRPr lang="en-US" sz="3200" dirty="0"/>
          </a:p>
        </p:txBody>
      </p:sp>
      <p:sp>
        <p:nvSpPr>
          <p:cNvPr id="3" name="Content Placeholder 2"/>
          <p:cNvSpPr>
            <a:spLocks noGrp="1"/>
          </p:cNvSpPr>
          <p:nvPr>
            <p:ph idx="1"/>
          </p:nvPr>
        </p:nvSpPr>
        <p:spPr>
          <a:xfrm>
            <a:off x="457200" y="914400"/>
            <a:ext cx="8229600" cy="3048000"/>
          </a:xfrm>
        </p:spPr>
        <p:txBody>
          <a:bodyPr>
            <a:normAutofit lnSpcReduction="10000"/>
          </a:bodyPr>
          <a:lstStyle/>
          <a:p>
            <a:pPr>
              <a:spcBef>
                <a:spcPts val="1200"/>
              </a:spcBef>
            </a:pPr>
            <a:r>
              <a:rPr lang="en-US" sz="2400" dirty="0" smtClean="0"/>
              <a:t>Now, </a:t>
            </a:r>
            <a:r>
              <a:rPr lang="en-US" sz="2400" dirty="0" smtClean="0"/>
              <a:t>instead let’s </a:t>
            </a:r>
            <a:r>
              <a:rPr lang="en-US" sz="2400" dirty="0" smtClean="0"/>
              <a:t>use poker chips to </a:t>
            </a:r>
            <a:r>
              <a:rPr lang="en-US" sz="2400" i="1" dirty="0" smtClean="0"/>
              <a:t>represent</a:t>
            </a:r>
            <a:r>
              <a:rPr lang="en-US" sz="2400" dirty="0" smtClean="0"/>
              <a:t> the four cards. The great state of Texas (hook ‘</a:t>
            </a:r>
            <a:r>
              <a:rPr lang="en-US" sz="2400" dirty="0" err="1" smtClean="0"/>
              <a:t>em</a:t>
            </a:r>
            <a:r>
              <a:rPr lang="en-US" sz="2400" dirty="0" smtClean="0"/>
              <a:t> Horns!) will represent a card being turned face-up, and </a:t>
            </a:r>
            <a:r>
              <a:rPr lang="en-US" sz="2400" dirty="0" smtClean="0"/>
              <a:t>the</a:t>
            </a:r>
            <a:r>
              <a:rPr lang="en-US" sz="2400" dirty="0" smtClean="0"/>
              <a:t> </a:t>
            </a:r>
            <a:r>
              <a:rPr lang="en-US" sz="2400" dirty="0" smtClean="0"/>
              <a:t>initials (PLF) will indicate a card being turned face </a:t>
            </a:r>
            <a:r>
              <a:rPr lang="en-US" sz="2400" dirty="0" smtClean="0"/>
              <a:t>down (down with your instructor?). </a:t>
            </a:r>
            <a:endParaRPr lang="en-US" sz="2400" dirty="0" smtClean="0"/>
          </a:p>
          <a:p>
            <a:pPr>
              <a:spcBef>
                <a:spcPts val="1200"/>
              </a:spcBef>
            </a:pPr>
            <a:r>
              <a:rPr lang="en-US" sz="2400" dirty="0" smtClean="0"/>
              <a:t>It’s very important to </a:t>
            </a:r>
            <a:r>
              <a:rPr lang="en-US" sz="2400" i="1" dirty="0" smtClean="0"/>
              <a:t>use </a:t>
            </a:r>
            <a:r>
              <a:rPr lang="en-US" sz="2400" i="1" dirty="0" smtClean="0"/>
              <a:t>the chips </a:t>
            </a:r>
            <a:r>
              <a:rPr lang="en-US" sz="2400" i="1" dirty="0" smtClean="0"/>
              <a:t>with</a:t>
            </a:r>
            <a:r>
              <a:rPr lang="en-US" sz="2400" i="1" dirty="0" smtClean="0"/>
              <a:t> </a:t>
            </a:r>
            <a:r>
              <a:rPr lang="en-US" sz="2400" i="1" dirty="0" smtClean="0"/>
              <a:t>the same numerical order as the cards</a:t>
            </a:r>
            <a:r>
              <a:rPr lang="en-US" sz="2400" dirty="0" smtClean="0"/>
              <a:t>, from greatest on the left to least on the right.</a:t>
            </a:r>
          </a:p>
          <a:p>
            <a:pPr>
              <a:spcBef>
                <a:spcPts val="1200"/>
              </a:spcBef>
            </a:pPr>
            <a:endParaRPr lang="en-US" sz="2400" dirty="0"/>
          </a:p>
          <a:p>
            <a:pPr marL="0" indent="0">
              <a:spcBef>
                <a:spcPts val="1200"/>
              </a:spcBef>
              <a:buNone/>
            </a:pPr>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70786" y="2108933"/>
            <a:ext cx="2128837" cy="547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60198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a:lstStyle>
          <a:p>
            <a:r>
              <a:rPr lang="en-US" sz="3200" dirty="0" smtClean="0"/>
              <a:t>Represent: 7, 9, 3, 4, 8, 12, 14</a:t>
            </a:r>
            <a:endParaRPr lang="en-US" sz="3200" dirty="0"/>
          </a:p>
        </p:txBody>
      </p:sp>
    </p:spTree>
    <p:extLst>
      <p:ext uri="{BB962C8B-B14F-4D97-AF65-F5344CB8AC3E}">
        <p14:creationId xmlns:p14="http://schemas.microsoft.com/office/powerpoint/2010/main" val="1009024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1778</Words>
  <Application>Microsoft Office PowerPoint</Application>
  <PresentationFormat>On-screen Show (4:3)</PresentationFormat>
  <Paragraphs>327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SEICHE 2022 Basic Arduino Programming</vt:lpstr>
      <vt:lpstr>Lesson Plan Overview</vt:lpstr>
      <vt:lpstr>Lesson 7 – The Binary Number System</vt:lpstr>
      <vt:lpstr>Homework Review 1</vt:lpstr>
      <vt:lpstr>Homework Review 2</vt:lpstr>
      <vt:lpstr>Let there be light?</vt:lpstr>
      <vt:lpstr>Classroom Review – Roman Numerals</vt:lpstr>
      <vt:lpstr>Classroom Exercise #1!</vt:lpstr>
      <vt:lpstr>Classroom Exercise #2!</vt:lpstr>
      <vt:lpstr>Map vs Territory</vt:lpstr>
      <vt:lpstr>Map vs Territory (cont.)</vt:lpstr>
      <vt:lpstr>Numbers vs. Numerals</vt:lpstr>
      <vt:lpstr>From Cards to Numerals</vt:lpstr>
      <vt:lpstr>The Road to Binary Numbers</vt:lpstr>
      <vt:lpstr>Binary Number System (cont.)</vt:lpstr>
      <vt:lpstr>Binary Number System (cont.)</vt:lpstr>
      <vt:lpstr>Binary Number System (cont.)</vt:lpstr>
      <vt:lpstr>Adding Binary Numbers</vt:lpstr>
      <vt:lpstr>Subtracting Binary Numbers</vt:lpstr>
      <vt:lpstr>Subtracting Binary Numbers</vt:lpstr>
      <vt:lpstr>Formal End of Lesson 7</vt:lpstr>
      <vt:lpstr>LESSON REFERENCE</vt:lpstr>
      <vt:lpstr>LESSON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PFROMMEYER</dc:creator>
  <cp:lastModifiedBy>PFROMMEYER</cp:lastModifiedBy>
  <cp:revision>93</cp:revision>
  <cp:lastPrinted>2022-09-13T17:17:03Z</cp:lastPrinted>
  <dcterms:created xsi:type="dcterms:W3CDTF">2022-02-01T06:18:00Z</dcterms:created>
  <dcterms:modified xsi:type="dcterms:W3CDTF">2022-10-25T17:08:00Z</dcterms:modified>
</cp:coreProperties>
</file>