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335" r:id="rId5"/>
    <p:sldId id="337" r:id="rId6"/>
    <p:sldId id="338" r:id="rId7"/>
    <p:sldId id="333" r:id="rId8"/>
    <p:sldId id="334" r:id="rId9"/>
    <p:sldId id="336" r:id="rId10"/>
    <p:sldId id="339" r:id="rId11"/>
    <p:sldId id="340" r:id="rId12"/>
    <p:sldId id="341" r:id="rId13"/>
    <p:sldId id="343" r:id="rId14"/>
    <p:sldId id="342" r:id="rId15"/>
    <p:sldId id="344" r:id="rId16"/>
    <p:sldId id="268" r:id="rId17"/>
    <p:sldId id="271" r:id="rId18"/>
    <p:sldId id="277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72" y="-7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81CE-130D-49FC-9275-E411AE66AA3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8A70-B53D-4DF6-8DFB-2A4E4B61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4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81CE-130D-49FC-9275-E411AE66AA3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8A70-B53D-4DF6-8DFB-2A4E4B61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81CE-130D-49FC-9275-E411AE66AA3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8A70-B53D-4DF6-8DFB-2A4E4B61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8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81CE-130D-49FC-9275-E411AE66AA3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8A70-B53D-4DF6-8DFB-2A4E4B61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83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81CE-130D-49FC-9275-E411AE66AA3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8A70-B53D-4DF6-8DFB-2A4E4B61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3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81CE-130D-49FC-9275-E411AE66AA3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8A70-B53D-4DF6-8DFB-2A4E4B61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7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81CE-130D-49FC-9275-E411AE66AA3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8A70-B53D-4DF6-8DFB-2A4E4B61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0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81CE-130D-49FC-9275-E411AE66AA3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8A70-B53D-4DF6-8DFB-2A4E4B61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9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81CE-130D-49FC-9275-E411AE66AA3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8A70-B53D-4DF6-8DFB-2A4E4B61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9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81CE-130D-49FC-9275-E411AE66AA3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8A70-B53D-4DF6-8DFB-2A4E4B61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2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81CE-130D-49FC-9275-E411AE66AA3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8A70-B53D-4DF6-8DFB-2A4E4B61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8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081CE-130D-49FC-9275-E411AE66AA3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38A70-B53D-4DF6-8DFB-2A4E4B61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SEICHE 2022</a:t>
            </a:r>
            <a:b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Basic Arduino Programming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09600" y="2590800"/>
            <a:ext cx="8153400" cy="3048000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Instructor:   Paul Frommeyer</a:t>
            </a: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                   </a:t>
            </a:r>
            <a:r>
              <a:rPr lang="en-US" sz="2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www.paulfrommeyer.com</a:t>
            </a:r>
            <a:endParaRPr lang="en-US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algn="l"/>
            <a:endParaRPr lang="en-US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algn="l"/>
            <a:r>
              <a:rPr lang="en-US" sz="2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Corporate Sponsor: DXC Technology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156836"/>
            <a:ext cx="2438400" cy="1330960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58140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22158"/>
            <a:ext cx="5110619" cy="3579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dirty="0" smtClean="0"/>
              <a:t>Sound Wave Theory -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2438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Sound waves are successive pulses of air pressure</a:t>
            </a:r>
            <a:endParaRPr lang="en-US" sz="2400" b="1" dirty="0" smtClean="0"/>
          </a:p>
          <a:p>
            <a:r>
              <a:rPr lang="en-US" sz="2400" b="1" dirty="0" smtClean="0"/>
              <a:t>They have both amplitude (loudness) and frequency (pitch)</a:t>
            </a:r>
          </a:p>
          <a:p>
            <a:r>
              <a:rPr lang="en-US" sz="2400" b="1" dirty="0" smtClean="0"/>
              <a:t>Electronics produce sound waves using some sort of audio transducer, like a speaker</a:t>
            </a:r>
            <a:endParaRPr lang="en-US" sz="2400" b="1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22160"/>
            <a:ext cx="3962400" cy="3579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848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dirty="0" smtClean="0"/>
              <a:t>Types of Sound Waves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2438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There are different types of sound waves, depending on their waveform</a:t>
            </a:r>
            <a:endParaRPr lang="en-US" sz="2400" b="1" dirty="0" smtClean="0"/>
          </a:p>
          <a:p>
            <a:r>
              <a:rPr lang="en-US" sz="2400" b="1" dirty="0" smtClean="0"/>
              <a:t>The easiest, and most typical sound wave produced by microcontrollers is the </a:t>
            </a:r>
            <a:r>
              <a:rPr lang="en-US" sz="2400" b="1" u="sng" dirty="0" smtClean="0"/>
              <a:t>square wave</a:t>
            </a:r>
          </a:p>
        </p:txBody>
      </p:sp>
      <p:sp>
        <p:nvSpPr>
          <p:cNvPr id="4" name="AutoShape 2" descr="Types of Sound Waves | theDAWstudio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71800"/>
            <a:ext cx="5627077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221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dirty="0" smtClean="0"/>
              <a:t>Pulse Width 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2438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The method which microcontrollers use to produce sound is called </a:t>
            </a:r>
            <a:r>
              <a:rPr lang="en-US" sz="2400" b="1" u="sng" dirty="0" smtClean="0"/>
              <a:t>pulse width modulation</a:t>
            </a:r>
            <a:r>
              <a:rPr lang="en-US" sz="2400" b="1" dirty="0" smtClean="0"/>
              <a:t>, or PWM</a:t>
            </a:r>
          </a:p>
          <a:p>
            <a:r>
              <a:rPr lang="en-US" sz="2400" b="1" dirty="0"/>
              <a:t>The ratio of </a:t>
            </a:r>
            <a:r>
              <a:rPr lang="en-US" sz="2400" b="1" dirty="0" smtClean="0"/>
              <a:t>the amount </a:t>
            </a:r>
            <a:r>
              <a:rPr lang="en-US" sz="2400" b="1" dirty="0"/>
              <a:t>of time a signal is high vs how long it is </a:t>
            </a:r>
            <a:r>
              <a:rPr lang="en-US" sz="2400" b="1" dirty="0" smtClean="0"/>
              <a:t>low is </a:t>
            </a:r>
            <a:r>
              <a:rPr lang="en-US" sz="2400" b="1" dirty="0"/>
              <a:t>called </a:t>
            </a:r>
            <a:r>
              <a:rPr lang="en-US" sz="2400" b="1" u="sng" dirty="0"/>
              <a:t>duty </a:t>
            </a:r>
            <a:r>
              <a:rPr lang="en-US" sz="2400" b="1" u="sng" dirty="0" smtClean="0"/>
              <a:t>cycle</a:t>
            </a:r>
          </a:p>
          <a:p>
            <a:r>
              <a:rPr lang="en-US" sz="2400" b="1" dirty="0" smtClean="0"/>
              <a:t>PWM works by changing the duty cycle of an electrical signal</a:t>
            </a:r>
          </a:p>
          <a:p>
            <a:r>
              <a:rPr lang="en-US" sz="2400" b="1" dirty="0" smtClean="0"/>
              <a:t>When this signal is then fed to a speaker, it produces a square wave of varying duty cycle</a:t>
            </a:r>
          </a:p>
        </p:txBody>
      </p:sp>
      <p:sp>
        <p:nvSpPr>
          <p:cNvPr id="4" name="AutoShape 2" descr="Types of Sound Waves | theDAWstudio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Pulse Width Modulation (PWM) - Generation, Applications and Advantag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114800"/>
            <a:ext cx="5791200" cy="2564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473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dirty="0" smtClean="0"/>
              <a:t>The Arduino tone()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2438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The Arduino C++ language offers a handy function for generating square waves of 50% duty cycle</a:t>
            </a:r>
          </a:p>
          <a:p>
            <a:r>
              <a:rPr lang="en-US" sz="2400" b="1" dirty="0" smtClean="0"/>
              <a:t>This is the </a:t>
            </a:r>
            <a:r>
              <a:rPr lang="en-US" sz="24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tone() </a:t>
            </a:r>
            <a:r>
              <a:rPr lang="en-US" sz="2400" b="1" dirty="0" smtClean="0"/>
              <a:t>function</a:t>
            </a:r>
          </a:p>
          <a:p>
            <a:r>
              <a:rPr lang="en-US" sz="2400" b="1" dirty="0" smtClean="0"/>
              <a:t>The formal format of the tone() function is:</a:t>
            </a:r>
            <a:br>
              <a:rPr lang="en-US" sz="2400" b="1" dirty="0" smtClean="0"/>
            </a:br>
            <a:r>
              <a:rPr lang="en-US" sz="2400" b="1" dirty="0" smtClean="0"/>
              <a:t>	</a:t>
            </a:r>
            <a:r>
              <a:rPr lang="en-US" sz="24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tone(frequency, duration)</a:t>
            </a:r>
          </a:p>
          <a:p>
            <a:r>
              <a:rPr lang="en-US" sz="2400" b="1" dirty="0" smtClean="0">
                <a:solidFill>
                  <a:srgbClr val="FFFF00"/>
                </a:solidFill>
              </a:rPr>
              <a:t>Frequency</a:t>
            </a:r>
            <a:r>
              <a:rPr lang="en-US" sz="2400" b="1" dirty="0" smtClean="0"/>
              <a:t> is specified in </a:t>
            </a:r>
            <a:r>
              <a:rPr lang="en-US" sz="2400" b="1" i="1" dirty="0" smtClean="0"/>
              <a:t>Hertz</a:t>
            </a:r>
            <a:r>
              <a:rPr lang="en-US" sz="2400" b="1" dirty="0" smtClean="0"/>
              <a:t>, or cycles-per-second</a:t>
            </a:r>
          </a:p>
          <a:p>
            <a:r>
              <a:rPr lang="en-US" sz="2400" b="1" dirty="0" smtClean="0">
                <a:solidFill>
                  <a:srgbClr val="FFFF00"/>
                </a:solidFill>
              </a:rPr>
              <a:t>Duration</a:t>
            </a:r>
            <a:r>
              <a:rPr lang="en-US" sz="2400" b="1" dirty="0" smtClean="0"/>
              <a:t> is specified in </a:t>
            </a:r>
            <a:r>
              <a:rPr lang="en-US" sz="2400" b="1" i="1" dirty="0" smtClean="0"/>
              <a:t>milliseconds</a:t>
            </a:r>
          </a:p>
          <a:p>
            <a:r>
              <a:rPr lang="en-US" sz="2400" b="1" dirty="0" smtClean="0"/>
              <a:t>On certain microcontrollers, tone() is </a:t>
            </a:r>
            <a:r>
              <a:rPr lang="en-US" sz="2400" b="1" u="sng" dirty="0" smtClean="0"/>
              <a:t>non-blocking</a:t>
            </a:r>
            <a:r>
              <a:rPr lang="en-US" sz="2400" b="1" dirty="0" smtClean="0"/>
              <a:t>: processing</a:t>
            </a:r>
            <a:r>
              <a:rPr lang="en-US" sz="2400" b="1" i="1" dirty="0" smtClean="0"/>
              <a:t> continues after the tone is started</a:t>
            </a:r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What this means in practice is that </a:t>
            </a:r>
            <a:r>
              <a:rPr lang="en-US" sz="2400" b="1" i="1" dirty="0" smtClean="0"/>
              <a:t>each call to tone() must be followed by a delay() of equal duration to that used in the tone() command.</a:t>
            </a:r>
          </a:p>
          <a:p>
            <a:r>
              <a:rPr lang="en-US" sz="2400" b="1" dirty="0" smtClean="0"/>
              <a:t>But, </a:t>
            </a:r>
            <a:r>
              <a:rPr lang="en-US" sz="2400" b="1" dirty="0" err="1" smtClean="0"/>
              <a:t>y’know</a:t>
            </a:r>
            <a:r>
              <a:rPr lang="en-US" sz="2400" b="1" dirty="0" smtClean="0"/>
              <a:t>, feel free to leave that delay out and see what happens!</a:t>
            </a:r>
            <a:r>
              <a:rPr lang="en-US" sz="2400" b="1" i="1" dirty="0" smtClean="0"/>
              <a:t> </a:t>
            </a:r>
            <a:r>
              <a:rPr lang="en-US" sz="2400" b="1" dirty="0" smtClean="0">
                <a:sym typeface="Wingdings" panose="05000000000000000000" pitchFamily="2" charset="2"/>
              </a:rPr>
              <a:t></a:t>
            </a:r>
            <a:endParaRPr lang="en-US" sz="2400" b="1" dirty="0" smtClean="0"/>
          </a:p>
        </p:txBody>
      </p:sp>
      <p:sp>
        <p:nvSpPr>
          <p:cNvPr id="4" name="AutoShape 2" descr="Types of Sound Waves | theDAWstudio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Pulse Width Modulation (PWM) - Generation, Applications and Advantag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2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dirty="0" smtClean="0"/>
              <a:t>Let’s Make Some Waves!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2438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Go ahead and open up SKETCH8B and upload it to your displays</a:t>
            </a:r>
          </a:p>
          <a:p>
            <a:r>
              <a:rPr lang="en-US" sz="2400" b="1" dirty="0" smtClean="0"/>
              <a:t>Now, go ahead and adjust the sketch to change any or all of the tones being generated</a:t>
            </a:r>
          </a:p>
          <a:p>
            <a:r>
              <a:rPr lang="en-US" sz="2400" b="1" dirty="0" smtClean="0"/>
              <a:t>A list of frequencies for octaves 3-5 is included at the top of the sketch; can anyone make their display produce a melody using this information?</a:t>
            </a:r>
          </a:p>
        </p:txBody>
      </p:sp>
      <p:sp>
        <p:nvSpPr>
          <p:cNvPr id="4" name="AutoShape 2" descr="Types of Sound Waves | theDAWstudio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Pulse Width Modulation (PWM) - Generation, Applications and Advantag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0375" y="3733800"/>
            <a:ext cx="8302624" cy="2819400"/>
          </a:xfrm>
          <a:prstGeom prst="rect">
            <a:avLst/>
          </a:prstGeom>
          <a:noFill/>
        </p:spPr>
        <p:txBody>
          <a:bodyPr wrap="square" numCol="3" rtlCol="0">
            <a:noAutofit/>
          </a:bodyPr>
          <a:lstStyle/>
          <a:p>
            <a:r>
              <a:rPr lang="it-IT" sz="1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note_F2 87.31                                                                                               </a:t>
            </a:r>
          </a:p>
          <a:p>
            <a:r>
              <a:rPr lang="it-IT" sz="1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note_C3 130.81                                                                                              </a:t>
            </a:r>
          </a:p>
          <a:p>
            <a:r>
              <a:rPr lang="it-IT" sz="1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note_C3s 138.59                                                                                             </a:t>
            </a:r>
          </a:p>
          <a:p>
            <a:r>
              <a:rPr lang="it-IT" sz="1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note_D3 146.83                                                                                              </a:t>
            </a:r>
          </a:p>
          <a:p>
            <a:r>
              <a:rPr lang="it-IT" sz="1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note_D3s 155.56                                                                                             </a:t>
            </a:r>
          </a:p>
          <a:p>
            <a:r>
              <a:rPr lang="it-IT" sz="1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note_E3 164.81                                                                                              </a:t>
            </a:r>
          </a:p>
          <a:p>
            <a:r>
              <a:rPr lang="it-IT" sz="1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note_F3 174.61                                                                                              </a:t>
            </a:r>
          </a:p>
          <a:p>
            <a:r>
              <a:rPr lang="it-IT" sz="1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note_F3s 185                                                                                                </a:t>
            </a:r>
          </a:p>
          <a:p>
            <a:r>
              <a:rPr lang="it-IT" sz="1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note_G3 196                                                                                                 </a:t>
            </a:r>
          </a:p>
          <a:p>
            <a:r>
              <a:rPr lang="it-IT" sz="1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note_G3s 207.65                                                                                             </a:t>
            </a:r>
          </a:p>
          <a:p>
            <a:r>
              <a:rPr lang="it-IT" sz="1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note_A3 220                                                                                                 </a:t>
            </a:r>
          </a:p>
          <a:p>
            <a:r>
              <a:rPr lang="it-IT" sz="1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note_A3s 233.08                                                                                             </a:t>
            </a:r>
          </a:p>
          <a:p>
            <a:r>
              <a:rPr lang="it-IT" sz="1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note_B3 246.94                                                                                              </a:t>
            </a:r>
          </a:p>
          <a:p>
            <a:r>
              <a:rPr lang="it-IT" sz="1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note_C4 261.63                                                                                              </a:t>
            </a:r>
          </a:p>
          <a:p>
            <a:r>
              <a:rPr lang="it-IT" sz="1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note_C4s 277.18                                                                                             </a:t>
            </a:r>
          </a:p>
          <a:p>
            <a:r>
              <a:rPr lang="it-IT" sz="1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note_D4 293.66                                                                                              </a:t>
            </a:r>
          </a:p>
          <a:p>
            <a:r>
              <a:rPr lang="it-IT" sz="1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note_D4s </a:t>
            </a:r>
            <a:r>
              <a:rPr lang="it-IT" sz="12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311.13</a:t>
            </a:r>
          </a:p>
          <a:p>
            <a:r>
              <a:rPr lang="it-IT" sz="1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note_E4 329.63                                                                                              </a:t>
            </a:r>
          </a:p>
          <a:p>
            <a:r>
              <a:rPr lang="it-IT" sz="1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note_F4 349.23                                                                                              </a:t>
            </a:r>
          </a:p>
          <a:p>
            <a:r>
              <a:rPr lang="it-IT" sz="1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note F4s 369.99                                                                                             </a:t>
            </a:r>
          </a:p>
          <a:p>
            <a:r>
              <a:rPr lang="it-IT" sz="1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note_G4 392                                                                                                 </a:t>
            </a:r>
          </a:p>
          <a:p>
            <a:r>
              <a:rPr lang="it-IT" sz="1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note_G4s 415.30                                                                                             </a:t>
            </a:r>
          </a:p>
          <a:p>
            <a:r>
              <a:rPr lang="it-IT" sz="1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note_A4f 415.30                                                                                             </a:t>
            </a:r>
          </a:p>
          <a:p>
            <a:r>
              <a:rPr lang="it-IT" sz="1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note_A4 440</a:t>
            </a:r>
          </a:p>
          <a:p>
            <a:r>
              <a:rPr lang="it-IT" sz="1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note_A4s 466.16</a:t>
            </a:r>
          </a:p>
          <a:p>
            <a:r>
              <a:rPr lang="it-IT" sz="1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note_B4f 466.16</a:t>
            </a:r>
          </a:p>
          <a:p>
            <a:r>
              <a:rPr lang="it-IT" sz="1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note_B4 493.88</a:t>
            </a:r>
          </a:p>
          <a:p>
            <a:r>
              <a:rPr lang="it-IT" sz="1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note_C5 523.25</a:t>
            </a:r>
          </a:p>
          <a:p>
            <a:r>
              <a:rPr lang="it-IT" sz="1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note_C5s 554.37</a:t>
            </a:r>
          </a:p>
          <a:p>
            <a:r>
              <a:rPr lang="it-IT" sz="1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note_D5s 622.25</a:t>
            </a:r>
          </a:p>
          <a:p>
            <a:r>
              <a:rPr lang="it-IT" sz="1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note_D5 587.33</a:t>
            </a:r>
          </a:p>
          <a:p>
            <a:r>
              <a:rPr lang="it-IT" sz="1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note_E5 659.25</a:t>
            </a:r>
          </a:p>
          <a:p>
            <a:r>
              <a:rPr lang="it-IT" sz="1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note_F5 698.46</a:t>
            </a:r>
          </a:p>
          <a:p>
            <a:r>
              <a:rPr lang="it-IT" sz="1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note_F5s 739.99</a:t>
            </a:r>
          </a:p>
          <a:p>
            <a:r>
              <a:rPr lang="it-IT" sz="1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note_G5 783.99</a:t>
            </a:r>
            <a:endParaRPr lang="en-US" sz="12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                                 </a:t>
            </a:r>
            <a:endParaRPr lang="it-IT" sz="12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58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dirty="0" smtClean="0"/>
              <a:t>CLASS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u="sng" dirty="0" smtClean="0"/>
              <a:t>Combine SKETCH8A and SKETCH8B</a:t>
            </a:r>
          </a:p>
          <a:p>
            <a:r>
              <a:rPr lang="en-US" b="1" dirty="0" smtClean="0"/>
              <a:t>Using SKETCH8A and SKETCH8B as references, create a sketch which generates sounds when certain events happen on the display</a:t>
            </a:r>
            <a:endParaRPr lang="en-US" sz="4000" b="1" dirty="0" smtClean="0"/>
          </a:p>
          <a:p>
            <a:r>
              <a:rPr lang="en-US" b="1" dirty="0" smtClean="0"/>
              <a:t>What those events are, and what tones you generate, are up to you!</a:t>
            </a:r>
            <a:endParaRPr lang="en-US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This shouldn’t be terribly tricky, however I’ve structured this as an in-class assignment so that I’m available for any questions</a:t>
            </a:r>
          </a:p>
        </p:txBody>
      </p:sp>
      <p:sp>
        <p:nvSpPr>
          <p:cNvPr id="4" name="AutoShape 2" descr="Types of Sound Waves | theDAWstudio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Pulse Width Modulation (PWM) - Generation, Applications and Advantag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3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Formal End of Lesson </a:t>
            </a:r>
            <a:r>
              <a:rPr lang="en-US" sz="3200" dirty="0" smtClean="0"/>
              <a:t>8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HOMEWORK!</a:t>
            </a:r>
          </a:p>
          <a:p>
            <a:r>
              <a:rPr lang="en-US" sz="2800" b="1" dirty="0" smtClean="0">
                <a:solidFill>
                  <a:srgbClr val="FFFF00"/>
                </a:solidFill>
              </a:rPr>
              <a:t>No homework this week!</a:t>
            </a:r>
            <a:endParaRPr lang="en-US" sz="2800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In next week’s exciting episode</a:t>
            </a:r>
          </a:p>
          <a:p>
            <a:r>
              <a:rPr lang="en-US" sz="2400" dirty="0" smtClean="0"/>
              <a:t>Reading pin values</a:t>
            </a:r>
            <a:endParaRPr lang="en-US" sz="2400" dirty="0" smtClean="0"/>
          </a:p>
          <a:p>
            <a:r>
              <a:rPr lang="en-US" sz="2400" dirty="0" err="1" smtClean="0"/>
              <a:t>Debouncing</a:t>
            </a:r>
            <a:r>
              <a:rPr lang="en-US" sz="2400" dirty="0" smtClean="0"/>
              <a:t> buttons</a:t>
            </a:r>
            <a:endParaRPr lang="en-US" sz="2400" dirty="0" smtClean="0"/>
          </a:p>
          <a:p>
            <a:r>
              <a:rPr lang="en-US" sz="2400" dirty="0" smtClean="0"/>
              <a:t>Reading analog values from a potentiometer</a:t>
            </a:r>
          </a:p>
          <a:p>
            <a:r>
              <a:rPr lang="en-US" sz="2400" dirty="0" smtClean="0"/>
              <a:t>The I2C bus and I2C sensors</a:t>
            </a:r>
          </a:p>
          <a:p>
            <a:r>
              <a:rPr lang="en-US" sz="2400" dirty="0" smtClean="0"/>
              <a:t>Reading I2C sensors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9917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727" y="695326"/>
            <a:ext cx="6412673" cy="3428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26"/>
            <a:ext cx="8229600" cy="487362"/>
          </a:xfrm>
        </p:spPr>
        <p:txBody>
          <a:bodyPr/>
          <a:lstStyle/>
          <a:p>
            <a:r>
              <a:rPr lang="en-US" sz="3200" dirty="0" smtClean="0"/>
              <a:t>LESSON REFERENCE</a:t>
            </a:r>
            <a:endParaRPr lang="en-US" sz="3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727" y="3340509"/>
            <a:ext cx="6400800" cy="306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30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26"/>
            <a:ext cx="8229600" cy="487362"/>
          </a:xfrm>
        </p:spPr>
        <p:txBody>
          <a:bodyPr/>
          <a:lstStyle/>
          <a:p>
            <a:r>
              <a:rPr lang="en-US" sz="3200" dirty="0" smtClean="0"/>
              <a:t>LESSON REFERENCE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" y="838200"/>
            <a:ext cx="851001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5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563562"/>
          </a:xfrm>
        </p:spPr>
        <p:txBody>
          <a:bodyPr/>
          <a:lstStyle/>
          <a:p>
            <a:r>
              <a:rPr lang="en-US" sz="2800" dirty="0" smtClean="0"/>
              <a:t>Lesson Plan Overview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609600"/>
            <a:ext cx="4267200" cy="6096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750" b="1" dirty="0"/>
              <a:t>Lesson 1 – Intro and Setup </a:t>
            </a:r>
            <a:br>
              <a:rPr lang="en-US" sz="750" b="1" dirty="0"/>
            </a:br>
            <a:r>
              <a:rPr lang="en-US" sz="750" b="1" dirty="0"/>
              <a:t>[may require 2 classes]</a:t>
            </a:r>
            <a:endParaRPr lang="en-US" sz="750" dirty="0"/>
          </a:p>
          <a:p>
            <a:pPr lvl="0"/>
            <a:r>
              <a:rPr lang="en-US" sz="750" dirty="0"/>
              <a:t>Introduction to class format</a:t>
            </a:r>
          </a:p>
          <a:p>
            <a:pPr lvl="0"/>
            <a:r>
              <a:rPr lang="en-US" sz="750" dirty="0"/>
              <a:t>Overview of lesson plan</a:t>
            </a:r>
          </a:p>
          <a:p>
            <a:pPr lvl="0"/>
            <a:r>
              <a:rPr lang="en-US" sz="750" dirty="0"/>
              <a:t>Presentation format (monitor, camera, screen, whiteboard)</a:t>
            </a:r>
          </a:p>
          <a:p>
            <a:pPr lvl="0"/>
            <a:r>
              <a:rPr lang="en-US" sz="750" dirty="0" smtClean="0"/>
              <a:t>Review of microcontrollers and  types of boards</a:t>
            </a:r>
          </a:p>
          <a:p>
            <a:pPr lvl="0"/>
            <a:r>
              <a:rPr lang="en-US" sz="750" dirty="0"/>
              <a:t>SEICHE LED display architecture</a:t>
            </a:r>
          </a:p>
          <a:p>
            <a:pPr lvl="1"/>
            <a:r>
              <a:rPr lang="en-US" sz="750" dirty="0"/>
              <a:t>ESP8266 pinout</a:t>
            </a:r>
          </a:p>
          <a:p>
            <a:pPr lvl="1"/>
            <a:r>
              <a:rPr lang="en-US" sz="750" dirty="0"/>
              <a:t>High level </a:t>
            </a:r>
            <a:r>
              <a:rPr lang="en-US" sz="750" dirty="0" smtClean="0"/>
              <a:t>architecture</a:t>
            </a:r>
            <a:endParaRPr lang="en-US" sz="750" dirty="0"/>
          </a:p>
          <a:p>
            <a:pPr marL="0" indent="0">
              <a:buNone/>
            </a:pPr>
            <a:r>
              <a:rPr lang="en-US" sz="750" b="1" dirty="0"/>
              <a:t>Lesson 2 – Laptop operation review – Windows and Linux</a:t>
            </a:r>
            <a:endParaRPr lang="en-US" sz="750" dirty="0"/>
          </a:p>
          <a:p>
            <a:r>
              <a:rPr lang="en-US" sz="750" dirty="0"/>
              <a:t>Inventory of USB drives</a:t>
            </a:r>
          </a:p>
          <a:p>
            <a:pPr lvl="0"/>
            <a:r>
              <a:rPr lang="en-US" sz="750" dirty="0"/>
              <a:t>Installation of Arduino IDE software</a:t>
            </a:r>
          </a:p>
          <a:p>
            <a:pPr lvl="0"/>
            <a:r>
              <a:rPr lang="en-US" sz="750" dirty="0"/>
              <a:t>Installation of CH340/ESP8266 serial port drivers (Windows only)</a:t>
            </a:r>
          </a:p>
          <a:p>
            <a:pPr lvl="0"/>
            <a:r>
              <a:rPr lang="en-US" sz="750" dirty="0" smtClean="0"/>
              <a:t>Control </a:t>
            </a:r>
            <a:r>
              <a:rPr lang="en-US" sz="750" dirty="0"/>
              <a:t>panel/settings location</a:t>
            </a:r>
          </a:p>
          <a:p>
            <a:pPr lvl="0"/>
            <a:r>
              <a:rPr lang="en-US" sz="750" dirty="0"/>
              <a:t>Home directories and folder hierarchy</a:t>
            </a:r>
          </a:p>
          <a:p>
            <a:pPr lvl="0"/>
            <a:r>
              <a:rPr lang="en-US" sz="750" dirty="0"/>
              <a:t>Arduino file locations</a:t>
            </a:r>
          </a:p>
          <a:p>
            <a:pPr lvl="0"/>
            <a:r>
              <a:rPr lang="en-US" sz="750" dirty="0"/>
              <a:t>Search functions</a:t>
            </a:r>
          </a:p>
          <a:p>
            <a:pPr lvl="0"/>
            <a:r>
              <a:rPr lang="en-US" sz="750" dirty="0"/>
              <a:t>(Windows) Device Manager</a:t>
            </a:r>
          </a:p>
          <a:p>
            <a:pPr lvl="0"/>
            <a:r>
              <a:rPr lang="en-US" sz="750" dirty="0"/>
              <a:t>(Linux) </a:t>
            </a:r>
            <a:r>
              <a:rPr lang="en-US" sz="750" dirty="0" err="1"/>
              <a:t>Konsole</a:t>
            </a:r>
            <a:endParaRPr lang="en-US" sz="750" dirty="0"/>
          </a:p>
          <a:p>
            <a:pPr lvl="0"/>
            <a:r>
              <a:rPr lang="en-US" sz="750" dirty="0"/>
              <a:t>Copying flash drive contents [critical]</a:t>
            </a:r>
          </a:p>
          <a:p>
            <a:pPr lvl="0"/>
            <a:r>
              <a:rPr lang="en-US" sz="750" dirty="0"/>
              <a:t>Open questions and </a:t>
            </a:r>
            <a:r>
              <a:rPr lang="en-US" sz="750" dirty="0" smtClean="0"/>
              <a:t>issues</a:t>
            </a:r>
          </a:p>
          <a:p>
            <a:pPr lvl="0"/>
            <a:r>
              <a:rPr lang="en-US" sz="750" b="1" dirty="0" smtClean="0"/>
              <a:t>IDE </a:t>
            </a:r>
            <a:r>
              <a:rPr lang="en-US" sz="750" b="1" dirty="0"/>
              <a:t>essentials</a:t>
            </a:r>
            <a:endParaRPr lang="en-US" sz="750" dirty="0"/>
          </a:p>
          <a:p>
            <a:pPr lvl="0"/>
            <a:r>
              <a:rPr lang="en-US" sz="750" dirty="0"/>
              <a:t>Starting the Arduino IDE</a:t>
            </a:r>
          </a:p>
          <a:p>
            <a:pPr lvl="0"/>
            <a:r>
              <a:rPr lang="en-US" sz="750" dirty="0"/>
              <a:t>Basic Arduino sketch (program) structure</a:t>
            </a:r>
          </a:p>
          <a:p>
            <a:pPr lvl="0"/>
            <a:r>
              <a:rPr lang="en-US" sz="750" dirty="0"/>
              <a:t>Loading example sketches</a:t>
            </a:r>
          </a:p>
          <a:p>
            <a:pPr lvl="0"/>
            <a:r>
              <a:rPr lang="en-US" sz="750" dirty="0"/>
              <a:t>Loading and configuring new boards</a:t>
            </a:r>
          </a:p>
          <a:p>
            <a:pPr lvl="0"/>
            <a:r>
              <a:rPr lang="en-US" sz="750" dirty="0"/>
              <a:t>Connecting boards</a:t>
            </a:r>
          </a:p>
          <a:p>
            <a:pPr lvl="0"/>
            <a:r>
              <a:rPr lang="en-US" sz="750" dirty="0"/>
              <a:t>Identifying the microcontroller serial port</a:t>
            </a:r>
          </a:p>
          <a:p>
            <a:pPr lvl="1"/>
            <a:r>
              <a:rPr lang="en-US" sz="750" dirty="0"/>
              <a:t>Linux</a:t>
            </a:r>
          </a:p>
          <a:p>
            <a:pPr lvl="1"/>
            <a:r>
              <a:rPr lang="en-US" sz="750" dirty="0"/>
              <a:t>Windows</a:t>
            </a:r>
          </a:p>
          <a:p>
            <a:pPr marL="0" lvl="0" indent="0">
              <a:buNone/>
            </a:pPr>
            <a:r>
              <a:rPr lang="en-US" sz="750" dirty="0" smtClean="0"/>
              <a:t>Lesson 3 – Libraries, Sketch structure, Serial Monitor, Variables, Binary Number System Pt1</a:t>
            </a:r>
          </a:p>
          <a:p>
            <a:pPr lvl="0"/>
            <a:r>
              <a:rPr lang="en-US" sz="750" dirty="0" smtClean="0"/>
              <a:t>Libraries</a:t>
            </a:r>
          </a:p>
          <a:p>
            <a:r>
              <a:rPr lang="en-US" sz="750" dirty="0" smtClean="0"/>
              <a:t>Sketch structure (</a:t>
            </a:r>
            <a:r>
              <a:rPr lang="en-US" sz="750" dirty="0"/>
              <a:t>A note on brace </a:t>
            </a:r>
            <a:r>
              <a:rPr lang="en-US" sz="750" dirty="0" smtClean="0"/>
              <a:t>formatting)</a:t>
            </a:r>
            <a:endParaRPr lang="en-US" sz="750" dirty="0"/>
          </a:p>
          <a:p>
            <a:pPr lvl="0"/>
            <a:r>
              <a:rPr lang="en-US" sz="750" dirty="0" smtClean="0"/>
              <a:t>The </a:t>
            </a:r>
            <a:r>
              <a:rPr lang="en-US" sz="750" dirty="0"/>
              <a:t>serial port monitor</a:t>
            </a:r>
          </a:p>
          <a:p>
            <a:pPr lvl="0"/>
            <a:r>
              <a:rPr lang="en-US" sz="750" dirty="0"/>
              <a:t>Printing to the serial port monitor</a:t>
            </a:r>
          </a:p>
          <a:p>
            <a:pPr lvl="0"/>
            <a:r>
              <a:rPr lang="en-US" sz="750" dirty="0" smtClean="0"/>
              <a:t>Variables and the assignment operator</a:t>
            </a:r>
          </a:p>
          <a:p>
            <a:pPr lvl="0"/>
            <a:r>
              <a:rPr lang="en-US" sz="750" dirty="0" smtClean="0"/>
              <a:t>Binary number system Pt. 1.</a:t>
            </a:r>
            <a:endParaRPr lang="en-US" sz="750" dirty="0"/>
          </a:p>
          <a:p>
            <a:pPr marL="0" indent="0">
              <a:buNone/>
            </a:pPr>
            <a:r>
              <a:rPr lang="en-US" sz="750" b="1" dirty="0" smtClean="0"/>
              <a:t>Lesson 4 </a:t>
            </a:r>
            <a:r>
              <a:rPr lang="en-US" sz="750" b="1" dirty="0"/>
              <a:t>– </a:t>
            </a:r>
            <a:r>
              <a:rPr lang="en-US" sz="750" b="1" dirty="0" smtClean="0"/>
              <a:t>Expressions, Conditionals, Blocks and Functions</a:t>
            </a:r>
            <a:endParaRPr lang="en-US" sz="750" dirty="0"/>
          </a:p>
          <a:p>
            <a:pPr lvl="0"/>
            <a:r>
              <a:rPr lang="en-US" sz="750" dirty="0" smtClean="0"/>
              <a:t>Arithmetic Expressions and Operators</a:t>
            </a:r>
          </a:p>
          <a:p>
            <a:pPr lvl="0"/>
            <a:r>
              <a:rPr lang="en-US" sz="750" dirty="0" smtClean="0"/>
              <a:t>Incrementing and Decrementing Variables</a:t>
            </a:r>
          </a:p>
          <a:p>
            <a:pPr lvl="0"/>
            <a:r>
              <a:rPr lang="en-US" sz="750" dirty="0" smtClean="0"/>
              <a:t>Truth Values in C++</a:t>
            </a:r>
          </a:p>
          <a:p>
            <a:pPr lvl="0"/>
            <a:r>
              <a:rPr lang="en-US" sz="750" dirty="0" smtClean="0"/>
              <a:t>The If-Then Statement</a:t>
            </a:r>
          </a:p>
          <a:p>
            <a:pPr lvl="0"/>
            <a:r>
              <a:rPr lang="en-US" sz="750" dirty="0" smtClean="0"/>
              <a:t>Code Blocks</a:t>
            </a:r>
          </a:p>
          <a:p>
            <a:pPr lvl="0"/>
            <a:r>
              <a:rPr lang="en-US" sz="750" dirty="0" smtClean="0"/>
              <a:t>Functions</a:t>
            </a:r>
            <a:endParaRPr lang="en-US" sz="750" dirty="0"/>
          </a:p>
          <a:p>
            <a:pPr marL="0" indent="0">
              <a:buNone/>
            </a:pPr>
            <a:endParaRPr lang="en-US" sz="750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40386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b="1" dirty="0"/>
              <a:t>Lesson 5</a:t>
            </a:r>
            <a:r>
              <a:rPr lang="en-US" sz="900" b="1" dirty="0" smtClean="0"/>
              <a:t> </a:t>
            </a:r>
            <a:r>
              <a:rPr lang="en-US" sz="900" b="1" dirty="0"/>
              <a:t>– </a:t>
            </a:r>
            <a:r>
              <a:rPr lang="en-US" sz="900" b="1" dirty="0" smtClean="0"/>
              <a:t>Binary Images, Arrays, Characters, Strings, Loops</a:t>
            </a:r>
            <a:endParaRPr lang="en-US" sz="900" b="1" dirty="0"/>
          </a:p>
          <a:p>
            <a:r>
              <a:rPr lang="en-US" sz="800" dirty="0" smtClean="0"/>
              <a:t>Loading Binary Images</a:t>
            </a:r>
          </a:p>
          <a:p>
            <a:r>
              <a:rPr lang="en-US" sz="800" dirty="0" smtClean="0"/>
              <a:t>Arrays</a:t>
            </a:r>
          </a:p>
          <a:p>
            <a:r>
              <a:rPr lang="en-US" sz="800" dirty="0" smtClean="0"/>
              <a:t>Characters and Character Codes</a:t>
            </a:r>
          </a:p>
          <a:p>
            <a:r>
              <a:rPr lang="en-US" sz="800" dirty="0" smtClean="0"/>
              <a:t>Strings</a:t>
            </a:r>
          </a:p>
          <a:p>
            <a:r>
              <a:rPr lang="en-US" sz="800" dirty="0" smtClean="0"/>
              <a:t>Conditional Loops Part 1</a:t>
            </a:r>
            <a:endParaRPr lang="en-US" sz="800" dirty="0"/>
          </a:p>
          <a:p>
            <a:pPr marL="0" indent="0">
              <a:buNone/>
            </a:pPr>
            <a:r>
              <a:rPr lang="en-US" sz="900" b="1" dirty="0"/>
              <a:t>Lesson </a:t>
            </a:r>
            <a:r>
              <a:rPr lang="en-US" sz="900" b="1" dirty="0" smtClean="0"/>
              <a:t>6 </a:t>
            </a:r>
            <a:r>
              <a:rPr lang="en-US" sz="900" b="1" dirty="0"/>
              <a:t>– </a:t>
            </a:r>
            <a:r>
              <a:rPr lang="en-US" sz="900" b="1" dirty="0" smtClean="0"/>
              <a:t>Loops (cont.), LED Matrix Displays, Nested Loops Advanced Functions, Binary Numbers Part 1</a:t>
            </a:r>
            <a:endParaRPr lang="en-US" sz="900" b="1" dirty="0"/>
          </a:p>
          <a:p>
            <a:r>
              <a:rPr lang="en-US" sz="800" dirty="0" smtClean="0"/>
              <a:t>For-Next Loops</a:t>
            </a:r>
          </a:p>
          <a:p>
            <a:r>
              <a:rPr lang="en-US" sz="800" dirty="0" smtClean="0"/>
              <a:t>SPI Peripherals</a:t>
            </a:r>
          </a:p>
          <a:p>
            <a:r>
              <a:rPr lang="en-US" sz="800" dirty="0" smtClean="0"/>
              <a:t>Using a MAX7219 LED Matrix Display</a:t>
            </a:r>
          </a:p>
          <a:p>
            <a:r>
              <a:rPr lang="en-US" sz="800" dirty="0" smtClean="0"/>
              <a:t>Lighting and clearing individual pixels</a:t>
            </a:r>
          </a:p>
          <a:p>
            <a:r>
              <a:rPr lang="en-US" sz="800" dirty="0" smtClean="0"/>
              <a:t>Advanced Functions</a:t>
            </a:r>
          </a:p>
          <a:p>
            <a:r>
              <a:rPr lang="en-US" sz="800" dirty="0" smtClean="0"/>
              <a:t>Nested Loops</a:t>
            </a:r>
          </a:p>
          <a:p>
            <a:pPr marL="0" indent="0">
              <a:buNone/>
            </a:pPr>
            <a:r>
              <a:rPr lang="en-US" sz="900" b="1" dirty="0" smtClean="0"/>
              <a:t>Lesson 7 – The Binary Number System (may take 2 lessons)</a:t>
            </a:r>
            <a:endParaRPr lang="en-US" sz="900" dirty="0"/>
          </a:p>
          <a:p>
            <a:pPr lvl="0"/>
            <a:r>
              <a:rPr lang="en-US" sz="800" dirty="0"/>
              <a:t>Numerals vs numbers</a:t>
            </a:r>
          </a:p>
          <a:p>
            <a:pPr lvl="0"/>
            <a:r>
              <a:rPr lang="en-US" sz="800" dirty="0"/>
              <a:t>Review: the base 10 system and digit place values</a:t>
            </a:r>
          </a:p>
          <a:p>
            <a:pPr lvl="0"/>
            <a:r>
              <a:rPr lang="en-US" sz="800" dirty="0"/>
              <a:t>New: the base 2 system and digit place values</a:t>
            </a:r>
          </a:p>
          <a:p>
            <a:pPr lvl="0"/>
            <a:r>
              <a:rPr lang="en-US" sz="800" dirty="0"/>
              <a:t>Bits and bytes and </a:t>
            </a:r>
            <a:r>
              <a:rPr lang="en-US" sz="800" dirty="0" err="1"/>
              <a:t>nybbles</a:t>
            </a:r>
            <a:endParaRPr lang="en-US" sz="800" dirty="0"/>
          </a:p>
          <a:p>
            <a:pPr lvl="0"/>
            <a:r>
              <a:rPr lang="en-US" sz="800" dirty="0"/>
              <a:t>Binary addition and subtraction</a:t>
            </a:r>
          </a:p>
          <a:p>
            <a:pPr marL="0" indent="0">
              <a:buNone/>
            </a:pPr>
            <a:r>
              <a:rPr lang="en-US" sz="1000" b="1" dirty="0" smtClean="0"/>
              <a:t>Lesson </a:t>
            </a:r>
            <a:r>
              <a:rPr lang="en-US" sz="1000" b="1" dirty="0"/>
              <a:t>8</a:t>
            </a:r>
            <a:r>
              <a:rPr lang="en-US" sz="1000" b="1" dirty="0" smtClean="0"/>
              <a:t> </a:t>
            </a:r>
            <a:r>
              <a:rPr lang="en-US" sz="1000" b="1" dirty="0"/>
              <a:t>– </a:t>
            </a:r>
            <a:r>
              <a:rPr lang="en-US" sz="1000" b="1" dirty="0" smtClean="0"/>
              <a:t>Producing Sound</a:t>
            </a:r>
            <a:endParaRPr lang="en-US" sz="1000" dirty="0"/>
          </a:p>
          <a:p>
            <a:pPr lvl="0"/>
            <a:r>
              <a:rPr lang="en-US" sz="900" dirty="0"/>
              <a:t>Formatting printed </a:t>
            </a:r>
            <a:r>
              <a:rPr lang="en-US" sz="900" dirty="0" smtClean="0"/>
              <a:t>output in Serial Monitor</a:t>
            </a:r>
            <a:endParaRPr lang="en-US" sz="900" dirty="0"/>
          </a:p>
          <a:p>
            <a:pPr lvl="0"/>
            <a:r>
              <a:rPr lang="en-US" sz="900" dirty="0"/>
              <a:t>Shifting and </a:t>
            </a:r>
            <a:r>
              <a:rPr lang="en-US" sz="900" dirty="0" smtClean="0"/>
              <a:t>exponents</a:t>
            </a:r>
          </a:p>
          <a:p>
            <a:pPr lvl="0"/>
            <a:r>
              <a:rPr lang="en-US" sz="900" dirty="0" smtClean="0"/>
              <a:t>Bitwise operations and masking</a:t>
            </a:r>
            <a:endParaRPr lang="en-US" sz="900" dirty="0" smtClean="0"/>
          </a:p>
          <a:p>
            <a:pPr lvl="0"/>
            <a:r>
              <a:rPr lang="en-US" sz="900" dirty="0" smtClean="0"/>
              <a:t>Displaying text on the LED matrix display</a:t>
            </a:r>
            <a:endParaRPr lang="en-US" sz="900" dirty="0"/>
          </a:p>
          <a:p>
            <a:pPr lvl="0"/>
            <a:r>
              <a:rPr lang="en-US" sz="900" dirty="0" smtClean="0"/>
              <a:t>Review of sound wave theory</a:t>
            </a:r>
            <a:endParaRPr lang="en-US" sz="900" dirty="0"/>
          </a:p>
          <a:p>
            <a:pPr lvl="0"/>
            <a:r>
              <a:rPr lang="en-US" sz="900" dirty="0" smtClean="0"/>
              <a:t>Analog vs Pulse Width Modulation</a:t>
            </a:r>
            <a:endParaRPr lang="en-US" sz="900" dirty="0"/>
          </a:p>
          <a:p>
            <a:pPr lvl="0"/>
            <a:r>
              <a:rPr lang="en-US" sz="900" dirty="0" smtClean="0"/>
              <a:t>Producing sound tones with an Arduino microcontroller</a:t>
            </a:r>
            <a:endParaRPr lang="en-US" sz="900" b="1" dirty="0" smtClean="0"/>
          </a:p>
          <a:p>
            <a:pPr marL="0" indent="0">
              <a:buNone/>
            </a:pPr>
            <a:r>
              <a:rPr lang="en-US" sz="1000" b="1" dirty="0"/>
              <a:t>Lesson </a:t>
            </a:r>
            <a:r>
              <a:rPr lang="en-US" sz="1000" b="1" dirty="0" smtClean="0"/>
              <a:t>9 </a:t>
            </a:r>
            <a:r>
              <a:rPr lang="en-US" sz="1000" b="1" dirty="0"/>
              <a:t>– </a:t>
            </a:r>
            <a:r>
              <a:rPr lang="en-US" sz="1000" b="1" dirty="0" smtClean="0"/>
              <a:t>Reading pins</a:t>
            </a:r>
            <a:endParaRPr lang="en-US" sz="1000" dirty="0"/>
          </a:p>
          <a:p>
            <a:pPr lvl="0"/>
            <a:r>
              <a:rPr lang="en-US" sz="900" dirty="0" smtClean="0"/>
              <a:t>Reading buttons</a:t>
            </a:r>
            <a:endParaRPr lang="en-US" sz="900" dirty="0"/>
          </a:p>
          <a:p>
            <a:pPr lvl="0"/>
            <a:r>
              <a:rPr lang="en-US" sz="900" dirty="0" smtClean="0"/>
              <a:t>Millis() and </a:t>
            </a:r>
            <a:r>
              <a:rPr lang="en-US" sz="900" dirty="0" err="1" smtClean="0"/>
              <a:t>debouncing</a:t>
            </a:r>
            <a:r>
              <a:rPr lang="en-US" sz="900" dirty="0" smtClean="0"/>
              <a:t> buttons</a:t>
            </a:r>
            <a:endParaRPr lang="en-US" sz="900" dirty="0"/>
          </a:p>
          <a:p>
            <a:pPr lvl="0"/>
            <a:r>
              <a:rPr lang="en-US" sz="900" dirty="0" smtClean="0"/>
              <a:t>Reading analog values from a potentiometer</a:t>
            </a:r>
            <a:endParaRPr lang="en-US" sz="900" b="1" dirty="0" smtClean="0"/>
          </a:p>
          <a:p>
            <a:pPr marL="0" indent="0">
              <a:buNone/>
            </a:pPr>
            <a:r>
              <a:rPr lang="en-US" sz="900" b="1" dirty="0" smtClean="0"/>
              <a:t>Lesson 10 </a:t>
            </a:r>
            <a:r>
              <a:rPr lang="en-US" sz="900" b="1" dirty="0"/>
              <a:t>– </a:t>
            </a:r>
            <a:r>
              <a:rPr lang="en-US" sz="900" b="1" dirty="0" smtClean="0"/>
              <a:t>The I2C Bus and Peripherals</a:t>
            </a:r>
            <a:endParaRPr lang="en-US" sz="900" dirty="0"/>
          </a:p>
          <a:p>
            <a:pPr lvl="0"/>
            <a:r>
              <a:rPr lang="en-US" sz="800" dirty="0" smtClean="0"/>
              <a:t>I2C Bus Operation</a:t>
            </a:r>
          </a:p>
          <a:p>
            <a:pPr lvl="0"/>
            <a:r>
              <a:rPr lang="en-US" sz="800" dirty="0" smtClean="0"/>
              <a:t>Initializing </a:t>
            </a:r>
            <a:r>
              <a:rPr lang="en-US" sz="800" dirty="0"/>
              <a:t>the </a:t>
            </a:r>
            <a:r>
              <a:rPr lang="en-US" sz="800" dirty="0" smtClean="0"/>
              <a:t>I2C bus</a:t>
            </a:r>
            <a:endParaRPr lang="en-US" sz="800" dirty="0"/>
          </a:p>
          <a:p>
            <a:pPr lvl="0"/>
            <a:r>
              <a:rPr lang="en-US" sz="800" dirty="0" smtClean="0"/>
              <a:t>Accessing an I2C temperature sensor</a:t>
            </a:r>
            <a:endParaRPr lang="en-US" sz="800" dirty="0"/>
          </a:p>
          <a:p>
            <a:pPr lvl="0"/>
            <a:r>
              <a:rPr lang="en-US" sz="800" dirty="0" smtClean="0"/>
              <a:t>Displaying </a:t>
            </a:r>
            <a:r>
              <a:rPr lang="en-US" sz="800" dirty="0"/>
              <a:t>text on the LED matrix</a:t>
            </a:r>
          </a:p>
          <a:p>
            <a:pPr lvl="0"/>
            <a:r>
              <a:rPr lang="en-US" sz="800" dirty="0"/>
              <a:t>Default </a:t>
            </a:r>
            <a:r>
              <a:rPr lang="en-US" sz="800" dirty="0" smtClean="0"/>
              <a:t>fonts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35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Lesson </a:t>
            </a:r>
            <a:r>
              <a:rPr lang="en-US" sz="2400" dirty="0" smtClean="0"/>
              <a:t>8 </a:t>
            </a:r>
            <a:r>
              <a:rPr lang="en-US" sz="2400" dirty="0" smtClean="0"/>
              <a:t>– </a:t>
            </a:r>
            <a:r>
              <a:rPr lang="en-US" sz="2400" dirty="0" smtClean="0"/>
              <a:t>Binary Operations, Matrix Text, and Sound Output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Formatting numbers in Serial Monitor</a:t>
            </a:r>
          </a:p>
          <a:p>
            <a:pPr lvl="0"/>
            <a:r>
              <a:rPr lang="en-US" sz="2800" dirty="0" smtClean="0"/>
              <a:t>Binary shifting and exponents</a:t>
            </a:r>
          </a:p>
          <a:p>
            <a:pPr lvl="0"/>
            <a:r>
              <a:rPr lang="en-US" sz="2800" dirty="0" smtClean="0"/>
              <a:t>Bitwise operations</a:t>
            </a:r>
          </a:p>
          <a:p>
            <a:pPr lvl="0"/>
            <a:r>
              <a:rPr lang="en-US" sz="2800" dirty="0" smtClean="0"/>
              <a:t>Displaying text on the LED matrix – MD </a:t>
            </a:r>
            <a:r>
              <a:rPr lang="en-US" sz="2800" dirty="0" err="1" smtClean="0"/>
              <a:t>Parola</a:t>
            </a:r>
            <a:r>
              <a:rPr lang="en-US" sz="2800" dirty="0" smtClean="0"/>
              <a:t> Library</a:t>
            </a:r>
            <a:endParaRPr lang="en-US" sz="2800" dirty="0"/>
          </a:p>
          <a:p>
            <a:r>
              <a:rPr lang="en-US" sz="2800" dirty="0" smtClean="0"/>
              <a:t>Classroom </a:t>
            </a:r>
            <a:r>
              <a:rPr lang="en-US" sz="2800" dirty="0" smtClean="0"/>
              <a:t>Exercise – </a:t>
            </a:r>
            <a:r>
              <a:rPr lang="en-US" sz="2800" dirty="0" smtClean="0"/>
              <a:t>Scrolling text display!</a:t>
            </a:r>
            <a:endParaRPr lang="en-US" sz="2800" dirty="0" smtClean="0"/>
          </a:p>
          <a:p>
            <a:pPr lvl="0"/>
            <a:r>
              <a:rPr lang="en-US" sz="2800" dirty="0" smtClean="0"/>
              <a:t>Review of sound wave theory</a:t>
            </a:r>
            <a:endParaRPr lang="en-US" sz="2800" dirty="0"/>
          </a:p>
          <a:p>
            <a:pPr lvl="0"/>
            <a:r>
              <a:rPr lang="en-US" sz="2800" dirty="0" smtClean="0"/>
              <a:t>Analog vs pulse width modulation</a:t>
            </a:r>
            <a:endParaRPr lang="en-US" sz="2800" dirty="0"/>
          </a:p>
          <a:p>
            <a:pPr lvl="0"/>
            <a:r>
              <a:rPr lang="en-US" sz="2800" dirty="0" smtClean="0"/>
              <a:t>Producing tones with a microcontroller</a:t>
            </a:r>
            <a:endParaRPr lang="en-US" sz="2800" dirty="0"/>
          </a:p>
          <a:p>
            <a:r>
              <a:rPr lang="en-US" sz="2800" dirty="0" smtClean="0"/>
              <a:t>Classroom Exercise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8034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3200" dirty="0" smtClean="0"/>
              <a:t>Formatting Serial Monitor numbers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 smtClean="0"/>
              <a:t>We’ve studied the three major number systems used in computing: binary, decimal, and hexadecimal</a:t>
            </a:r>
            <a:endParaRPr lang="en-US" sz="2400" i="1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It’s possible to “force” the output of a number printed in Serial Monitor to be one of these data types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sz="2400" dirty="0" smtClean="0"/>
              <a:t>You’ve already seen us use decimal: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Serial.println</a:t>
            </a:r>
            <a:r>
              <a:rPr lang="en-US" sz="2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foo,DEC</a:t>
            </a:r>
            <a:r>
              <a:rPr lang="en-US" sz="2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400" dirty="0" smtClean="0"/>
              <a:t>But there are two more options: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Serial.println</a:t>
            </a:r>
            <a:r>
              <a:rPr lang="en-US" sz="2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foo,BIN</a:t>
            </a:r>
            <a:r>
              <a:rPr lang="en-US" sz="2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2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Serial.println</a:t>
            </a:r>
            <a:r>
              <a:rPr lang="en-US" sz="2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foo,HEX</a:t>
            </a:r>
            <a:r>
              <a:rPr lang="en-US" sz="2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Go ahead and modify SKETCH</a:t>
            </a:r>
            <a:r>
              <a:rPr lang="en-US" sz="2400" b="1" dirty="0" smtClean="0"/>
              <a:t>6</a:t>
            </a:r>
            <a:r>
              <a:rPr lang="en-US" sz="2400" dirty="0" smtClean="0"/>
              <a:t>A to print in binary and hex, as well as decimal!</a:t>
            </a:r>
            <a:endParaRPr lang="en-US" sz="24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1406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0375" y="4191000"/>
            <a:ext cx="8226425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3200" dirty="0" smtClean="0"/>
              <a:t>Binary Shifting and Exponents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899556"/>
            <a:ext cx="8229600" cy="34290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200"/>
              </a:spcBef>
            </a:pPr>
            <a:r>
              <a:rPr lang="en-US" sz="2400" dirty="0" smtClean="0"/>
              <a:t>In computer programming, it is frequently useful to perform “bitwise shifts” on numbers, also called “arithmetic shifts”</a:t>
            </a:r>
            <a:endParaRPr lang="en-US" sz="2400" i="1" dirty="0" smtClean="0"/>
          </a:p>
          <a:p>
            <a:pPr>
              <a:spcBef>
                <a:spcPts val="1200"/>
              </a:spcBef>
            </a:pPr>
            <a:r>
              <a:rPr lang="en-US" sz="2400" dirty="0"/>
              <a:t>In a </a:t>
            </a:r>
            <a:r>
              <a:rPr lang="en-US" sz="2400" dirty="0" smtClean="0"/>
              <a:t>left shift</a:t>
            </a:r>
            <a:r>
              <a:rPr lang="en-US" sz="2400" dirty="0"/>
              <a:t>, all the bits in a number, a byte or integer, say, are shifted one position to the </a:t>
            </a:r>
            <a:r>
              <a:rPr lang="en-US" sz="2400" dirty="0" smtClean="0"/>
              <a:t>left, </a:t>
            </a:r>
            <a:r>
              <a:rPr lang="en-US" sz="2400" dirty="0"/>
              <a:t>and </a:t>
            </a:r>
            <a:r>
              <a:rPr lang="en-US" sz="2400" dirty="0" smtClean="0"/>
              <a:t>“ones-filled</a:t>
            </a:r>
            <a:r>
              <a:rPr lang="en-US" sz="2400" dirty="0"/>
              <a:t>” from the left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In a right shift, all the bits in a number, a byte or integer, say, are shifted one position to the right, and “zero-filled” from the left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Because binary is a base-2 radix number system, a left shift multiplies the number by two, and a right shift divides it by two</a:t>
            </a:r>
            <a:endParaRPr lang="en-US" dirty="0"/>
          </a:p>
        </p:txBody>
      </p:sp>
      <p:sp>
        <p:nvSpPr>
          <p:cNvPr id="4" name="AutoShape 4" descr="https://upload.wikimedia.org/wikipedia/commons/thumb/3/37/Rotate_right_arithmetically.svg/300px-Rotate_right_arithmetically.sv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91000"/>
            <a:ext cx="28575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343400"/>
            <a:ext cx="3200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031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3200" dirty="0" smtClean="0"/>
              <a:t>Bitwise Operations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899556"/>
            <a:ext cx="8229600" cy="260564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 smtClean="0"/>
              <a:t>The C language allows us to perform “bitwise comparisons” of numbers, comparing each bit one at a time using certain logical operators</a:t>
            </a:r>
            <a:endParaRPr lang="en-US" sz="2400" i="1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The primary bitwise logical operators are AND, OR, and XOR (exclusive OR)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In C, the operators for these are &amp;, |, and ^</a:t>
            </a:r>
            <a:endParaRPr lang="en-US" sz="2400" dirty="0"/>
          </a:p>
        </p:txBody>
      </p:sp>
      <p:sp>
        <p:nvSpPr>
          <p:cNvPr id="4" name="AutoShape 4" descr="https://upload.wikimedia.org/wikipedia/commons/thumb/3/37/Rotate_right_arithmetically.svg/300px-Rotate_right_arithmetically.sv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581400"/>
            <a:ext cx="40481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702" y="3581400"/>
            <a:ext cx="3837068" cy="264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7975" y="6221680"/>
            <a:ext cx="8683625" cy="63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sz="2000" b="1" dirty="0" smtClean="0">
                <a:solidFill>
                  <a:srgbClr val="00FFFF"/>
                </a:solidFill>
              </a:rPr>
              <a:t>Caution: Arithmetic exponent and bitwise XOR use the same symbol!</a:t>
            </a:r>
            <a:endParaRPr lang="en-US" sz="2000" b="1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7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dirty="0" smtClean="0"/>
              <a:t>LED Matrix – Displaying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297180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Due to a manufacturing error with the circuit board silk screening, I installed our LED matrices “upside-down” </a:t>
            </a:r>
            <a:r>
              <a:rPr lang="en-US" sz="1800" b="1" dirty="0" smtClean="0">
                <a:sym typeface="Wingdings" panose="05000000000000000000" pitchFamily="2" charset="2"/>
              </a:rPr>
              <a:t></a:t>
            </a:r>
            <a:endParaRPr lang="en-US" sz="1800" b="1" dirty="0" smtClean="0"/>
          </a:p>
          <a:p>
            <a:r>
              <a:rPr lang="en-US" sz="1800" b="1" dirty="0" smtClean="0"/>
              <a:t>As a result, when displaying text, we have to “flip” the display </a:t>
            </a:r>
            <a:r>
              <a:rPr lang="en-US" sz="1800" b="1" dirty="0" smtClean="0">
                <a:sym typeface="Wingdings" panose="05000000000000000000" pitchFamily="2" charset="2"/>
              </a:rPr>
              <a:t></a:t>
            </a:r>
            <a:endParaRPr lang="en-US" sz="1800" b="1" dirty="0" smtClean="0"/>
          </a:p>
          <a:p>
            <a:r>
              <a:rPr lang="en-US" sz="1800" b="1" dirty="0" smtClean="0"/>
              <a:t>This is </a:t>
            </a:r>
            <a:r>
              <a:rPr lang="en-US" sz="1800" b="1" i="1" dirty="0" smtClean="0"/>
              <a:t>very</a:t>
            </a:r>
            <a:r>
              <a:rPr lang="en-US" sz="1800" b="1" dirty="0" smtClean="0"/>
              <a:t> difficult to do with the MD_MAX72XX library we’ve been using so far</a:t>
            </a:r>
            <a:endParaRPr lang="en-US" sz="1800" b="1" dirty="0" smtClean="0"/>
          </a:p>
          <a:p>
            <a:r>
              <a:rPr lang="en-US" sz="1800" b="1" dirty="0" smtClean="0"/>
              <a:t>However, it’s pretty trivial with the </a:t>
            </a:r>
            <a:r>
              <a:rPr lang="en-US" sz="1800" b="1" dirty="0" err="1" smtClean="0"/>
              <a:t>MD_Parola</a:t>
            </a:r>
            <a:r>
              <a:rPr lang="en-US" sz="1800" b="1" dirty="0" smtClean="0"/>
              <a:t> library (which itself uses MD_MAX72XX)</a:t>
            </a:r>
          </a:p>
          <a:p>
            <a:r>
              <a:rPr lang="en-US" sz="1800" b="1" dirty="0" smtClean="0"/>
              <a:t>So </a:t>
            </a:r>
            <a:r>
              <a:rPr lang="en-US" sz="1800" b="1" dirty="0" err="1" smtClean="0"/>
              <a:t>y’all</a:t>
            </a:r>
            <a:r>
              <a:rPr lang="en-US" sz="1800" b="1" dirty="0" smtClean="0"/>
              <a:t> need to install </a:t>
            </a:r>
            <a:r>
              <a:rPr lang="en-US" sz="1800" b="1" dirty="0" err="1" smtClean="0"/>
              <a:t>MD_Parola</a:t>
            </a:r>
            <a:r>
              <a:rPr lang="en-US" sz="1800" b="1" dirty="0" smtClean="0"/>
              <a:t>; go ahead and do that now!</a:t>
            </a:r>
            <a:endParaRPr lang="en-US" sz="18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429000"/>
            <a:ext cx="5718175" cy="321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7086600" y="3505200"/>
            <a:ext cx="914400" cy="9906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346642" y="3533694"/>
            <a:ext cx="914400" cy="22860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219200" y="3949483"/>
            <a:ext cx="838200" cy="0"/>
          </a:xfrm>
          <a:prstGeom prst="straightConnector1">
            <a:avLst/>
          </a:prstGeom>
          <a:ln w="5715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06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LED Matrix – Sketch 8A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59922"/>
            <a:ext cx="8686800" cy="990600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The </a:t>
            </a:r>
            <a:r>
              <a:rPr lang="en-US" sz="1600" b="1" dirty="0" err="1" smtClean="0"/>
              <a:t>Parola</a:t>
            </a:r>
            <a:r>
              <a:rPr lang="en-US" sz="1600" b="1" dirty="0" smtClean="0"/>
              <a:t> library works similar to MD_MAX72XX; you must define your SPI pins, then call a constructor to create an </a:t>
            </a:r>
            <a:r>
              <a:rPr lang="en-US" sz="1600" b="1" dirty="0" err="1" smtClean="0"/>
              <a:t>MD_Parola</a:t>
            </a:r>
            <a:r>
              <a:rPr lang="en-US" sz="1600" b="1" dirty="0" smtClean="0"/>
              <a:t> display object.</a:t>
            </a:r>
            <a:endParaRPr lang="en-US" sz="1600" b="1" dirty="0" smtClean="0"/>
          </a:p>
          <a:p>
            <a:r>
              <a:rPr lang="en-US" sz="1600" b="1" dirty="0" smtClean="0"/>
              <a:t>In this sketch, the LED display object is called “</a:t>
            </a:r>
            <a:r>
              <a:rPr lang="en-US" sz="1600" b="1" dirty="0" err="1" smtClean="0"/>
              <a:t>pmx</a:t>
            </a:r>
            <a:r>
              <a:rPr lang="en-US" sz="1600" b="1" dirty="0" smtClean="0"/>
              <a:t>”</a:t>
            </a:r>
            <a:r>
              <a:rPr lang="en-US" sz="1600" b="1" dirty="0" smtClean="0"/>
              <a:t>	</a:t>
            </a:r>
            <a:endParaRPr lang="en-US" sz="1600" b="1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85353" y="1905000"/>
            <a:ext cx="7391400" cy="441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HARDWARE_TYPE MD_MAX72XX::FC16_HW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MAX_DEVICES  4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CLK_PIN   14  // or SCK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DATA_PIN  13  // or MOSI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CS_PIN    15  // or SS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MD_MAX72XX </a:t>
            </a:r>
            <a:r>
              <a:rPr lang="en-US" sz="11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ledmx</a:t>
            </a: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MD_MAX72XX(HARDWARE_TYPE, DATA_PIN, CLK_PIN, CS_PIN, MAX_DEVICES);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MD_Parola</a:t>
            </a: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</a:t>
            </a: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MD_Parola</a:t>
            </a: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(HARDWARE_TYPE, CS_PIN, MAX_DEVICES);</a:t>
            </a:r>
          </a:p>
          <a:p>
            <a:pPr marL="0" indent="0">
              <a:buNone/>
            </a:pPr>
            <a:endParaRPr lang="en-US" sz="11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We always wait a bit between updates of the display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 DELAYTIME  100  // in milliseconds</a:t>
            </a:r>
          </a:p>
          <a:p>
            <a:pPr marL="0" indent="0">
              <a:buNone/>
            </a:pPr>
            <a:endParaRPr lang="en-US" sz="11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setup() 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put your setup code here, to run once: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pmx.begin</a:t>
            </a: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pmx.setZoneEffect</a:t>
            </a: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(0, true, PA_FLIP_LR);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pmx.setZoneEffect</a:t>
            </a: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(0, true, PA_FLIP_UD);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loop() 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if(</a:t>
            </a:r>
            <a:r>
              <a:rPr lang="en-US" sz="11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pmx.displayAnimate</a:t>
            </a: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pmx.displayText</a:t>
            </a: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("SEICHE 2022",PA_LEFT,50,0,PA_SCROLL_LEFT,PA_SCROLL_LEFT);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100" dirty="0" smtClean="0"/>
              <a:t>	</a:t>
            </a:r>
            <a:endParaRPr lang="en-US" sz="1100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20755" y="3202055"/>
            <a:ext cx="704353" cy="11430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3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dirty="0" smtClean="0"/>
              <a:t>LED Matrix – </a:t>
            </a:r>
            <a:r>
              <a:rPr lang="en-US" dirty="0" err="1" smtClean="0"/>
              <a:t>Parola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2438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The </a:t>
            </a:r>
            <a:r>
              <a:rPr lang="en-US" sz="2400" b="1" dirty="0" err="1" smtClean="0"/>
              <a:t>Parola</a:t>
            </a:r>
            <a:r>
              <a:rPr lang="en-US" sz="2400" b="1" dirty="0" smtClean="0"/>
              <a:t> library is capable of some truly sophisticated animations, both graphics and text</a:t>
            </a:r>
            <a:endParaRPr lang="en-US" sz="2400" b="1" dirty="0" smtClean="0"/>
          </a:p>
          <a:p>
            <a:r>
              <a:rPr lang="en-US" sz="2400" b="1" dirty="0" smtClean="0"/>
              <a:t>But the most typical use case is some sort of “scrolling text”, like a so-called “ticker tape display” seen in various public venues</a:t>
            </a:r>
            <a:endParaRPr lang="en-US" sz="2400" b="1" dirty="0" smtClean="0"/>
          </a:p>
          <a:p>
            <a:r>
              <a:rPr lang="en-US" sz="2400" b="1" dirty="0" smtClean="0"/>
              <a:t>Take some time now to modify SKETCH8A to display additional scrolling text of your own choice</a:t>
            </a:r>
          </a:p>
          <a:p>
            <a:r>
              <a:rPr lang="en-US" sz="2400" b="1" dirty="0" smtClean="0"/>
              <a:t>There are many other animations available with </a:t>
            </a:r>
            <a:r>
              <a:rPr lang="en-US" sz="2400" b="1" dirty="0" err="1" smtClean="0"/>
              <a:t>MD_Parola</a:t>
            </a:r>
            <a:r>
              <a:rPr lang="en-US" sz="2400" b="1" dirty="0" smtClean="0"/>
              <a:t>, feel free </a:t>
            </a:r>
            <a:r>
              <a:rPr lang="en-US" sz="2400" b="1" dirty="0"/>
              <a:t>to experiment</a:t>
            </a:r>
            <a:br>
              <a:rPr lang="en-US" sz="2400" b="1" dirty="0"/>
            </a:br>
            <a:r>
              <a:rPr lang="en-US" sz="2400" b="1" dirty="0">
                <a:solidFill>
                  <a:srgbClr val="FFFF00"/>
                </a:solidFill>
              </a:rPr>
              <a:t>https://majicdesigns.github.io/MD_Parola/_m_d___</a:t>
            </a:r>
            <a:r>
              <a:rPr lang="en-US" sz="2400" b="1" dirty="0" smtClean="0">
                <a:solidFill>
                  <a:srgbClr val="FFFF00"/>
                </a:solidFill>
              </a:rPr>
              <a:t>parola_8h.html#acf3b849a996dbbe48ca173d2b0b82eda</a:t>
            </a:r>
          </a:p>
          <a:p>
            <a:r>
              <a:rPr lang="en-US" sz="2400" b="1" dirty="0" smtClean="0"/>
              <a:t>And you may also want to check out the examples for the </a:t>
            </a:r>
            <a:r>
              <a:rPr lang="en-US" sz="2400" b="1" dirty="0" err="1" smtClean="0"/>
              <a:t>MD_Parola</a:t>
            </a:r>
            <a:r>
              <a:rPr lang="en-US" sz="2400" b="1" dirty="0" smtClean="0"/>
              <a:t> library in the IDE</a:t>
            </a:r>
          </a:p>
          <a:p>
            <a:r>
              <a:rPr lang="en-US" sz="2400" b="1" dirty="0" smtClean="0"/>
              <a:t>We will work a lot more with </a:t>
            </a:r>
            <a:r>
              <a:rPr lang="en-US" sz="2400" b="1" dirty="0" err="1" smtClean="0"/>
              <a:t>Parola</a:t>
            </a:r>
            <a:r>
              <a:rPr lang="en-US" sz="2400" b="1" dirty="0" smtClean="0"/>
              <a:t> next semester!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1085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2510</TotalTime>
  <Words>1331</Words>
  <Application>Microsoft Office PowerPoint</Application>
  <PresentationFormat>On-screen Show (4:3)</PresentationFormat>
  <Paragraphs>231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SEICHE 2022 Basic Arduino Programming</vt:lpstr>
      <vt:lpstr>Lesson Plan Overview</vt:lpstr>
      <vt:lpstr>Lesson 8 – Binary Operations, Matrix Text, and Sound Output</vt:lpstr>
      <vt:lpstr>Formatting Serial Monitor numbers</vt:lpstr>
      <vt:lpstr>Binary Shifting and Exponents</vt:lpstr>
      <vt:lpstr>Bitwise Operations</vt:lpstr>
      <vt:lpstr>LED Matrix – Displaying Text</vt:lpstr>
      <vt:lpstr>LED Matrix – Sketch 8A</vt:lpstr>
      <vt:lpstr>LED Matrix – Parola</vt:lpstr>
      <vt:lpstr>Sound Wave Theory - Review</vt:lpstr>
      <vt:lpstr>Types of Sound Waves</vt:lpstr>
      <vt:lpstr>Pulse Width Modulation</vt:lpstr>
      <vt:lpstr>The Arduino tone() function</vt:lpstr>
      <vt:lpstr>Let’s Make Some Waves!</vt:lpstr>
      <vt:lpstr>CLASS ASSIGNMENT</vt:lpstr>
      <vt:lpstr>Formal End of Lesson 8</vt:lpstr>
      <vt:lpstr>LESSON REFERENCE</vt:lpstr>
      <vt:lpstr>LESSON 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PFROMMEYER</dc:creator>
  <cp:lastModifiedBy>PFROMMEYER</cp:lastModifiedBy>
  <cp:revision>102</cp:revision>
  <cp:lastPrinted>2022-09-13T17:17:03Z</cp:lastPrinted>
  <dcterms:created xsi:type="dcterms:W3CDTF">2022-02-01T06:18:00Z</dcterms:created>
  <dcterms:modified xsi:type="dcterms:W3CDTF">2022-11-01T17:29:13Z</dcterms:modified>
</cp:coreProperties>
</file>