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335" r:id="rId5"/>
    <p:sldId id="345" r:id="rId6"/>
    <p:sldId id="346" r:id="rId7"/>
    <p:sldId id="334" r:id="rId8"/>
    <p:sldId id="336" r:id="rId9"/>
    <p:sldId id="347" r:id="rId10"/>
    <p:sldId id="343" r:id="rId11"/>
    <p:sldId id="342" r:id="rId12"/>
    <p:sldId id="348" r:id="rId13"/>
    <p:sldId id="344" r:id="rId14"/>
    <p:sldId id="268" r:id="rId15"/>
    <p:sldId id="271" r:id="rId16"/>
    <p:sldId id="27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72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3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81CE-130D-49FC-9275-E411AE66AA3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38A70-B53D-4DF6-8DFB-2A4E4B61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SEICHE 2022</a:t>
            </a:r>
            <a:b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Basic Arduino Programming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153400" cy="30480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Instructor:   Paul Frommeyer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                   </a:t>
            </a:r>
            <a:r>
              <a:rPr lang="en-US" sz="2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www.paulfrommeyer.com</a:t>
            </a:r>
            <a:endParaRPr lang="en-US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l"/>
            <a:endParaRPr lang="en-US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2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Corporate Sponsor: DXC Technology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56836"/>
            <a:ext cx="2438400" cy="13309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5814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Analog vs Digital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438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Digital signals are </a:t>
            </a:r>
            <a:r>
              <a:rPr lang="en-US" sz="2400" b="1" i="1" dirty="0" smtClean="0"/>
              <a:t>discrete or finite</a:t>
            </a:r>
            <a:r>
              <a:rPr lang="en-US" sz="2400" b="1" dirty="0" smtClean="0"/>
              <a:t>; they can only have certain values</a:t>
            </a:r>
            <a:endParaRPr lang="en-US" sz="2400" b="1" dirty="0" smtClean="0"/>
          </a:p>
          <a:p>
            <a:r>
              <a:rPr lang="en-US" sz="2400" b="1" dirty="0" smtClean="0"/>
              <a:t>Analog signals (like audio) </a:t>
            </a:r>
            <a:endParaRPr lang="en-US" sz="2400" b="1" i="1" dirty="0" smtClean="0"/>
          </a:p>
          <a:p>
            <a:r>
              <a:rPr lang="en-US" sz="2400" b="1" dirty="0" smtClean="0"/>
              <a:t>Circuitry that converts from analog to digital is called an Analog-to-Digital Converter (ADC)</a:t>
            </a:r>
            <a:endParaRPr lang="en-US" sz="2400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FFFF"/>
                </a:solidFill>
              </a:rPr>
              <a:t>ADCs perform conversion by sampling an analog signal </a:t>
            </a:r>
            <a:r>
              <a:rPr lang="en-US" sz="2400" b="1" i="1" dirty="0" smtClean="0">
                <a:solidFill>
                  <a:srgbClr val="00FFFF"/>
                </a:solidFill>
              </a:rPr>
              <a:t>at intervals</a:t>
            </a:r>
            <a:r>
              <a:rPr lang="en-US" sz="2400" b="1" dirty="0" smtClean="0">
                <a:solidFill>
                  <a:srgbClr val="00FFFF"/>
                </a:solidFill>
              </a:rPr>
              <a:t>, then generating a digital value that represents the signal </a:t>
            </a:r>
            <a:r>
              <a:rPr lang="en-US" sz="2400" b="1" i="1" dirty="0" smtClean="0">
                <a:solidFill>
                  <a:srgbClr val="00FFFF"/>
                </a:solidFill>
              </a:rPr>
              <a:t>at that point in time</a:t>
            </a:r>
            <a:r>
              <a:rPr lang="en-US" sz="2400" b="1" dirty="0" smtClean="0">
                <a:solidFill>
                  <a:srgbClr val="00FFFF"/>
                </a:solidFill>
              </a:rPr>
              <a:t>.</a:t>
            </a:r>
            <a:endParaRPr lang="en-US" sz="2400" b="1" dirty="0" smtClean="0">
              <a:solidFill>
                <a:srgbClr val="00FFFF"/>
              </a:solidFill>
            </a:endParaRPr>
          </a:p>
        </p:txBody>
      </p:sp>
      <p:sp>
        <p:nvSpPr>
          <p:cNvPr id="4" name="AutoShape 2" descr="Types of Sound Waves | theDAWstudi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ulse Width Modulation (PWM) - Generation, Applications and Advant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50" y="4140396"/>
            <a:ext cx="4476750" cy="248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40396"/>
            <a:ext cx="3902252" cy="248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Reading Analog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438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The sampling interval of an ADC determines it’s </a:t>
            </a:r>
            <a:r>
              <a:rPr lang="en-US" sz="2400" b="1" i="1" dirty="0" smtClean="0"/>
              <a:t>resolution</a:t>
            </a:r>
            <a:r>
              <a:rPr lang="en-US" sz="2400" b="1" dirty="0" smtClean="0"/>
              <a:t>. Common resolutions for microcontrollers are 10-bit and 20-bit. </a:t>
            </a:r>
          </a:p>
          <a:p>
            <a:r>
              <a:rPr lang="en-US" sz="2400" b="1" dirty="0" smtClean="0"/>
              <a:t>The ADC resolution means that the analog input will have values </a:t>
            </a:r>
            <a:r>
              <a:rPr lang="en-US" sz="2400" b="1" i="1" dirty="0" smtClean="0"/>
              <a:t>within th</a:t>
            </a:r>
            <a:r>
              <a:rPr lang="en-US" sz="2400" b="1" i="1" dirty="0" smtClean="0"/>
              <a:t>e range of that number of bits</a:t>
            </a:r>
            <a:r>
              <a:rPr lang="en-US" sz="2400" b="1" dirty="0" smtClean="0"/>
              <a:t>, that is, 2^10 or 2^20 possible values.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r>
              <a:rPr lang="en-US" sz="2400" b="1" dirty="0" smtClean="0"/>
              <a:t>The ESP8266 has a single analog input, on pin A0, and it uses a 10-bit ADC.</a:t>
            </a:r>
            <a:endParaRPr lang="en-US" sz="2400" b="1" dirty="0" smtClean="0"/>
          </a:p>
          <a:p>
            <a:r>
              <a:rPr lang="en-US" sz="2400" b="1" dirty="0" smtClean="0"/>
              <a:t>To provide stable input, ADCs connected to potentiometers are connected using voltage divider (one end of the potentiometer is connected to ground, the other to VCC).</a:t>
            </a:r>
            <a:endParaRPr lang="en-US" sz="2400" b="1" dirty="0" smtClean="0"/>
          </a:p>
        </p:txBody>
      </p:sp>
      <p:sp>
        <p:nvSpPr>
          <p:cNvPr id="4" name="AutoShape 2" descr="Types of Sound Waves | theDAWstudi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ulse Width Modulation (PWM) - Generation, Applications and Advant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68886"/>
            <a:ext cx="2667000" cy="131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5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Read Analog Input – </a:t>
            </a:r>
            <a:r>
              <a:rPr lang="en-US" dirty="0" smtClean="0"/>
              <a:t>Sketch </a:t>
            </a:r>
            <a:r>
              <a:rPr lang="en-US" dirty="0" smtClean="0"/>
              <a:t>9B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9922"/>
            <a:ext cx="8686800" cy="1173678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Go ahead and load SKETCH9B into your IDE</a:t>
            </a:r>
            <a:endParaRPr lang="en-US" sz="1600" b="1" dirty="0" smtClean="0"/>
          </a:p>
          <a:p>
            <a:r>
              <a:rPr lang="en-US" sz="1600" b="1" dirty="0" smtClean="0"/>
              <a:t>You may recall from the functional diagram of your LED displays that A0 on the ESP8266 is connected to the potentiometer (knob) on the back of the display</a:t>
            </a:r>
          </a:p>
          <a:p>
            <a:r>
              <a:rPr lang="en-US" sz="1600" b="1" dirty="0" smtClean="0"/>
              <a:t>Pins are read with the 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analogRead</a:t>
            </a:r>
            <a:r>
              <a:rPr lang="en-US" sz="16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 smtClean="0"/>
              <a:t> function; </a:t>
            </a:r>
            <a:r>
              <a:rPr lang="en-US" sz="1600" b="1" i="1" dirty="0" smtClean="0"/>
              <a:t>analog pins do not need to be initialized</a:t>
            </a:r>
            <a:endParaRPr lang="en-US" sz="1600" b="1" i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5353" y="2362200"/>
            <a:ext cx="7391400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1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setup()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erial.begin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(9600);</a:t>
            </a: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analogRead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(A0);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Serial.println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value,DEC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delay(250);</a:t>
            </a: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100" dirty="0" smtClean="0"/>
              <a:t>	</a:t>
            </a:r>
            <a:endParaRPr lang="en-US" sz="11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9125" y="4343400"/>
            <a:ext cx="704353" cy="1143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410200"/>
            <a:ext cx="8686800" cy="1173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Upload the sketch and rotate the potentiometer on your display</a:t>
            </a:r>
          </a:p>
          <a:p>
            <a:r>
              <a:rPr lang="en-US" sz="1600" b="1" dirty="0" smtClean="0"/>
              <a:t>What output do you see in the serial monitor?</a:t>
            </a:r>
          </a:p>
          <a:p>
            <a:r>
              <a:rPr lang="en-US" sz="1600" b="1" dirty="0" smtClean="0"/>
              <a:t>Why are the largest and smallest what they are?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7010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334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MD_Parola</a:t>
            </a:r>
            <a:r>
              <a:rPr lang="en-US" sz="2800" dirty="0" smtClean="0"/>
              <a:t> library method </a:t>
            </a:r>
            <a:r>
              <a:rPr lang="en-US" sz="28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setIntensity</a:t>
            </a:r>
            <a:r>
              <a:rPr lang="en-US" sz="2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(uint8_t intensity)</a:t>
            </a:r>
            <a:r>
              <a:rPr lang="en-US" sz="2800" dirty="0" smtClean="0"/>
              <a:t> changes the brightness of your LED display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u="sng" dirty="0" smtClean="0"/>
              <a:t>Combine SKETCH8A </a:t>
            </a:r>
            <a:r>
              <a:rPr lang="en-US" sz="2800" b="1" u="sng" dirty="0" smtClean="0"/>
              <a:t>and </a:t>
            </a:r>
            <a:r>
              <a:rPr lang="en-US" sz="2800" b="1" u="sng" dirty="0" smtClean="0"/>
              <a:t>SKETCH9B</a:t>
            </a:r>
            <a:endParaRPr lang="en-US" sz="2800" b="1" u="sng" dirty="0" smtClean="0"/>
          </a:p>
          <a:p>
            <a:r>
              <a:rPr lang="en-US" sz="2400" b="1" dirty="0" smtClean="0"/>
              <a:t>Using SKETCH8A and </a:t>
            </a:r>
            <a:r>
              <a:rPr lang="en-US" sz="2400" b="1" dirty="0" smtClean="0"/>
              <a:t>SKETCH9B </a:t>
            </a:r>
            <a:r>
              <a:rPr lang="en-US" sz="2400" b="1" dirty="0" smtClean="0"/>
              <a:t>as references, create a sketch which </a:t>
            </a:r>
            <a:r>
              <a:rPr lang="en-US" sz="2400" b="1" dirty="0" smtClean="0"/>
              <a:t>sets the display brightness based on the setting of the potentiometer</a:t>
            </a:r>
            <a:endParaRPr lang="en-US" b="1" dirty="0" smtClean="0"/>
          </a:p>
          <a:p>
            <a:r>
              <a:rPr lang="en-US" sz="2400" b="1" dirty="0" smtClean="0"/>
              <a:t>Note</a:t>
            </a:r>
            <a:r>
              <a:rPr lang="en-US" sz="2400" b="1" dirty="0" smtClean="0"/>
              <a:t>: There are 255 possible brightness settings, and 1024 possible potentiometer values, so you will need to </a:t>
            </a:r>
            <a:r>
              <a:rPr lang="en-US" sz="2400" b="1" dirty="0" smtClean="0"/>
              <a:t>map one to the other!</a:t>
            </a:r>
          </a:p>
          <a:p>
            <a:r>
              <a:rPr lang="en-US" sz="2400" b="1" dirty="0" smtClean="0"/>
              <a:t>Hint: Start with Sketch 8A and add the analog read statements there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I’ve </a:t>
            </a:r>
            <a:r>
              <a:rPr lang="en-US" sz="1800" b="1" dirty="0" smtClean="0"/>
              <a:t>structured this as an in-class assignment so that I’m available for any questions</a:t>
            </a:r>
          </a:p>
        </p:txBody>
      </p:sp>
      <p:sp>
        <p:nvSpPr>
          <p:cNvPr id="4" name="AutoShape 2" descr="Types of Sound Waves | theDAWstudio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ulse Width Modulation (PWM) - Generation, Applications and Advant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Formal End of Lesson </a:t>
            </a:r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HOMEWORK!</a:t>
            </a:r>
          </a:p>
          <a:p>
            <a:r>
              <a:rPr lang="en-US" sz="2800" b="1" dirty="0" smtClean="0">
                <a:solidFill>
                  <a:srgbClr val="FFFF00"/>
                </a:solidFill>
              </a:rPr>
              <a:t>No homework this week!</a:t>
            </a:r>
          </a:p>
          <a:p>
            <a:pPr marL="0" indent="0">
              <a:buNone/>
            </a:pPr>
            <a:r>
              <a:rPr lang="en-US" b="1" dirty="0" smtClean="0"/>
              <a:t>In next week’s exciting episode</a:t>
            </a:r>
          </a:p>
          <a:p>
            <a:r>
              <a:rPr lang="en-US" sz="2400" dirty="0" smtClean="0"/>
              <a:t>I2C Bus Operation</a:t>
            </a:r>
            <a:endParaRPr lang="en-US" sz="2400" dirty="0" smtClean="0"/>
          </a:p>
          <a:p>
            <a:r>
              <a:rPr lang="en-US" sz="2400" dirty="0" smtClean="0"/>
              <a:t>Accessing a temperature sensor</a:t>
            </a:r>
            <a:endParaRPr lang="en-US" sz="2400" dirty="0" smtClean="0"/>
          </a:p>
          <a:p>
            <a:r>
              <a:rPr lang="en-US" sz="2400" dirty="0" smtClean="0"/>
              <a:t>Accessing a DS3231 Real Time Clock (RTC)</a:t>
            </a:r>
            <a:endParaRPr lang="en-US" sz="2400" dirty="0" smtClean="0"/>
          </a:p>
          <a:p>
            <a:r>
              <a:rPr lang="en-US" sz="2400" dirty="0" smtClean="0"/>
              <a:t>Setting an RTC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99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27" y="695326"/>
            <a:ext cx="6412673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6"/>
            <a:ext cx="8229600" cy="487362"/>
          </a:xfrm>
        </p:spPr>
        <p:txBody>
          <a:bodyPr/>
          <a:lstStyle/>
          <a:p>
            <a:r>
              <a:rPr lang="en-US" sz="3200" dirty="0" smtClean="0"/>
              <a:t>LESSON REFERENCE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27" y="3340509"/>
            <a:ext cx="6400800" cy="306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26"/>
            <a:ext cx="8229600" cy="487362"/>
          </a:xfrm>
        </p:spPr>
        <p:txBody>
          <a:bodyPr/>
          <a:lstStyle/>
          <a:p>
            <a:r>
              <a:rPr lang="en-US" sz="3200" dirty="0" smtClean="0"/>
              <a:t>LESSON REFERENCE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" y="838200"/>
            <a:ext cx="851001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11162"/>
          </a:xfrm>
        </p:spPr>
        <p:txBody>
          <a:bodyPr/>
          <a:lstStyle/>
          <a:p>
            <a:r>
              <a:rPr lang="en-US" sz="2000" dirty="0" smtClean="0"/>
              <a:t>Lesson Plan Overview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09600"/>
            <a:ext cx="42672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50" b="1" dirty="0"/>
              <a:t>Lesson 1 – Intro and Setup </a:t>
            </a:r>
            <a:br>
              <a:rPr lang="en-US" sz="750" b="1" dirty="0"/>
            </a:br>
            <a:r>
              <a:rPr lang="en-US" sz="750" b="1" dirty="0"/>
              <a:t>[may require 2 classes]</a:t>
            </a:r>
            <a:endParaRPr lang="en-US" sz="750" dirty="0"/>
          </a:p>
          <a:p>
            <a:pPr lvl="0"/>
            <a:r>
              <a:rPr lang="en-US" sz="750" dirty="0"/>
              <a:t>Introduction to class format</a:t>
            </a:r>
          </a:p>
          <a:p>
            <a:pPr lvl="0"/>
            <a:r>
              <a:rPr lang="en-US" sz="750" dirty="0"/>
              <a:t>Overview of lesson plan</a:t>
            </a:r>
          </a:p>
          <a:p>
            <a:pPr lvl="0"/>
            <a:r>
              <a:rPr lang="en-US" sz="750" dirty="0"/>
              <a:t>Presentation format (monitor, camera, screen, whiteboard)</a:t>
            </a:r>
          </a:p>
          <a:p>
            <a:pPr lvl="0"/>
            <a:r>
              <a:rPr lang="en-US" sz="750" dirty="0" smtClean="0"/>
              <a:t>Review of microcontrollers and  types of boards</a:t>
            </a:r>
          </a:p>
          <a:p>
            <a:pPr lvl="0"/>
            <a:r>
              <a:rPr lang="en-US" sz="750" dirty="0"/>
              <a:t>SEICHE LED display architecture</a:t>
            </a:r>
          </a:p>
          <a:p>
            <a:pPr lvl="1"/>
            <a:r>
              <a:rPr lang="en-US" sz="750" dirty="0"/>
              <a:t>ESP8266 pinout</a:t>
            </a:r>
          </a:p>
          <a:p>
            <a:pPr lvl="1"/>
            <a:r>
              <a:rPr lang="en-US" sz="750" dirty="0"/>
              <a:t>High level </a:t>
            </a:r>
            <a:r>
              <a:rPr lang="en-US" sz="750" dirty="0" smtClean="0"/>
              <a:t>architecture</a:t>
            </a:r>
            <a:endParaRPr lang="en-US" sz="750" dirty="0"/>
          </a:p>
          <a:p>
            <a:pPr marL="0" indent="0">
              <a:buNone/>
            </a:pPr>
            <a:r>
              <a:rPr lang="en-US" sz="750" b="1" dirty="0"/>
              <a:t>Lesson 2 – Laptop operation review – Windows and Linux</a:t>
            </a:r>
            <a:endParaRPr lang="en-US" sz="750" dirty="0"/>
          </a:p>
          <a:p>
            <a:r>
              <a:rPr lang="en-US" sz="750" dirty="0"/>
              <a:t>Inventory of USB drives</a:t>
            </a:r>
          </a:p>
          <a:p>
            <a:pPr lvl="0"/>
            <a:r>
              <a:rPr lang="en-US" sz="750" dirty="0"/>
              <a:t>Installation of Arduino IDE software</a:t>
            </a:r>
          </a:p>
          <a:p>
            <a:pPr lvl="0"/>
            <a:r>
              <a:rPr lang="en-US" sz="750" dirty="0"/>
              <a:t>Installation of CH340/ESP8266 serial port drivers (Windows only)</a:t>
            </a:r>
          </a:p>
          <a:p>
            <a:pPr lvl="0"/>
            <a:r>
              <a:rPr lang="en-US" sz="750" dirty="0" smtClean="0"/>
              <a:t>Control </a:t>
            </a:r>
            <a:r>
              <a:rPr lang="en-US" sz="750" dirty="0"/>
              <a:t>panel/settings location</a:t>
            </a:r>
          </a:p>
          <a:p>
            <a:pPr lvl="0"/>
            <a:r>
              <a:rPr lang="en-US" sz="750" dirty="0"/>
              <a:t>Home directories and folder hierarchy</a:t>
            </a:r>
          </a:p>
          <a:p>
            <a:pPr lvl="0"/>
            <a:r>
              <a:rPr lang="en-US" sz="750" dirty="0"/>
              <a:t>Arduino file locations</a:t>
            </a:r>
          </a:p>
          <a:p>
            <a:pPr lvl="0"/>
            <a:r>
              <a:rPr lang="en-US" sz="750" dirty="0"/>
              <a:t>Search functions</a:t>
            </a:r>
          </a:p>
          <a:p>
            <a:pPr lvl="0"/>
            <a:r>
              <a:rPr lang="en-US" sz="750" dirty="0"/>
              <a:t>(Windows) Device Manager</a:t>
            </a:r>
          </a:p>
          <a:p>
            <a:pPr lvl="0"/>
            <a:r>
              <a:rPr lang="en-US" sz="750" dirty="0"/>
              <a:t>(Linux) </a:t>
            </a:r>
            <a:r>
              <a:rPr lang="en-US" sz="750" dirty="0" err="1"/>
              <a:t>Konsole</a:t>
            </a:r>
            <a:endParaRPr lang="en-US" sz="750" dirty="0"/>
          </a:p>
          <a:p>
            <a:pPr lvl="0"/>
            <a:r>
              <a:rPr lang="en-US" sz="750" dirty="0"/>
              <a:t>Copying flash drive contents [critical]</a:t>
            </a:r>
          </a:p>
          <a:p>
            <a:pPr lvl="0"/>
            <a:r>
              <a:rPr lang="en-US" sz="750" dirty="0"/>
              <a:t>Open questions and </a:t>
            </a:r>
            <a:r>
              <a:rPr lang="en-US" sz="750" dirty="0" smtClean="0"/>
              <a:t>issues</a:t>
            </a:r>
          </a:p>
          <a:p>
            <a:pPr lvl="0"/>
            <a:r>
              <a:rPr lang="en-US" sz="750" b="1" dirty="0" smtClean="0"/>
              <a:t>IDE </a:t>
            </a:r>
            <a:r>
              <a:rPr lang="en-US" sz="750" b="1" dirty="0"/>
              <a:t>essentials</a:t>
            </a:r>
            <a:endParaRPr lang="en-US" sz="750" dirty="0"/>
          </a:p>
          <a:p>
            <a:pPr lvl="0"/>
            <a:r>
              <a:rPr lang="en-US" sz="750" dirty="0"/>
              <a:t>Starting the Arduino IDE</a:t>
            </a:r>
          </a:p>
          <a:p>
            <a:pPr lvl="0"/>
            <a:r>
              <a:rPr lang="en-US" sz="750" dirty="0"/>
              <a:t>Basic Arduino sketch (program) structure</a:t>
            </a:r>
          </a:p>
          <a:p>
            <a:pPr lvl="0"/>
            <a:r>
              <a:rPr lang="en-US" sz="750" dirty="0"/>
              <a:t>Loading example sketches</a:t>
            </a:r>
          </a:p>
          <a:p>
            <a:pPr lvl="0"/>
            <a:r>
              <a:rPr lang="en-US" sz="750" dirty="0"/>
              <a:t>Loading and configuring new boards</a:t>
            </a:r>
          </a:p>
          <a:p>
            <a:pPr lvl="0"/>
            <a:r>
              <a:rPr lang="en-US" sz="750" dirty="0"/>
              <a:t>Connecting boards</a:t>
            </a:r>
          </a:p>
          <a:p>
            <a:pPr lvl="0"/>
            <a:r>
              <a:rPr lang="en-US" sz="750" dirty="0"/>
              <a:t>Identifying the microcontroller serial port</a:t>
            </a:r>
          </a:p>
          <a:p>
            <a:pPr lvl="1"/>
            <a:r>
              <a:rPr lang="en-US" sz="750" dirty="0"/>
              <a:t>Linux</a:t>
            </a:r>
          </a:p>
          <a:p>
            <a:pPr lvl="1"/>
            <a:r>
              <a:rPr lang="en-US" sz="750" dirty="0"/>
              <a:t>Windows</a:t>
            </a:r>
          </a:p>
          <a:p>
            <a:pPr marL="0" lvl="0" indent="0">
              <a:buNone/>
            </a:pPr>
            <a:r>
              <a:rPr lang="en-US" sz="750" dirty="0" smtClean="0"/>
              <a:t>Lesson 3 – Libraries, Sketch structure, Serial Monitor, Variables, Binary Number System Pt1</a:t>
            </a:r>
          </a:p>
          <a:p>
            <a:pPr lvl="0"/>
            <a:r>
              <a:rPr lang="en-US" sz="750" dirty="0" smtClean="0"/>
              <a:t>Libraries</a:t>
            </a:r>
          </a:p>
          <a:p>
            <a:r>
              <a:rPr lang="en-US" sz="750" dirty="0" smtClean="0"/>
              <a:t>Sketch structure (</a:t>
            </a:r>
            <a:r>
              <a:rPr lang="en-US" sz="750" dirty="0"/>
              <a:t>A note on brace </a:t>
            </a:r>
            <a:r>
              <a:rPr lang="en-US" sz="750" dirty="0" smtClean="0"/>
              <a:t>formatting)</a:t>
            </a:r>
            <a:endParaRPr lang="en-US" sz="750" dirty="0"/>
          </a:p>
          <a:p>
            <a:pPr lvl="0"/>
            <a:r>
              <a:rPr lang="en-US" sz="750" dirty="0" smtClean="0"/>
              <a:t>The </a:t>
            </a:r>
            <a:r>
              <a:rPr lang="en-US" sz="750" dirty="0"/>
              <a:t>serial port monitor</a:t>
            </a:r>
          </a:p>
          <a:p>
            <a:pPr lvl="0"/>
            <a:r>
              <a:rPr lang="en-US" sz="750" dirty="0"/>
              <a:t>Printing to the serial port monitor</a:t>
            </a:r>
          </a:p>
          <a:p>
            <a:pPr lvl="0"/>
            <a:r>
              <a:rPr lang="en-US" sz="750" dirty="0" smtClean="0"/>
              <a:t>Variables and the assignment operator</a:t>
            </a:r>
          </a:p>
          <a:p>
            <a:pPr lvl="0"/>
            <a:r>
              <a:rPr lang="en-US" sz="750" dirty="0" smtClean="0"/>
              <a:t>Binary number system Pt. 1.</a:t>
            </a:r>
            <a:endParaRPr lang="en-US" sz="750" dirty="0"/>
          </a:p>
          <a:p>
            <a:pPr marL="0" indent="0">
              <a:buNone/>
            </a:pPr>
            <a:r>
              <a:rPr lang="en-US" sz="750" b="1" dirty="0" smtClean="0"/>
              <a:t>Lesson 4 </a:t>
            </a:r>
            <a:r>
              <a:rPr lang="en-US" sz="750" b="1" dirty="0"/>
              <a:t>– </a:t>
            </a:r>
            <a:r>
              <a:rPr lang="en-US" sz="750" b="1" dirty="0" smtClean="0"/>
              <a:t>Expressions, Conditionals, Blocks and Functions</a:t>
            </a:r>
            <a:endParaRPr lang="en-US" sz="750" dirty="0"/>
          </a:p>
          <a:p>
            <a:pPr lvl="0"/>
            <a:r>
              <a:rPr lang="en-US" sz="750" dirty="0" smtClean="0"/>
              <a:t>Arithmetic Expressions and Operators</a:t>
            </a:r>
          </a:p>
          <a:p>
            <a:pPr lvl="0"/>
            <a:r>
              <a:rPr lang="en-US" sz="750" dirty="0" smtClean="0"/>
              <a:t>Incrementing and Decrementing Variables</a:t>
            </a:r>
          </a:p>
          <a:p>
            <a:pPr lvl="0"/>
            <a:r>
              <a:rPr lang="en-US" sz="750" dirty="0" smtClean="0"/>
              <a:t>Truth Values in C++</a:t>
            </a:r>
          </a:p>
          <a:p>
            <a:pPr lvl="0"/>
            <a:r>
              <a:rPr lang="en-US" sz="750" dirty="0" smtClean="0"/>
              <a:t>The If-Then Statement</a:t>
            </a:r>
          </a:p>
          <a:p>
            <a:pPr lvl="0"/>
            <a:r>
              <a:rPr lang="en-US" sz="750" dirty="0" smtClean="0"/>
              <a:t>Code Blocks</a:t>
            </a:r>
          </a:p>
          <a:p>
            <a:pPr lvl="0"/>
            <a:r>
              <a:rPr lang="en-US" sz="750" dirty="0" smtClean="0"/>
              <a:t>Functions</a:t>
            </a:r>
            <a:endParaRPr lang="en-US" sz="750" dirty="0"/>
          </a:p>
          <a:p>
            <a:pPr marL="0" indent="0">
              <a:buNone/>
            </a:pPr>
            <a:endParaRPr lang="en-US" sz="75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038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00" b="1" dirty="0"/>
              <a:t>Lesson 5</a:t>
            </a:r>
            <a:r>
              <a:rPr lang="en-US" sz="700" b="1" dirty="0" smtClean="0"/>
              <a:t> </a:t>
            </a:r>
            <a:r>
              <a:rPr lang="en-US" sz="700" b="1" dirty="0"/>
              <a:t>– </a:t>
            </a:r>
            <a:r>
              <a:rPr lang="en-US" sz="700" b="1" dirty="0" smtClean="0"/>
              <a:t>Binary Images, Arrays, Characters, Strings, Loops</a:t>
            </a:r>
            <a:endParaRPr lang="en-US" sz="700" b="1" dirty="0"/>
          </a:p>
          <a:p>
            <a:r>
              <a:rPr lang="en-US" sz="700" dirty="0" smtClean="0"/>
              <a:t>Loading Binary Images</a:t>
            </a:r>
          </a:p>
          <a:p>
            <a:r>
              <a:rPr lang="en-US" sz="700" dirty="0" smtClean="0"/>
              <a:t>Arrays</a:t>
            </a:r>
          </a:p>
          <a:p>
            <a:r>
              <a:rPr lang="en-US" sz="700" dirty="0" smtClean="0"/>
              <a:t>Characters and Character Codes</a:t>
            </a:r>
          </a:p>
          <a:p>
            <a:r>
              <a:rPr lang="en-US" sz="700" dirty="0" smtClean="0"/>
              <a:t>Strings</a:t>
            </a:r>
          </a:p>
          <a:p>
            <a:r>
              <a:rPr lang="en-US" sz="700" dirty="0" smtClean="0"/>
              <a:t>Conditional Loops Part 1</a:t>
            </a: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Lesson </a:t>
            </a:r>
            <a:r>
              <a:rPr lang="en-US" sz="700" b="1" dirty="0" smtClean="0"/>
              <a:t>6 </a:t>
            </a:r>
            <a:r>
              <a:rPr lang="en-US" sz="700" b="1" dirty="0"/>
              <a:t>– </a:t>
            </a:r>
            <a:r>
              <a:rPr lang="en-US" sz="700" b="1" dirty="0" smtClean="0"/>
              <a:t>Loops (cont.), LED Matrix Displays, Nested Loops Advanced Functions, Binary Numbers Part 1</a:t>
            </a:r>
            <a:endParaRPr lang="en-US" sz="700" b="1" dirty="0"/>
          </a:p>
          <a:p>
            <a:r>
              <a:rPr lang="en-US" sz="700" dirty="0" smtClean="0"/>
              <a:t>For-Next Loops</a:t>
            </a:r>
          </a:p>
          <a:p>
            <a:r>
              <a:rPr lang="en-US" sz="700" dirty="0" smtClean="0"/>
              <a:t>SPI Peripherals</a:t>
            </a:r>
          </a:p>
          <a:p>
            <a:r>
              <a:rPr lang="en-US" sz="700" dirty="0" smtClean="0"/>
              <a:t>Using a MAX7219 LED Matrix Display</a:t>
            </a:r>
          </a:p>
          <a:p>
            <a:r>
              <a:rPr lang="en-US" sz="700" dirty="0" smtClean="0"/>
              <a:t>Lighting and clearing individual pixels</a:t>
            </a:r>
          </a:p>
          <a:p>
            <a:r>
              <a:rPr lang="en-US" sz="700" dirty="0" smtClean="0"/>
              <a:t>Advanced Functions</a:t>
            </a:r>
          </a:p>
          <a:p>
            <a:r>
              <a:rPr lang="en-US" sz="700" dirty="0" smtClean="0"/>
              <a:t>Nested Loops</a:t>
            </a:r>
          </a:p>
          <a:p>
            <a:pPr marL="0" indent="0">
              <a:buNone/>
            </a:pPr>
            <a:r>
              <a:rPr lang="en-US" sz="700" b="1" dirty="0" smtClean="0"/>
              <a:t>Lesson 7 – The Binary Number System (may take 2 lessons)</a:t>
            </a:r>
            <a:endParaRPr lang="en-US" sz="700" dirty="0"/>
          </a:p>
          <a:p>
            <a:pPr lvl="0"/>
            <a:r>
              <a:rPr lang="en-US" sz="700" dirty="0"/>
              <a:t>Numerals vs numbers</a:t>
            </a:r>
          </a:p>
          <a:p>
            <a:pPr lvl="0"/>
            <a:r>
              <a:rPr lang="en-US" sz="700" dirty="0"/>
              <a:t>Review: the base 10 system and digit place values</a:t>
            </a:r>
          </a:p>
          <a:p>
            <a:pPr lvl="0"/>
            <a:r>
              <a:rPr lang="en-US" sz="700" dirty="0"/>
              <a:t>New: the base 2 system and digit place values</a:t>
            </a:r>
          </a:p>
          <a:p>
            <a:pPr lvl="0"/>
            <a:r>
              <a:rPr lang="en-US" sz="700" dirty="0"/>
              <a:t>Bits and bytes and </a:t>
            </a:r>
            <a:r>
              <a:rPr lang="en-US" sz="700" dirty="0" err="1"/>
              <a:t>nybbles</a:t>
            </a:r>
            <a:endParaRPr lang="en-US" sz="700" dirty="0"/>
          </a:p>
          <a:p>
            <a:pPr lvl="0"/>
            <a:r>
              <a:rPr lang="en-US" sz="700" dirty="0"/>
              <a:t>Binary addition and subtraction</a:t>
            </a:r>
          </a:p>
          <a:p>
            <a:pPr marL="0" indent="0">
              <a:buNone/>
            </a:pPr>
            <a:r>
              <a:rPr lang="en-US" sz="700" b="1" dirty="0" smtClean="0"/>
              <a:t>Lesson </a:t>
            </a:r>
            <a:r>
              <a:rPr lang="en-US" sz="700" b="1" dirty="0"/>
              <a:t>8</a:t>
            </a:r>
            <a:r>
              <a:rPr lang="en-US" sz="700" b="1" dirty="0" smtClean="0"/>
              <a:t> </a:t>
            </a:r>
            <a:r>
              <a:rPr lang="en-US" sz="700" b="1" dirty="0"/>
              <a:t>– </a:t>
            </a:r>
            <a:r>
              <a:rPr lang="en-US" sz="700" b="1" dirty="0" smtClean="0"/>
              <a:t>Producing Sound</a:t>
            </a:r>
            <a:endParaRPr lang="en-US" sz="700" dirty="0"/>
          </a:p>
          <a:p>
            <a:pPr lvl="0"/>
            <a:r>
              <a:rPr lang="en-US" sz="700" dirty="0"/>
              <a:t>Formatting printed </a:t>
            </a:r>
            <a:r>
              <a:rPr lang="en-US" sz="700" dirty="0" smtClean="0"/>
              <a:t>output in Serial Monitor</a:t>
            </a:r>
            <a:endParaRPr lang="en-US" sz="700" dirty="0"/>
          </a:p>
          <a:p>
            <a:pPr lvl="0"/>
            <a:r>
              <a:rPr lang="en-US" sz="700" dirty="0"/>
              <a:t>Shifting and </a:t>
            </a:r>
            <a:r>
              <a:rPr lang="en-US" sz="700" dirty="0" smtClean="0"/>
              <a:t>exponents</a:t>
            </a:r>
          </a:p>
          <a:p>
            <a:pPr lvl="0"/>
            <a:r>
              <a:rPr lang="en-US" sz="700" dirty="0" smtClean="0"/>
              <a:t>Bitwise operations and masking</a:t>
            </a:r>
          </a:p>
          <a:p>
            <a:pPr lvl="0"/>
            <a:r>
              <a:rPr lang="en-US" sz="700" dirty="0" smtClean="0"/>
              <a:t>Displaying text on the LED matrix display</a:t>
            </a:r>
            <a:endParaRPr lang="en-US" sz="700" dirty="0"/>
          </a:p>
          <a:p>
            <a:pPr lvl="0"/>
            <a:r>
              <a:rPr lang="en-US" sz="700" dirty="0" smtClean="0"/>
              <a:t>Review of sound wave theory</a:t>
            </a:r>
            <a:endParaRPr lang="en-US" sz="700" dirty="0"/>
          </a:p>
          <a:p>
            <a:pPr lvl="0"/>
            <a:r>
              <a:rPr lang="en-US" sz="700" dirty="0" smtClean="0"/>
              <a:t>Analog vs Pulse Width Modulation</a:t>
            </a:r>
            <a:endParaRPr lang="en-US" sz="700" dirty="0"/>
          </a:p>
          <a:p>
            <a:pPr lvl="0"/>
            <a:r>
              <a:rPr lang="en-US" sz="700" dirty="0" smtClean="0"/>
              <a:t>Producing sound tones with an Arduino microcontroller</a:t>
            </a:r>
            <a:endParaRPr lang="en-US" sz="700" b="1" dirty="0" smtClean="0"/>
          </a:p>
          <a:p>
            <a:pPr marL="0" indent="0">
              <a:buNone/>
            </a:pPr>
            <a:r>
              <a:rPr lang="en-US" sz="700" b="1" dirty="0"/>
              <a:t>Lesson </a:t>
            </a:r>
            <a:r>
              <a:rPr lang="en-US" sz="700" b="1" dirty="0" smtClean="0"/>
              <a:t>9 </a:t>
            </a:r>
            <a:r>
              <a:rPr lang="en-US" sz="700" b="1" dirty="0"/>
              <a:t>– </a:t>
            </a:r>
            <a:r>
              <a:rPr lang="en-US" sz="700" b="1" dirty="0" smtClean="0"/>
              <a:t>Reading </a:t>
            </a:r>
            <a:r>
              <a:rPr lang="en-US" sz="700" b="1" dirty="0" smtClean="0"/>
              <a:t>Analog and Digital pins</a:t>
            </a:r>
            <a:endParaRPr lang="en-US" sz="700" dirty="0"/>
          </a:p>
          <a:p>
            <a:pPr lvl="0"/>
            <a:r>
              <a:rPr lang="en-US" sz="700" dirty="0" smtClean="0"/>
              <a:t>Millis</a:t>
            </a:r>
          </a:p>
          <a:p>
            <a:pPr lvl="0"/>
            <a:r>
              <a:rPr lang="en-US" sz="700" dirty="0" smtClean="0"/>
              <a:t>Reading </a:t>
            </a:r>
            <a:r>
              <a:rPr lang="en-US" sz="700" dirty="0" smtClean="0"/>
              <a:t>buttons</a:t>
            </a:r>
            <a:endParaRPr lang="en-US" sz="700" dirty="0"/>
          </a:p>
          <a:p>
            <a:pPr lvl="0"/>
            <a:r>
              <a:rPr lang="en-US" sz="700" dirty="0" err="1"/>
              <a:t>D</a:t>
            </a:r>
            <a:r>
              <a:rPr lang="en-US" sz="700" dirty="0" err="1" smtClean="0"/>
              <a:t>ebouncing</a:t>
            </a:r>
            <a:r>
              <a:rPr lang="en-US" sz="700" dirty="0" smtClean="0"/>
              <a:t> </a:t>
            </a:r>
            <a:r>
              <a:rPr lang="en-US" sz="700" dirty="0" smtClean="0"/>
              <a:t>buttons</a:t>
            </a:r>
            <a:endParaRPr lang="en-US" sz="700" dirty="0"/>
          </a:p>
          <a:p>
            <a:pPr lvl="0"/>
            <a:r>
              <a:rPr lang="en-US" sz="700" dirty="0" smtClean="0"/>
              <a:t>Reading analog values from a potentiometer</a:t>
            </a:r>
            <a:endParaRPr lang="en-US" sz="700" b="1" dirty="0" smtClean="0"/>
          </a:p>
          <a:p>
            <a:pPr marL="0" indent="0">
              <a:buNone/>
            </a:pPr>
            <a:r>
              <a:rPr lang="en-US" sz="700" b="1" dirty="0" smtClean="0"/>
              <a:t>Lesson 10 </a:t>
            </a:r>
            <a:r>
              <a:rPr lang="en-US" sz="700" b="1" dirty="0"/>
              <a:t>– </a:t>
            </a:r>
            <a:r>
              <a:rPr lang="en-US" sz="700" b="1" dirty="0" smtClean="0"/>
              <a:t>The I2C Bus and Peripherals</a:t>
            </a:r>
            <a:endParaRPr lang="en-US" sz="700" dirty="0"/>
          </a:p>
          <a:p>
            <a:pPr lvl="0"/>
            <a:r>
              <a:rPr lang="en-US" sz="700" dirty="0" smtClean="0"/>
              <a:t>I2C Bus Operation</a:t>
            </a:r>
          </a:p>
          <a:p>
            <a:pPr lvl="0"/>
            <a:r>
              <a:rPr lang="en-US" sz="700" dirty="0" smtClean="0"/>
              <a:t>Initializing </a:t>
            </a:r>
            <a:r>
              <a:rPr lang="en-US" sz="700" dirty="0"/>
              <a:t>the </a:t>
            </a:r>
            <a:r>
              <a:rPr lang="en-US" sz="700" dirty="0" smtClean="0"/>
              <a:t>I2C bus</a:t>
            </a:r>
            <a:endParaRPr lang="en-US" sz="700" dirty="0"/>
          </a:p>
          <a:p>
            <a:pPr lvl="0"/>
            <a:r>
              <a:rPr lang="en-US" sz="700" dirty="0" smtClean="0"/>
              <a:t>Accessing an I2C temperature </a:t>
            </a:r>
            <a:r>
              <a:rPr lang="en-US" sz="700" dirty="0" smtClean="0"/>
              <a:t>sensor</a:t>
            </a:r>
          </a:p>
          <a:p>
            <a:pPr lvl="0"/>
            <a:r>
              <a:rPr lang="en-US" sz="700" dirty="0" smtClean="0"/>
              <a:t>Real Time Clocks</a:t>
            </a:r>
          </a:p>
          <a:p>
            <a:r>
              <a:rPr lang="en-US" sz="700" dirty="0"/>
              <a:t>Time representations and </a:t>
            </a:r>
            <a:r>
              <a:rPr lang="en-US" sz="700" dirty="0" smtClean="0"/>
              <a:t>conversions</a:t>
            </a:r>
          </a:p>
          <a:p>
            <a:pPr lvl="0"/>
            <a:r>
              <a:rPr lang="en-US" sz="700" dirty="0" smtClean="0"/>
              <a:t>Accessing a DS3231 RTC</a:t>
            </a:r>
            <a:endParaRPr lang="en-US" sz="700" dirty="0"/>
          </a:p>
          <a:p>
            <a:pPr marL="0" indent="0">
              <a:buNone/>
            </a:pPr>
            <a:r>
              <a:rPr lang="en-US" sz="700" b="1" dirty="0" smtClean="0"/>
              <a:t>Lesson 11 </a:t>
            </a:r>
            <a:r>
              <a:rPr lang="en-US" sz="700" b="1" dirty="0"/>
              <a:t>–  </a:t>
            </a:r>
            <a:r>
              <a:rPr lang="en-US" sz="700" b="1" dirty="0" smtClean="0"/>
              <a:t>NTP and </a:t>
            </a:r>
            <a:r>
              <a:rPr lang="en-US" sz="700" b="1" dirty="0"/>
              <a:t>Text Management</a:t>
            </a:r>
            <a:endParaRPr lang="en-US" sz="700" dirty="0"/>
          </a:p>
          <a:p>
            <a:pPr lvl="0"/>
            <a:r>
              <a:rPr lang="en-US" sz="700" dirty="0" smtClean="0"/>
              <a:t>Network Time Protocol</a:t>
            </a:r>
          </a:p>
          <a:p>
            <a:pPr lvl="0"/>
            <a:r>
              <a:rPr lang="en-US" sz="700" dirty="0" smtClean="0"/>
              <a:t>Displaying the time on an LED matrix display</a:t>
            </a:r>
          </a:p>
          <a:p>
            <a:pPr lvl="0"/>
            <a:r>
              <a:rPr lang="en-US" sz="700" dirty="0" smtClean="0"/>
              <a:t>Changing </a:t>
            </a:r>
            <a:r>
              <a:rPr lang="en-US" sz="700" dirty="0"/>
              <a:t>the default font</a:t>
            </a:r>
          </a:p>
          <a:p>
            <a:pPr lvl="0"/>
            <a:r>
              <a:rPr lang="en-US" sz="700" dirty="0"/>
              <a:t>Text Effects</a:t>
            </a:r>
          </a:p>
          <a:p>
            <a:pPr lvl="0"/>
            <a:r>
              <a:rPr lang="en-US" sz="700" dirty="0"/>
              <a:t>Using multiple display zones</a:t>
            </a:r>
          </a:p>
          <a:p>
            <a:pPr marL="0" lvl="0" indent="0"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835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Lesson 8 – </a:t>
            </a:r>
            <a:r>
              <a:rPr lang="en-US" sz="2400" dirty="0" smtClean="0"/>
              <a:t>Reading </a:t>
            </a:r>
            <a:r>
              <a:rPr lang="en-US" sz="2400" dirty="0" smtClean="0"/>
              <a:t>Analog and Digital Pins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The </a:t>
            </a:r>
            <a:r>
              <a:rPr lang="en-US" sz="2800" dirty="0" err="1" smtClean="0"/>
              <a:t>millis</a:t>
            </a:r>
            <a:r>
              <a:rPr lang="en-US" sz="2800" dirty="0" smtClean="0"/>
              <a:t>() built-in function</a:t>
            </a:r>
            <a:endParaRPr lang="en-US" sz="2800" dirty="0" smtClean="0"/>
          </a:p>
          <a:p>
            <a:pPr lvl="0"/>
            <a:r>
              <a:rPr lang="en-US" sz="2800" dirty="0" smtClean="0"/>
              <a:t>Setting pin modes (review)</a:t>
            </a:r>
            <a:endParaRPr lang="en-US" sz="2800" dirty="0" smtClean="0"/>
          </a:p>
          <a:p>
            <a:pPr lvl="0"/>
            <a:r>
              <a:rPr lang="en-US" sz="2800" dirty="0" smtClean="0"/>
              <a:t>Reading a digital input</a:t>
            </a:r>
            <a:endParaRPr lang="en-US" sz="2800" dirty="0" smtClean="0"/>
          </a:p>
          <a:p>
            <a:pPr lvl="0"/>
            <a:r>
              <a:rPr lang="en-US" sz="2800" dirty="0" err="1" smtClean="0"/>
              <a:t>Debouncing</a:t>
            </a:r>
            <a:r>
              <a:rPr lang="en-US" sz="2800" dirty="0" smtClean="0"/>
              <a:t> buttons</a:t>
            </a:r>
            <a:endParaRPr lang="en-US" sz="2800" dirty="0"/>
          </a:p>
          <a:p>
            <a:r>
              <a:rPr lang="en-US" sz="2800" dirty="0" smtClean="0"/>
              <a:t>Classroom Exercise – </a:t>
            </a:r>
            <a:r>
              <a:rPr lang="en-US" sz="2800" dirty="0" smtClean="0"/>
              <a:t>Button </a:t>
            </a:r>
            <a:r>
              <a:rPr lang="en-US" sz="2800" dirty="0" err="1" smtClean="0"/>
              <a:t>debouncing</a:t>
            </a:r>
            <a:endParaRPr lang="en-US" sz="2800" dirty="0" smtClean="0"/>
          </a:p>
          <a:p>
            <a:pPr lvl="0"/>
            <a:r>
              <a:rPr lang="en-US" sz="2800" dirty="0" smtClean="0"/>
              <a:t>Analog vs Digital Inputs</a:t>
            </a:r>
            <a:endParaRPr lang="en-US" sz="2800" dirty="0"/>
          </a:p>
          <a:p>
            <a:pPr lvl="0"/>
            <a:r>
              <a:rPr lang="en-US" sz="2800" dirty="0" smtClean="0"/>
              <a:t>ADC resolution and you</a:t>
            </a:r>
            <a:endParaRPr lang="en-US" sz="2800" dirty="0"/>
          </a:p>
          <a:p>
            <a:pPr lvl="0"/>
            <a:r>
              <a:rPr lang="en-US" sz="2800" dirty="0" smtClean="0"/>
              <a:t>Reading A0 on an ESP8266</a:t>
            </a:r>
            <a:endParaRPr lang="en-US" sz="2800" dirty="0"/>
          </a:p>
          <a:p>
            <a:r>
              <a:rPr lang="en-US" sz="2800" dirty="0" smtClean="0"/>
              <a:t>Classroom </a:t>
            </a:r>
            <a:r>
              <a:rPr lang="en-US" sz="2800" dirty="0" smtClean="0"/>
              <a:t>Exercise – Utilizing A0 input to set display brightness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803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smtClean="0"/>
              <a:t>Note On Integer Data Options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We’ve </a:t>
            </a:r>
            <a:r>
              <a:rPr lang="en-US" sz="2000" dirty="0" smtClean="0"/>
              <a:t>already looked at bytes (8 bits) and integers (32 bits on ESP8266, or 4 bytes)</a:t>
            </a:r>
            <a:endParaRPr lang="en-US" sz="2000" i="1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There are some additional data types in Arduino for working with integers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000" dirty="0" smtClean="0"/>
              <a:t>You will often see unsigned numeric data types declared like this: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16_t </a:t>
            </a:r>
            <a:r>
              <a:rPr lang="en-US" sz="20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someinteger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uint8_t </a:t>
            </a:r>
            <a:r>
              <a:rPr lang="en-US" sz="20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somebyte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/>
              <a:t>What are these weird data types? They are used for more clearly declaring unsigned integer variables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You can find these– and more!–  in the </a:t>
            </a:r>
            <a:r>
              <a:rPr lang="en-US" sz="2000" b="1" dirty="0" err="1" smtClean="0">
                <a:solidFill>
                  <a:srgbClr val="00FFFF"/>
                </a:solidFill>
              </a:rPr>
              <a:t>c_types.h</a:t>
            </a:r>
            <a:r>
              <a:rPr lang="en-US" sz="2000" dirty="0" smtClean="0"/>
              <a:t> header file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Linux: </a:t>
            </a:r>
            <a:r>
              <a:rPr lang="en-US" sz="1400" dirty="0">
                <a:solidFill>
                  <a:srgbClr val="00FFFF"/>
                </a:solidFill>
              </a:rPr>
              <a:t>~/.arduino15/packages/esp8266/hardware/esp8266/3.0.2/tools/</a:t>
            </a:r>
            <a:r>
              <a:rPr lang="en-US" sz="1400" dirty="0" err="1">
                <a:solidFill>
                  <a:srgbClr val="00FFFF"/>
                </a:solidFill>
              </a:rPr>
              <a:t>sdk</a:t>
            </a:r>
            <a:r>
              <a:rPr lang="en-US" sz="1400" dirty="0">
                <a:solidFill>
                  <a:srgbClr val="00FFFF"/>
                </a:solidFill>
              </a:rPr>
              <a:t>/include/</a:t>
            </a:r>
            <a:r>
              <a:rPr lang="en-US" sz="1400" dirty="0" err="1">
                <a:solidFill>
                  <a:srgbClr val="00FFFF"/>
                </a:solidFill>
              </a:rPr>
              <a:t>c_types.h</a:t>
            </a:r>
            <a:endParaRPr lang="en-US" sz="2000" dirty="0">
              <a:solidFill>
                <a:srgbClr val="00FFFF"/>
              </a:solidFill>
            </a:endParaRPr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21969"/>
              </p:ext>
            </p:extLst>
          </p:nvPr>
        </p:nvGraphicFramePr>
        <p:xfrm>
          <a:off x="1752600" y="4555175"/>
          <a:ext cx="6096000" cy="138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471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Arduino convention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Traditional C convention</a:t>
                      </a:r>
                      <a:endParaRPr lang="en-US" sz="1600" dirty="0"/>
                    </a:p>
                  </a:txBody>
                  <a:tcPr/>
                </a:tc>
              </a:tr>
              <a:tr h="3471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Uint8_t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byte or unsigned char</a:t>
                      </a:r>
                      <a:endParaRPr lang="en-US" sz="1600" dirty="0"/>
                    </a:p>
                  </a:txBody>
                  <a:tcPr/>
                </a:tc>
              </a:tr>
              <a:tr h="3471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Uint16_t or Uint32_t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unsigned </a:t>
                      </a:r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/>
                </a:tc>
              </a:tr>
              <a:tr h="3471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Uint32_t or Uint64_t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unsigned</a:t>
                      </a:r>
                      <a:r>
                        <a:rPr lang="en-US" sz="1600" baseline="0" dirty="0" smtClean="0"/>
                        <a:t> long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0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millis</a:t>
            </a:r>
            <a:r>
              <a:rPr lang="en-US" sz="3200" dirty="0" smtClean="0"/>
              <a:t>() built-in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rgbClr val="00FFFF"/>
                </a:solidFill>
              </a:rPr>
              <a:t>m</a:t>
            </a:r>
            <a:r>
              <a:rPr lang="en-US" sz="2400" dirty="0" err="1" smtClean="0">
                <a:solidFill>
                  <a:srgbClr val="00FFFF"/>
                </a:solidFill>
              </a:rPr>
              <a:t>illis</a:t>
            </a:r>
            <a:r>
              <a:rPr lang="en-US" sz="2400" dirty="0" smtClean="0">
                <a:solidFill>
                  <a:srgbClr val="00FFFF"/>
                </a:solidFill>
              </a:rPr>
              <a:t>() </a:t>
            </a:r>
            <a:r>
              <a:rPr lang="en-US" sz="2400" dirty="0" smtClean="0"/>
              <a:t>is a built-in function tha</a:t>
            </a:r>
            <a:r>
              <a:rPr lang="en-US" sz="2400" dirty="0" smtClean="0"/>
              <a:t>t returns the number of milliseconds since the last time the processor was started or reset</a:t>
            </a:r>
            <a:r>
              <a:rPr lang="en-US" sz="2400" dirty="0" smtClean="0"/>
              <a:t> </a:t>
            </a:r>
            <a:endParaRPr lang="en-US" sz="2400" i="1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The return value from </a:t>
            </a:r>
            <a:r>
              <a:rPr lang="en-US" sz="2400" dirty="0" err="1" smtClean="0"/>
              <a:t>millis</a:t>
            </a:r>
            <a:r>
              <a:rPr lang="en-US" sz="2400" dirty="0" smtClean="0"/>
              <a:t>() is 64 bits wide; this means you can must use either a long or uint64_t for capturing the value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Thusly: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elapsedtime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elapsedtime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millis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Or: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elapsedtime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elapsedtime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millis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24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Using smaller variable storage will result in a truncated value; this may be desirable in certain cases, but is probably not what you want!</a:t>
            </a:r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36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smtClean="0"/>
              <a:t>Review: Pin Modes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Microcontroller GPIO pins can be configured to </a:t>
            </a:r>
            <a:r>
              <a:rPr lang="en-US" sz="2400" i="1" dirty="0" smtClean="0"/>
              <a:t>either</a:t>
            </a:r>
            <a:r>
              <a:rPr lang="en-US" sz="2400" dirty="0" smtClean="0"/>
              <a:t> send data (OUTPUT mode) or receive data (INPUT mode)</a:t>
            </a:r>
            <a:endParaRPr lang="en-US" sz="2400" i="1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Output pins are declared like this: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(6, OUTPUT);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As you might expect, input pins are declared this way: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(2,INPUT);</a:t>
            </a:r>
            <a:endParaRPr lang="en-US" sz="24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There is an additional mode available for input pins, where an integral (part of the microcontroller </a:t>
            </a:r>
            <a:r>
              <a:rPr lang="en-US" sz="2400" dirty="0" err="1" smtClean="0"/>
              <a:t>SoC</a:t>
            </a:r>
            <a:r>
              <a:rPr lang="en-US" sz="2400" dirty="0" smtClean="0"/>
              <a:t>) pullup resistor can be engaged; doing it this way will “pull up” the input line to the running voltage of the processor: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(1,INPUT_PULLUP);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latter is the preferred way to handle buttons, such that the button is wired to ground and pressing it will drop the input line to zero voltage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124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Read a Button </a:t>
            </a:r>
            <a:r>
              <a:rPr lang="en-US" dirty="0" smtClean="0"/>
              <a:t>– Sketch </a:t>
            </a:r>
            <a:r>
              <a:rPr lang="en-US" dirty="0" smtClean="0"/>
              <a:t>9A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9922"/>
            <a:ext cx="8686800" cy="1173678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Go ahead and load SKETCH9A into your IDE</a:t>
            </a:r>
            <a:endParaRPr lang="en-US" sz="1600" b="1" dirty="0" smtClean="0"/>
          </a:p>
          <a:p>
            <a:r>
              <a:rPr lang="en-US" sz="1600" b="1" dirty="0" smtClean="0"/>
              <a:t>You may recall from the functional diagram of your LED displays that GPIO1 (</a:t>
            </a:r>
            <a:r>
              <a:rPr lang="en-US" sz="1600" b="1" dirty="0" err="1" smtClean="0"/>
              <a:t>Wemos</a:t>
            </a:r>
            <a:r>
              <a:rPr lang="en-US" sz="1600" b="1" dirty="0" smtClean="0"/>
              <a:t> pin D2) is connected to the button on top of your display</a:t>
            </a:r>
          </a:p>
          <a:p>
            <a:r>
              <a:rPr lang="en-US" sz="1600" b="1" dirty="0" smtClean="0"/>
              <a:t>Pins are read with the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igitalRead</a:t>
            </a:r>
            <a:r>
              <a:rPr lang="en-US" sz="16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 smtClean="0"/>
              <a:t> function</a:t>
            </a:r>
            <a:endParaRPr lang="en-US" sz="16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5353" y="2362200"/>
            <a:ext cx="7391400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BUTTON D3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ivalue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1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setup()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erial.begin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(9600);</a:t>
            </a: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(BUTTON,INPUT_PULLUP);</a:t>
            </a: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loop()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ivalue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digitalRead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(BUTTON);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Serial.println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ivalue,DEC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delay(250);</a:t>
            </a:r>
            <a:endParaRPr lang="en-US" sz="11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100" dirty="0" smtClean="0"/>
              <a:t>	</a:t>
            </a:r>
            <a:endParaRPr lang="en-US" sz="11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9125" y="4343400"/>
            <a:ext cx="704353" cy="1143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410200"/>
            <a:ext cx="8686800" cy="1173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Upload the sketch and try pressing the button on your display</a:t>
            </a:r>
          </a:p>
          <a:p>
            <a:r>
              <a:rPr lang="en-US" sz="1600" b="1" dirty="0" smtClean="0"/>
              <a:t>What output do you see in the serial monitor?</a:t>
            </a:r>
          </a:p>
          <a:p>
            <a:r>
              <a:rPr lang="en-US" sz="1600" b="1" dirty="0" smtClean="0"/>
              <a:t>Why are you seeing the output that you are?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607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2438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Buttons use mechanical contacts, and mechanical contacts take some time to “settle” into their final state when actuated. </a:t>
            </a:r>
            <a:endParaRPr lang="en-US" sz="2400" b="1" dirty="0" smtClean="0"/>
          </a:p>
          <a:p>
            <a:r>
              <a:rPr lang="en-US" sz="2400" b="1" dirty="0" smtClean="0"/>
              <a:t>While the settle time of several milliseconds is unnoticeable to us, it’s very noticeable to a computer or microprocessor because of their fast sampling speed</a:t>
            </a:r>
            <a:endParaRPr lang="en-US" sz="2400" b="1" dirty="0" smtClean="0"/>
          </a:p>
          <a:p>
            <a:r>
              <a:rPr lang="en-US" sz="2400" b="1" dirty="0" smtClean="0"/>
              <a:t>The result is that a microcontroller will see a single button press by an operator as multiple button presses and releases as the contacts “bounce” several times before settling into a connected state</a:t>
            </a:r>
            <a:endParaRPr lang="en-US" sz="2400" b="1" dirty="0" smtClean="0"/>
          </a:p>
          <a:p>
            <a:r>
              <a:rPr lang="en-US" sz="2400" b="1" dirty="0" smtClean="0"/>
              <a:t>As a result of this behavior, it </a:t>
            </a:r>
            <a:r>
              <a:rPr lang="en-US" sz="2400" b="1" dirty="0" smtClean="0"/>
              <a:t>becomes necessary to “</a:t>
            </a:r>
            <a:r>
              <a:rPr lang="en-US" sz="2400" b="1" dirty="0" err="1" smtClean="0"/>
              <a:t>debounce</a:t>
            </a:r>
            <a:r>
              <a:rPr lang="en-US" sz="2400" b="1" dirty="0" smtClean="0"/>
              <a:t>” button contacts</a:t>
            </a:r>
          </a:p>
          <a:p>
            <a:r>
              <a:rPr lang="en-US" sz="2400" b="1" dirty="0" err="1" smtClean="0"/>
              <a:t>Debouncing</a:t>
            </a:r>
            <a:r>
              <a:rPr lang="en-US" sz="2400" b="1" dirty="0" smtClean="0"/>
              <a:t> can be performed in hardware (tricky) or in software (much easier and cheaper.)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085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Class Exercise - </a:t>
            </a:r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4953000"/>
          </a:xfrm>
        </p:spPr>
        <p:txBody>
          <a:bodyPr>
            <a:noAutofit/>
          </a:bodyPr>
          <a:lstStyle/>
          <a:p>
            <a:r>
              <a:rPr lang="en-US" b="1" dirty="0" smtClean="0"/>
              <a:t>Class discussion: how can we use software to </a:t>
            </a:r>
            <a:r>
              <a:rPr lang="en-US" b="1" dirty="0" err="1" smtClean="0"/>
              <a:t>debounce</a:t>
            </a:r>
            <a:r>
              <a:rPr lang="en-US" b="1" dirty="0" smtClean="0"/>
              <a:t> a button press – that is, record only the first connection of the contacts?</a:t>
            </a:r>
          </a:p>
          <a:p>
            <a:r>
              <a:rPr lang="en-US" b="1" dirty="0" smtClean="0"/>
              <a:t>Go ahead and modify your sketch to use one of the ways that was discussed</a:t>
            </a:r>
          </a:p>
          <a:p>
            <a:r>
              <a:rPr lang="en-US" b="1" dirty="0" smtClean="0"/>
              <a:t>Did it work? If so, why not?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124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1168</Words>
  <Application>Microsoft Office PowerPoint</Application>
  <PresentationFormat>On-screen Show (4:3)</PresentationFormat>
  <Paragraphs>212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SEICHE 2022 Basic Arduino Programming</vt:lpstr>
      <vt:lpstr>Lesson Plan Overview</vt:lpstr>
      <vt:lpstr>Lesson 8 – Reading Analog and Digital Pins</vt:lpstr>
      <vt:lpstr>Note On Integer Data Options</vt:lpstr>
      <vt:lpstr>The millis() built-in function</vt:lpstr>
      <vt:lpstr>Review: Pin Modes</vt:lpstr>
      <vt:lpstr>Read a Button – Sketch 9A</vt:lpstr>
      <vt:lpstr>Debouncing Buttons</vt:lpstr>
      <vt:lpstr>Class Exercise - Debouncing</vt:lpstr>
      <vt:lpstr>Analog vs Digital Inputs</vt:lpstr>
      <vt:lpstr>Reading Analog Inputs</vt:lpstr>
      <vt:lpstr>Read Analog Input – Sketch 9B</vt:lpstr>
      <vt:lpstr>CLASS ASSIGNMENT</vt:lpstr>
      <vt:lpstr>Formal End of Lesson 9</vt:lpstr>
      <vt:lpstr>LESSON REFERENCE</vt:lpstr>
      <vt:lpstr>LESSON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PFROMMEYER</dc:creator>
  <cp:lastModifiedBy>PFROMMEYER</cp:lastModifiedBy>
  <cp:revision>111</cp:revision>
  <cp:lastPrinted>2022-09-13T17:17:03Z</cp:lastPrinted>
  <dcterms:created xsi:type="dcterms:W3CDTF">2022-02-01T06:18:00Z</dcterms:created>
  <dcterms:modified xsi:type="dcterms:W3CDTF">2022-11-15T18:18:06Z</dcterms:modified>
</cp:coreProperties>
</file>