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 Slab"/>
      <p:regular r:id="rId25"/>
      <p:bold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Roboto Medium"/>
      <p:regular r:id="rId31"/>
      <p:bold r:id="rId32"/>
      <p:italic r:id="rId33"/>
      <p:boldItalic r:id="rId34"/>
    </p:embeddedFont>
    <p:embeddedFont>
      <p:font typeface="Montserrat"/>
      <p:regular r:id="rId35"/>
      <p:bold r:id="rId36"/>
      <p:italic r:id="rId37"/>
      <p:boldItalic r:id="rId38"/>
    </p:embeddedFont>
    <p:embeddedFont>
      <p:font typeface="Merriweather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bold.fntdata"/><Relationship Id="rId20" Type="http://schemas.openxmlformats.org/officeDocument/2006/relationships/slide" Target="slides/slide15.xml"/><Relationship Id="rId42" Type="http://schemas.openxmlformats.org/officeDocument/2006/relationships/font" Target="fonts/Merriweather-boldItalic.fntdata"/><Relationship Id="rId41" Type="http://schemas.openxmlformats.org/officeDocument/2006/relationships/font" Target="fonts/Merriweather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-bold.fntdata"/><Relationship Id="rId25" Type="http://schemas.openxmlformats.org/officeDocument/2006/relationships/font" Target="fonts/RobotoSlab-regular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edium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Medium-italic.fntdata"/><Relationship Id="rId10" Type="http://schemas.openxmlformats.org/officeDocument/2006/relationships/slide" Target="slides/slide5.xml"/><Relationship Id="rId32" Type="http://schemas.openxmlformats.org/officeDocument/2006/relationships/font" Target="fonts/RobotoMedium-bold.fntdata"/><Relationship Id="rId13" Type="http://schemas.openxmlformats.org/officeDocument/2006/relationships/slide" Target="slides/slide8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34" Type="http://schemas.openxmlformats.org/officeDocument/2006/relationships/font" Target="fonts/RobotoMedium-bold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bold.fntdata"/><Relationship Id="rId17" Type="http://schemas.openxmlformats.org/officeDocument/2006/relationships/slide" Target="slides/slide12.xml"/><Relationship Id="rId39" Type="http://schemas.openxmlformats.org/officeDocument/2006/relationships/font" Target="fonts/Merriweather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e83d13c4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e83d13c4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Cory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f57af770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f57af770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Cory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e83d13c4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e83d13c4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f6b45cb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f6b45cb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maria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f6b45cbf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f6b45cbf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f6dc33a6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1f6dc33a6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f6dc33a6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1f6dc33a6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e83d13c4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1e83d13c4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f76e3d5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1f76e3d5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e83d13c4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1e83d13c4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f51d2f1ed_0_2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f51d2f1ed_0_2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papo pepooo parapapapapa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e83d13c4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e83d13c4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f51d2f1ed_0_1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f51d2f1ed_0_1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f51d2f1ed_0_2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f51d2f1ed_0_2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f51d2f1ed_0_2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f51d2f1ed_0_2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f51d2f1ed_0_2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f51d2f1ed_0_2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f57af77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f57af77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Cory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f57af770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f57af770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Cory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Montserrat"/>
                <a:ea typeface="Montserrat"/>
                <a:cs typeface="Montserrat"/>
                <a:sym typeface="Montserrat"/>
              </a:rPr>
              <a:t>Rubrica </a:t>
            </a:r>
            <a:r>
              <a:rPr b="1" lang="it">
                <a:latin typeface="Montserrat"/>
                <a:ea typeface="Montserrat"/>
                <a:cs typeface="Montserrat"/>
                <a:sym typeface="Montserrat"/>
              </a:rPr>
              <a:t>telefonica</a:t>
            </a:r>
            <a:r>
              <a:rPr b="1" lang="it">
                <a:latin typeface="Montserrat"/>
                <a:ea typeface="Montserrat"/>
                <a:cs typeface="Montserrat"/>
                <a:sym typeface="Montserrat"/>
              </a:rPr>
              <a:t> ed e-mail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265500" y="2803075"/>
            <a:ext cx="3457500" cy="2065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Gruppo 03</a:t>
            </a: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Ursula Giovanna Iannone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Maria Pia Pagano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Cory Senatore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Mario Stanco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675" y="930475"/>
            <a:ext cx="4404824" cy="32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2920">
                <a:latin typeface="Merriweather"/>
                <a:ea typeface="Merriweather"/>
                <a:cs typeface="Merriweather"/>
                <a:sym typeface="Merriweather"/>
              </a:rPr>
              <a:t>Design</a:t>
            </a:r>
            <a:endParaRPr b="1" sz="292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311700" y="1496425"/>
            <a:ext cx="826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Nella fase di Design, sono state adottate decisioni progettuali che potessero rispettare i principi di buona progettazione.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Tali decisioni hanno portato alla realizzazione dei seguenti strumenti visivi: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it" u="sng"/>
              <a:t>Diagramma delle classi</a:t>
            </a:r>
            <a:r>
              <a:rPr lang="it"/>
              <a:t>, insieme a una descrizione dettagliata di queste ed una valutazione di coesione ed accoppiamento.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it" u="sng"/>
              <a:t>Diagrammi di sequenza</a:t>
            </a:r>
            <a:r>
              <a:rPr lang="it"/>
              <a:t>, insieme a una breve descrizione.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882050" y="1792700"/>
            <a:ext cx="4909200" cy="12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2920">
                <a:latin typeface="Roboto"/>
                <a:ea typeface="Roboto"/>
                <a:cs typeface="Roboto"/>
                <a:sym typeface="Roboto"/>
              </a:rPr>
              <a:t>Pattern MVC: </a:t>
            </a:r>
            <a:endParaRPr b="1" sz="292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2920">
                <a:latin typeface="Roboto"/>
                <a:ea typeface="Roboto"/>
                <a:cs typeface="Roboto"/>
                <a:sym typeface="Roboto"/>
              </a:rPr>
              <a:t>Model-View-Controller</a:t>
            </a:r>
            <a:endParaRPr b="1" sz="292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3"/>
          <p:cNvSpPr txBox="1"/>
          <p:nvPr>
            <p:ph idx="4294967295" type="body"/>
          </p:nvPr>
        </p:nvSpPr>
        <p:spPr>
          <a:xfrm>
            <a:off x="327450" y="3059000"/>
            <a:ext cx="8489100" cy="17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prima scelta operata è stata quella dello </a:t>
            </a:r>
            <a:r>
              <a:rPr i="1" lang="it"/>
              <a:t>stile architetturale</a:t>
            </a:r>
            <a:r>
              <a:rPr lang="it"/>
              <a:t>, punto di partenza essenziale per le attività di progettazione successive. 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Linguaggio di programmazione orientato agli oggetti, </a:t>
            </a:r>
            <a:r>
              <a:rPr i="1" lang="it"/>
              <a:t>Java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Realizzazione della </a:t>
            </a:r>
            <a:r>
              <a:rPr i="1" lang="it"/>
              <a:t>Graphical User Interface</a:t>
            </a:r>
            <a:endParaRPr i="1"/>
          </a:p>
        </p:txBody>
      </p:sp>
      <p:pic>
        <p:nvPicPr>
          <p:cNvPr id="155" name="Google Shape;155;p23"/>
          <p:cNvPicPr preferRelativeResize="0"/>
          <p:nvPr/>
        </p:nvPicPr>
        <p:blipFill rotWithShape="1">
          <a:blip r:embed="rId3">
            <a:alphaModFix/>
          </a:blip>
          <a:srcRect b="4198" l="2043" r="2908" t="6849"/>
          <a:stretch/>
        </p:blipFill>
        <p:spPr>
          <a:xfrm>
            <a:off x="327450" y="374475"/>
            <a:ext cx="4317000" cy="1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2920">
                <a:latin typeface="Roboto"/>
                <a:ea typeface="Roboto"/>
                <a:cs typeface="Roboto"/>
                <a:sym typeface="Roboto"/>
              </a:rPr>
              <a:t>Design di dettaglio</a:t>
            </a:r>
            <a:endParaRPr b="1" sz="292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Sono stati realizzati gli scheletri delle classi (utili anche per la generazione automatica del diagramma delle classi, tramite easyUML) e tramite doxygen si è generata la documentazione adeguata delle interfacce pubbliche.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70200" y="3839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Diagramma delle classi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-10359150" y="11677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525" y="1289376"/>
            <a:ext cx="6241550" cy="3612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25"/>
          <p:cNvCxnSpPr/>
          <p:nvPr/>
        </p:nvCxnSpPr>
        <p:spPr>
          <a:xfrm flipH="1">
            <a:off x="1262450" y="1167725"/>
            <a:ext cx="25800" cy="3330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5"/>
          <p:cNvCxnSpPr/>
          <p:nvPr/>
        </p:nvCxnSpPr>
        <p:spPr>
          <a:xfrm flipH="1">
            <a:off x="7820350" y="1788700"/>
            <a:ext cx="35400" cy="3254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94598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5366250" y="310250"/>
            <a:ext cx="3493200" cy="3078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Abbiamo scelto di nominare la classe che rappresenta la nostra rubrica ContactList e per il singolo contatto di utilizzare la classe Contact. 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È possibile interagire con la Rubrica, usufruendo dei servizi offerti e citati nei requisiti funzionali, grazie alle classi View e Controller.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25" y="1716350"/>
            <a:ext cx="5319683" cy="307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/>
          <p:nvPr/>
        </p:nvSpPr>
        <p:spPr>
          <a:xfrm rot="1984915">
            <a:off x="5462533" y="3589187"/>
            <a:ext cx="1042618" cy="1042618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D5CD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309975" y="4023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 scelta dello scheletro delle classi si basa sull’utilizzo di relazioni d’associazione.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it"/>
              <a:t>Associazione</a:t>
            </a:r>
            <a:r>
              <a:rPr lang="it"/>
              <a:t>: un oggetto di una classe mantiene un riferimento a un oggetto dell’altra per poter svolgere il proprio lavoro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it"/>
              <a:t>Aggregazione</a:t>
            </a:r>
            <a:r>
              <a:rPr lang="it"/>
              <a:t>: un caso speciale di associazione in cui una classe rappresenta un insieme di parti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• una relazione "parte di"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• Indicato da un diamante vuoto sul lato della collezione.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7"/>
          <p:cNvSpPr/>
          <p:nvPr/>
        </p:nvSpPr>
        <p:spPr>
          <a:xfrm>
            <a:off x="50175" y="1805425"/>
            <a:ext cx="259800" cy="2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D5CD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7"/>
          <p:cNvSpPr/>
          <p:nvPr/>
        </p:nvSpPr>
        <p:spPr>
          <a:xfrm>
            <a:off x="50175" y="2435400"/>
            <a:ext cx="259800" cy="2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D5CD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Diagrammi di sequenza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387900" y="13594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highlight>
                  <a:schemeClr val="lt1"/>
                </a:highlight>
              </a:rPr>
              <a:t>Dal diagramma delle classi, scendendo nel dettaglio, abbiamo creato i diagrammi di sequenza.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highlight>
                  <a:schemeClr val="lt1"/>
                </a:highlight>
              </a:rPr>
              <a:t>Essi descrivono il modo in cui le classi ed i gruppi di oggetti interagiscono tra loro concentrandosi sulla sequenza dei messaggi tra gli oggetti.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highlight>
                  <a:schemeClr val="lt1"/>
                </a:highlight>
              </a:rPr>
              <a:t>Per ogni requisito funzionale è stato implementato il </a:t>
            </a:r>
            <a:r>
              <a:rPr lang="it">
                <a:highlight>
                  <a:schemeClr val="lt1"/>
                </a:highlight>
              </a:rPr>
              <a:t>rispettivo</a:t>
            </a:r>
            <a:r>
              <a:rPr lang="it">
                <a:highlight>
                  <a:schemeClr val="lt1"/>
                </a:highlight>
              </a:rPr>
              <a:t> diagramma di sequenza così da descriverne il comportamento all’interno del sistema.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highlight>
                  <a:schemeClr val="lt1"/>
                </a:highlight>
              </a:rPr>
              <a:t>Nei diagrammi il tempo avanza dall’alto verso il basso ed i messaggi tra gli oggetti sono rappresentati mediante frecce che indicano la direzione in cui viaggia il messaggio 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020">
                <a:latin typeface="Roboto"/>
                <a:ea typeface="Roboto"/>
                <a:cs typeface="Roboto"/>
                <a:sym typeface="Roboto"/>
              </a:rPr>
              <a:t>Implementazione e testing</a:t>
            </a:r>
            <a:endParaRPr b="1" sz="302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Abbiamo implementato le classi, precedentemente progettate, tramite la piattaforma di condivisione di codice GitHub.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Durante l’implementazione, abbiamo ritenuto opportuna la suddivisione dell’unico iniziale Controller in tre controller separati, rispettivamente uno per ogni View del programma.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Dopo l’ultimazione del codice dei vari package (Model, View, Controller) abbiamo proceduto con la creazione del codice dei test.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Roboto"/>
                <a:ea typeface="Roboto"/>
                <a:cs typeface="Roboto"/>
                <a:sym typeface="Roboto"/>
              </a:rPr>
              <a:t>Il testing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Sono state implementate due classi per il test del model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ContactTest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ContactListTest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Hanno lo scopo di verificare il corretto funzionamento dei metodi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Per gli altri package il test è stato effettuato manualmente e a tale scopo è stato creato un file .csv per testare le principali funzionalità della rubrica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aseline="30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2920"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92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98494"/>
            <a:ext cx="4098226" cy="3061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7864" y="1489825"/>
            <a:ext cx="4098236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4"/>
          <p:cNvGrpSpPr/>
          <p:nvPr/>
        </p:nvGrpSpPr>
        <p:grpSpPr>
          <a:xfrm>
            <a:off x="5632317" y="1189775"/>
            <a:ext cx="3305700" cy="3483050"/>
            <a:chOff x="5632317" y="1189775"/>
            <a:chExt cx="3305700" cy="3483050"/>
          </a:xfrm>
        </p:grpSpPr>
        <p:sp>
          <p:nvSpPr>
            <p:cNvPr id="72" name="Google Shape;72;p14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Implementazione e testing</a:t>
              </a:r>
              <a:endPara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La fase di implementazione consiste nello sviluppo vero e proprio del software, in cui il progetto definito nelle fasi di design viene tradotto in codice eseguibile che viene successivamente testato.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it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Implementazione delle classi;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it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Implementazione</a:t>
              </a:r>
              <a:r>
                <a:rPr lang="it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dei test.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4" name="Google Shape;74;p14"/>
          <p:cNvGrpSpPr/>
          <p:nvPr/>
        </p:nvGrpSpPr>
        <p:grpSpPr>
          <a:xfrm>
            <a:off x="0" y="1189989"/>
            <a:ext cx="3546900" cy="3482836"/>
            <a:chOff x="0" y="1189989"/>
            <a:chExt cx="3546900" cy="3482836"/>
          </a:xfrm>
        </p:grpSpPr>
        <p:sp>
          <p:nvSpPr>
            <p:cNvPr id="75" name="Google Shape;75;p14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Analisi dei requisiti</a:t>
              </a:r>
              <a:endPara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6" name="Google Shape;76;p14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L’analisi dei requisiti rappresenta la prima fase di sviluppo di un software che comprende: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it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Individuazione e </a:t>
              </a:r>
              <a:r>
                <a:rPr lang="it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classificazione dei</a:t>
              </a:r>
              <a:r>
                <a:rPr lang="it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requisiti;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it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Individuazione dei casi d’uso;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it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Diagrammi UML dei casi d’uso.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" name="Google Shape;77;p14"/>
          <p:cNvGrpSpPr/>
          <p:nvPr/>
        </p:nvGrpSpPr>
        <p:grpSpPr>
          <a:xfrm>
            <a:off x="2944200" y="1189775"/>
            <a:ext cx="3142500" cy="3483050"/>
            <a:chOff x="2944200" y="1189775"/>
            <a:chExt cx="3142500" cy="3483050"/>
          </a:xfrm>
        </p:grpSpPr>
        <p:sp>
          <p:nvSpPr>
            <p:cNvPr id="78" name="Google Shape;78;p14"/>
            <p:cNvSpPr/>
            <p:nvPr/>
          </p:nvSpPr>
          <p:spPr>
            <a:xfrm>
              <a:off x="2944200" y="1189775"/>
              <a:ext cx="3142500" cy="669000"/>
            </a:xfrm>
            <a:prstGeom prst="chevron">
              <a:avLst>
                <a:gd fmla="val 50000" name="adj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Design </a:t>
              </a:r>
              <a:r>
                <a:rPr lang="it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 dettaglio</a:t>
              </a:r>
              <a:endPara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it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La fase di design delinea la struttura e lo scheletro del software, specificandone i componenti e definendo come questi interagiscono tra loro.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it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Definizione dei package e delle classi;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it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Diagrammi di sequenza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2920">
                <a:latin typeface="Roboto"/>
                <a:ea typeface="Roboto"/>
                <a:cs typeface="Roboto"/>
                <a:sym typeface="Roboto"/>
              </a:rPr>
              <a:t>Analisi dei requisiti</a:t>
            </a:r>
            <a:endParaRPr b="1" sz="292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87900" y="1321125"/>
            <a:ext cx="83682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it" sz="1595"/>
              <a:t>La realizzazione del software ha avuto inizio con l’individuazione dei requisiti richiesti per il progetto a cui abbiamo aggiunto, analizzando il problema, altre funzionalità.</a:t>
            </a:r>
            <a:endParaRPr sz="1595"/>
          </a:p>
        </p:txBody>
      </p:sp>
      <p:sp>
        <p:nvSpPr>
          <p:cNvPr id="86" name="Google Shape;86;p15"/>
          <p:cNvSpPr txBox="1"/>
          <p:nvPr/>
        </p:nvSpPr>
        <p:spPr>
          <a:xfrm>
            <a:off x="1369000" y="2722600"/>
            <a:ext cx="1755900" cy="10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4694400" y="2656125"/>
            <a:ext cx="4225200" cy="10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4166050" y="3204450"/>
            <a:ext cx="26883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387900" y="2489650"/>
            <a:ext cx="8520600" cy="10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it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Quali sono le richieste del  committente?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it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Quali funzionalità non richieste potrebbero essere utili?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it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Quali sono le garanzie prestazionali che il nostro software dovrebbe fornire?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6"/>
          <p:cNvGrpSpPr/>
          <p:nvPr/>
        </p:nvGrpSpPr>
        <p:grpSpPr>
          <a:xfrm>
            <a:off x="3050513" y="895557"/>
            <a:ext cx="3339000" cy="3339000"/>
            <a:chOff x="2902488" y="902232"/>
            <a:chExt cx="3339000" cy="3339000"/>
          </a:xfrm>
        </p:grpSpPr>
        <p:sp>
          <p:nvSpPr>
            <p:cNvPr id="95" name="Google Shape;95;p16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rgbClr val="1D7E75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3123875" y="1123625"/>
              <a:ext cx="2896500" cy="2896200"/>
            </a:xfrm>
            <a:prstGeom prst="pie">
              <a:avLst>
                <a:gd fmla="val 2689583" name="adj1"/>
                <a:gd fmla="val 13510993" name="adj2"/>
              </a:avLst>
            </a:prstGeom>
            <a:solidFill>
              <a:srgbClr val="83E3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Google Shape;97;p16"/>
          <p:cNvGrpSpPr/>
          <p:nvPr/>
        </p:nvGrpSpPr>
        <p:grpSpPr>
          <a:xfrm>
            <a:off x="3812063" y="1657107"/>
            <a:ext cx="1815900" cy="1815900"/>
            <a:chOff x="3664038" y="1663782"/>
            <a:chExt cx="1815900" cy="1815900"/>
          </a:xfrm>
        </p:grpSpPr>
        <p:sp>
          <p:nvSpPr>
            <p:cNvPr id="98" name="Google Shape;98;p16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6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REQUISITI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" name="Google Shape;100;p16"/>
          <p:cNvGrpSpPr/>
          <p:nvPr/>
        </p:nvGrpSpPr>
        <p:grpSpPr>
          <a:xfrm>
            <a:off x="3007898" y="847296"/>
            <a:ext cx="1068600" cy="1068600"/>
            <a:chOff x="2859873" y="853971"/>
            <a:chExt cx="1068600" cy="1068600"/>
          </a:xfrm>
        </p:grpSpPr>
        <p:sp>
          <p:nvSpPr>
            <p:cNvPr id="101" name="Google Shape;101;p16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FUNZIONALI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" name="Google Shape;103;p16"/>
          <p:cNvGrpSpPr/>
          <p:nvPr/>
        </p:nvGrpSpPr>
        <p:grpSpPr>
          <a:xfrm>
            <a:off x="5362473" y="3227603"/>
            <a:ext cx="1068600" cy="1068600"/>
            <a:chOff x="5214448" y="3234278"/>
            <a:chExt cx="1068600" cy="1068600"/>
          </a:xfrm>
        </p:grpSpPr>
        <p:sp>
          <p:nvSpPr>
            <p:cNvPr id="104" name="Google Shape;104;p16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NON FUNZIONALI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6" name="Google Shape;106;p16"/>
          <p:cNvSpPr txBox="1"/>
          <p:nvPr/>
        </p:nvSpPr>
        <p:spPr>
          <a:xfrm>
            <a:off x="112925" y="384725"/>
            <a:ext cx="2937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6099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Gestione dei Contatti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17475" lvl="1" marL="63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Inserimento e modifica;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8609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Ricerca;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8609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Filtri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17475" lvl="1" marL="63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Preferiti, per numero di telefono o per e-mail;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8609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Ordinamento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17475" lvl="1" marL="63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Alfabetico per nome o </a:t>
            </a:r>
            <a:r>
              <a:rPr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cognome;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8609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Importazione;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8609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Esportazione;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8609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Eliminazione Contatti;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6431075" y="3283700"/>
            <a:ext cx="22998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Usabilità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Modularità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Testabilità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435425" y="1056275"/>
            <a:ext cx="8034900" cy="3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➔"/>
            </a:pPr>
            <a:r>
              <a:rPr b="1" lang="it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 priorità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Indica l’ordine effettivo con cui si andranno a soddisfare i requisiti: in primis verranno realizzati i requisiti ad alta priorità; successivamente, in base a fattori come le risorse economiche e tempo disponibile, si andranno a completare i requisiti di media e bassa priorità.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➔"/>
            </a:pPr>
            <a:r>
              <a:rPr b="1" lang="it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 Business value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it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Must Have: se il requisito non è soddisfatto, il sistema non è utilizzabile.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it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Should Have: importante, ma non comporta un fallimento se omesso.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it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Nice to have</a:t>
            </a:r>
            <a:r>
              <a:rPr lang="i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it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 soddisfare solo se non richiede grandi sforzi.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➔"/>
            </a:pPr>
            <a:r>
              <a:rPr b="1" lang="it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 Rischio tecnico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Indica i possibili ostacoli o problemi legati all'implementazione tecnica di ciascuna funzionalità del sistema che possono derivare da fattori come le limitazioni nelle tecnologie, dalle tempistiche e budget e dalle competenze del team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435425" y="430400"/>
            <a:ext cx="87087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Abbiamo quindi numerato i requisiti ed effettuato delle categorizzazioni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13" y="1322175"/>
            <a:ext cx="4311382" cy="10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1320713"/>
            <a:ext cx="4311375" cy="1041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99" y="2884675"/>
            <a:ext cx="4311376" cy="1196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6">
            <a:alphaModFix/>
          </a:blip>
          <a:srcRect b="0" l="1468" r="0" t="0"/>
          <a:stretch/>
        </p:blipFill>
        <p:spPr>
          <a:xfrm>
            <a:off x="163125" y="2884675"/>
            <a:ext cx="4311376" cy="1041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188025" y="422775"/>
            <a:ext cx="77697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Dopo aver </a:t>
            </a:r>
            <a:r>
              <a:rPr lang="it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individuato</a:t>
            </a:r>
            <a:r>
              <a:rPr lang="it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tutti i requisiti ed averli categorizzati abbiamo descritto il business flow dei </a:t>
            </a:r>
            <a:r>
              <a:rPr lang="it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requisiti</a:t>
            </a:r>
            <a:r>
              <a:rPr lang="it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funzionali.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1292400" y="1553950"/>
            <a:ext cx="6559200" cy="2957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100">
                <a:latin typeface="Merriweather"/>
                <a:ea typeface="Merriweather"/>
                <a:cs typeface="Merriweather"/>
                <a:sym typeface="Merriweather"/>
              </a:rPr>
              <a:t>RF01 - Gestione dei Contatti</a:t>
            </a:r>
            <a:endParaRPr b="1"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100">
                <a:latin typeface="Merriweather"/>
                <a:ea typeface="Merriweather"/>
                <a:cs typeface="Merriweather"/>
                <a:sym typeface="Merriweather"/>
              </a:rPr>
              <a:t>L'utente può accedere alla rubrica per inserire (</a:t>
            </a:r>
            <a:r>
              <a:rPr b="1" lang="it" sz="1100">
                <a:latin typeface="Merriweather"/>
                <a:ea typeface="Merriweather"/>
                <a:cs typeface="Merriweather"/>
                <a:sym typeface="Merriweather"/>
              </a:rPr>
              <a:t>RF01.a</a:t>
            </a:r>
            <a:r>
              <a:rPr lang="it" sz="1100">
                <a:latin typeface="Merriweather"/>
                <a:ea typeface="Merriweather"/>
                <a:cs typeface="Merriweather"/>
                <a:sym typeface="Merriweather"/>
              </a:rPr>
              <a:t>) o modificare (</a:t>
            </a:r>
            <a:r>
              <a:rPr b="1" lang="it" sz="1100">
                <a:latin typeface="Merriweather"/>
                <a:ea typeface="Merriweather"/>
                <a:cs typeface="Merriweather"/>
                <a:sym typeface="Merriweather"/>
              </a:rPr>
              <a:t>RF01.b</a:t>
            </a:r>
            <a:r>
              <a:rPr lang="it" sz="1100">
                <a:latin typeface="Merriweather"/>
                <a:ea typeface="Merriweather"/>
                <a:cs typeface="Merriweather"/>
                <a:sym typeface="Merriweather"/>
              </a:rPr>
              <a:t>) un contatto. È richiesto l'inserimento obbligatorio di almeno uno tra il nome e il cognome del contatto. Il sistema effettua una verifica per accertarsi che almeno uno dei due campi sia stato compilato.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100">
                <a:latin typeface="Merriweather"/>
                <a:ea typeface="Merriweather"/>
                <a:cs typeface="Merriweather"/>
                <a:sym typeface="Merriweather"/>
              </a:rPr>
              <a:t>L'utente ha la possibilità di aggiungere o modificare il numero di telefono e l'indirizzo email associati al contatto. In alternativa, può inserire informazioni aggiuntive utili per una profilazione più dettagliata del contatto, come il nome dell'azienda per cui il contatto lavora o presta servizio, l'IBAN o il sito web.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100">
                <a:latin typeface="Merriweather"/>
                <a:ea typeface="Merriweather"/>
                <a:cs typeface="Merriweather"/>
                <a:sym typeface="Merriweather"/>
              </a:rPr>
              <a:t>È inoltre disponibile un campo "note", che consente all'utente di aggiungere annotazioni specifiche relative al contatto. L'utente può anche specificare se il contatto appartenga alla lista dei preferiti.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87900" y="1321125"/>
            <a:ext cx="8368200" cy="12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L’analisi dei requisiti si è conclusa con la descrizione dettagliata dei casi d’uso, il loro flusso degli eventi (e degli eventi alternativi) e il rispettivo diagramma.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Gli scenari di funzionamento individuati sono: </a:t>
            </a:r>
            <a:endParaRPr/>
          </a:p>
        </p:txBody>
      </p:sp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2920">
                <a:latin typeface="Roboto"/>
                <a:ea typeface="Roboto"/>
                <a:cs typeface="Roboto"/>
                <a:sym typeface="Roboto"/>
              </a:rPr>
              <a:t>Casi d’uso</a:t>
            </a:r>
            <a:endParaRPr b="1" sz="292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1369000" y="2722600"/>
            <a:ext cx="1755900" cy="10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591150" y="2571750"/>
            <a:ext cx="4225200" cy="20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Inserisci contatto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Modifica contatto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Ricerca di un contatto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Filtra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4727225" y="2571750"/>
            <a:ext cx="4225200" cy="20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Ordina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Importa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Esporta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it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Elimina contatto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81150" y="1411475"/>
            <a:ext cx="3297900" cy="3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Tramite </a:t>
            </a:r>
            <a:r>
              <a:rPr i="1" lang="it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PlantUML</a:t>
            </a:r>
            <a:r>
              <a:rPr i="1" lang="it">
                <a:solidFill>
                  <a:schemeClr val="lt1"/>
                </a:solidFill>
              </a:rPr>
              <a:t> </a:t>
            </a:r>
            <a:r>
              <a:rPr lang="it">
                <a:solidFill>
                  <a:schemeClr val="lt1"/>
                </a:solidFill>
              </a:rPr>
              <a:t>abbiamo realizzato la vista di insieme dei casi d’uso: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>
                <a:solidFill>
                  <a:schemeClr val="lt1"/>
                </a:solidFill>
              </a:rPr>
              <a:t>Attore: Utente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>
                <a:solidFill>
                  <a:schemeClr val="lt1"/>
                </a:solidFill>
              </a:rPr>
              <a:t>Suddivisione visiva dei casi d’uso in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it">
                <a:solidFill>
                  <a:schemeClr val="lt1"/>
                </a:solidFill>
              </a:rPr>
              <a:t>Operazioni sulla rubrica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it">
                <a:solidFill>
                  <a:schemeClr val="lt1"/>
                </a:solidFill>
              </a:rPr>
              <a:t>Operazioni sul singolo contatto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it">
                <a:solidFill>
                  <a:schemeClr val="lt1"/>
                </a:solidFill>
              </a:rPr>
              <a:t>Flussi di eventi “eccezionali” e “inclusi”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214275"/>
            <a:ext cx="3648900" cy="104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292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Diagramma dei c</a:t>
            </a:r>
            <a:r>
              <a:rPr b="1" lang="it" sz="292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asi d’uso</a:t>
            </a:r>
            <a:endParaRPr b="1" sz="292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