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0C5F0-AF91-804F-9F06-08FB22E486C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441E0-3D09-4E4D-A2BD-93CD1071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7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441E0-3D09-4E4D-A2BD-93CD10713E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9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4C06-0ED2-BE45-B69A-D64C44485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9BA04-E917-5947-8900-09336BA5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7847-474C-F946-B063-98C61422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99C3-83C4-614E-8DBE-334EEDBD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150C-FDFB-294B-B0E0-228532B2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6C56-A835-7046-9079-B65D23E3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A9A3B-AFB4-A742-AD06-CDE52F683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6ED9-3FD1-3449-903D-FF1DB2E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D74B8-1E46-8B4D-9411-562C0C4C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20B8-0E7B-9C46-A341-5F7F07C2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5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05BB1-613A-1A4B-9CD6-A38BC182F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5ED6B-EECF-5A42-9927-6102DA1F1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800F-75B0-0844-B9F8-25285BD5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5F86-6358-5342-9876-8622C904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4A38-A3C9-4D4A-A178-F629B39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5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DAAB-1B48-A049-A9D8-BD51175E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4CDC-B6B0-1C40-AB69-F2FA7501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243A-8AA7-8F41-BBCF-B6FE3D92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78A4-B1D5-8847-A10D-B81DC46F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9A9D-0696-BF43-A96C-64725AEA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2CA8-50CC-874E-AE6A-BF0F27B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FB734-13A0-0D45-81A7-A05205A82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909C-4710-3040-BA67-0CE22EB1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E7B1-81B7-0445-8689-B7885C85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E7C2-B00B-A44C-B48C-6EA5467A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F886-1B64-8E49-A6D9-ABDE9C3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697A-BA7B-4A41-B40D-B1B65F1B0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430D0-50F8-3F44-8F1C-A0987BECD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30DF-A93F-D64C-8EC1-E665059E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8C94B-A448-2742-B4DC-5A129336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593A-77FF-154B-A265-3E8172F3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DF03-2367-0E41-BA72-408D2D28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7255A-C327-F94F-9529-BE65D407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7E62-3D4C-174E-9260-2A89C95F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B9AB-3E59-5140-9B30-966FD71EE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5ABD9-0658-C141-B1AF-EC9FF6F7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38BA3-B7CF-6D4F-8A14-656B1598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2BD76-B830-1A49-9FE3-38765330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54EDA-5FC4-B348-9D1C-CD7DFFB8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FF84-CAEA-1E46-8D21-7F30F1D2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2315C-DCB7-3247-BBC5-89B60FE7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4A756-0E07-BC49-908F-98A99D48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07CF-97E3-DC46-8235-D60ED8B3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9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B12CF-193E-454E-996B-CD4D1039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12773-9C6C-6E45-A8A4-6D8AD0D9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551D-ADBF-814F-BAE1-72DF8CF6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3CA8-A24D-804F-BD59-8C926C51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E1F2-58DD-C544-9B26-C2F571B0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BD8D-D681-6340-AD2A-E1C417084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C0624-4B94-7948-9F9B-B2CF76DC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68C36-C333-B949-9A2C-A06F358E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27B1-89A0-B849-B7FD-79AA39F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7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F444-4284-8C4F-A291-7A6DAAE3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98E62-241D-1D46-89F3-C287F7D97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F590-0178-3449-811B-F3F1CB63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1A664-1129-3049-A5FF-6B1AB403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0BEC-5AC4-994F-A9AA-BA126DC4701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25DA2-1A5A-444D-855B-D9996742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752C6-908E-CD4A-BF8E-2C33B31F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DE29F-C190-6B48-BB9B-3B91929A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F2FE-7E2F-2B4F-A586-F4AF1E15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B371-690D-C34F-9672-1F67727D8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0BEC-5AC4-994F-A9AA-BA126DC4701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B363-78C8-BF42-804F-92DFE76E8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033B-5F9C-734A-8878-DE29872C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82E2-1A78-1B46-A037-2CF7A057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74CC1A1-087C-D349-9490-60A6D2A99F2B}"/>
              </a:ext>
            </a:extLst>
          </p:cNvPr>
          <p:cNvSpPr/>
          <p:nvPr/>
        </p:nvSpPr>
        <p:spPr>
          <a:xfrm>
            <a:off x="4436723" y="1129961"/>
            <a:ext cx="2743200" cy="1047750"/>
          </a:xfrm>
          <a:prstGeom prst="ellipse">
            <a:avLst/>
          </a:prstGeom>
          <a:solidFill>
            <a:srgbClr val="AEC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System is adequately secure against moderate threats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488887-5C44-E84E-BC17-672C0E82ED99}"/>
              </a:ext>
            </a:extLst>
          </p:cNvPr>
          <p:cNvSpPr txBox="1">
            <a:spLocks/>
          </p:cNvSpPr>
          <p:nvPr/>
        </p:nvSpPr>
        <p:spPr>
          <a:xfrm>
            <a:off x="1684960" y="182171"/>
            <a:ext cx="7479587" cy="711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/>
              <a:t>Security Assurance case (moderate threat)</a:t>
            </a:r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0895AF0B-64C6-EF4E-8867-64F79E84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32" y="1381858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Claim: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45D958-8548-D444-A976-D19355DF3D4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983045" y="1972899"/>
            <a:ext cx="753859" cy="556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8AEDF8-428B-5F41-971A-B7D17D62C09F}"/>
              </a:ext>
            </a:extLst>
          </p:cNvPr>
          <p:cNvSpPr/>
          <p:nvPr/>
        </p:nvSpPr>
        <p:spPr>
          <a:xfrm>
            <a:off x="495923" y="3399818"/>
            <a:ext cx="1526516" cy="290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Confidentiality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74C3A8-BABE-8A40-BB06-5701CC84363C}"/>
              </a:ext>
            </a:extLst>
          </p:cNvPr>
          <p:cNvSpPr/>
          <p:nvPr/>
        </p:nvSpPr>
        <p:spPr>
          <a:xfrm>
            <a:off x="2107308" y="1900648"/>
            <a:ext cx="2197563" cy="873374"/>
          </a:xfrm>
          <a:prstGeom prst="ellipse">
            <a:avLst/>
          </a:prstGeom>
          <a:solidFill>
            <a:srgbClr val="AEC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Security requirements identified and met by functionality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9262B5-35EC-5D48-AD56-878EB6C33B5E}"/>
              </a:ext>
            </a:extLst>
          </p:cNvPr>
          <p:cNvSpPr/>
          <p:nvPr/>
        </p:nvSpPr>
        <p:spPr>
          <a:xfrm>
            <a:off x="3210388" y="3477573"/>
            <a:ext cx="1526516" cy="290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Integrity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E2D06B6-877B-8F43-893F-BF2798E3E787}"/>
              </a:ext>
            </a:extLst>
          </p:cNvPr>
          <p:cNvSpPr/>
          <p:nvPr/>
        </p:nvSpPr>
        <p:spPr>
          <a:xfrm>
            <a:off x="5424753" y="3438563"/>
            <a:ext cx="1526516" cy="290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Availability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696178-6C33-2744-BF01-0673A6031739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3983045" y="2646119"/>
            <a:ext cx="2204966" cy="7924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6F24F-465C-E64C-BF39-3C71D716DAE6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3206090" y="2774022"/>
            <a:ext cx="767556" cy="7035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B0A550-AAD6-D24B-84B5-145A17B861F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181" y="2580706"/>
            <a:ext cx="1017553" cy="819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0CE063-7B2D-CD49-9564-BBD476ADB48B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906954" y="3689873"/>
            <a:ext cx="352227" cy="5210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1073709-D1C0-E44C-9B02-E184D3EDA1E7}"/>
              </a:ext>
            </a:extLst>
          </p:cNvPr>
          <p:cNvSpPr/>
          <p:nvPr/>
        </p:nvSpPr>
        <p:spPr>
          <a:xfrm>
            <a:off x="143696" y="4210900"/>
            <a:ext cx="1526516" cy="963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Non-public Data (Audit Records) protected by user name/password of game players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F3FAFFC-AE16-FF4E-A862-4F8C1BF73278}"/>
              </a:ext>
            </a:extLst>
          </p:cNvPr>
          <p:cNvSpPr/>
          <p:nvPr/>
        </p:nvSpPr>
        <p:spPr>
          <a:xfrm>
            <a:off x="1883071" y="4471179"/>
            <a:ext cx="1322654" cy="654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User passwords are salted and stored encrypted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C7CF47-9743-554E-A6CD-C7ADB9280CA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844853" y="3689872"/>
            <a:ext cx="699545" cy="7813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4FF1F0F-C709-CD48-A61A-5E356FD871BC}"/>
              </a:ext>
            </a:extLst>
          </p:cNvPr>
          <p:cNvSpPr/>
          <p:nvPr/>
        </p:nvSpPr>
        <p:spPr>
          <a:xfrm>
            <a:off x="780556" y="5252485"/>
            <a:ext cx="2035292" cy="87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Public Data (Audit Records) protected by user name/password of authenticated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58B97B-DBA3-7644-A9EF-E58323B90342}"/>
              </a:ext>
            </a:extLst>
          </p:cNvPr>
          <p:cNvCxnSpPr>
            <a:cxnSpLocks/>
          </p:cNvCxnSpPr>
          <p:nvPr/>
        </p:nvCxnSpPr>
        <p:spPr>
          <a:xfrm flipH="1" flipV="1">
            <a:off x="1708430" y="3689871"/>
            <a:ext cx="89772" cy="15626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C276C5C-A467-224D-BB0E-22B80D327522}"/>
              </a:ext>
            </a:extLst>
          </p:cNvPr>
          <p:cNvSpPr/>
          <p:nvPr/>
        </p:nvSpPr>
        <p:spPr>
          <a:xfrm>
            <a:off x="3321131" y="4405623"/>
            <a:ext cx="1322654" cy="115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Player moves are validated by server and only the move of the “in turn” player  is accepted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2EB839-2628-9249-8AA1-AFFF7CBB5F93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971824" y="3696363"/>
            <a:ext cx="10634" cy="709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9CB5731-E321-824E-BB9E-04E8C74D71E4}"/>
              </a:ext>
            </a:extLst>
          </p:cNvPr>
          <p:cNvSpPr/>
          <p:nvPr/>
        </p:nvSpPr>
        <p:spPr>
          <a:xfrm>
            <a:off x="4304871" y="5622745"/>
            <a:ext cx="1531013" cy="79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Audit trail can’t be changed because it is read only except by program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88F4E61-D123-0D4A-909E-A20249AAD8F5}"/>
              </a:ext>
            </a:extLst>
          </p:cNvPr>
          <p:cNvSpPr/>
          <p:nvPr/>
        </p:nvSpPr>
        <p:spPr>
          <a:xfrm>
            <a:off x="4858104" y="4519707"/>
            <a:ext cx="1531013" cy="956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Win/loss/draw record can’t be changed because it is read only except by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9FFD45-BEF6-E146-AE97-97871D4160D7}"/>
              </a:ext>
            </a:extLst>
          </p:cNvPr>
          <p:cNvCxnSpPr>
            <a:cxnSpLocks/>
          </p:cNvCxnSpPr>
          <p:nvPr/>
        </p:nvCxnSpPr>
        <p:spPr>
          <a:xfrm flipH="1" flipV="1">
            <a:off x="4546948" y="3728618"/>
            <a:ext cx="311156" cy="1878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4FFD2C-1426-014A-9DEB-ACF5493EF88F}"/>
              </a:ext>
            </a:extLst>
          </p:cNvPr>
          <p:cNvCxnSpPr>
            <a:cxnSpLocks/>
          </p:cNvCxnSpPr>
          <p:nvPr/>
        </p:nvCxnSpPr>
        <p:spPr>
          <a:xfrm flipH="1" flipV="1">
            <a:off x="4644372" y="3742812"/>
            <a:ext cx="993817" cy="7799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147C193-0167-5740-9BFC-421E7DCAB19E}"/>
              </a:ext>
            </a:extLst>
          </p:cNvPr>
          <p:cNvSpPr/>
          <p:nvPr/>
        </p:nvSpPr>
        <p:spPr>
          <a:xfrm>
            <a:off x="7894322" y="2177711"/>
            <a:ext cx="2197563" cy="873374"/>
          </a:xfrm>
          <a:prstGeom prst="ellipse">
            <a:avLst/>
          </a:prstGeom>
          <a:solidFill>
            <a:srgbClr val="AEC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Security implemented in during development process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15EBC1A-67A7-C64C-AACD-F0999E8B0437}"/>
              </a:ext>
            </a:extLst>
          </p:cNvPr>
          <p:cNvSpPr/>
          <p:nvPr/>
        </p:nvSpPr>
        <p:spPr>
          <a:xfrm>
            <a:off x="7005402" y="4089279"/>
            <a:ext cx="1531013" cy="654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Time out on move avoids one player locking out other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54B241-50AC-EE4F-BBB8-D701E99E5635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437406" y="3728618"/>
            <a:ext cx="1333503" cy="360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7DC29E-C53F-1A45-BDF1-FF6FD56732C9}"/>
              </a:ext>
            </a:extLst>
          </p:cNvPr>
          <p:cNvSpPr/>
          <p:nvPr/>
        </p:nvSpPr>
        <p:spPr>
          <a:xfrm>
            <a:off x="5975919" y="5595405"/>
            <a:ext cx="1531013" cy="956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Timed out games can be resumed, so a DDoS will not cause the game to 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EFD943-8832-E94D-AAFE-C003EB1F6B8A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6188011" y="3728618"/>
            <a:ext cx="567996" cy="18697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A76F7D2-3259-C14B-B221-B5362BA06424}"/>
              </a:ext>
            </a:extLst>
          </p:cNvPr>
          <p:cNvSpPr/>
          <p:nvPr/>
        </p:nvSpPr>
        <p:spPr>
          <a:xfrm>
            <a:off x="10385789" y="3641825"/>
            <a:ext cx="1531013" cy="654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Use of memory safe language “python”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5E4DCA-AB4C-9940-B0CF-CBECD4B509E5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9750458" y="2922785"/>
            <a:ext cx="1400838" cy="719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4E2348-F49B-5646-ACD6-D87F087F3E82}"/>
              </a:ext>
            </a:extLst>
          </p:cNvPr>
          <p:cNvCxnSpPr>
            <a:cxnSpLocks/>
          </p:cNvCxnSpPr>
          <p:nvPr/>
        </p:nvCxnSpPr>
        <p:spPr>
          <a:xfrm flipH="1" flipV="1">
            <a:off x="6739064" y="2054124"/>
            <a:ext cx="1279550" cy="3596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8220FD8-F6F1-3F46-BA10-B7BF08DD9262}"/>
              </a:ext>
            </a:extLst>
          </p:cNvPr>
          <p:cNvSpPr/>
          <p:nvPr/>
        </p:nvSpPr>
        <p:spPr>
          <a:xfrm>
            <a:off x="6739064" y="5040571"/>
            <a:ext cx="1780408" cy="38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Able to handle multiple games concurrently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2339A6-FDFE-064D-9496-0E00981D33BE}"/>
              </a:ext>
            </a:extLst>
          </p:cNvPr>
          <p:cNvCxnSpPr>
            <a:cxnSpLocks/>
          </p:cNvCxnSpPr>
          <p:nvPr/>
        </p:nvCxnSpPr>
        <p:spPr>
          <a:xfrm flipH="1" flipV="1">
            <a:off x="6309213" y="3727626"/>
            <a:ext cx="629726" cy="13129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5C83D79-02BE-6648-B3DB-F7D8762940E6}"/>
              </a:ext>
            </a:extLst>
          </p:cNvPr>
          <p:cNvSpPr/>
          <p:nvPr/>
        </p:nvSpPr>
        <p:spPr>
          <a:xfrm>
            <a:off x="7879743" y="5740957"/>
            <a:ext cx="1649990" cy="794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Reviewed OWASP Top 10 Vulnerabilities to verify none potential on our game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D21663-3D5A-BC43-B091-1D0FBCE64400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8704738" y="3051085"/>
            <a:ext cx="0" cy="26898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8C9486A-D6E0-2240-923A-CF3F31D4AB96}"/>
              </a:ext>
            </a:extLst>
          </p:cNvPr>
          <p:cNvSpPr/>
          <p:nvPr/>
        </p:nvSpPr>
        <p:spPr>
          <a:xfrm>
            <a:off x="9766985" y="5716627"/>
            <a:ext cx="1649990" cy="794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Use proven libraries for authentication, TLS communication, 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A8ADC9-3928-C343-8066-0EA5DB5BEE11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8993104" y="3051085"/>
            <a:ext cx="1004594" cy="26655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48F74A9-1EC2-2F48-BBA4-819559A1E8A7}"/>
              </a:ext>
            </a:extLst>
          </p:cNvPr>
          <p:cNvSpPr/>
          <p:nvPr/>
        </p:nvSpPr>
        <p:spPr>
          <a:xfrm>
            <a:off x="9911866" y="4682044"/>
            <a:ext cx="1531014" cy="794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Use “safety” to check vulnerabilities in libraries 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6848A6-7024-1548-9BDE-C80A9032983B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9346831" y="3038306"/>
            <a:ext cx="1330542" cy="16437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1D898ADD-039D-8E4D-8182-E7C554510C04}"/>
              </a:ext>
            </a:extLst>
          </p:cNvPr>
          <p:cNvSpPr/>
          <p:nvPr/>
        </p:nvSpPr>
        <p:spPr>
          <a:xfrm>
            <a:off x="8767947" y="4825104"/>
            <a:ext cx="902190" cy="794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Verify move input with REGEX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C8217B-7789-6D40-91A8-E11A471A4B8F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8866288" y="3051085"/>
            <a:ext cx="352754" cy="17740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5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8176</TotalTime>
  <Words>195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BEACH</dc:creator>
  <cp:lastModifiedBy>chip.beach@gmail.com</cp:lastModifiedBy>
  <cp:revision>22</cp:revision>
  <dcterms:created xsi:type="dcterms:W3CDTF">2021-04-16T04:35:20Z</dcterms:created>
  <dcterms:modified xsi:type="dcterms:W3CDTF">2021-05-01T05:19:42Z</dcterms:modified>
</cp:coreProperties>
</file>