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5" r:id="rId4"/>
  </p:sldMasterIdLst>
  <p:notesMasterIdLst>
    <p:notesMasterId r:id="rId60"/>
  </p:notesMasterIdLst>
  <p:handoutMasterIdLst>
    <p:handoutMasterId r:id="rId61"/>
  </p:handoutMasterIdLst>
  <p:sldIdLst>
    <p:sldId id="256" r:id="rId5"/>
    <p:sldId id="258" r:id="rId6"/>
    <p:sldId id="259" r:id="rId7"/>
    <p:sldId id="262" r:id="rId8"/>
    <p:sldId id="263" r:id="rId9"/>
    <p:sldId id="264" r:id="rId10"/>
    <p:sldId id="265" r:id="rId11"/>
    <p:sldId id="266" r:id="rId12"/>
    <p:sldId id="267" r:id="rId13"/>
    <p:sldId id="260"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261" r:id="rId56"/>
    <p:sldId id="311" r:id="rId57"/>
    <p:sldId id="309" r:id="rId58"/>
    <p:sldId id="310" r:id="rId59"/>
  </p:sldIdLst>
  <p:sldSz cx="9144000" cy="6858000" type="screen4x3"/>
  <p:notesSz cx="7023100" cy="9309100"/>
  <p:custDataLst>
    <p:tags r:id="rId62"/>
  </p:custDataLst>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5">
          <p15:clr>
            <a:srgbClr val="A4A3A4"/>
          </p15:clr>
        </p15:guide>
        <p15:guide id="2" orient="horz" pos="607">
          <p15:clr>
            <a:srgbClr val="A4A3A4"/>
          </p15:clr>
        </p15:guide>
        <p15:guide id="3" orient="horz" pos="2325">
          <p15:clr>
            <a:srgbClr val="A4A3A4"/>
          </p15:clr>
        </p15:guide>
        <p15:guide id="4" orient="horz" pos="4147">
          <p15:clr>
            <a:srgbClr val="A4A3A4"/>
          </p15:clr>
        </p15:guide>
        <p15:guide id="5" orient="horz" pos="3952">
          <p15:clr>
            <a:srgbClr val="A4A3A4"/>
          </p15:clr>
        </p15:guide>
        <p15:guide id="6" pos="291">
          <p15:clr>
            <a:srgbClr val="A4A3A4"/>
          </p15:clr>
        </p15:guide>
        <p15:guide id="7" pos="941">
          <p15:clr>
            <a:srgbClr val="A4A3A4"/>
          </p15:clr>
        </p15:guide>
        <p15:guide id="8" pos="5475">
          <p15:clr>
            <a:srgbClr val="A4A3A4"/>
          </p15:clr>
        </p15:guide>
        <p15:guide id="9" pos="2329">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itrik, Konstantin" initials="KK" lastIdx="3" clrIdx="0">
    <p:extLst/>
  </p:cmAuthor>
  <p:cmAuthor id="2" name="Kind, Cory" initials="KC" lastIdx="1" clrIdx="1">
    <p:extLst>
      <p:ext uri="{19B8F6BF-5375-455C-9EA6-DF929625EA0E}">
        <p15:presenceInfo xmlns:p15="http://schemas.microsoft.com/office/powerpoint/2012/main" userId="S-1-5-21-2351480424-3381865212-3165293038-693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800"/>
    <a:srgbClr val="655DC6"/>
    <a:srgbClr val="3BD4AE"/>
    <a:srgbClr val="00B2E3"/>
    <a:srgbClr val="C6B1D4"/>
    <a:srgbClr val="416428"/>
    <a:srgbClr val="0A3F6B"/>
    <a:srgbClr val="00566B"/>
    <a:srgbClr val="7FD6F7"/>
    <a:srgbClr val="95E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94485" autoAdjust="0"/>
  </p:normalViewPr>
  <p:slideViewPr>
    <p:cSldViewPr snapToGrid="0" showGuides="1">
      <p:cViewPr varScale="1">
        <p:scale>
          <a:sx n="70" d="100"/>
          <a:sy n="70" d="100"/>
        </p:scale>
        <p:origin x="1458" y="72"/>
      </p:cViewPr>
      <p:guideLst>
        <p:guide orient="horz" pos="235"/>
        <p:guide orient="horz" pos="607"/>
        <p:guide orient="horz" pos="2325"/>
        <p:guide orient="horz" pos="4147"/>
        <p:guide orient="horz" pos="3952"/>
        <p:guide pos="291"/>
        <p:guide pos="941"/>
        <p:guide pos="5475"/>
        <p:guide pos="2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5" d="100"/>
        <a:sy n="145" d="100"/>
      </p:scale>
      <p:origin x="0" y="0"/>
    </p:cViewPr>
  </p:sorterViewPr>
  <p:notesViewPr>
    <p:cSldViewPr showGuides="1">
      <p:cViewPr varScale="1">
        <p:scale>
          <a:sx n="85" d="100"/>
          <a:sy n="85" d="100"/>
        </p:scale>
        <p:origin x="3138" y="84"/>
      </p:cViewPr>
      <p:guideLst>
        <p:guide orient="horz" pos="2932"/>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16D61-D341-1A45-A027-AB3B6E600626}" type="doc">
      <dgm:prSet loTypeId="urn:microsoft.com/office/officeart/2005/8/layout/bList2" loCatId="list" qsTypeId="urn:microsoft.com/office/officeart/2005/8/quickstyle/simple1" qsCatId="simple" csTypeId="urn:microsoft.com/office/officeart/2005/8/colors/accent1_2" csCatId="accent1" phldr="1"/>
      <dgm:spPr/>
    </dgm:pt>
    <dgm:pt modelId="{769B99E5-2D99-1240-923C-BC6A064ED6A2}">
      <dgm:prSet phldrT="[Text]"/>
      <dgm:spPr/>
      <dgm:t>
        <a:bodyPr/>
        <a:lstStyle/>
        <a:p>
          <a:r>
            <a:rPr lang="en-US" dirty="0"/>
            <a:t>9 workers</a:t>
          </a:r>
        </a:p>
      </dgm:t>
    </dgm:pt>
    <dgm:pt modelId="{C0904FE7-C869-B140-A2CF-07E804C9C4A8}" type="parTrans" cxnId="{F4269A51-FB34-B345-BA07-19022081F3AB}">
      <dgm:prSet/>
      <dgm:spPr/>
      <dgm:t>
        <a:bodyPr/>
        <a:lstStyle/>
        <a:p>
          <a:endParaRPr lang="en-US"/>
        </a:p>
      </dgm:t>
    </dgm:pt>
    <dgm:pt modelId="{8381D00A-7EB4-5B4B-B770-0C83D33DF500}" type="sibTrans" cxnId="{F4269A51-FB34-B345-BA07-19022081F3AB}">
      <dgm:prSet/>
      <dgm:spPr/>
      <dgm:t>
        <a:bodyPr/>
        <a:lstStyle/>
        <a:p>
          <a:endParaRPr lang="en-US"/>
        </a:p>
      </dgm:t>
    </dgm:pt>
    <dgm:pt modelId="{07453E52-65D7-FD42-A9DC-9C34783D2345}">
      <dgm:prSet phldrT="[Text]"/>
      <dgm:spPr/>
      <dgm:t>
        <a:bodyPr/>
        <a:lstStyle/>
        <a:p>
          <a:r>
            <a:rPr lang="en-US" dirty="0"/>
            <a:t>9 workers</a:t>
          </a:r>
        </a:p>
      </dgm:t>
    </dgm:pt>
    <dgm:pt modelId="{0E435A72-16C0-504A-8F50-0450C7152AA7}" type="parTrans" cxnId="{33A4427F-6875-6C4E-8789-7F47838D0287}">
      <dgm:prSet/>
      <dgm:spPr/>
      <dgm:t>
        <a:bodyPr/>
        <a:lstStyle/>
        <a:p>
          <a:endParaRPr lang="en-US"/>
        </a:p>
      </dgm:t>
    </dgm:pt>
    <dgm:pt modelId="{7895A1F3-D624-6441-B1AF-0D93355750F1}" type="sibTrans" cxnId="{33A4427F-6875-6C4E-8789-7F47838D0287}">
      <dgm:prSet/>
      <dgm:spPr/>
      <dgm:t>
        <a:bodyPr/>
        <a:lstStyle/>
        <a:p>
          <a:endParaRPr lang="en-US"/>
        </a:p>
      </dgm:t>
    </dgm:pt>
    <dgm:pt modelId="{686DAF90-B2EA-CA4A-8C59-EC39A4423DD3}">
      <dgm:prSet phldrT="[Text]"/>
      <dgm:spPr/>
      <dgm:t>
        <a:bodyPr/>
        <a:lstStyle/>
        <a:p>
          <a:r>
            <a:rPr lang="en-US" dirty="0"/>
            <a:t>9 workers</a:t>
          </a:r>
        </a:p>
      </dgm:t>
    </dgm:pt>
    <dgm:pt modelId="{DCF86E73-E94C-4940-887D-A84C0272A083}" type="parTrans" cxnId="{FC2B415B-181B-B641-902E-D0396EBF31B2}">
      <dgm:prSet/>
      <dgm:spPr/>
      <dgm:t>
        <a:bodyPr/>
        <a:lstStyle/>
        <a:p>
          <a:endParaRPr lang="en-US"/>
        </a:p>
      </dgm:t>
    </dgm:pt>
    <dgm:pt modelId="{FA1D0448-4C37-004C-866E-8E137F2C7DD0}" type="sibTrans" cxnId="{FC2B415B-181B-B641-902E-D0396EBF31B2}">
      <dgm:prSet/>
      <dgm:spPr/>
      <dgm:t>
        <a:bodyPr/>
        <a:lstStyle/>
        <a:p>
          <a:endParaRPr lang="en-US"/>
        </a:p>
      </dgm:t>
    </dgm:pt>
    <dgm:pt modelId="{A73EE753-E2C2-ED4A-9CCF-160257541112}" type="pres">
      <dgm:prSet presAssocID="{0DB16D61-D341-1A45-A027-AB3B6E600626}" presName="diagram" presStyleCnt="0">
        <dgm:presLayoutVars>
          <dgm:dir/>
          <dgm:animLvl val="lvl"/>
          <dgm:resizeHandles val="exact"/>
        </dgm:presLayoutVars>
      </dgm:prSet>
      <dgm:spPr/>
    </dgm:pt>
    <dgm:pt modelId="{2C349D32-D41C-B242-A85D-787CF5DB875B}" type="pres">
      <dgm:prSet presAssocID="{769B99E5-2D99-1240-923C-BC6A064ED6A2}" presName="compNode" presStyleCnt="0"/>
      <dgm:spPr/>
    </dgm:pt>
    <dgm:pt modelId="{6570C88C-C695-D34D-9B6D-CAF6028BD6E2}" type="pres">
      <dgm:prSet presAssocID="{769B99E5-2D99-1240-923C-BC6A064ED6A2}" presName="childRect" presStyleLbl="bgAcc1" presStyleIdx="0" presStyleCnt="3">
        <dgm:presLayoutVars>
          <dgm:bulletEnabled val="1"/>
        </dgm:presLayoutVars>
      </dgm:prSet>
      <dgm:spPr/>
    </dgm:pt>
    <dgm:pt modelId="{1BE05D6D-2119-E944-B157-A0D711312A47}" type="pres">
      <dgm:prSet presAssocID="{769B99E5-2D99-1240-923C-BC6A064ED6A2}" presName="parentText" presStyleLbl="node1" presStyleIdx="0" presStyleCnt="0">
        <dgm:presLayoutVars>
          <dgm:chMax val="0"/>
          <dgm:bulletEnabled val="1"/>
        </dgm:presLayoutVars>
      </dgm:prSet>
      <dgm:spPr/>
      <dgm:t>
        <a:bodyPr/>
        <a:lstStyle/>
        <a:p>
          <a:endParaRPr lang="en-US"/>
        </a:p>
      </dgm:t>
    </dgm:pt>
    <dgm:pt modelId="{1BA614DD-B4AE-8945-B7B2-B65985CDBCA6}" type="pres">
      <dgm:prSet presAssocID="{769B99E5-2D99-1240-923C-BC6A064ED6A2}" presName="parentRect" presStyleLbl="alignNode1" presStyleIdx="0" presStyleCnt="3"/>
      <dgm:spPr/>
      <dgm:t>
        <a:bodyPr/>
        <a:lstStyle/>
        <a:p>
          <a:endParaRPr lang="en-US"/>
        </a:p>
      </dgm:t>
    </dgm:pt>
    <dgm:pt modelId="{9062B210-8664-2049-8938-2A830CD1C8D9}" type="pres">
      <dgm:prSet presAssocID="{769B99E5-2D99-1240-923C-BC6A064ED6A2}" presName="adorn" presStyleLbl="fgAccFollowNode1" presStyleIdx="0" presStyleCnt="3"/>
      <dgm:spPr/>
    </dgm:pt>
    <dgm:pt modelId="{C2810929-56FE-7F47-BAF9-F42CBFC7E260}" type="pres">
      <dgm:prSet presAssocID="{8381D00A-7EB4-5B4B-B770-0C83D33DF500}" presName="sibTrans" presStyleLbl="sibTrans2D1" presStyleIdx="0" presStyleCnt="0"/>
      <dgm:spPr/>
      <dgm:t>
        <a:bodyPr/>
        <a:lstStyle/>
        <a:p>
          <a:endParaRPr lang="en-US"/>
        </a:p>
      </dgm:t>
    </dgm:pt>
    <dgm:pt modelId="{AF662A80-3F5B-AD4C-BA32-AE0CB370F476}" type="pres">
      <dgm:prSet presAssocID="{07453E52-65D7-FD42-A9DC-9C34783D2345}" presName="compNode" presStyleCnt="0"/>
      <dgm:spPr/>
    </dgm:pt>
    <dgm:pt modelId="{F19C4C96-40B9-AF44-8E15-96D5713A095D}" type="pres">
      <dgm:prSet presAssocID="{07453E52-65D7-FD42-A9DC-9C34783D2345}" presName="childRect" presStyleLbl="bgAcc1" presStyleIdx="1" presStyleCnt="3">
        <dgm:presLayoutVars>
          <dgm:bulletEnabled val="1"/>
        </dgm:presLayoutVars>
      </dgm:prSet>
      <dgm:spPr/>
    </dgm:pt>
    <dgm:pt modelId="{327B68FF-6F9B-AA4D-8759-61072343FD9E}" type="pres">
      <dgm:prSet presAssocID="{07453E52-65D7-FD42-A9DC-9C34783D2345}" presName="parentText" presStyleLbl="node1" presStyleIdx="0" presStyleCnt="0">
        <dgm:presLayoutVars>
          <dgm:chMax val="0"/>
          <dgm:bulletEnabled val="1"/>
        </dgm:presLayoutVars>
      </dgm:prSet>
      <dgm:spPr/>
      <dgm:t>
        <a:bodyPr/>
        <a:lstStyle/>
        <a:p>
          <a:endParaRPr lang="en-US"/>
        </a:p>
      </dgm:t>
    </dgm:pt>
    <dgm:pt modelId="{9DAEF18A-90A9-C249-B225-ABE5F065B68A}" type="pres">
      <dgm:prSet presAssocID="{07453E52-65D7-FD42-A9DC-9C34783D2345}" presName="parentRect" presStyleLbl="alignNode1" presStyleIdx="1" presStyleCnt="3"/>
      <dgm:spPr/>
      <dgm:t>
        <a:bodyPr/>
        <a:lstStyle/>
        <a:p>
          <a:endParaRPr lang="en-US"/>
        </a:p>
      </dgm:t>
    </dgm:pt>
    <dgm:pt modelId="{04B29720-18AC-BB4E-B682-6D40A4FCBC46}" type="pres">
      <dgm:prSet presAssocID="{07453E52-65D7-FD42-A9DC-9C34783D2345}" presName="adorn" presStyleLbl="fgAccFollowNode1" presStyleIdx="1" presStyleCnt="3"/>
      <dgm:spPr/>
    </dgm:pt>
    <dgm:pt modelId="{93F5E006-E31D-2D43-9E8D-B23EC93B97D1}" type="pres">
      <dgm:prSet presAssocID="{7895A1F3-D624-6441-B1AF-0D93355750F1}" presName="sibTrans" presStyleLbl="sibTrans2D1" presStyleIdx="0" presStyleCnt="0"/>
      <dgm:spPr/>
      <dgm:t>
        <a:bodyPr/>
        <a:lstStyle/>
        <a:p>
          <a:endParaRPr lang="en-US"/>
        </a:p>
      </dgm:t>
    </dgm:pt>
    <dgm:pt modelId="{6D8F0785-7968-F847-995A-3F829654A8D8}" type="pres">
      <dgm:prSet presAssocID="{686DAF90-B2EA-CA4A-8C59-EC39A4423DD3}" presName="compNode" presStyleCnt="0"/>
      <dgm:spPr/>
    </dgm:pt>
    <dgm:pt modelId="{6750F502-63C4-CF45-AAEC-BE8FDEE7EA4E}" type="pres">
      <dgm:prSet presAssocID="{686DAF90-B2EA-CA4A-8C59-EC39A4423DD3}" presName="childRect" presStyleLbl="bgAcc1" presStyleIdx="2" presStyleCnt="3">
        <dgm:presLayoutVars>
          <dgm:bulletEnabled val="1"/>
        </dgm:presLayoutVars>
      </dgm:prSet>
      <dgm:spPr/>
    </dgm:pt>
    <dgm:pt modelId="{A9D104E6-83D6-884C-8CC5-9BFF0FC44157}" type="pres">
      <dgm:prSet presAssocID="{686DAF90-B2EA-CA4A-8C59-EC39A4423DD3}" presName="parentText" presStyleLbl="node1" presStyleIdx="0" presStyleCnt="0">
        <dgm:presLayoutVars>
          <dgm:chMax val="0"/>
          <dgm:bulletEnabled val="1"/>
        </dgm:presLayoutVars>
      </dgm:prSet>
      <dgm:spPr/>
      <dgm:t>
        <a:bodyPr/>
        <a:lstStyle/>
        <a:p>
          <a:endParaRPr lang="en-US"/>
        </a:p>
      </dgm:t>
    </dgm:pt>
    <dgm:pt modelId="{E1737654-7E8A-7649-A9BA-06C73B4AECFF}" type="pres">
      <dgm:prSet presAssocID="{686DAF90-B2EA-CA4A-8C59-EC39A4423DD3}" presName="parentRect" presStyleLbl="alignNode1" presStyleIdx="2" presStyleCnt="3"/>
      <dgm:spPr/>
      <dgm:t>
        <a:bodyPr/>
        <a:lstStyle/>
        <a:p>
          <a:endParaRPr lang="en-US"/>
        </a:p>
      </dgm:t>
    </dgm:pt>
    <dgm:pt modelId="{D8B1199E-1430-EC48-B088-59B3DF3B2708}" type="pres">
      <dgm:prSet presAssocID="{686DAF90-B2EA-CA4A-8C59-EC39A4423DD3}" presName="adorn" presStyleLbl="fgAccFollowNode1" presStyleIdx="2" presStyleCnt="3"/>
      <dgm:spPr/>
    </dgm:pt>
  </dgm:ptLst>
  <dgm:cxnLst>
    <dgm:cxn modelId="{10E77884-37A7-47A3-BC77-3852F28B79FD}" type="presOf" srcId="{769B99E5-2D99-1240-923C-BC6A064ED6A2}" destId="{1BE05D6D-2119-E944-B157-A0D711312A47}" srcOrd="0" destOrd="0" presId="urn:microsoft.com/office/officeart/2005/8/layout/bList2"/>
    <dgm:cxn modelId="{C2908149-6C47-4855-A762-5518D40BF17E}" type="presOf" srcId="{0DB16D61-D341-1A45-A027-AB3B6E600626}" destId="{A73EE753-E2C2-ED4A-9CCF-160257541112}" srcOrd="0" destOrd="0" presId="urn:microsoft.com/office/officeart/2005/8/layout/bList2"/>
    <dgm:cxn modelId="{2853AE50-F06B-4553-AF63-BE2CCA708F1E}" type="presOf" srcId="{7895A1F3-D624-6441-B1AF-0D93355750F1}" destId="{93F5E006-E31D-2D43-9E8D-B23EC93B97D1}" srcOrd="0" destOrd="0" presId="urn:microsoft.com/office/officeart/2005/8/layout/bList2"/>
    <dgm:cxn modelId="{9F5E3FD1-60A4-41D1-807A-058254E932D6}" type="presOf" srcId="{07453E52-65D7-FD42-A9DC-9C34783D2345}" destId="{327B68FF-6F9B-AA4D-8759-61072343FD9E}" srcOrd="0" destOrd="0" presId="urn:microsoft.com/office/officeart/2005/8/layout/bList2"/>
    <dgm:cxn modelId="{1738F4EE-730D-4D9B-852D-99A6D7B1DEE4}" type="presOf" srcId="{07453E52-65D7-FD42-A9DC-9C34783D2345}" destId="{9DAEF18A-90A9-C249-B225-ABE5F065B68A}" srcOrd="1" destOrd="0" presId="urn:microsoft.com/office/officeart/2005/8/layout/bList2"/>
    <dgm:cxn modelId="{75F75AB3-9DBB-4BDA-A654-8091206AAC42}" type="presOf" srcId="{8381D00A-7EB4-5B4B-B770-0C83D33DF500}" destId="{C2810929-56FE-7F47-BAF9-F42CBFC7E260}" srcOrd="0" destOrd="0" presId="urn:microsoft.com/office/officeart/2005/8/layout/bList2"/>
    <dgm:cxn modelId="{FC2B415B-181B-B641-902E-D0396EBF31B2}" srcId="{0DB16D61-D341-1A45-A027-AB3B6E600626}" destId="{686DAF90-B2EA-CA4A-8C59-EC39A4423DD3}" srcOrd="2" destOrd="0" parTransId="{DCF86E73-E94C-4940-887D-A84C0272A083}" sibTransId="{FA1D0448-4C37-004C-866E-8E137F2C7DD0}"/>
    <dgm:cxn modelId="{F7ED2ABA-BA62-4763-AF6D-5525434BB1C9}" type="presOf" srcId="{769B99E5-2D99-1240-923C-BC6A064ED6A2}" destId="{1BA614DD-B4AE-8945-B7B2-B65985CDBCA6}" srcOrd="1" destOrd="0" presId="urn:microsoft.com/office/officeart/2005/8/layout/bList2"/>
    <dgm:cxn modelId="{F8B4BC71-C125-40AD-B138-A096728C924F}" type="presOf" srcId="{686DAF90-B2EA-CA4A-8C59-EC39A4423DD3}" destId="{A9D104E6-83D6-884C-8CC5-9BFF0FC44157}" srcOrd="0" destOrd="0" presId="urn:microsoft.com/office/officeart/2005/8/layout/bList2"/>
    <dgm:cxn modelId="{33A4427F-6875-6C4E-8789-7F47838D0287}" srcId="{0DB16D61-D341-1A45-A027-AB3B6E600626}" destId="{07453E52-65D7-FD42-A9DC-9C34783D2345}" srcOrd="1" destOrd="0" parTransId="{0E435A72-16C0-504A-8F50-0450C7152AA7}" sibTransId="{7895A1F3-D624-6441-B1AF-0D93355750F1}"/>
    <dgm:cxn modelId="{F4269A51-FB34-B345-BA07-19022081F3AB}" srcId="{0DB16D61-D341-1A45-A027-AB3B6E600626}" destId="{769B99E5-2D99-1240-923C-BC6A064ED6A2}" srcOrd="0" destOrd="0" parTransId="{C0904FE7-C869-B140-A2CF-07E804C9C4A8}" sibTransId="{8381D00A-7EB4-5B4B-B770-0C83D33DF500}"/>
    <dgm:cxn modelId="{E0FA73C8-C985-43B7-A83E-CA7894D1A4DF}" type="presOf" srcId="{686DAF90-B2EA-CA4A-8C59-EC39A4423DD3}" destId="{E1737654-7E8A-7649-A9BA-06C73B4AECFF}" srcOrd="1" destOrd="0" presId="urn:microsoft.com/office/officeart/2005/8/layout/bList2"/>
    <dgm:cxn modelId="{61DFCB36-1CA9-40F6-8DB5-69DDC8EF11CC}" type="presParOf" srcId="{A73EE753-E2C2-ED4A-9CCF-160257541112}" destId="{2C349D32-D41C-B242-A85D-787CF5DB875B}" srcOrd="0" destOrd="0" presId="urn:microsoft.com/office/officeart/2005/8/layout/bList2"/>
    <dgm:cxn modelId="{E0262ABA-EAB1-40A3-AF25-655887CD9142}" type="presParOf" srcId="{2C349D32-D41C-B242-A85D-787CF5DB875B}" destId="{6570C88C-C695-D34D-9B6D-CAF6028BD6E2}" srcOrd="0" destOrd="0" presId="urn:microsoft.com/office/officeart/2005/8/layout/bList2"/>
    <dgm:cxn modelId="{721B3EFC-C9F1-4497-9414-867F587BBC30}" type="presParOf" srcId="{2C349D32-D41C-B242-A85D-787CF5DB875B}" destId="{1BE05D6D-2119-E944-B157-A0D711312A47}" srcOrd="1" destOrd="0" presId="urn:microsoft.com/office/officeart/2005/8/layout/bList2"/>
    <dgm:cxn modelId="{EFC9687A-C81A-4275-9633-DF3B14DA23D2}" type="presParOf" srcId="{2C349D32-D41C-B242-A85D-787CF5DB875B}" destId="{1BA614DD-B4AE-8945-B7B2-B65985CDBCA6}" srcOrd="2" destOrd="0" presId="urn:microsoft.com/office/officeart/2005/8/layout/bList2"/>
    <dgm:cxn modelId="{A5B396E7-BECE-4564-85A0-49DA3A1243DF}" type="presParOf" srcId="{2C349D32-D41C-B242-A85D-787CF5DB875B}" destId="{9062B210-8664-2049-8938-2A830CD1C8D9}" srcOrd="3" destOrd="0" presId="urn:microsoft.com/office/officeart/2005/8/layout/bList2"/>
    <dgm:cxn modelId="{E0570CB6-4975-483F-B555-372FE0B4CCF3}" type="presParOf" srcId="{A73EE753-E2C2-ED4A-9CCF-160257541112}" destId="{C2810929-56FE-7F47-BAF9-F42CBFC7E260}" srcOrd="1" destOrd="0" presId="urn:microsoft.com/office/officeart/2005/8/layout/bList2"/>
    <dgm:cxn modelId="{95607373-F23A-4F18-A1BB-A6940D29F858}" type="presParOf" srcId="{A73EE753-E2C2-ED4A-9CCF-160257541112}" destId="{AF662A80-3F5B-AD4C-BA32-AE0CB370F476}" srcOrd="2" destOrd="0" presId="urn:microsoft.com/office/officeart/2005/8/layout/bList2"/>
    <dgm:cxn modelId="{6C1927DC-228B-4A62-BB1B-0182DF4779A4}" type="presParOf" srcId="{AF662A80-3F5B-AD4C-BA32-AE0CB370F476}" destId="{F19C4C96-40B9-AF44-8E15-96D5713A095D}" srcOrd="0" destOrd="0" presId="urn:microsoft.com/office/officeart/2005/8/layout/bList2"/>
    <dgm:cxn modelId="{86638572-09A0-4DB4-BFB9-95C5132CC6F5}" type="presParOf" srcId="{AF662A80-3F5B-AD4C-BA32-AE0CB370F476}" destId="{327B68FF-6F9B-AA4D-8759-61072343FD9E}" srcOrd="1" destOrd="0" presId="urn:microsoft.com/office/officeart/2005/8/layout/bList2"/>
    <dgm:cxn modelId="{554714D6-CF30-4FBF-8B4D-9CFCA5524483}" type="presParOf" srcId="{AF662A80-3F5B-AD4C-BA32-AE0CB370F476}" destId="{9DAEF18A-90A9-C249-B225-ABE5F065B68A}" srcOrd="2" destOrd="0" presId="urn:microsoft.com/office/officeart/2005/8/layout/bList2"/>
    <dgm:cxn modelId="{D82C2295-1E1F-4C85-9CF7-5DE2FF90003D}" type="presParOf" srcId="{AF662A80-3F5B-AD4C-BA32-AE0CB370F476}" destId="{04B29720-18AC-BB4E-B682-6D40A4FCBC46}" srcOrd="3" destOrd="0" presId="urn:microsoft.com/office/officeart/2005/8/layout/bList2"/>
    <dgm:cxn modelId="{77CA69ED-ABF0-4DD5-9395-4A2DEE45E412}" type="presParOf" srcId="{A73EE753-E2C2-ED4A-9CCF-160257541112}" destId="{93F5E006-E31D-2D43-9E8D-B23EC93B97D1}" srcOrd="3" destOrd="0" presId="urn:microsoft.com/office/officeart/2005/8/layout/bList2"/>
    <dgm:cxn modelId="{3877A50D-2DB6-40DF-ACE2-F0DA9DF625EA}" type="presParOf" srcId="{A73EE753-E2C2-ED4A-9CCF-160257541112}" destId="{6D8F0785-7968-F847-995A-3F829654A8D8}" srcOrd="4" destOrd="0" presId="urn:microsoft.com/office/officeart/2005/8/layout/bList2"/>
    <dgm:cxn modelId="{59992A5A-F35F-48F1-9725-9891A23E28FA}" type="presParOf" srcId="{6D8F0785-7968-F847-995A-3F829654A8D8}" destId="{6750F502-63C4-CF45-AAEC-BE8FDEE7EA4E}" srcOrd="0" destOrd="0" presId="urn:microsoft.com/office/officeart/2005/8/layout/bList2"/>
    <dgm:cxn modelId="{54D0776D-649E-48C5-B50E-33C833141B96}" type="presParOf" srcId="{6D8F0785-7968-F847-995A-3F829654A8D8}" destId="{A9D104E6-83D6-884C-8CC5-9BFF0FC44157}" srcOrd="1" destOrd="0" presId="urn:microsoft.com/office/officeart/2005/8/layout/bList2"/>
    <dgm:cxn modelId="{B43609DC-64CF-4208-ABFA-B4A9377DD4C6}" type="presParOf" srcId="{6D8F0785-7968-F847-995A-3F829654A8D8}" destId="{E1737654-7E8A-7649-A9BA-06C73B4AECFF}" srcOrd="2" destOrd="0" presId="urn:microsoft.com/office/officeart/2005/8/layout/bList2"/>
    <dgm:cxn modelId="{8C4FDC3D-1D88-46F5-9539-9020FA909A2B}" type="presParOf" srcId="{6D8F0785-7968-F847-995A-3F829654A8D8}" destId="{D8B1199E-1430-EC48-B088-59B3DF3B270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3" y="1"/>
            <a:ext cx="3043015" cy="464859"/>
          </a:xfrm>
          <a:prstGeom prst="rect">
            <a:avLst/>
          </a:prstGeom>
          <a:noFill/>
          <a:ln w="9525">
            <a:noFill/>
            <a:miter lim="800000"/>
            <a:headEnd/>
            <a:tailEnd/>
          </a:ln>
          <a:effectLst/>
        </p:spPr>
        <p:txBody>
          <a:bodyPr vert="horz" wrap="square" lIns="92162" tIns="46081" rIns="92162" bIns="46081" numCol="1" anchor="t" anchorCtr="0" compatLnSpc="1">
            <a:prstTxWarp prst="textNoShape">
              <a:avLst/>
            </a:prstTxWarp>
          </a:bodyPr>
          <a:lstStyle>
            <a:lvl1pPr algn="l">
              <a:defRPr sz="1200"/>
            </a:lvl1pPr>
          </a:lstStyle>
          <a:p>
            <a:endParaRPr lang="en-GB" dirty="0"/>
          </a:p>
        </p:txBody>
      </p:sp>
      <p:sp>
        <p:nvSpPr>
          <p:cNvPr id="26627" name="Rectangle 3"/>
          <p:cNvSpPr>
            <a:spLocks noGrp="1" noChangeArrowheads="1"/>
          </p:cNvSpPr>
          <p:nvPr>
            <p:ph type="dt" sz="quarter" idx="1"/>
          </p:nvPr>
        </p:nvSpPr>
        <p:spPr bwMode="auto">
          <a:xfrm>
            <a:off x="3978444" y="1"/>
            <a:ext cx="3043015" cy="464859"/>
          </a:xfrm>
          <a:prstGeom prst="rect">
            <a:avLst/>
          </a:prstGeom>
          <a:noFill/>
          <a:ln w="9525">
            <a:noFill/>
            <a:miter lim="800000"/>
            <a:headEnd/>
            <a:tailEnd/>
          </a:ln>
          <a:effectLst/>
        </p:spPr>
        <p:txBody>
          <a:bodyPr vert="horz" wrap="square" lIns="92162" tIns="46081" rIns="92162" bIns="46081" numCol="1" anchor="t" anchorCtr="0" compatLnSpc="1">
            <a:prstTxWarp prst="textNoShape">
              <a:avLst/>
            </a:prstTxWarp>
          </a:bodyPr>
          <a:lstStyle>
            <a:lvl1pPr algn="r">
              <a:defRPr sz="1200"/>
            </a:lvl1pPr>
          </a:lstStyle>
          <a:p>
            <a:endParaRPr lang="en-GB" dirty="0"/>
          </a:p>
        </p:txBody>
      </p:sp>
      <p:sp>
        <p:nvSpPr>
          <p:cNvPr id="26628" name="Rectangle 4"/>
          <p:cNvSpPr>
            <a:spLocks noGrp="1" noChangeArrowheads="1"/>
          </p:cNvSpPr>
          <p:nvPr>
            <p:ph type="ftr" sz="quarter" idx="2"/>
          </p:nvPr>
        </p:nvSpPr>
        <p:spPr bwMode="auto">
          <a:xfrm>
            <a:off x="3" y="8842751"/>
            <a:ext cx="3043015" cy="464859"/>
          </a:xfrm>
          <a:prstGeom prst="rect">
            <a:avLst/>
          </a:prstGeom>
          <a:noFill/>
          <a:ln w="9525">
            <a:noFill/>
            <a:miter lim="800000"/>
            <a:headEnd/>
            <a:tailEnd/>
          </a:ln>
          <a:effectLst/>
        </p:spPr>
        <p:txBody>
          <a:bodyPr vert="horz" wrap="square" lIns="92162" tIns="46081" rIns="92162" bIns="46081" numCol="1" anchor="b" anchorCtr="0" compatLnSpc="1">
            <a:prstTxWarp prst="textNoShape">
              <a:avLst/>
            </a:prstTxWarp>
          </a:bodyPr>
          <a:lstStyle>
            <a:lvl1pPr algn="l">
              <a:defRPr sz="1200"/>
            </a:lvl1pPr>
          </a:lstStyle>
          <a:p>
            <a:endParaRPr lang="en-GB"/>
          </a:p>
        </p:txBody>
      </p:sp>
      <p:sp>
        <p:nvSpPr>
          <p:cNvPr id="26629" name="Rectangle 5"/>
          <p:cNvSpPr>
            <a:spLocks noGrp="1" noChangeArrowheads="1"/>
          </p:cNvSpPr>
          <p:nvPr>
            <p:ph type="sldNum" sz="quarter" idx="3"/>
          </p:nvPr>
        </p:nvSpPr>
        <p:spPr bwMode="auto">
          <a:xfrm>
            <a:off x="3978444" y="8842751"/>
            <a:ext cx="3043015" cy="464859"/>
          </a:xfrm>
          <a:prstGeom prst="rect">
            <a:avLst/>
          </a:prstGeom>
          <a:noFill/>
          <a:ln w="9525">
            <a:noFill/>
            <a:miter lim="800000"/>
            <a:headEnd/>
            <a:tailEnd/>
          </a:ln>
          <a:effectLst/>
        </p:spPr>
        <p:txBody>
          <a:bodyPr vert="horz" wrap="square" lIns="92162" tIns="46081" rIns="92162" bIns="46081" numCol="1" anchor="b" anchorCtr="0" compatLnSpc="1">
            <a:prstTxWarp prst="textNoShape">
              <a:avLst/>
            </a:prstTxWarp>
          </a:bodyPr>
          <a:lstStyle>
            <a:lvl1pPr algn="r">
              <a:defRPr sz="1200"/>
            </a:lvl1pPr>
          </a:lstStyle>
          <a:p>
            <a:fld id="{E86FF4B7-4D14-47E3-B222-F63C8A123212}" type="slidenum">
              <a:rPr lang="en-GB"/>
              <a:pPr/>
              <a:t>‹#›</a:t>
            </a:fld>
            <a:endParaRPr lang="en-GB"/>
          </a:p>
        </p:txBody>
      </p:sp>
    </p:spTree>
    <p:extLst>
      <p:ext uri="{BB962C8B-B14F-4D97-AF65-F5344CB8AC3E}">
        <p14:creationId xmlns:p14="http://schemas.microsoft.com/office/powerpoint/2010/main" val="3462221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3043015" cy="464859"/>
          </a:xfrm>
          <a:prstGeom prst="rect">
            <a:avLst/>
          </a:prstGeom>
          <a:noFill/>
          <a:ln w="9525">
            <a:noFill/>
            <a:miter lim="800000"/>
            <a:headEnd/>
            <a:tailEnd/>
          </a:ln>
          <a:effectLst/>
        </p:spPr>
        <p:txBody>
          <a:bodyPr vert="horz" wrap="square" lIns="92162" tIns="46081" rIns="92162" bIns="46081" numCol="1" anchor="t" anchorCtr="0" compatLnSpc="1">
            <a:prstTxWarp prst="textNoShape">
              <a:avLst/>
            </a:prstTxWarp>
          </a:bodyPr>
          <a:lstStyle>
            <a:lvl1pPr algn="l">
              <a:defRPr sz="1200"/>
            </a:lvl1pPr>
          </a:lstStyle>
          <a:p>
            <a:endParaRPr lang="en-GB"/>
          </a:p>
        </p:txBody>
      </p:sp>
      <p:sp>
        <p:nvSpPr>
          <p:cNvPr id="5123" name="Rectangle 3"/>
          <p:cNvSpPr>
            <a:spLocks noGrp="1" noChangeArrowheads="1"/>
          </p:cNvSpPr>
          <p:nvPr>
            <p:ph type="dt" idx="1"/>
          </p:nvPr>
        </p:nvSpPr>
        <p:spPr bwMode="auto">
          <a:xfrm>
            <a:off x="3978444" y="1"/>
            <a:ext cx="3043015" cy="464859"/>
          </a:xfrm>
          <a:prstGeom prst="rect">
            <a:avLst/>
          </a:prstGeom>
          <a:noFill/>
          <a:ln w="9525">
            <a:noFill/>
            <a:miter lim="800000"/>
            <a:headEnd/>
            <a:tailEnd/>
          </a:ln>
          <a:effectLst/>
        </p:spPr>
        <p:txBody>
          <a:bodyPr vert="horz" wrap="square" lIns="92162" tIns="46081" rIns="92162" bIns="46081" numCol="1" anchor="t" anchorCtr="0" compatLnSpc="1">
            <a:prstTxWarp prst="textNoShape">
              <a:avLst/>
            </a:prstTxWarp>
          </a:bodyPr>
          <a:lstStyle>
            <a:lvl1pPr algn="r">
              <a:defRPr sz="1200"/>
            </a:lvl1pPr>
          </a:lstStyle>
          <a:p>
            <a:endParaRPr lang="en-GB"/>
          </a:p>
        </p:txBody>
      </p:sp>
      <p:sp>
        <p:nvSpPr>
          <p:cNvPr id="5124"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1983" y="4422123"/>
            <a:ext cx="5619138" cy="4188201"/>
          </a:xfrm>
          <a:prstGeom prst="rect">
            <a:avLst/>
          </a:prstGeom>
          <a:noFill/>
          <a:ln w="9525">
            <a:noFill/>
            <a:miter lim="800000"/>
            <a:headEnd/>
            <a:tailEnd/>
          </a:ln>
          <a:effectLst/>
        </p:spPr>
        <p:txBody>
          <a:bodyPr vert="horz" wrap="square" lIns="92162" tIns="46081" rIns="92162" bIns="460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6" name="Rectangle 6"/>
          <p:cNvSpPr>
            <a:spLocks noGrp="1" noChangeArrowheads="1"/>
          </p:cNvSpPr>
          <p:nvPr>
            <p:ph type="ftr" sz="quarter" idx="4"/>
          </p:nvPr>
        </p:nvSpPr>
        <p:spPr bwMode="auto">
          <a:xfrm>
            <a:off x="3" y="8842751"/>
            <a:ext cx="3043015" cy="464859"/>
          </a:xfrm>
          <a:prstGeom prst="rect">
            <a:avLst/>
          </a:prstGeom>
          <a:noFill/>
          <a:ln w="9525">
            <a:noFill/>
            <a:miter lim="800000"/>
            <a:headEnd/>
            <a:tailEnd/>
          </a:ln>
          <a:effectLst/>
        </p:spPr>
        <p:txBody>
          <a:bodyPr vert="horz" wrap="square" lIns="92162" tIns="46081" rIns="92162" bIns="46081" numCol="1" anchor="b" anchorCtr="0" compatLnSpc="1">
            <a:prstTxWarp prst="textNoShape">
              <a:avLst/>
            </a:prstTxWarp>
          </a:bodyPr>
          <a:lstStyle>
            <a:lvl1pPr algn="l">
              <a:defRPr sz="1200"/>
            </a:lvl1pPr>
          </a:lstStyle>
          <a:p>
            <a:endParaRPr lang="en-GB"/>
          </a:p>
        </p:txBody>
      </p:sp>
      <p:sp>
        <p:nvSpPr>
          <p:cNvPr id="5127" name="Rectangle 7"/>
          <p:cNvSpPr>
            <a:spLocks noGrp="1" noChangeArrowheads="1"/>
          </p:cNvSpPr>
          <p:nvPr>
            <p:ph type="sldNum" sz="quarter" idx="5"/>
          </p:nvPr>
        </p:nvSpPr>
        <p:spPr bwMode="auto">
          <a:xfrm>
            <a:off x="3978444" y="8842751"/>
            <a:ext cx="3043015" cy="464859"/>
          </a:xfrm>
          <a:prstGeom prst="rect">
            <a:avLst/>
          </a:prstGeom>
          <a:noFill/>
          <a:ln w="9525">
            <a:noFill/>
            <a:miter lim="800000"/>
            <a:headEnd/>
            <a:tailEnd/>
          </a:ln>
          <a:effectLst/>
        </p:spPr>
        <p:txBody>
          <a:bodyPr vert="horz" wrap="square" lIns="92162" tIns="46081" rIns="92162" bIns="46081" numCol="1" anchor="b" anchorCtr="0" compatLnSpc="1">
            <a:prstTxWarp prst="textNoShape">
              <a:avLst/>
            </a:prstTxWarp>
          </a:bodyPr>
          <a:lstStyle>
            <a:lvl1pPr algn="r">
              <a:defRPr sz="1200"/>
            </a:lvl1pPr>
          </a:lstStyle>
          <a:p>
            <a:fld id="{750429FA-AEA1-4CB5-BA84-FB0F7353015F}" type="slidenum">
              <a:rPr lang="en-GB"/>
              <a:pPr/>
              <a:t>‹#›</a:t>
            </a:fld>
            <a:endParaRPr lang="en-GB"/>
          </a:p>
        </p:txBody>
      </p:sp>
    </p:spTree>
    <p:extLst>
      <p:ext uri="{BB962C8B-B14F-4D97-AF65-F5344CB8AC3E}">
        <p14:creationId xmlns:p14="http://schemas.microsoft.com/office/powerpoint/2010/main" val="237689124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6</a:t>
            </a:fld>
            <a:endParaRPr lang="en-GB"/>
          </a:p>
        </p:txBody>
      </p:sp>
    </p:spTree>
    <p:extLst>
      <p:ext uri="{BB962C8B-B14F-4D97-AF65-F5344CB8AC3E}">
        <p14:creationId xmlns:p14="http://schemas.microsoft.com/office/powerpoint/2010/main" val="321993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If there’s time,</a:t>
            </a:r>
            <a:r>
              <a:rPr lang="en-US" baseline="0" dirty="0"/>
              <a:t> I can also cover a scripted solution to </a:t>
            </a:r>
            <a:r>
              <a:rPr lang="en-US" b="1" baseline="0" dirty="0"/>
              <a:t>Dyadic data collection.</a:t>
            </a:r>
            <a:endParaRPr lang="en-US" b="1" dirty="0"/>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23</a:t>
            </a:fld>
            <a:endParaRPr lang="en-GB"/>
          </a:p>
        </p:txBody>
      </p:sp>
    </p:spTree>
    <p:extLst>
      <p:ext uri="{BB962C8B-B14F-4D97-AF65-F5344CB8AC3E}">
        <p14:creationId xmlns:p14="http://schemas.microsoft.com/office/powerpoint/2010/main" val="17314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indent="0">
              <a:buFont typeface="+mj-lt"/>
              <a:buNone/>
            </a:pPr>
            <a:r>
              <a:rPr lang="en-US" u="sng" baseline="0" dirty="0"/>
              <a:t>Example Script and Flow:</a:t>
            </a:r>
            <a:endParaRPr lang="en-US" u="sng" dirty="0"/>
          </a:p>
          <a:p>
            <a:pPr marL="228600" indent="-228600">
              <a:buFont typeface="+mj-lt"/>
              <a:buAutoNum type="arabicPeriod"/>
            </a:pPr>
            <a:r>
              <a:rPr lang="en-US" dirty="0"/>
              <a:t>Login</a:t>
            </a:r>
          </a:p>
          <a:p>
            <a:pPr marL="228600" indent="-228600">
              <a:buFont typeface="+mj-lt"/>
              <a:buAutoNum type="arabicPeriod"/>
            </a:pPr>
            <a:r>
              <a:rPr lang="en-US" dirty="0"/>
              <a:t>Add AWS Credentials</a:t>
            </a:r>
          </a:p>
          <a:p>
            <a:pPr marL="0" indent="0">
              <a:buFont typeface="+mj-lt"/>
              <a:buNone/>
            </a:pPr>
            <a:r>
              <a:rPr lang="en-US" dirty="0"/>
              <a:t>Setup a Study</a:t>
            </a:r>
          </a:p>
          <a:p>
            <a:pPr marL="228600" indent="-228600">
              <a:buFont typeface="+mj-lt"/>
              <a:buAutoNum type="arabicPeriod"/>
            </a:pPr>
            <a:r>
              <a:rPr lang="en-US" baseline="0" dirty="0"/>
              <a:t>Design Study &gt; MTurk toolkit (note that a fully managed MTurk study can be done without the need to link to the MTurk API/have an MTurk account)</a:t>
            </a:r>
          </a:p>
          <a:p>
            <a:pPr marL="228600" indent="-228600">
              <a:buFont typeface="+mj-lt"/>
              <a:buAutoNum type="arabicPeriod"/>
            </a:pPr>
            <a:r>
              <a:rPr lang="en-US" baseline="0" dirty="0"/>
              <a:t>Run a study on your own MTurk account</a:t>
            </a:r>
          </a:p>
          <a:p>
            <a:pPr marL="0" indent="0" algn="l">
              <a:buFont typeface="+mj-lt"/>
              <a:buNone/>
            </a:pPr>
            <a:r>
              <a:rPr lang="en-US" baseline="0" dirty="0"/>
              <a:t>Pages</a:t>
            </a:r>
          </a:p>
          <a:p>
            <a:pPr marL="228600" indent="-228600" algn="l">
              <a:buFont typeface="+mj-lt"/>
              <a:buAutoNum type="arabicPeriod"/>
            </a:pPr>
            <a:r>
              <a:rPr lang="en-US" baseline="0" dirty="0"/>
              <a:t>Create a “Study Link” project</a:t>
            </a:r>
          </a:p>
          <a:p>
            <a:pPr marL="685800" lvl="1" indent="-228600" algn="l">
              <a:buFont typeface="+mj-lt"/>
              <a:buAutoNum type="arabicPeriod"/>
            </a:pPr>
            <a:r>
              <a:rPr lang="en-US" baseline="0" dirty="0"/>
              <a:t>Select # of participants.</a:t>
            </a:r>
          </a:p>
          <a:p>
            <a:pPr marL="685800" lvl="1" indent="-228600" algn="l">
              <a:buFont typeface="+mj-lt"/>
              <a:buAutoNum type="arabicPeriod"/>
            </a:pPr>
            <a:r>
              <a:rPr lang="en-US" baseline="0" dirty="0"/>
              <a:t>Show all the demographics options that range from $0.15-$0.75/Worker submission.  </a:t>
            </a:r>
            <a:r>
              <a:rPr lang="en-US" b="1" baseline="0" dirty="0"/>
              <a:t>Solicit a few demographics options from the crowd.</a:t>
            </a:r>
          </a:p>
          <a:p>
            <a:pPr marL="685800" lvl="1" indent="-228600" algn="l">
              <a:buFont typeface="+mj-lt"/>
              <a:buAutoNum type="arabicPeriod"/>
            </a:pPr>
            <a:r>
              <a:rPr lang="en-US" baseline="0" dirty="0"/>
              <a:t>Notably, the MTurk web interface recently started offering demographic data options as well.  They typically range from 30 to 50 cents (complete range is 5 cents to $1).  </a:t>
            </a:r>
            <a:r>
              <a:rPr lang="en-US" baseline="0" dirty="0" err="1"/>
              <a:t>TurkPrime</a:t>
            </a:r>
            <a:r>
              <a:rPr lang="en-US" baseline="0" dirty="0"/>
              <a:t> is generally cheaper, especially if you plan to use multiple demographic categories as your costs never exceed 75 cents/worker.</a:t>
            </a:r>
          </a:p>
          <a:p>
            <a:pPr marL="228600" lvl="0" indent="-228600" algn="l">
              <a:buFont typeface="+mj-lt"/>
              <a:buAutoNum type="arabicPeriod"/>
            </a:pPr>
            <a:r>
              <a:rPr lang="en-US" baseline="0" dirty="0"/>
              <a:t>Enter your own Project Name (not displayed) and up to 5 email addresses for HIT updates (e.g., launch, completion)</a:t>
            </a:r>
          </a:p>
          <a:p>
            <a:pPr marL="228600" lvl="0" indent="-228600" algn="l">
              <a:buFont typeface="+mj-lt"/>
              <a:buAutoNum type="arabicPeriod"/>
            </a:pPr>
            <a:r>
              <a:rPr lang="en-US" baseline="0" dirty="0"/>
              <a:t>Enter MTURK details (this corresponds to what MTURK asks of you:</a:t>
            </a:r>
          </a:p>
          <a:p>
            <a:pPr marL="685800" lvl="1" indent="-228600" algn="l">
              <a:buFont typeface="+mj-lt"/>
              <a:buAutoNum type="arabicPeriod"/>
            </a:pPr>
            <a:r>
              <a:rPr lang="en-US" baseline="0" dirty="0"/>
              <a:t>Name (displayed)</a:t>
            </a:r>
          </a:p>
          <a:p>
            <a:pPr marL="685800" lvl="1" indent="-228600" algn="l">
              <a:buFont typeface="+mj-lt"/>
              <a:buAutoNum type="arabicPeriod"/>
            </a:pPr>
            <a:r>
              <a:rPr lang="en-US" baseline="0" dirty="0"/>
              <a:t>Description:  Complete a ~30 minute survey on your interests, work activities, and job satisfaction.</a:t>
            </a:r>
          </a:p>
          <a:p>
            <a:pPr marL="685800" lvl="1" indent="-228600" algn="l">
              <a:buFont typeface="+mj-lt"/>
              <a:buAutoNum type="arabicPeriod"/>
            </a:pPr>
            <a:r>
              <a:rPr lang="en-US" baseline="0" dirty="0"/>
              <a:t>Custom instructions (best practice is to reserve these for your survey landing page).</a:t>
            </a:r>
          </a:p>
          <a:p>
            <a:pPr marL="1143000" lvl="2" indent="-228600" algn="l">
              <a:buFont typeface="+mj-lt"/>
              <a:buAutoNum type="arabicPeriod"/>
            </a:pPr>
            <a:r>
              <a:rPr lang="en-US" b="1" dirty="0"/>
              <a:t>Standard instructions that workers should follow the hyperlink and submit a code (if set) are always included and will follow the custom instructions, if specified. </a:t>
            </a:r>
          </a:p>
          <a:p>
            <a:pPr marL="685800" lvl="1" indent="-228600" algn="l">
              <a:buFont typeface="+mj-lt"/>
              <a:buAutoNum type="arabicPeriod"/>
            </a:pPr>
            <a:r>
              <a:rPr lang="en-US" b="0" baseline="0" dirty="0"/>
              <a:t>Keywords (important for worker searches)</a:t>
            </a:r>
          </a:p>
          <a:p>
            <a:pPr marL="228600" lvl="0" indent="-228600" algn="l">
              <a:buFont typeface="+mj-lt"/>
              <a:buAutoNum type="arabicPeriod"/>
            </a:pPr>
            <a:r>
              <a:rPr lang="en-US" b="0" baseline="0" dirty="0"/>
              <a:t>Enter: </a:t>
            </a:r>
          </a:p>
          <a:p>
            <a:pPr marL="685800" lvl="1" indent="-228600" algn="l">
              <a:buFont typeface="+mj-lt"/>
              <a:buAutoNum type="arabicPeriod"/>
            </a:pPr>
            <a:r>
              <a:rPr lang="en-US" b="0" baseline="0" dirty="0"/>
              <a:t>how much to pay each respondent</a:t>
            </a:r>
          </a:p>
          <a:p>
            <a:pPr marL="685800" lvl="1" indent="-228600" algn="l">
              <a:buFont typeface="+mj-lt"/>
              <a:buAutoNum type="arabicPeriod"/>
            </a:pPr>
            <a:r>
              <a:rPr lang="en-US" b="0" baseline="0" dirty="0"/>
              <a:t>the estimated time to complete</a:t>
            </a:r>
          </a:p>
          <a:p>
            <a:pPr marL="685800" lvl="1" indent="-228600" algn="l">
              <a:buFont typeface="+mj-lt"/>
              <a:buAutoNum type="arabicPeriod"/>
            </a:pPr>
            <a:r>
              <a:rPr lang="en-US" b="0" baseline="0" dirty="0"/>
              <a:t>time allotted (keep 90 or less minutes if at all possible to allow for restart feature—this allows respondents already in the old HIT to finish and then restarts your survey with any changes)</a:t>
            </a:r>
          </a:p>
          <a:p>
            <a:pPr marL="685800" lvl="1" indent="-228600" algn="l">
              <a:buFont typeface="+mj-lt"/>
              <a:buAutoNum type="arabicPeriod"/>
            </a:pPr>
            <a:r>
              <a:rPr lang="en-US" b="0" baseline="0" dirty="0"/>
              <a:t>Your survey link and be sure to click preview to verify it works!</a:t>
            </a:r>
          </a:p>
          <a:p>
            <a:pPr marL="685800" lvl="1" indent="-228600" algn="l">
              <a:buFont typeface="+mj-lt"/>
              <a:buAutoNum type="arabicPeriod"/>
            </a:pPr>
            <a:r>
              <a:rPr lang="en-US" b="0" baseline="0" dirty="0"/>
              <a:t>Note the optional demographics button at the bottom—you may want to uncheck it.</a:t>
            </a:r>
          </a:p>
          <a:p>
            <a:pPr marL="228600" lvl="0" indent="-228600" algn="l">
              <a:buFont typeface="+mj-lt"/>
              <a:buAutoNum type="arabicPeriod"/>
            </a:pPr>
            <a:r>
              <a:rPr lang="en-US" b="0" baseline="0" dirty="0"/>
              <a:t>Approval Options: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baseline="0" dirty="0"/>
              <a:t>Custom w/manual approval.  My preferred method.  I generate random codes in the survey and verify them.</a:t>
            </a:r>
          </a:p>
          <a:p>
            <a:pPr marL="685800" lvl="1" indent="-228600" algn="l">
              <a:buFont typeface="+mj-lt"/>
              <a:buAutoNum type="arabicPeriod"/>
            </a:pPr>
            <a:r>
              <a:rPr lang="en-US" b="0" baseline="0" dirty="0"/>
              <a:t>Easier options exist allowing auto approval:</a:t>
            </a:r>
          </a:p>
          <a:p>
            <a:pPr marL="1143000" lvl="2" indent="-228600" algn="l">
              <a:buFont typeface="+mj-lt"/>
              <a:buAutoNum type="arabicPeriod"/>
            </a:pPr>
            <a:r>
              <a:rPr lang="en-US" b="0" baseline="0" dirty="0"/>
              <a:t>Fixed completion code (may be a security risk, but it is a simple option)</a:t>
            </a:r>
          </a:p>
          <a:p>
            <a:pPr marL="1143000" lvl="2" indent="-228600" algn="l">
              <a:buFont typeface="+mj-lt"/>
              <a:buAutoNum type="arabicPeriod"/>
            </a:pPr>
            <a:r>
              <a:rPr lang="en-US" b="0" baseline="0" dirty="0" err="1"/>
              <a:t>Qualtrics</a:t>
            </a:r>
            <a:r>
              <a:rPr lang="en-US" b="0" baseline="0" dirty="0"/>
              <a:t> dynamic code.  I have not used this option, but it looks straight-forward and the instructions are on the HIT set up page.</a:t>
            </a:r>
          </a:p>
          <a:p>
            <a:pPr marL="1600200" lvl="3" indent="-228600" algn="l">
              <a:buFont typeface="+mj-lt"/>
              <a:buAutoNum type="arabicPeriod"/>
            </a:pPr>
            <a:r>
              <a:rPr lang="en-US" dirty="0"/>
              <a:t>Your HIT can either be auto-approved or manually approved. </a:t>
            </a:r>
          </a:p>
          <a:p>
            <a:pPr marL="228600" lvl="0" indent="-228600" algn="l">
              <a:buFont typeface="+mj-lt"/>
              <a:buAutoNum type="arabicPeriod"/>
            </a:pPr>
            <a:r>
              <a:rPr lang="en-US" b="0" baseline="0" dirty="0"/>
              <a:t>Worker Requirements provides some excellent FREE options and is great for creating a longitudinal data set even if you did not intend to in your first wave of data collection!</a:t>
            </a:r>
          </a:p>
          <a:p>
            <a:pPr marL="685800" lvl="1" indent="-228600" algn="l">
              <a:buFont typeface="+mj-lt"/>
              <a:buAutoNum type="arabicPeriod"/>
            </a:pPr>
            <a:r>
              <a:rPr lang="en-US" b="0" baseline="0" dirty="0"/>
              <a:t>Exclude or allow ONLY workers completing your previous surveys OR survey groups.</a:t>
            </a:r>
          </a:p>
          <a:p>
            <a:pPr marL="685800" lvl="1" indent="-228600" algn="l">
              <a:buFont typeface="+mj-lt"/>
              <a:buAutoNum type="arabicPeriod"/>
            </a:pPr>
            <a:r>
              <a:rPr lang="en-US" b="0" baseline="0" dirty="0"/>
              <a:t>Select FREE worker qualifications (these are independent of the panel qualifications in step one).  This is good for selecting which country respondents are from for FREE.</a:t>
            </a:r>
          </a:p>
          <a:p>
            <a:pPr marL="228600" lvl="0" indent="-228600" algn="l">
              <a:buFont typeface="+mj-lt"/>
              <a:buAutoNum type="arabicPeriod"/>
            </a:pPr>
            <a:r>
              <a:rPr lang="en-US" b="0" baseline="0" dirty="0" err="1"/>
              <a:t>Microbatch</a:t>
            </a:r>
            <a:r>
              <a:rPr lang="en-US" b="0" baseline="0" dirty="0"/>
              <a:t> </a:t>
            </a:r>
            <a:r>
              <a:rPr lang="en-US" b="0" baseline="0" dirty="0" err="1"/>
              <a:t>profeature</a:t>
            </a:r>
            <a:r>
              <a:rPr lang="en-US" b="0" baseline="0" dirty="0"/>
              <a:t>:  Not sure why it has its own page. Probably a remnant of when it was a free feature.  I’ll skip as I prefer </a:t>
            </a:r>
            <a:r>
              <a:rPr lang="en-US" b="0" baseline="0" dirty="0" err="1"/>
              <a:t>Hyperbatch</a:t>
            </a:r>
            <a:r>
              <a:rPr lang="en-US" b="0" baseline="0" dirty="0"/>
              <a:t>, same price but everything is better.  More to come.</a:t>
            </a:r>
          </a:p>
          <a:p>
            <a:pPr marL="228600" lvl="0" indent="-228600" algn="l">
              <a:buFont typeface="+mj-lt"/>
              <a:buAutoNum type="arabicPeriod"/>
            </a:pPr>
            <a:r>
              <a:rPr lang="en-US" b="0" baseline="0" dirty="0" err="1"/>
              <a:t>Profeatures</a:t>
            </a:r>
            <a:r>
              <a:rPr lang="en-US" b="0" baseline="0" dirty="0"/>
              <a:t> including </a:t>
            </a:r>
            <a:r>
              <a:rPr lang="en-US" b="0" baseline="0" dirty="0" err="1"/>
              <a:t>Hyperbatching</a:t>
            </a:r>
            <a:r>
              <a:rPr lang="en-US" b="0" baseline="0" dirty="0"/>
              <a:t>!</a:t>
            </a:r>
          </a:p>
          <a:p>
            <a:pPr marL="685800" lvl="1" indent="-228600" algn="l">
              <a:buFont typeface="+mj-lt"/>
              <a:buAutoNum type="arabicPeriod"/>
            </a:pPr>
            <a:r>
              <a:rPr lang="en-US" b="0" baseline="0" dirty="0"/>
              <a:t>Apart from Panel Fees, all </a:t>
            </a:r>
            <a:r>
              <a:rPr lang="en-US" b="0" baseline="0" dirty="0" err="1"/>
              <a:t>profeatures</a:t>
            </a:r>
            <a:r>
              <a:rPr lang="en-US" b="0" baseline="0" dirty="0"/>
              <a:t> are the same price.  If you use on feature, you can use all.  One feature saves time AND money over normal MTurk.  So I recommend you click it and then use any other features you might need.</a:t>
            </a:r>
          </a:p>
          <a:p>
            <a:pPr marL="685800" lvl="1" indent="-228600" algn="l">
              <a:buFont typeface="+mj-lt"/>
              <a:buAutoNum type="arabicPeriod"/>
            </a:pPr>
            <a:r>
              <a:rPr lang="en-US" b="0" baseline="0" dirty="0"/>
              <a:t>That feature is “</a:t>
            </a:r>
            <a:r>
              <a:rPr lang="en-US" b="0" baseline="0" dirty="0" err="1"/>
              <a:t>HyperBatching</a:t>
            </a:r>
            <a:r>
              <a:rPr lang="en-US" b="0" baseline="0" dirty="0"/>
              <a:t>”  It divides your survey up into groups of 9 and sets up worker groups so that workers can not take more than one iteration of your survey.  These batches complete faster than just a single link to your survey and it saves money by getting into a lower price point on MTurk (more on the next slide).</a:t>
            </a:r>
          </a:p>
          <a:p>
            <a:pPr marL="685800" lvl="1" indent="-228600" algn="l">
              <a:buFont typeface="+mj-lt"/>
              <a:buAutoNum type="arabicPeriod"/>
            </a:pPr>
            <a:r>
              <a:rPr lang="en-US" b="0" baseline="0" dirty="0"/>
              <a:t>Apart from </a:t>
            </a:r>
            <a:r>
              <a:rPr lang="en-US" b="0" baseline="0" dirty="0" err="1"/>
              <a:t>Hyperbatching</a:t>
            </a:r>
            <a:r>
              <a:rPr lang="en-US" b="0" baseline="0" dirty="0"/>
              <a:t>:</a:t>
            </a:r>
          </a:p>
          <a:p>
            <a:pPr marL="1143000" lvl="2" indent="-228600" algn="l">
              <a:buFont typeface="+mj-lt"/>
              <a:buAutoNum type="arabicPeriod"/>
            </a:pPr>
            <a:r>
              <a:rPr lang="en-US" dirty="0"/>
              <a:t>Block Duplicate IP Addresses (not available if you don’t allow</a:t>
            </a:r>
            <a:r>
              <a:rPr lang="en-US" baseline="0" dirty="0"/>
              <a:t> </a:t>
            </a:r>
            <a:r>
              <a:rPr lang="en-US" baseline="0" dirty="0" err="1"/>
              <a:t>TurkPrime</a:t>
            </a:r>
            <a:r>
              <a:rPr lang="en-US" baseline="0" dirty="0"/>
              <a:t> to store IP addresses)</a:t>
            </a:r>
            <a:endParaRPr lang="en-US" dirty="0"/>
          </a:p>
          <a:p>
            <a:pPr marL="1143000" lvl="2" indent="-228600" algn="l">
              <a:buFont typeface="+mj-lt"/>
              <a:buAutoNum type="arabicPeriod"/>
            </a:pPr>
            <a:r>
              <a:rPr lang="en-US" dirty="0"/>
              <a:t>Verify Worker Country and State Location</a:t>
            </a:r>
          </a:p>
          <a:p>
            <a:pPr marL="1143000" lvl="2" indent="-228600" algn="l">
              <a:buFont typeface="+mj-lt"/>
              <a:buAutoNum type="arabicPeriod"/>
            </a:pPr>
            <a:r>
              <a:rPr lang="en-US" dirty="0"/>
              <a:t>Anonymize Worker IDs (good for</a:t>
            </a:r>
            <a:r>
              <a:rPr lang="en-US" baseline="0" dirty="0"/>
              <a:t> IRB approval; there’s no identifier in the data then if you also don’t collect IP addresses)</a:t>
            </a:r>
          </a:p>
          <a:p>
            <a:pPr marL="1143000" lvl="2" indent="-228600" algn="l">
              <a:buFont typeface="+mj-lt"/>
              <a:buAutoNum type="arabicPeriod"/>
            </a:pPr>
            <a:r>
              <a:rPr lang="en-US" baseline="0" dirty="0"/>
              <a:t>Setup Worker Groups:  </a:t>
            </a:r>
          </a:p>
          <a:p>
            <a:pPr marL="1600200" lvl="3" indent="-228600" algn="l">
              <a:buFont typeface="+mj-lt"/>
              <a:buAutoNum type="arabicPeriod"/>
            </a:pPr>
            <a:r>
              <a:rPr lang="en-US" baseline="0" dirty="0"/>
              <a:t>Good for longitudinal data or quasi experiments where you don’t want folks in one group able to take a survey.  </a:t>
            </a:r>
          </a:p>
          <a:p>
            <a:pPr marL="1600200" lvl="3" indent="-228600" algn="l">
              <a:buFont typeface="+mj-lt"/>
              <a:buAutoNum type="arabicPeriod"/>
            </a:pPr>
            <a:r>
              <a:rPr lang="en-US" baseline="0" dirty="0"/>
              <a:t>Each survey you run is saved as a group for free.</a:t>
            </a:r>
          </a:p>
          <a:p>
            <a:pPr marL="1600200" lvl="3" indent="-228600" algn="l">
              <a:buFont typeface="+mj-lt"/>
              <a:buAutoNum type="arabicPeriod"/>
            </a:pPr>
            <a:r>
              <a:rPr lang="en-US" baseline="0" dirty="0"/>
              <a:t>Groups are helpful for effectively combining multiple HITs into one selectable group (perhaps for later follow-up)</a:t>
            </a:r>
          </a:p>
          <a:p>
            <a:pPr marL="1143000" lvl="2" indent="-228600" algn="l">
              <a:buFont typeface="+mj-lt"/>
              <a:buAutoNum type="arabicPeriod"/>
            </a:pPr>
            <a:r>
              <a:rPr lang="en-US" baseline="0" dirty="0"/>
              <a:t>Choose from US regions (this is IP address based I believe)</a:t>
            </a:r>
          </a:p>
          <a:p>
            <a:pPr marL="1143000" lvl="2" indent="-228600" algn="l">
              <a:buFont typeface="+mj-lt"/>
              <a:buAutoNum type="arabicPeriod"/>
            </a:pPr>
            <a:r>
              <a:rPr lang="en-US" b="0" baseline="0" dirty="0"/>
              <a:t>Don’t collect IP addresses</a:t>
            </a:r>
          </a:p>
          <a:p>
            <a:pPr marL="228600" lvl="0" indent="-228600" algn="l">
              <a:buFont typeface="+mj-lt"/>
              <a:buAutoNum type="arabicPeriod"/>
            </a:pPr>
            <a:r>
              <a:rPr lang="en-US" b="0" baseline="0" dirty="0"/>
              <a:t>That’s it!  Save and then you can review, modify, and launch from your </a:t>
            </a:r>
            <a:r>
              <a:rPr lang="en-US" b="0" baseline="0" dirty="0" err="1"/>
              <a:t>TurkPrime</a:t>
            </a:r>
            <a:r>
              <a:rPr lang="en-US" b="0" baseline="0" dirty="0"/>
              <a:t> Dashboard.</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24</a:t>
            </a:fld>
            <a:endParaRPr lang="en-GB"/>
          </a:p>
        </p:txBody>
      </p:sp>
    </p:spTree>
    <p:extLst>
      <p:ext uri="{BB962C8B-B14F-4D97-AF65-F5344CB8AC3E}">
        <p14:creationId xmlns:p14="http://schemas.microsoft.com/office/powerpoint/2010/main" val="365624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baseline="0" dirty="0"/>
              <a:t> note that you can hire </a:t>
            </a:r>
            <a:r>
              <a:rPr lang="en-US" baseline="0" dirty="0" err="1"/>
              <a:t>TurkPrime</a:t>
            </a:r>
            <a:r>
              <a:rPr lang="en-US" baseline="0" dirty="0"/>
              <a:t> to run your study without an MTurk account and without using the MTurk API, but it will cost more and there usually isn’t a good reason to.  The whole </a:t>
            </a:r>
            <a:r>
              <a:rPr lang="en-US" baseline="0" dirty="0" err="1"/>
              <a:t>TurkPrime</a:t>
            </a:r>
            <a:r>
              <a:rPr lang="en-US" baseline="0" dirty="0"/>
              <a:t> platform is user-friendly and intuitive.  And, you can only directly contact workers if you set up your account to use the API.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your Access Key and ID via Amazon Web Services.</a:t>
            </a:r>
            <a:endParaRPr lang="en-US" dirty="0"/>
          </a:p>
          <a:p>
            <a:endParaRPr lang="en-US" dirty="0"/>
          </a:p>
          <a:p>
            <a:r>
              <a:rPr lang="en-US" dirty="0"/>
              <a:t>Then, in </a:t>
            </a:r>
            <a:r>
              <a:rPr lang="en-US" dirty="0" err="1"/>
              <a:t>TurkPrime</a:t>
            </a:r>
            <a:r>
              <a:rPr lang="en-US" dirty="0"/>
              <a:t>, click on your username &gt; “Mechanical Turk Account” &gt; add your Amazon Web Services Credentials</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25</a:t>
            </a:fld>
            <a:endParaRPr lang="en-GB"/>
          </a:p>
        </p:txBody>
      </p:sp>
    </p:spTree>
    <p:extLst>
      <p:ext uri="{BB962C8B-B14F-4D97-AF65-F5344CB8AC3E}">
        <p14:creationId xmlns:p14="http://schemas.microsoft.com/office/powerpoint/2010/main" val="2545325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26</a:t>
            </a:fld>
            <a:endParaRPr lang="en-GB"/>
          </a:p>
        </p:txBody>
      </p:sp>
    </p:spTree>
    <p:extLst>
      <p:ext uri="{BB962C8B-B14F-4D97-AF65-F5344CB8AC3E}">
        <p14:creationId xmlns:p14="http://schemas.microsoft.com/office/powerpoint/2010/main" val="108985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27</a:t>
            </a:fld>
            <a:endParaRPr lang="en-GB"/>
          </a:p>
        </p:txBody>
      </p:sp>
    </p:spTree>
    <p:extLst>
      <p:ext uri="{BB962C8B-B14F-4D97-AF65-F5344CB8AC3E}">
        <p14:creationId xmlns:p14="http://schemas.microsoft.com/office/powerpoint/2010/main" val="3904983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28</a:t>
            </a:fld>
            <a:endParaRPr lang="en-GB"/>
          </a:p>
        </p:txBody>
      </p:sp>
    </p:spTree>
    <p:extLst>
      <p:ext uri="{BB962C8B-B14F-4D97-AF65-F5344CB8AC3E}">
        <p14:creationId xmlns:p14="http://schemas.microsoft.com/office/powerpoint/2010/main" val="1079872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29</a:t>
            </a:fld>
            <a:endParaRPr lang="en-GB"/>
          </a:p>
        </p:txBody>
      </p:sp>
    </p:spTree>
    <p:extLst>
      <p:ext uri="{BB962C8B-B14F-4D97-AF65-F5344CB8AC3E}">
        <p14:creationId xmlns:p14="http://schemas.microsoft.com/office/powerpoint/2010/main" val="223154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30</a:t>
            </a:fld>
            <a:endParaRPr lang="en-GB"/>
          </a:p>
        </p:txBody>
      </p:sp>
    </p:spTree>
    <p:extLst>
      <p:ext uri="{BB962C8B-B14F-4D97-AF65-F5344CB8AC3E}">
        <p14:creationId xmlns:p14="http://schemas.microsoft.com/office/powerpoint/2010/main" val="576433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5. </a:t>
            </a:r>
            <a:r>
              <a:rPr lang="en-US" b="1" dirty="0"/>
              <a:t>Continued</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31</a:t>
            </a:fld>
            <a:endParaRPr lang="en-GB"/>
          </a:p>
        </p:txBody>
      </p:sp>
    </p:spTree>
    <p:extLst>
      <p:ext uri="{BB962C8B-B14F-4D97-AF65-F5344CB8AC3E}">
        <p14:creationId xmlns:p14="http://schemas.microsoft.com/office/powerpoint/2010/main" val="903990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32</a:t>
            </a:fld>
            <a:endParaRPr lang="en-GB"/>
          </a:p>
        </p:txBody>
      </p:sp>
    </p:spTree>
    <p:extLst>
      <p:ext uri="{BB962C8B-B14F-4D97-AF65-F5344CB8AC3E}">
        <p14:creationId xmlns:p14="http://schemas.microsoft.com/office/powerpoint/2010/main" val="63065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7</a:t>
            </a:fld>
            <a:endParaRPr lang="en-GB"/>
          </a:p>
        </p:txBody>
      </p:sp>
    </p:spTree>
    <p:extLst>
      <p:ext uri="{BB962C8B-B14F-4D97-AF65-F5344CB8AC3E}">
        <p14:creationId xmlns:p14="http://schemas.microsoft.com/office/powerpoint/2010/main" val="385457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33</a:t>
            </a:fld>
            <a:endParaRPr lang="en-GB"/>
          </a:p>
        </p:txBody>
      </p:sp>
    </p:spTree>
    <p:extLst>
      <p:ext uri="{BB962C8B-B14F-4D97-AF65-F5344CB8AC3E}">
        <p14:creationId xmlns:p14="http://schemas.microsoft.com/office/powerpoint/2010/main" val="11103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34</a:t>
            </a:fld>
            <a:endParaRPr lang="en-GB"/>
          </a:p>
        </p:txBody>
      </p:sp>
    </p:spTree>
    <p:extLst>
      <p:ext uri="{BB962C8B-B14F-4D97-AF65-F5344CB8AC3E}">
        <p14:creationId xmlns:p14="http://schemas.microsoft.com/office/powerpoint/2010/main" val="1985897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35</a:t>
            </a:fld>
            <a:endParaRPr lang="en-GB"/>
          </a:p>
        </p:txBody>
      </p:sp>
    </p:spTree>
    <p:extLst>
      <p:ext uri="{BB962C8B-B14F-4D97-AF65-F5344CB8AC3E}">
        <p14:creationId xmlns:p14="http://schemas.microsoft.com/office/powerpoint/2010/main" val="1357418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36</a:t>
            </a:fld>
            <a:endParaRPr lang="en-GB"/>
          </a:p>
        </p:txBody>
      </p:sp>
    </p:spTree>
    <p:extLst>
      <p:ext uri="{BB962C8B-B14F-4D97-AF65-F5344CB8AC3E}">
        <p14:creationId xmlns:p14="http://schemas.microsoft.com/office/powerpoint/2010/main" val="1386048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r>
              <a:rPr lang="en-US" dirty="0"/>
              <a:t>If</a:t>
            </a:r>
            <a:r>
              <a:rPr lang="en-US" baseline="0" dirty="0"/>
              <a:t> you use 10 or more workers the Amazon fee is 40%.  In such cases, you will always save money by using </a:t>
            </a:r>
            <a:r>
              <a:rPr lang="en-US" baseline="0" dirty="0" err="1"/>
              <a:t>HyperBatch</a:t>
            </a:r>
            <a:r>
              <a:rPr lang="en-US" baseline="0" dirty="0"/>
              <a:t> (or </a:t>
            </a:r>
            <a:r>
              <a:rPr lang="en-US" baseline="0" dirty="0" err="1"/>
              <a:t>MicroBatch</a:t>
            </a:r>
            <a:r>
              <a:rPr lang="en-US" baseline="0" dirty="0"/>
              <a:t>).</a:t>
            </a:r>
          </a:p>
          <a:p>
            <a:endParaRPr lang="en-US" baseline="0" dirty="0"/>
          </a:p>
          <a:p>
            <a:r>
              <a:rPr lang="en-US" baseline="0" dirty="0" err="1"/>
              <a:t>HyperBatch</a:t>
            </a:r>
            <a:endParaRPr lang="en-US" baseline="0" dirty="0"/>
          </a:p>
          <a:p>
            <a:pPr marL="171450" indent="-171450">
              <a:buFont typeface="Arial" panose="020B0604020202020204" pitchFamily="34" charset="0"/>
              <a:buChar char="•"/>
            </a:pPr>
            <a:r>
              <a:rPr lang="en-US" baseline="0" dirty="0"/>
              <a:t>Divides your HIT into 9 assignment HITs that are released at the same time, but block workers from taking more than one HIT.  The results are culled together in the exact same way as if you released the entire HIT at once.</a:t>
            </a:r>
          </a:p>
          <a:p>
            <a:pPr marL="171450" indent="-171450">
              <a:buFont typeface="Arial" panose="020B0604020202020204" pitchFamily="34" charset="0"/>
              <a:buChar char="•"/>
            </a:pPr>
            <a:r>
              <a:rPr lang="en-US" baseline="0" dirty="0"/>
              <a:t>In my own experience, the </a:t>
            </a:r>
            <a:r>
              <a:rPr lang="en-US" baseline="0" dirty="0" err="1"/>
              <a:t>HyperBatching</a:t>
            </a:r>
            <a:r>
              <a:rPr lang="en-US" baseline="0" dirty="0"/>
              <a:t> completed 2.5x faster than a normal run.</a:t>
            </a:r>
          </a:p>
          <a:p>
            <a:pPr marL="628650" lvl="1" indent="-171450">
              <a:buFont typeface="Arial" panose="020B0604020202020204" pitchFamily="34" charset="0"/>
              <a:buChar char="•"/>
            </a:pPr>
            <a:r>
              <a:rPr lang="en-US" baseline="0" dirty="0"/>
              <a:t>I first ran a normal run of 50, then a </a:t>
            </a:r>
            <a:r>
              <a:rPr lang="en-US" baseline="0" dirty="0" err="1"/>
              <a:t>HyperBatch</a:t>
            </a:r>
            <a:r>
              <a:rPr lang="en-US" baseline="0" dirty="0"/>
              <a:t> of 50</a:t>
            </a:r>
          </a:p>
          <a:p>
            <a:pPr marL="628650" lvl="1" indent="-171450">
              <a:buFont typeface="Arial" panose="020B0604020202020204" pitchFamily="34" charset="0"/>
              <a:buChar char="•"/>
            </a:pPr>
            <a:r>
              <a:rPr lang="en-US" sz="1200" kern="1200" dirty="0" err="1">
                <a:solidFill>
                  <a:schemeClr val="tx1"/>
                </a:solidFill>
                <a:effectLst/>
                <a:latin typeface="Arial" charset="0"/>
                <a:ea typeface="+mn-ea"/>
                <a:cs typeface="+mn-cs"/>
              </a:rPr>
              <a:t>Microbatch</a:t>
            </a:r>
            <a:r>
              <a:rPr lang="en-US" sz="1200" kern="1200" baseline="0" dirty="0">
                <a:solidFill>
                  <a:schemeClr val="tx1"/>
                </a:solidFill>
                <a:effectLst/>
                <a:latin typeface="Arial" charset="0"/>
                <a:ea typeface="+mn-ea"/>
                <a:cs typeface="+mn-cs"/>
              </a:rPr>
              <a:t> is now  a pro feature as well</a:t>
            </a:r>
            <a:r>
              <a:rPr lang="en-US" sz="1200" kern="1200" dirty="0">
                <a:solidFill>
                  <a:schemeClr val="tx1"/>
                </a:solidFill>
                <a:effectLst/>
                <a:latin typeface="Arial" charset="0"/>
                <a:ea typeface="+mn-ea"/>
                <a:cs typeface="+mn-cs"/>
              </a:rPr>
              <a:t>.  Not worth it unless you’re running a small study/time no matter at all</a:t>
            </a:r>
            <a:endParaRPr lang="en-US" baseline="0" dirty="0"/>
          </a:p>
          <a:p>
            <a:pPr marL="171450" lvl="0" indent="-171450">
              <a:buFont typeface="Arial" panose="020B0604020202020204" pitchFamily="34" charset="0"/>
              <a:buChar char="•"/>
            </a:pPr>
            <a:r>
              <a:rPr lang="en-US" baseline="0" dirty="0" err="1"/>
              <a:t>Hyperbatch</a:t>
            </a:r>
            <a:r>
              <a:rPr lang="en-US" baseline="0" dirty="0"/>
              <a:t> also allows you to use all other premium features</a:t>
            </a:r>
            <a:endParaRPr lang="en-US" dirty="0"/>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37</a:t>
            </a:fld>
            <a:endParaRPr lang="en-GB"/>
          </a:p>
        </p:txBody>
      </p:sp>
    </p:spTree>
    <p:extLst>
      <p:ext uri="{BB962C8B-B14F-4D97-AF65-F5344CB8AC3E}">
        <p14:creationId xmlns:p14="http://schemas.microsoft.com/office/powerpoint/2010/main" val="3875366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8.</a:t>
            </a:r>
            <a:r>
              <a:rPr lang="en-US" baseline="0" dirty="0"/>
              <a:t> </a:t>
            </a:r>
            <a:r>
              <a:rPr lang="en-US" b="1" baseline="0" dirty="0"/>
              <a:t>Continued.</a:t>
            </a:r>
            <a:endParaRPr lang="en-US" b="1" dirty="0"/>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38</a:t>
            </a:fld>
            <a:endParaRPr lang="en-GB"/>
          </a:p>
        </p:txBody>
      </p:sp>
    </p:spTree>
    <p:extLst>
      <p:ext uri="{BB962C8B-B14F-4D97-AF65-F5344CB8AC3E}">
        <p14:creationId xmlns:p14="http://schemas.microsoft.com/office/powerpoint/2010/main" val="1120375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39</a:t>
            </a:fld>
            <a:endParaRPr lang="en-GB"/>
          </a:p>
        </p:txBody>
      </p:sp>
    </p:spTree>
    <p:extLst>
      <p:ext uri="{BB962C8B-B14F-4D97-AF65-F5344CB8AC3E}">
        <p14:creationId xmlns:p14="http://schemas.microsoft.com/office/powerpoint/2010/main" val="4041009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40</a:t>
            </a:fld>
            <a:endParaRPr lang="en-GB"/>
          </a:p>
        </p:txBody>
      </p:sp>
    </p:spTree>
    <p:extLst>
      <p:ext uri="{BB962C8B-B14F-4D97-AF65-F5344CB8AC3E}">
        <p14:creationId xmlns:p14="http://schemas.microsoft.com/office/powerpoint/2010/main" val="3523772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indent="0">
              <a:buFont typeface="Arial" charset="0"/>
              <a:buNone/>
            </a:pPr>
            <a:r>
              <a:rPr lang="en-US" baseline="0" dirty="0"/>
              <a:t>Very easy.</a:t>
            </a:r>
          </a:p>
          <a:p>
            <a:pPr marL="0" indent="0">
              <a:buFont typeface="Arial" charset="0"/>
              <a:buNone/>
            </a:pPr>
            <a:endParaRPr lang="en-US" baseline="0" dirty="0"/>
          </a:p>
          <a:p>
            <a:pPr marL="0" indent="0">
              <a:buFont typeface="Arial" charset="0"/>
              <a:buNone/>
            </a:pPr>
            <a:r>
              <a:rPr lang="en-US" baseline="0" dirty="0"/>
              <a:t>After reading:  we're going to have unique </a:t>
            </a:r>
            <a:r>
              <a:rPr lang="en-US" baseline="0" dirty="0" err="1"/>
              <a:t>WorkerIDs</a:t>
            </a:r>
            <a:r>
              <a:rPr lang="en-US" baseline="0" dirty="0"/>
              <a:t> in our dataset so we can match on </a:t>
            </a:r>
            <a:r>
              <a:rPr lang="en-US" baseline="0" dirty="0" err="1"/>
              <a:t>WorkerIDs</a:t>
            </a:r>
            <a:r>
              <a:rPr lang="en-US" baseline="0" dirty="0"/>
              <a:t> and then de-identify the dataset.</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41</a:t>
            </a:fld>
            <a:endParaRPr lang="en-GB"/>
          </a:p>
        </p:txBody>
      </p:sp>
    </p:spTree>
    <p:extLst>
      <p:ext uri="{BB962C8B-B14F-4D97-AF65-F5344CB8AC3E}">
        <p14:creationId xmlns:p14="http://schemas.microsoft.com/office/powerpoint/2010/main" val="3252066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If we created a survey group, we could also use that.</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42</a:t>
            </a:fld>
            <a:endParaRPr lang="en-GB"/>
          </a:p>
        </p:txBody>
      </p:sp>
    </p:spTree>
    <p:extLst>
      <p:ext uri="{BB962C8B-B14F-4D97-AF65-F5344CB8AC3E}">
        <p14:creationId xmlns:p14="http://schemas.microsoft.com/office/powerpoint/2010/main" val="3474019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8</a:t>
            </a:fld>
            <a:endParaRPr lang="en-GB" dirty="0"/>
          </a:p>
        </p:txBody>
      </p:sp>
    </p:spTree>
    <p:extLst>
      <p:ext uri="{BB962C8B-B14F-4D97-AF65-F5344CB8AC3E}">
        <p14:creationId xmlns:p14="http://schemas.microsoft.com/office/powerpoint/2010/main" val="2741601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r>
              <a:rPr lang="en-US" dirty="0" err="1"/>
              <a:t>TurkPrime</a:t>
            </a:r>
            <a:r>
              <a:rPr lang="en-US" dirty="0"/>
              <a:t> claims that </a:t>
            </a:r>
            <a:r>
              <a:rPr lang="en-US" sz="1200" kern="1200" dirty="0">
                <a:solidFill>
                  <a:schemeClr val="tx1"/>
                </a:solidFill>
                <a:effectLst/>
                <a:latin typeface="Arial" charset="0"/>
                <a:ea typeface="+mn-ea"/>
                <a:cs typeface="+mn-cs"/>
              </a:rPr>
              <a:t>an invitation email for a well paying HIT </a:t>
            </a:r>
            <a:r>
              <a:rPr lang="en-US" sz="1200" b="1" i="1" kern="1200" dirty="0">
                <a:solidFill>
                  <a:schemeClr val="tx1"/>
                </a:solidFill>
                <a:effectLst/>
                <a:latin typeface="Arial" charset="0"/>
                <a:ea typeface="+mn-ea"/>
                <a:cs typeface="+mn-cs"/>
              </a:rPr>
              <a:t>will speed up HIT participation rate by a factor of 10 times!</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A HIT that would normally take 10 days to complete will complete in one day! </a:t>
            </a:r>
          </a:p>
          <a:p>
            <a:pPr marL="171450" indent="-171450">
              <a:buFont typeface="Arial" panose="020B0604020202020204" pitchFamily="34" charset="0"/>
              <a:buChar char="•"/>
            </a:pPr>
            <a:endParaRPr lang="en-US" sz="1200" kern="1200" dirty="0">
              <a:solidFill>
                <a:schemeClr val="tx1"/>
              </a:solidFill>
              <a:effectLst/>
              <a:latin typeface="Arial" charset="0"/>
              <a:ea typeface="+mn-ea"/>
              <a:cs typeface="+mn-cs"/>
            </a:endParaRPr>
          </a:p>
          <a:p>
            <a:pPr marL="0" indent="0">
              <a:buFont typeface="Arial" panose="020B0604020202020204" pitchFamily="34" charset="0"/>
              <a:buNone/>
            </a:pPr>
            <a:r>
              <a:rPr lang="en-US" sz="1200" kern="1200" dirty="0">
                <a:solidFill>
                  <a:schemeClr val="tx1"/>
                </a:solidFill>
                <a:effectLst/>
                <a:latin typeface="Arial" charset="0"/>
                <a:ea typeface="+mn-ea"/>
                <a:cs typeface="+mn-cs"/>
              </a:rPr>
              <a:t>You can also exclude workers by </a:t>
            </a:r>
            <a:r>
              <a:rPr lang="en-US" sz="1200" kern="1200" dirty="0" err="1">
                <a:solidFill>
                  <a:schemeClr val="tx1"/>
                </a:solidFill>
                <a:effectLst/>
                <a:latin typeface="Arial" charset="0"/>
                <a:ea typeface="+mn-ea"/>
                <a:cs typeface="+mn-cs"/>
              </a:rPr>
              <a:t>WorkerID</a:t>
            </a:r>
            <a:r>
              <a:rPr lang="en-US" sz="1200" kern="1200" dirty="0">
                <a:solidFill>
                  <a:schemeClr val="tx1"/>
                </a:solidFill>
                <a:effectLst/>
                <a:latin typeface="Arial" charset="0"/>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43</a:t>
            </a:fld>
            <a:endParaRPr lang="en-GB"/>
          </a:p>
        </p:txBody>
      </p:sp>
    </p:spTree>
    <p:extLst>
      <p:ext uri="{BB962C8B-B14F-4D97-AF65-F5344CB8AC3E}">
        <p14:creationId xmlns:p14="http://schemas.microsoft.com/office/powerpoint/2010/main" val="3423702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44</a:t>
            </a:fld>
            <a:endParaRPr lang="en-GB"/>
          </a:p>
        </p:txBody>
      </p:sp>
    </p:spTree>
    <p:extLst>
      <p:ext uri="{BB962C8B-B14F-4D97-AF65-F5344CB8AC3E}">
        <p14:creationId xmlns:p14="http://schemas.microsoft.com/office/powerpoint/2010/main" val="2847634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25 minutes total</a:t>
            </a:r>
            <a:r>
              <a:rPr lang="en-US" b="1" baseline="0" dirty="0" smtClean="0"/>
              <a:t> for this section.</a:t>
            </a:r>
            <a:endParaRPr lang="en-US" b="1" dirty="0" smtClean="0"/>
          </a:p>
          <a:p>
            <a:endParaRPr lang="en-US" dirty="0" smtClean="0"/>
          </a:p>
          <a:p>
            <a:r>
              <a:rPr lang="en-US" dirty="0" smtClean="0"/>
              <a:t>[For title slide]</a:t>
            </a:r>
          </a:p>
          <a:p>
            <a:r>
              <a:rPr lang="en-US" dirty="0" smtClean="0"/>
              <a:t>I’m Justin Wiegand, a PhD </a:t>
            </a:r>
            <a:r>
              <a:rPr lang="en-US" baseline="0" dirty="0" smtClean="0"/>
              <a:t>Candidate at the University of Illinois’ School of Labor and Employment Relations.</a:t>
            </a:r>
            <a:endParaRPr lang="en-US" dirty="0" smtClean="0"/>
          </a:p>
          <a:p>
            <a:endParaRPr lang="en-US" dirty="0" smtClean="0"/>
          </a:p>
          <a:p>
            <a:r>
              <a:rPr lang="en-US" dirty="0" smtClean="0"/>
              <a:t>[Current slide]</a:t>
            </a:r>
          </a:p>
          <a:p>
            <a:r>
              <a:rPr lang="en-US" dirty="0" smtClean="0"/>
              <a:t>I have used the R</a:t>
            </a:r>
            <a:r>
              <a:rPr lang="en-US" baseline="0" dirty="0" smtClean="0"/>
              <a:t> package to collect longitudinal MTURK data and it is excellent and 100% free.  I wrote a series of blog posts on its use (justinwiegand.com/blog).</a:t>
            </a:r>
          </a:p>
          <a:p>
            <a:r>
              <a:rPr lang="en-US" baseline="0" dirty="0" smtClean="0"/>
              <a:t>However, for those who prefer something more point and click and some additional features, </a:t>
            </a:r>
            <a:r>
              <a:rPr lang="en-US" baseline="0" dirty="0" err="1" smtClean="0"/>
              <a:t>TurkPrime</a:t>
            </a:r>
            <a:r>
              <a:rPr lang="en-US" baseline="0" dirty="0" smtClean="0"/>
              <a:t> is a great solution.  Its core features are free to academics and always low cost.  There’s even the ability to save money using hyper/micro-batching (more on that later).</a:t>
            </a:r>
          </a:p>
          <a:p>
            <a:endParaRPr lang="en-US" baseline="0" dirty="0" smtClean="0"/>
          </a:p>
          <a:p>
            <a:r>
              <a:rPr lang="en-US" baseline="0" dirty="0" smtClean="0"/>
              <a:t>Before going any farther, </a:t>
            </a:r>
          </a:p>
          <a:p>
            <a:pPr marL="171450" indent="-171450">
              <a:buFont typeface="Arial" charset="0"/>
              <a:buChar char="•"/>
            </a:pPr>
            <a:r>
              <a:rPr lang="en-US" baseline="0" dirty="0" smtClean="0"/>
              <a:t>I want to be clear that I have no affiliation or sponsorship from </a:t>
            </a:r>
            <a:r>
              <a:rPr lang="en-US" baseline="0" dirty="0" err="1" smtClean="0"/>
              <a:t>TurkPrime</a:t>
            </a:r>
            <a:r>
              <a:rPr lang="en-US" baseline="0" dirty="0" smtClean="0"/>
              <a:t>, although maybe they should pay me, I am a satisfied user.</a:t>
            </a:r>
          </a:p>
          <a:p>
            <a:pPr marL="171450" indent="-171450">
              <a:buFont typeface="Arial" charset="0"/>
              <a:buChar char="•"/>
            </a:pPr>
            <a:r>
              <a:rPr lang="en-US" baseline="0" dirty="0" smtClean="0"/>
              <a:t>Also, how many of you have used </a:t>
            </a:r>
            <a:r>
              <a:rPr lang="en-US" baseline="0" dirty="0" err="1" smtClean="0"/>
              <a:t>TurkPrime</a:t>
            </a:r>
            <a:r>
              <a:rPr lang="en-US" baseline="0" dirty="0" smtClean="0"/>
              <a:t>?</a:t>
            </a:r>
          </a:p>
          <a:p>
            <a:pPr marL="628650" lvl="1" indent="-171450">
              <a:buFont typeface="Arial" charset="0"/>
              <a:buChar char="•"/>
            </a:pPr>
            <a:r>
              <a:rPr lang="en-US" baseline="0" dirty="0" smtClean="0"/>
              <a:t>If a lot have used it, go through the general overview faster and focus on longitudinal data and batching.</a:t>
            </a:r>
          </a:p>
          <a:p>
            <a:endParaRPr lang="en-US" dirty="0" smtClean="0"/>
          </a:p>
        </p:txBody>
      </p:sp>
      <p:sp>
        <p:nvSpPr>
          <p:cNvPr id="4" name="Slide Number Placeholder 3"/>
          <p:cNvSpPr>
            <a:spLocks noGrp="1"/>
          </p:cNvSpPr>
          <p:nvPr>
            <p:ph type="sldNum" sz="quarter" idx="10"/>
          </p:nvPr>
        </p:nvSpPr>
        <p:spPr/>
        <p:txBody>
          <a:bodyPr/>
          <a:lstStyle/>
          <a:p>
            <a:fld id="{750429FA-AEA1-4CB5-BA84-FB0F7353015F}" type="slidenum">
              <a:rPr lang="en-GB" smtClean="0"/>
              <a:pPr/>
              <a:t>45</a:t>
            </a:fld>
            <a:endParaRPr lang="en-GB"/>
          </a:p>
        </p:txBody>
      </p:sp>
    </p:spTree>
    <p:extLst>
      <p:ext uri="{BB962C8B-B14F-4D97-AF65-F5344CB8AC3E}">
        <p14:creationId xmlns:p14="http://schemas.microsoft.com/office/powerpoint/2010/main" val="1580631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46</a:t>
            </a:fld>
            <a:endParaRPr lang="en-GB"/>
          </a:p>
        </p:txBody>
      </p:sp>
    </p:spTree>
    <p:extLst>
      <p:ext uri="{BB962C8B-B14F-4D97-AF65-F5344CB8AC3E}">
        <p14:creationId xmlns:p14="http://schemas.microsoft.com/office/powerpoint/2010/main" val="2397000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47</a:t>
            </a:fld>
            <a:endParaRPr lang="en-GB"/>
          </a:p>
        </p:txBody>
      </p:sp>
    </p:spTree>
    <p:extLst>
      <p:ext uri="{BB962C8B-B14F-4D97-AF65-F5344CB8AC3E}">
        <p14:creationId xmlns:p14="http://schemas.microsoft.com/office/powerpoint/2010/main" val="1607569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48</a:t>
            </a:fld>
            <a:endParaRPr lang="en-GB"/>
          </a:p>
        </p:txBody>
      </p:sp>
    </p:spTree>
    <p:extLst>
      <p:ext uri="{BB962C8B-B14F-4D97-AF65-F5344CB8AC3E}">
        <p14:creationId xmlns:p14="http://schemas.microsoft.com/office/powerpoint/2010/main" val="2581904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49</a:t>
            </a:fld>
            <a:endParaRPr lang="en-GB"/>
          </a:p>
        </p:txBody>
      </p:sp>
    </p:spTree>
    <p:extLst>
      <p:ext uri="{BB962C8B-B14F-4D97-AF65-F5344CB8AC3E}">
        <p14:creationId xmlns:p14="http://schemas.microsoft.com/office/powerpoint/2010/main" val="569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25 minutes total</a:t>
            </a:r>
            <a:r>
              <a:rPr lang="en-US" b="1" baseline="0" dirty="0" smtClean="0"/>
              <a:t> for this section.</a:t>
            </a:r>
            <a:endParaRPr lang="en-US" b="1" dirty="0" smtClean="0"/>
          </a:p>
          <a:p>
            <a:endParaRPr lang="en-US" dirty="0" smtClean="0"/>
          </a:p>
          <a:p>
            <a:r>
              <a:rPr lang="en-US" dirty="0" smtClean="0"/>
              <a:t>[For title slide]</a:t>
            </a:r>
          </a:p>
          <a:p>
            <a:r>
              <a:rPr lang="en-US" dirty="0" smtClean="0"/>
              <a:t>I’m Justin Wiegand, a PhD </a:t>
            </a:r>
            <a:r>
              <a:rPr lang="en-US" baseline="0" dirty="0" smtClean="0"/>
              <a:t>Candidate at the University of Illinois’ School of Labor and Employment Relations.</a:t>
            </a:r>
            <a:endParaRPr lang="en-US" dirty="0" smtClean="0"/>
          </a:p>
          <a:p>
            <a:endParaRPr lang="en-US" dirty="0" smtClean="0"/>
          </a:p>
          <a:p>
            <a:r>
              <a:rPr lang="en-US" dirty="0" smtClean="0"/>
              <a:t>[Current slide]</a:t>
            </a:r>
          </a:p>
          <a:p>
            <a:r>
              <a:rPr lang="en-US" dirty="0" smtClean="0"/>
              <a:t>I have used the R</a:t>
            </a:r>
            <a:r>
              <a:rPr lang="en-US" baseline="0" dirty="0" smtClean="0"/>
              <a:t> package to collect longitudinal MTURK data and it is excellent and 100% free.  I wrote a series of blog posts on its use (justinwiegand.com/blog).</a:t>
            </a:r>
          </a:p>
          <a:p>
            <a:r>
              <a:rPr lang="en-US" baseline="0" dirty="0" smtClean="0"/>
              <a:t>However, for those who prefer something more point and click and some additional features, </a:t>
            </a:r>
            <a:r>
              <a:rPr lang="en-US" baseline="0" dirty="0" err="1" smtClean="0"/>
              <a:t>TurkPrime</a:t>
            </a:r>
            <a:r>
              <a:rPr lang="en-US" baseline="0" dirty="0" smtClean="0"/>
              <a:t> is a great solution.  Its core features are free to academics and always low cost.  There’s even the ability to save money using hyper/micro-batching (more on that later).</a:t>
            </a:r>
          </a:p>
          <a:p>
            <a:endParaRPr lang="en-US" baseline="0" dirty="0" smtClean="0"/>
          </a:p>
          <a:p>
            <a:r>
              <a:rPr lang="en-US" baseline="0" dirty="0" smtClean="0"/>
              <a:t>Before going any farther, </a:t>
            </a:r>
          </a:p>
          <a:p>
            <a:pPr marL="171450" indent="-171450">
              <a:buFont typeface="Arial" charset="0"/>
              <a:buChar char="•"/>
            </a:pPr>
            <a:r>
              <a:rPr lang="en-US" baseline="0" dirty="0" smtClean="0"/>
              <a:t>I want to be clear that I have no affiliation or sponsorship from </a:t>
            </a:r>
            <a:r>
              <a:rPr lang="en-US" baseline="0" dirty="0" err="1" smtClean="0"/>
              <a:t>TurkPrime</a:t>
            </a:r>
            <a:r>
              <a:rPr lang="en-US" baseline="0" dirty="0" smtClean="0"/>
              <a:t>, although maybe they should pay me, I am a satisfied user.</a:t>
            </a:r>
          </a:p>
          <a:p>
            <a:pPr marL="171450" indent="-171450">
              <a:buFont typeface="Arial" charset="0"/>
              <a:buChar char="•"/>
            </a:pPr>
            <a:r>
              <a:rPr lang="en-US" baseline="0" dirty="0" smtClean="0"/>
              <a:t>Also, how many of you have used </a:t>
            </a:r>
            <a:r>
              <a:rPr lang="en-US" baseline="0" dirty="0" err="1" smtClean="0"/>
              <a:t>TurkPrime</a:t>
            </a:r>
            <a:r>
              <a:rPr lang="en-US" baseline="0" dirty="0" smtClean="0"/>
              <a:t>?</a:t>
            </a:r>
          </a:p>
          <a:p>
            <a:pPr marL="628650" lvl="1" indent="-171450">
              <a:buFont typeface="Arial" charset="0"/>
              <a:buChar char="•"/>
            </a:pPr>
            <a:r>
              <a:rPr lang="en-US" baseline="0" dirty="0" smtClean="0"/>
              <a:t>If a lot have used it, go through the general overview faster and focus on longitudinal data and batching.</a:t>
            </a:r>
          </a:p>
          <a:p>
            <a:endParaRPr lang="en-US" dirty="0" smtClean="0"/>
          </a:p>
        </p:txBody>
      </p:sp>
      <p:sp>
        <p:nvSpPr>
          <p:cNvPr id="4" name="Slide Number Placeholder 3"/>
          <p:cNvSpPr>
            <a:spLocks noGrp="1"/>
          </p:cNvSpPr>
          <p:nvPr>
            <p:ph type="sldNum" sz="quarter" idx="10"/>
          </p:nvPr>
        </p:nvSpPr>
        <p:spPr/>
        <p:txBody>
          <a:bodyPr/>
          <a:lstStyle/>
          <a:p>
            <a:fld id="{750429FA-AEA1-4CB5-BA84-FB0F7353015F}" type="slidenum">
              <a:rPr lang="en-GB" smtClean="0"/>
              <a:pPr/>
              <a:t>50</a:t>
            </a:fld>
            <a:endParaRPr lang="en-GB"/>
          </a:p>
        </p:txBody>
      </p:sp>
    </p:spTree>
    <p:extLst>
      <p:ext uri="{BB962C8B-B14F-4D97-AF65-F5344CB8AC3E}">
        <p14:creationId xmlns:p14="http://schemas.microsoft.com/office/powerpoint/2010/main" val="1606253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51</a:t>
            </a:fld>
            <a:endParaRPr lang="en-GB"/>
          </a:p>
        </p:txBody>
      </p:sp>
    </p:spTree>
    <p:extLst>
      <p:ext uri="{BB962C8B-B14F-4D97-AF65-F5344CB8AC3E}">
        <p14:creationId xmlns:p14="http://schemas.microsoft.com/office/powerpoint/2010/main" val="4199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r>
              <a:rPr lang="en-US" dirty="0"/>
              <a:t>Use spouse as an example so we don't need to collect the name of the MTurk respondent.</a:t>
            </a:r>
          </a:p>
          <a:p>
            <a:endParaRPr lang="en-US" dirty="0"/>
          </a:p>
          <a:p>
            <a:r>
              <a:rPr lang="en-US" dirty="0"/>
              <a:t>The random code, name, and email are survey variables that you can call on in </a:t>
            </a:r>
            <a:r>
              <a:rPr lang="en-US" dirty="0" err="1"/>
              <a:t>LimeSurvey</a:t>
            </a:r>
            <a:r>
              <a:rPr lang="en-US" dirty="0"/>
              <a:t>.</a:t>
            </a:r>
          </a:p>
          <a:p>
            <a:endParaRPr lang="en-US" dirty="0"/>
          </a:p>
          <a:p>
            <a:r>
              <a:rPr lang="en-US" dirty="0"/>
              <a:t>Step 3</a:t>
            </a:r>
          </a:p>
          <a:p>
            <a:r>
              <a:rPr lang="en-US" dirty="0"/>
              <a:t>Cons:  </a:t>
            </a:r>
          </a:p>
          <a:p>
            <a:pPr marL="171450" indent="-171450">
              <a:buFont typeface="Arial" panose="020B0604020202020204" pitchFamily="34" charset="0"/>
              <a:buChar char="•"/>
            </a:pPr>
            <a:r>
              <a:rPr lang="en-US" dirty="0"/>
              <a:t>The person isn’t paid.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Low response rate.</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54</a:t>
            </a:fld>
            <a:endParaRPr lang="en-GB"/>
          </a:p>
        </p:txBody>
      </p:sp>
    </p:spTree>
    <p:extLst>
      <p:ext uri="{BB962C8B-B14F-4D97-AF65-F5344CB8AC3E}">
        <p14:creationId xmlns:p14="http://schemas.microsoft.com/office/powerpoint/2010/main" val="186197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9</a:t>
            </a:fld>
            <a:endParaRPr lang="en-GB"/>
          </a:p>
        </p:txBody>
      </p:sp>
    </p:spTree>
    <p:extLst>
      <p:ext uri="{BB962C8B-B14F-4D97-AF65-F5344CB8AC3E}">
        <p14:creationId xmlns:p14="http://schemas.microsoft.com/office/powerpoint/2010/main" val="1372965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55</a:t>
            </a:fld>
            <a:endParaRPr lang="en-GB"/>
          </a:p>
        </p:txBody>
      </p:sp>
    </p:spTree>
    <p:extLst>
      <p:ext uri="{BB962C8B-B14F-4D97-AF65-F5344CB8AC3E}">
        <p14:creationId xmlns:p14="http://schemas.microsoft.com/office/powerpoint/2010/main" val="76650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11</a:t>
            </a:fld>
            <a:endParaRPr lang="en-GB"/>
          </a:p>
        </p:txBody>
      </p:sp>
    </p:spTree>
    <p:extLst>
      <p:ext uri="{BB962C8B-B14F-4D97-AF65-F5344CB8AC3E}">
        <p14:creationId xmlns:p14="http://schemas.microsoft.com/office/powerpoint/2010/main" val="3097374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12</a:t>
            </a:fld>
            <a:endParaRPr lang="en-GB"/>
          </a:p>
        </p:txBody>
      </p:sp>
    </p:spTree>
    <p:extLst>
      <p:ext uri="{BB962C8B-B14F-4D97-AF65-F5344CB8AC3E}">
        <p14:creationId xmlns:p14="http://schemas.microsoft.com/office/powerpoint/2010/main" val="149551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14</a:t>
            </a:fld>
            <a:endParaRPr lang="en-GB"/>
          </a:p>
        </p:txBody>
      </p:sp>
    </p:spTree>
    <p:extLst>
      <p:ext uri="{BB962C8B-B14F-4D97-AF65-F5344CB8AC3E}">
        <p14:creationId xmlns:p14="http://schemas.microsoft.com/office/powerpoint/2010/main" val="427535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2150"/>
            <a:ext cx="4611688" cy="3459163"/>
          </a:xfrm>
          <a:prstGeom prst="rect">
            <a:avLst/>
          </a:prstGeo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21</a:t>
            </a:fld>
            <a:endParaRPr lang="en-GB"/>
          </a:p>
        </p:txBody>
      </p:sp>
    </p:spTree>
    <p:extLst>
      <p:ext uri="{BB962C8B-B14F-4D97-AF65-F5344CB8AC3E}">
        <p14:creationId xmlns:p14="http://schemas.microsoft.com/office/powerpoint/2010/main" val="709074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25 minutes total</a:t>
            </a:r>
            <a:r>
              <a:rPr lang="en-US" b="1" baseline="0" dirty="0" smtClean="0"/>
              <a:t> for this section.</a:t>
            </a:r>
            <a:endParaRPr lang="en-US" b="1" dirty="0" smtClean="0"/>
          </a:p>
          <a:p>
            <a:endParaRPr lang="en-US" dirty="0" smtClean="0"/>
          </a:p>
          <a:p>
            <a:r>
              <a:rPr lang="en-US" dirty="0" smtClean="0"/>
              <a:t>[For title slide]</a:t>
            </a:r>
          </a:p>
          <a:p>
            <a:r>
              <a:rPr lang="en-US" dirty="0" smtClean="0"/>
              <a:t>I’m Justin Wiegand, a PhD </a:t>
            </a:r>
            <a:r>
              <a:rPr lang="en-US" baseline="0" dirty="0" smtClean="0"/>
              <a:t>Candidate at the University of Illinois’ School of Labor and Employment Relations.</a:t>
            </a:r>
            <a:endParaRPr lang="en-US" dirty="0" smtClean="0"/>
          </a:p>
          <a:p>
            <a:endParaRPr lang="en-US" dirty="0" smtClean="0"/>
          </a:p>
          <a:p>
            <a:r>
              <a:rPr lang="en-US" dirty="0" smtClean="0"/>
              <a:t>[Current slide]</a:t>
            </a:r>
          </a:p>
          <a:p>
            <a:r>
              <a:rPr lang="en-US" dirty="0" smtClean="0"/>
              <a:t>I have used the R</a:t>
            </a:r>
            <a:r>
              <a:rPr lang="en-US" baseline="0" dirty="0" smtClean="0"/>
              <a:t> package to collect longitudinal MTURK data and it is excellent and 100% free.  I wrote a series of blog posts on its use (justinwiegand.com/blog).</a:t>
            </a:r>
          </a:p>
          <a:p>
            <a:r>
              <a:rPr lang="en-US" baseline="0" dirty="0" smtClean="0"/>
              <a:t>However, for those who prefer something more point and click and some additional features, </a:t>
            </a:r>
            <a:r>
              <a:rPr lang="en-US" baseline="0" dirty="0" err="1" smtClean="0"/>
              <a:t>TurkPrime</a:t>
            </a:r>
            <a:r>
              <a:rPr lang="en-US" baseline="0" dirty="0" smtClean="0"/>
              <a:t> is a great solution.  Its core features are free to academics and always low cost.  There’s even the ability to save money using hyper/micro-batching (more on that later).</a:t>
            </a:r>
          </a:p>
          <a:p>
            <a:endParaRPr lang="en-US" baseline="0" dirty="0" smtClean="0"/>
          </a:p>
          <a:p>
            <a:r>
              <a:rPr lang="en-US" baseline="0" dirty="0" smtClean="0"/>
              <a:t>Before going any farther, </a:t>
            </a:r>
          </a:p>
          <a:p>
            <a:pPr marL="171450" indent="-171450">
              <a:buFont typeface="Arial" charset="0"/>
              <a:buChar char="•"/>
            </a:pPr>
            <a:r>
              <a:rPr lang="en-US" baseline="0" dirty="0" smtClean="0"/>
              <a:t>I want to be clear that I have no affiliation or sponsorship from </a:t>
            </a:r>
            <a:r>
              <a:rPr lang="en-US" baseline="0" dirty="0" err="1" smtClean="0"/>
              <a:t>TurkPrime</a:t>
            </a:r>
            <a:r>
              <a:rPr lang="en-US" baseline="0" dirty="0" smtClean="0"/>
              <a:t>, although maybe they should pay me, I am a satisfied user.</a:t>
            </a:r>
          </a:p>
          <a:p>
            <a:pPr marL="171450" indent="-171450">
              <a:buFont typeface="Arial" charset="0"/>
              <a:buChar char="•"/>
            </a:pPr>
            <a:r>
              <a:rPr lang="en-US" baseline="0" dirty="0" smtClean="0"/>
              <a:t>Also, how many of you have used </a:t>
            </a:r>
            <a:r>
              <a:rPr lang="en-US" baseline="0" dirty="0" err="1" smtClean="0"/>
              <a:t>TurkPrime</a:t>
            </a:r>
            <a:r>
              <a:rPr lang="en-US" baseline="0" dirty="0" smtClean="0"/>
              <a:t>?</a:t>
            </a:r>
          </a:p>
          <a:p>
            <a:pPr marL="628650" lvl="1" indent="-171450">
              <a:buFont typeface="Arial" charset="0"/>
              <a:buChar char="•"/>
            </a:pPr>
            <a:r>
              <a:rPr lang="en-US" baseline="0" dirty="0" smtClean="0"/>
              <a:t>If a lot have used it, go through the general overview faster and focus on longitudinal data and batching.</a:t>
            </a:r>
          </a:p>
          <a:p>
            <a:endParaRPr lang="en-US" dirty="0" smtClean="0"/>
          </a:p>
        </p:txBody>
      </p:sp>
      <p:sp>
        <p:nvSpPr>
          <p:cNvPr id="4" name="Slide Number Placeholder 3"/>
          <p:cNvSpPr>
            <a:spLocks noGrp="1"/>
          </p:cNvSpPr>
          <p:nvPr>
            <p:ph type="sldNum" sz="quarter" idx="10"/>
          </p:nvPr>
        </p:nvSpPr>
        <p:spPr/>
        <p:txBody>
          <a:bodyPr/>
          <a:lstStyle/>
          <a:p>
            <a:fld id="{750429FA-AEA1-4CB5-BA84-FB0F7353015F}" type="slidenum">
              <a:rPr lang="en-GB" smtClean="0"/>
              <a:pPr/>
              <a:t>22</a:t>
            </a:fld>
            <a:endParaRPr lang="en-GB"/>
          </a:p>
        </p:txBody>
      </p:sp>
    </p:spTree>
    <p:extLst>
      <p:ext uri="{BB962C8B-B14F-4D97-AF65-F5344CB8AC3E}">
        <p14:creationId xmlns:p14="http://schemas.microsoft.com/office/powerpoint/2010/main" val="1620225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SHL_tag_2col_pos_outline.eps">
            <a:extLst>
              <a:ext uri="{FF2B5EF4-FFF2-40B4-BE49-F238E27FC236}">
                <a16:creationId xmlns="" xmlns:a16="http://schemas.microsoft.com/office/drawing/2014/main" id="{B92EE4AE-F3CB-0547-AB8D-36CED899576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4" name="Footer Placeholder 1">
            <a:extLst>
              <a:ext uri="{FF2B5EF4-FFF2-40B4-BE49-F238E27FC236}">
                <a16:creationId xmlns="" xmlns:a16="http://schemas.microsoft.com/office/drawing/2014/main" id="{255CAE36-21B4-9146-8ED6-A7F57D33DFEB}"/>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197407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Long Title (Gray)">
    <p:spTree>
      <p:nvGrpSpPr>
        <p:cNvPr id="1" name=""/>
        <p:cNvGrpSpPr/>
        <p:nvPr/>
      </p:nvGrpSpPr>
      <p:grpSpPr>
        <a:xfrm>
          <a:off x="0" y="0"/>
          <a:ext cx="0" cy="0"/>
          <a:chOff x="0" y="0"/>
          <a:chExt cx="0" cy="0"/>
        </a:xfrm>
      </p:grpSpPr>
      <p:sp>
        <p:nvSpPr>
          <p:cNvPr id="10" name="Rectangle 9"/>
          <p:cNvSpPr/>
          <p:nvPr userDrawn="1"/>
        </p:nvSpPr>
        <p:spPr bwMode="auto">
          <a:xfrm>
            <a:off x="5591728"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srgbClr val="000000"/>
              </a:solidFill>
            </a:endParaRPr>
          </a:p>
        </p:txBody>
      </p:sp>
      <p:sp>
        <p:nvSpPr>
          <p:cNvPr id="3" name="Rectangle 2"/>
          <p:cNvSpPr/>
          <p:nvPr userDrawn="1"/>
        </p:nvSpPr>
        <p:spPr>
          <a:xfrm>
            <a:off x="0" y="-226778"/>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7" name="Text Placeholder 2"/>
          <p:cNvSpPr>
            <a:spLocks noGrp="1"/>
          </p:cNvSpPr>
          <p:nvPr>
            <p:ph type="body" sz="quarter" idx="13" hasCustomPrompt="1"/>
          </p:nvPr>
        </p:nvSpPr>
        <p:spPr>
          <a:xfrm>
            <a:off x="464262" y="3398107"/>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1" name="Text Placeholder 2"/>
          <p:cNvSpPr>
            <a:spLocks noGrp="1"/>
          </p:cNvSpPr>
          <p:nvPr>
            <p:ph type="body" sz="quarter" idx="10" hasCustomPrompt="1"/>
          </p:nvPr>
        </p:nvSpPr>
        <p:spPr>
          <a:xfrm>
            <a:off x="461962" y="144696"/>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2"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3" name="Footer Placeholder 1">
            <a:extLst>
              <a:ext uri="{FF2B5EF4-FFF2-40B4-BE49-F238E27FC236}">
                <a16:creationId xmlns="" xmlns:a16="http://schemas.microsoft.com/office/drawing/2014/main" id="{C2D4CA14-A55B-D14F-80A6-595F4270CFE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4" name="Picture 13" descr="SHL_tag_2col_pos_outline.eps">
            <a:extLst>
              <a:ext uri="{FF2B5EF4-FFF2-40B4-BE49-F238E27FC236}">
                <a16:creationId xmlns="" xmlns:a16="http://schemas.microsoft.com/office/drawing/2014/main" id="{28B8BD88-B696-8B4C-AA54-41FB5F5E3A44}"/>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243935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oadma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593869"/>
          </a:xfrm>
          <a:prstGeom prst="rect">
            <a:avLst/>
          </a:prstGeom>
          <a:ln>
            <a:noFill/>
          </a:ln>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Include This Roadmap Layout or the Agenda Layout</a:t>
            </a:r>
          </a:p>
        </p:txBody>
      </p:sp>
      <p:sp>
        <p:nvSpPr>
          <p:cNvPr id="7" name="Text Placeholder 6"/>
          <p:cNvSpPr>
            <a:spLocks noGrp="1"/>
          </p:cNvSpPr>
          <p:nvPr>
            <p:ph type="body" sz="quarter" idx="19" hasCustomPrompt="1"/>
          </p:nvPr>
        </p:nvSpPr>
        <p:spPr>
          <a:xfrm>
            <a:off x="2564946"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4" name="Text Placeholder 6"/>
          <p:cNvSpPr>
            <a:spLocks noGrp="1"/>
          </p:cNvSpPr>
          <p:nvPr>
            <p:ph type="body" sz="quarter" idx="20" hasCustomPrompt="1"/>
          </p:nvPr>
        </p:nvSpPr>
        <p:spPr>
          <a:xfrm>
            <a:off x="4672691"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5" name="Text Placeholder 6"/>
          <p:cNvSpPr>
            <a:spLocks noGrp="1"/>
          </p:cNvSpPr>
          <p:nvPr>
            <p:ph type="body" sz="quarter" idx="21" hasCustomPrompt="1"/>
          </p:nvPr>
        </p:nvSpPr>
        <p:spPr>
          <a:xfrm>
            <a:off x="6780437"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6" name="Text Placeholder 6"/>
          <p:cNvSpPr>
            <a:spLocks noGrp="1"/>
          </p:cNvSpPr>
          <p:nvPr>
            <p:ph type="body" sz="quarter" idx="22" hasCustomPrompt="1"/>
          </p:nvPr>
        </p:nvSpPr>
        <p:spPr>
          <a:xfrm>
            <a:off x="461817" y="2035158"/>
            <a:ext cx="1904775" cy="1038225"/>
          </a:xfrm>
          <a:prstGeom prst="rect">
            <a:avLst/>
          </a:prstGeom>
          <a:solidFill>
            <a:schemeClr val="tx2"/>
          </a:solidFill>
          <a:ln>
            <a:no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20" name="Footer Placeholder 1">
            <a:extLst>
              <a:ext uri="{FF2B5EF4-FFF2-40B4-BE49-F238E27FC236}">
                <a16:creationId xmlns="" xmlns:a16="http://schemas.microsoft.com/office/drawing/2014/main" id="{70764D5F-943C-8845-9A58-B4F33A1862E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0E1C3A32-F192-914D-9B3B-552E86CADD5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 xmlns:a16="http://schemas.microsoft.com/office/drawing/2014/main" id="{A5D2B073-D11E-D145-ABF3-369F30500BFB}"/>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426028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chemeClr val="tx1">
                    <a:lumMod val="65000"/>
                    <a:lumOff val="35000"/>
                  </a:schemeClr>
                </a:solidFill>
              </a:defRPr>
            </a:lvl1pPr>
          </a:lstStyle>
          <a:p>
            <a:r>
              <a:rPr lang="en-US" dirty="0"/>
              <a:t>Agenda</a:t>
            </a:r>
          </a:p>
        </p:txBody>
      </p:sp>
      <p:sp>
        <p:nvSpPr>
          <p:cNvPr id="5"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9" name="Footer Placeholder 1">
            <a:extLst>
              <a:ext uri="{FF2B5EF4-FFF2-40B4-BE49-F238E27FC236}">
                <a16:creationId xmlns="" xmlns:a16="http://schemas.microsoft.com/office/drawing/2014/main" id="{D74B27C1-7404-A943-B5EC-AD1D5750D51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7" name="Picture 6" descr="SHL_tag_2col_pos_outline.eps">
            <a:extLst>
              <a:ext uri="{FF2B5EF4-FFF2-40B4-BE49-F238E27FC236}">
                <a16:creationId xmlns="" xmlns:a16="http://schemas.microsoft.com/office/drawing/2014/main" id="{4F71D54D-248A-BA46-B633-C9B6B2F72539}"/>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 xmlns:a16="http://schemas.microsoft.com/office/drawing/2014/main" id="{91AD537F-5223-DE40-A721-ACD83EBFF6E0}"/>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61084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8"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0" name="Footer Placeholder 1">
            <a:extLst>
              <a:ext uri="{FF2B5EF4-FFF2-40B4-BE49-F238E27FC236}">
                <a16:creationId xmlns="" xmlns:a16="http://schemas.microsoft.com/office/drawing/2014/main" id="{F9F5B1DA-E6A4-F54F-8359-17CDEC632FD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7" name="Picture 6" descr="SHL_tag_2col_pos_outline.eps">
            <a:extLst>
              <a:ext uri="{FF2B5EF4-FFF2-40B4-BE49-F238E27FC236}">
                <a16:creationId xmlns="" xmlns:a16="http://schemas.microsoft.com/office/drawing/2014/main" id="{0642F36A-F483-3C45-A910-2EF252381D7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 xmlns:a16="http://schemas.microsoft.com/office/drawing/2014/main" id="{D600D9F5-29C7-BF44-958C-9A7F4C2B8A04}"/>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43294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nSpc>
                <a:spcPts val="900"/>
              </a:lnSpc>
              <a:defRPr/>
            </a:pPr>
            <a:endParaRPr lang="en-US" sz="800" dirty="0">
              <a:solidFill>
                <a:srgbClr val="7F7F7F"/>
              </a:solidFill>
              <a:latin typeface="Arial"/>
              <a:cs typeface="Arial"/>
            </a:endParaRPr>
          </a:p>
        </p:txBody>
      </p:sp>
      <p:sp>
        <p:nvSpPr>
          <p:cNvPr id="5" name="Content Placeholder 2"/>
          <p:cNvSpPr>
            <a:spLocks noGrp="1"/>
          </p:cNvSpPr>
          <p:nvPr>
            <p:ph idx="1" hasCustomPrompt="1"/>
          </p:nvPr>
        </p:nvSpPr>
        <p:spPr>
          <a:xfrm>
            <a:off x="457200" y="1355635"/>
            <a:ext cx="8217654" cy="4105366"/>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Footer Placeholder 1">
            <a:extLst>
              <a:ext uri="{FF2B5EF4-FFF2-40B4-BE49-F238E27FC236}">
                <a16:creationId xmlns="" xmlns:a16="http://schemas.microsoft.com/office/drawing/2014/main" id="{82764B13-0D4A-3040-A652-B414ABC26AC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9" name="Picture 8" descr="SHL_tag_2col_pos_outline.eps">
            <a:extLst>
              <a:ext uri="{FF2B5EF4-FFF2-40B4-BE49-F238E27FC236}">
                <a16:creationId xmlns="" xmlns:a16="http://schemas.microsoft.com/office/drawing/2014/main" id="{E39342CA-E312-9D41-B69F-4E0045148F92}"/>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0" name="Footer Placeholder 4">
            <a:extLst>
              <a:ext uri="{FF2B5EF4-FFF2-40B4-BE49-F238E27FC236}">
                <a16:creationId xmlns="" xmlns:a16="http://schemas.microsoft.com/office/drawing/2014/main" id="{928031EA-FF64-0646-B7B2-9C4958BD3F7E}"/>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13" name="Title 1">
            <a:extLst>
              <a:ext uri="{FF2B5EF4-FFF2-40B4-BE49-F238E27FC236}">
                <a16:creationId xmlns="" xmlns:a16="http://schemas.microsoft.com/office/drawing/2014/main" id="{F6260F51-E560-1F47-86EE-CB8F4F5EE859}"/>
              </a:ext>
            </a:extLst>
          </p:cNvPr>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83394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Bullet w/ Intro Text ">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2138766"/>
            <a:ext cx="8217654" cy="3440768"/>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lumMod val="65000"/>
                    <a:lumOff val="35000"/>
                  </a:schemeClr>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a:t>Click to enter text</a:t>
            </a:r>
          </a:p>
        </p:txBody>
      </p:sp>
      <p:sp>
        <p:nvSpPr>
          <p:cNvPr id="7"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0" name="Footer Placeholder 1">
            <a:extLst>
              <a:ext uri="{FF2B5EF4-FFF2-40B4-BE49-F238E27FC236}">
                <a16:creationId xmlns="" xmlns:a16="http://schemas.microsoft.com/office/drawing/2014/main" id="{55566991-9AC9-1840-AA1C-778FD22D098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9" name="Picture 8" descr="SHL_tag_2col_pos_outline.eps">
            <a:extLst>
              <a:ext uri="{FF2B5EF4-FFF2-40B4-BE49-F238E27FC236}">
                <a16:creationId xmlns="" xmlns:a16="http://schemas.microsoft.com/office/drawing/2014/main" id="{9C1F72D0-2FDC-424D-9050-5338717DF783}"/>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 xmlns:a16="http://schemas.microsoft.com/office/drawing/2014/main" id="{7B337EB7-15C8-804F-B892-EF49CE09F307}"/>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991547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461964"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p:cNvSpPr>
            <a:spLocks noGrp="1"/>
          </p:cNvSpPr>
          <p:nvPr>
            <p:ph idx="15" hasCustomPrompt="1"/>
          </p:nvPr>
        </p:nvSpPr>
        <p:spPr>
          <a:xfrm>
            <a:off x="4811396"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0" name="Footer Placeholder 1">
            <a:extLst>
              <a:ext uri="{FF2B5EF4-FFF2-40B4-BE49-F238E27FC236}">
                <a16:creationId xmlns="" xmlns:a16="http://schemas.microsoft.com/office/drawing/2014/main" id="{101E4C52-8F9B-C64C-B499-8EBDE8A564A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8" name="Picture 7" descr="SHL_tag_2col_pos_outline.eps">
            <a:extLst>
              <a:ext uri="{FF2B5EF4-FFF2-40B4-BE49-F238E27FC236}">
                <a16:creationId xmlns="" xmlns:a16="http://schemas.microsoft.com/office/drawing/2014/main" id="{D3632AEA-B967-8146-908B-A65E0C887C5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 xmlns:a16="http://schemas.microsoft.com/office/drawing/2014/main" id="{951629F2-9743-5B47-BC78-A7A029C9397E}"/>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690491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Column w/ Int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ln>
                  <a:noFill/>
                </a:ln>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enter text</a:t>
            </a:r>
          </a:p>
        </p:txBody>
      </p:sp>
      <p:sp>
        <p:nvSpPr>
          <p:cNvPr id="4" name="Content Placeholder 3"/>
          <p:cNvSpPr>
            <a:spLocks noGrp="1"/>
          </p:cNvSpPr>
          <p:nvPr>
            <p:ph sz="half" idx="2" hasCustomPrompt="1"/>
          </p:nvPr>
        </p:nvSpPr>
        <p:spPr>
          <a:xfrm>
            <a:off x="461963" y="2092271"/>
            <a:ext cx="3875919" cy="3368729"/>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a:t>Click to enter text</a:t>
            </a:r>
          </a:p>
        </p:txBody>
      </p:sp>
      <p:sp>
        <p:nvSpPr>
          <p:cNvPr id="6" name="Content Placeholder 5"/>
          <p:cNvSpPr>
            <a:spLocks noGrp="1"/>
          </p:cNvSpPr>
          <p:nvPr>
            <p:ph sz="quarter" idx="4" hasCustomPrompt="1"/>
          </p:nvPr>
        </p:nvSpPr>
        <p:spPr>
          <a:xfrm>
            <a:off x="4804573" y="2076772"/>
            <a:ext cx="3879370" cy="3375761"/>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2" name="Footer Placeholder 1">
            <a:extLst>
              <a:ext uri="{FF2B5EF4-FFF2-40B4-BE49-F238E27FC236}">
                <a16:creationId xmlns="" xmlns:a16="http://schemas.microsoft.com/office/drawing/2014/main" id="{4E892176-7212-BA4A-A5B2-5BFCC15245D8}"/>
              </a:ext>
            </a:extLst>
          </p:cNvPr>
          <p:cNvSpPr>
            <a:spLocks noGrp="1"/>
          </p:cNvSpPr>
          <p:nvPr>
            <p:ph type="ftr" sz="quarter" idx="10"/>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C2ACE26E-9EB8-0241-B23C-9D960EB1804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 xmlns:a16="http://schemas.microsoft.com/office/drawing/2014/main" id="{E2A04BDB-6FE1-0E49-8E39-00BAD59CFCE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186780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Gray">
    <p:bg>
      <p:bgRef idx="1001">
        <a:schemeClr val="bg1"/>
      </p:bgRef>
    </p:bg>
    <p:spTree>
      <p:nvGrpSpPr>
        <p:cNvPr id="1" name=""/>
        <p:cNvGrpSpPr/>
        <p:nvPr/>
      </p:nvGrpSpPr>
      <p:grpSpPr>
        <a:xfrm>
          <a:off x="0" y="0"/>
          <a:ext cx="0" cy="0"/>
          <a:chOff x="0" y="0"/>
          <a:chExt cx="0" cy="0"/>
        </a:xfrm>
      </p:grpSpPr>
      <p:sp>
        <p:nvSpPr>
          <p:cNvPr id="18" name="Rectangle 17"/>
          <p:cNvSpPr/>
          <p:nvPr userDrawn="1"/>
        </p:nvSpPr>
        <p:spPr bwMode="auto">
          <a:xfrm>
            <a:off x="0" y="524949"/>
            <a:ext cx="8129239" cy="1845719"/>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 Placeholder 2"/>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20" name="Oval 19"/>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Footer Placeholder 1">
            <a:extLst>
              <a:ext uri="{FF2B5EF4-FFF2-40B4-BE49-F238E27FC236}">
                <a16:creationId xmlns="" xmlns:a16="http://schemas.microsoft.com/office/drawing/2014/main" id="{2B2A04D3-97C7-C748-B9CF-2F4A356CF97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ABFA1F35-6CB2-644E-B09E-075C9F83CD1F}"/>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32652738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Lilac">
    <p:bg>
      <p:bgRef idx="1001">
        <a:schemeClr val="bg1"/>
      </p:bgRef>
    </p:bg>
    <p:spTree>
      <p:nvGrpSpPr>
        <p:cNvPr id="1" name=""/>
        <p:cNvGrpSpPr/>
        <p:nvPr/>
      </p:nvGrpSpPr>
      <p:grpSpPr>
        <a:xfrm>
          <a:off x="0" y="0"/>
          <a:ext cx="0" cy="0"/>
          <a:chOff x="0" y="0"/>
          <a:chExt cx="0" cy="0"/>
        </a:xfrm>
      </p:grpSpPr>
      <p:sp>
        <p:nvSpPr>
          <p:cNvPr id="8" name="Footer Placeholder 1">
            <a:extLst>
              <a:ext uri="{FF2B5EF4-FFF2-40B4-BE49-F238E27FC236}">
                <a16:creationId xmlns="" xmlns:a16="http://schemas.microsoft.com/office/drawing/2014/main" id="{2C8861B0-4D6B-2D40-8595-74794CCBD70F}"/>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9" name="Rectangle 8">
            <a:extLst>
              <a:ext uri="{FF2B5EF4-FFF2-40B4-BE49-F238E27FC236}">
                <a16:creationId xmlns="" xmlns:a16="http://schemas.microsoft.com/office/drawing/2014/main" id="{9C522583-9049-5047-9EE7-8B117C9D694F}"/>
              </a:ext>
            </a:extLst>
          </p:cNvPr>
          <p:cNvSpPr/>
          <p:nvPr userDrawn="1"/>
        </p:nvSpPr>
        <p:spPr bwMode="auto">
          <a:xfrm>
            <a:off x="0" y="524949"/>
            <a:ext cx="8129239" cy="1845719"/>
          </a:xfrm>
          <a:prstGeom prst="rect">
            <a:avLst/>
          </a:prstGeom>
          <a:solidFill>
            <a:schemeClr val="accent2"/>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 Placeholder 2">
            <a:extLst>
              <a:ext uri="{FF2B5EF4-FFF2-40B4-BE49-F238E27FC236}">
                <a16:creationId xmlns="" xmlns:a16="http://schemas.microsoft.com/office/drawing/2014/main" id="{01D4A908-139A-DF4E-BBCB-4607E70D8147}"/>
              </a:ext>
            </a:extLst>
          </p:cNvPr>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1" name="Oval 10">
            <a:extLst>
              <a:ext uri="{FF2B5EF4-FFF2-40B4-BE49-F238E27FC236}">
                <a16:creationId xmlns="" xmlns:a16="http://schemas.microsoft.com/office/drawing/2014/main" id="{8B219D05-0444-AB45-9EF2-EC47D13AF9AC}"/>
              </a:ext>
            </a:extLst>
          </p:cNvPr>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2" name="Picture 11" descr="SHL_tag_2col_pos_outline.eps">
            <a:extLst>
              <a:ext uri="{FF2B5EF4-FFF2-40B4-BE49-F238E27FC236}">
                <a16:creationId xmlns="" xmlns:a16="http://schemas.microsoft.com/office/drawing/2014/main" id="{A9EE2C2C-C046-CC4B-A340-424D57C4FDE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6096598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hort Title (Full Color)">
    <p:bg>
      <p:bgRef idx="1001">
        <a:schemeClr val="bg1"/>
      </p:bgRef>
    </p:bg>
    <p:spTree>
      <p:nvGrpSpPr>
        <p:cNvPr id="1" name=""/>
        <p:cNvGrpSpPr/>
        <p:nvPr/>
      </p:nvGrpSpPr>
      <p:grpSpPr>
        <a:xfrm>
          <a:off x="0" y="0"/>
          <a:ext cx="0" cy="0"/>
          <a:chOff x="0" y="0"/>
          <a:chExt cx="0" cy="0"/>
        </a:xfrm>
      </p:grpSpPr>
      <p:sp>
        <p:nvSpPr>
          <p:cNvPr id="26" name="Rectangle 25"/>
          <p:cNvSpPr/>
          <p:nvPr userDrawn="1"/>
        </p:nvSpPr>
        <p:spPr bwMode="auto">
          <a:xfrm>
            <a:off x="5490129"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srgbClr val="000000"/>
              </a:solidFill>
            </a:endParaRPr>
          </a:p>
        </p:txBody>
      </p:sp>
      <p:pic>
        <p:nvPicPr>
          <p:cNvPr id="11" name="Picture 10" descr="SHL_tag_2col_pos_outline.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3" name="Footer Placeholder 1">
            <a:extLst>
              <a:ext uri="{FF2B5EF4-FFF2-40B4-BE49-F238E27FC236}">
                <a16:creationId xmlns="" xmlns:a16="http://schemas.microsoft.com/office/drawing/2014/main" id="{68F1116F-21E6-554B-AC20-AC87633DF0C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4" name="Rectangle 13">
            <a:extLst>
              <a:ext uri="{FF2B5EF4-FFF2-40B4-BE49-F238E27FC236}">
                <a16:creationId xmlns="" xmlns:a16="http://schemas.microsoft.com/office/drawing/2014/main" id="{4A33000C-58B3-504E-A094-74CD0B6975BE}"/>
              </a:ext>
            </a:extLst>
          </p:cNvPr>
          <p:cNvSpPr/>
          <p:nvPr userDrawn="1"/>
        </p:nvSpPr>
        <p:spPr bwMode="auto">
          <a:xfrm>
            <a:off x="0" y="457213"/>
            <a:ext cx="7069873" cy="3235714"/>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 Placeholder 2">
            <a:extLst>
              <a:ext uri="{FF2B5EF4-FFF2-40B4-BE49-F238E27FC236}">
                <a16:creationId xmlns="" xmlns:a16="http://schemas.microsoft.com/office/drawing/2014/main" id="{AA9FAE48-05EB-2641-9E7E-B67E3DCCC01F}"/>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8" name="Text Placeholder 2">
            <a:extLst>
              <a:ext uri="{FF2B5EF4-FFF2-40B4-BE49-F238E27FC236}">
                <a16:creationId xmlns="" xmlns:a16="http://schemas.microsoft.com/office/drawing/2014/main" id="{A2A2BBEA-58E1-E847-AA03-8A2C311DBB64}"/>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9" name="Oval 18">
            <a:extLst>
              <a:ext uri="{FF2B5EF4-FFF2-40B4-BE49-F238E27FC236}">
                <a16:creationId xmlns="" xmlns:a16="http://schemas.microsoft.com/office/drawing/2014/main" id="{1645F8AF-91D1-FE40-91CD-C1699F690B4F}"/>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Text Placeholder 2">
            <a:extLst>
              <a:ext uri="{FF2B5EF4-FFF2-40B4-BE49-F238E27FC236}">
                <a16:creationId xmlns="" xmlns:a16="http://schemas.microsoft.com/office/drawing/2014/main" id="{13B30C17-7795-C345-8782-BC5D1BABDD78}"/>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27528506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Green">
    <p:bg>
      <p:bgRef idx="1001">
        <a:schemeClr val="bg1"/>
      </p:bgRef>
    </p:bg>
    <p:spTree>
      <p:nvGrpSpPr>
        <p:cNvPr id="1" name=""/>
        <p:cNvGrpSpPr/>
        <p:nvPr/>
      </p:nvGrpSpPr>
      <p:grpSpPr>
        <a:xfrm>
          <a:off x="0" y="0"/>
          <a:ext cx="0" cy="0"/>
          <a:chOff x="0" y="0"/>
          <a:chExt cx="0" cy="0"/>
        </a:xfrm>
      </p:grpSpPr>
      <p:sp>
        <p:nvSpPr>
          <p:cNvPr id="9" name="Footer Placeholder 1">
            <a:extLst>
              <a:ext uri="{FF2B5EF4-FFF2-40B4-BE49-F238E27FC236}">
                <a16:creationId xmlns="" xmlns:a16="http://schemas.microsoft.com/office/drawing/2014/main" id="{27521C0F-6C66-894E-83C3-DA7AF162443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0" name="Rectangle 9">
            <a:extLst>
              <a:ext uri="{FF2B5EF4-FFF2-40B4-BE49-F238E27FC236}">
                <a16:creationId xmlns="" xmlns:a16="http://schemas.microsoft.com/office/drawing/2014/main" id="{D8D51338-F135-674B-AAEF-776CDA01FD67}"/>
              </a:ext>
            </a:extLst>
          </p:cNvPr>
          <p:cNvSpPr/>
          <p:nvPr userDrawn="1"/>
        </p:nvSpPr>
        <p:spPr bwMode="auto">
          <a:xfrm>
            <a:off x="0" y="524949"/>
            <a:ext cx="8129239" cy="1845719"/>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Text Placeholder 2">
            <a:extLst>
              <a:ext uri="{FF2B5EF4-FFF2-40B4-BE49-F238E27FC236}">
                <a16:creationId xmlns="" xmlns:a16="http://schemas.microsoft.com/office/drawing/2014/main" id="{AF88717B-ADE8-CC48-AB24-5BBC5874DA66}"/>
              </a:ext>
            </a:extLst>
          </p:cNvPr>
          <p:cNvSpPr>
            <a:spLocks noGrp="1"/>
          </p:cNvSpPr>
          <p:nvPr>
            <p:ph type="body" sz="quarter" idx="10" hasCustomPrompt="1"/>
          </p:nvPr>
        </p:nvSpPr>
        <p:spPr>
          <a:xfrm>
            <a:off x="464263" y="922876"/>
            <a:ext cx="6707420"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5" name="Oval 14">
            <a:extLst>
              <a:ext uri="{FF2B5EF4-FFF2-40B4-BE49-F238E27FC236}">
                <a16:creationId xmlns="" xmlns:a16="http://schemas.microsoft.com/office/drawing/2014/main" id="{375DBA4D-76E7-FD46-A172-343E94365DA7}"/>
              </a:ext>
            </a:extLst>
          </p:cNvPr>
          <p:cNvSpPr/>
          <p:nvPr userDrawn="1"/>
        </p:nvSpPr>
        <p:spPr bwMode="auto">
          <a:xfrm>
            <a:off x="7171682"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6" name="Picture 15" descr="SHL_tag_2col_pos_outline.eps">
            <a:extLst>
              <a:ext uri="{FF2B5EF4-FFF2-40B4-BE49-F238E27FC236}">
                <a16:creationId xmlns="" xmlns:a16="http://schemas.microsoft.com/office/drawing/2014/main" id="{52BB6AE7-29D6-654A-B9D4-3164321B885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07434943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190724"/>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lumMod val="65000"/>
                    <a:lumOff val="35000"/>
                  </a:schemeClr>
                </a:solidFill>
                <a:latin typeface="Arial"/>
                <a:ea typeface="+mn-ea"/>
                <a:cs typeface="Arial"/>
              </a:defRPr>
            </a:lvl1pPr>
          </a:lstStyle>
          <a:p>
            <a:r>
              <a:rPr lang="en-GB" dirty="0"/>
              <a:t>Click to enter itemized divider text</a:t>
            </a:r>
          </a:p>
        </p:txBody>
      </p:sp>
      <p:sp>
        <p:nvSpPr>
          <p:cNvPr id="8" name="Text Placeholder 2"/>
          <p:cNvSpPr>
            <a:spLocks noGrp="1"/>
          </p:cNvSpPr>
          <p:nvPr>
            <p:ph type="body" sz="quarter" idx="10" hasCustomPrompt="1"/>
          </p:nvPr>
        </p:nvSpPr>
        <p:spPr>
          <a:xfrm>
            <a:off x="461963" y="373063"/>
            <a:ext cx="8171497" cy="1332366"/>
          </a:xfrm>
          <a:prstGeom prst="rect">
            <a:avLst/>
          </a:prstGeom>
        </p:spPr>
        <p:txBody>
          <a:bodyPr vert="horz" lIns="0" rIns="0" bIns="91440" anchor="t"/>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tx1">
                    <a:lumMod val="65000"/>
                    <a:lumOff val="35000"/>
                  </a:schemeClr>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9" name="Footer Placeholder 1">
            <a:extLst>
              <a:ext uri="{FF2B5EF4-FFF2-40B4-BE49-F238E27FC236}">
                <a16:creationId xmlns="" xmlns:a16="http://schemas.microsoft.com/office/drawing/2014/main" id="{8522C2DF-5E91-6840-8795-C63268F8C57C}"/>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805B7A3C-9317-3646-87DB-1B65EA3E816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632230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Page (Full Color)">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 xmlns:a16="http://schemas.microsoft.com/office/drawing/2014/main" id="{CB2EF904-A778-3B46-95A3-940F7BCED7F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1" name="Picture 10" descr="SHL_tag_2col_pos_outline.eps">
            <a:extLst>
              <a:ext uri="{FF2B5EF4-FFF2-40B4-BE49-F238E27FC236}">
                <a16:creationId xmlns="" xmlns:a16="http://schemas.microsoft.com/office/drawing/2014/main" id="{E5E2329F-87B0-0440-BF91-B19358CEDB6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03385598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Page (Gray)">
    <p:bg>
      <p:bgRef idx="1001">
        <a:schemeClr val="bg1"/>
      </p:bgRef>
    </p:bg>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5" name="TextBox 2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1" name="Footer Placeholder 1">
            <a:extLst>
              <a:ext uri="{FF2B5EF4-FFF2-40B4-BE49-F238E27FC236}">
                <a16:creationId xmlns="" xmlns:a16="http://schemas.microsoft.com/office/drawing/2014/main" id="{1A523529-3E65-474A-9497-CE755E6C7B7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2" name="Picture 11" descr="SHL_tag_2col_pos_outline.eps">
            <a:extLst>
              <a:ext uri="{FF2B5EF4-FFF2-40B4-BE49-F238E27FC236}">
                <a16:creationId xmlns="" xmlns:a16="http://schemas.microsoft.com/office/drawing/2014/main" id="{21D32863-9207-DD4A-A62A-7CAADF3083A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403507716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Page (Lilac)">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0"/>
            <a:ext cx="9144000" cy="439420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2"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3"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4"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 xmlns:a16="http://schemas.microsoft.com/office/drawing/2014/main" id="{CB2EF904-A778-3B46-95A3-940F7BCED7F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1" name="Picture 10" descr="SHL_tag_2col_pos_outline.eps">
            <a:extLst>
              <a:ext uri="{FF2B5EF4-FFF2-40B4-BE49-F238E27FC236}">
                <a16:creationId xmlns="" xmlns:a16="http://schemas.microsoft.com/office/drawing/2014/main" id="{E3323DC3-C6BC-6549-A02E-A19205FF1B9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68975592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Brand_Cover Short Title">
    <p:bg>
      <p:bgRef idx="1001">
        <a:schemeClr val="bg1"/>
      </p:bgRef>
    </p:bg>
    <p:spTree>
      <p:nvGrpSpPr>
        <p:cNvPr id="1" name=""/>
        <p:cNvGrpSpPr/>
        <p:nvPr/>
      </p:nvGrpSpPr>
      <p:grpSpPr>
        <a:xfrm>
          <a:off x="0" y="0"/>
          <a:ext cx="0" cy="0"/>
          <a:chOff x="0" y="0"/>
          <a:chExt cx="0" cy="0"/>
        </a:xfrm>
      </p:grpSpPr>
      <p:sp>
        <p:nvSpPr>
          <p:cNvPr id="12" name="Picture Placeholder 5"/>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0" name="Picture 9" descr="SHL_tag_2col_pos_outline.eps">
            <a:extLst>
              <a:ext uri="{FF2B5EF4-FFF2-40B4-BE49-F238E27FC236}">
                <a16:creationId xmlns="" xmlns:a16="http://schemas.microsoft.com/office/drawing/2014/main" id="{0D717D65-E4DA-3747-947F-B3FA2BB99D1E}"/>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1" name="Footer Placeholder 1">
            <a:extLst>
              <a:ext uri="{FF2B5EF4-FFF2-40B4-BE49-F238E27FC236}">
                <a16:creationId xmlns="" xmlns:a16="http://schemas.microsoft.com/office/drawing/2014/main" id="{580D3F53-D0CF-0243-8466-6D0E9B4FEB4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5" name="Rectangle 14">
            <a:extLst>
              <a:ext uri="{FF2B5EF4-FFF2-40B4-BE49-F238E27FC236}">
                <a16:creationId xmlns="" xmlns:a16="http://schemas.microsoft.com/office/drawing/2014/main" id="{7094E4C7-1B08-2F47-B97A-5374EA3AA9E0}"/>
              </a:ext>
            </a:extLst>
          </p:cNvPr>
          <p:cNvSpPr/>
          <p:nvPr userDrawn="1"/>
        </p:nvSpPr>
        <p:spPr bwMode="auto">
          <a:xfrm>
            <a:off x="0" y="457213"/>
            <a:ext cx="7069873" cy="3235714"/>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 Placeholder 2">
            <a:extLst>
              <a:ext uri="{FF2B5EF4-FFF2-40B4-BE49-F238E27FC236}">
                <a16:creationId xmlns="" xmlns:a16="http://schemas.microsoft.com/office/drawing/2014/main" id="{46B2FF20-E02A-F54D-A1E7-DF64024C30E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20" name="Text Placeholder 2">
            <a:extLst>
              <a:ext uri="{FF2B5EF4-FFF2-40B4-BE49-F238E27FC236}">
                <a16:creationId xmlns="" xmlns:a16="http://schemas.microsoft.com/office/drawing/2014/main" id="{3CA48EAC-828C-DE44-B95B-80B0BD1210FB}"/>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 xmlns:a16="http://schemas.microsoft.com/office/drawing/2014/main" id="{67A1666D-2202-5141-9093-37B5F096808B}"/>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 Placeholder 2">
            <a:extLst>
              <a:ext uri="{FF2B5EF4-FFF2-40B4-BE49-F238E27FC236}">
                <a16:creationId xmlns="" xmlns:a16="http://schemas.microsoft.com/office/drawing/2014/main" id="{7CED8B68-81D3-0044-9677-4A7818E48633}"/>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97782722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Brand_Cover Short Title (Blue)">
    <p:spTree>
      <p:nvGrpSpPr>
        <p:cNvPr id="1" name=""/>
        <p:cNvGrpSpPr/>
        <p:nvPr/>
      </p:nvGrpSpPr>
      <p:grpSpPr>
        <a:xfrm>
          <a:off x="0" y="0"/>
          <a:ext cx="0" cy="0"/>
          <a:chOff x="0" y="0"/>
          <a:chExt cx="0" cy="0"/>
        </a:xfrm>
      </p:grpSpPr>
      <p:sp>
        <p:nvSpPr>
          <p:cNvPr id="10" name="Picture Placeholder 5">
            <a:extLst>
              <a:ext uri="{FF2B5EF4-FFF2-40B4-BE49-F238E27FC236}">
                <a16:creationId xmlns="" xmlns:a16="http://schemas.microsoft.com/office/drawing/2014/main" id="{478988CD-E29B-F140-BAF6-63EF001489E2}"/>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 xmlns:a16="http://schemas.microsoft.com/office/drawing/2014/main" id="{58567151-1BB2-5449-9A23-895878D3AC27}"/>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20" name="Footer Placeholder 1">
            <a:extLst>
              <a:ext uri="{FF2B5EF4-FFF2-40B4-BE49-F238E27FC236}">
                <a16:creationId xmlns="" xmlns:a16="http://schemas.microsoft.com/office/drawing/2014/main" id="{0DE88700-353C-9646-901A-376F7CF0D24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5" name="Rectangle 14">
            <a:extLst>
              <a:ext uri="{FF2B5EF4-FFF2-40B4-BE49-F238E27FC236}">
                <a16:creationId xmlns="" xmlns:a16="http://schemas.microsoft.com/office/drawing/2014/main" id="{0EAD6F6E-72D2-BC4B-81FB-B8EC8E5DEF2C}"/>
              </a:ext>
            </a:extLst>
          </p:cNvPr>
          <p:cNvSpPr/>
          <p:nvPr userDrawn="1"/>
        </p:nvSpPr>
        <p:spPr bwMode="auto">
          <a:xfrm>
            <a:off x="0" y="457213"/>
            <a:ext cx="7069873" cy="3235714"/>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 Placeholder 2">
            <a:extLst>
              <a:ext uri="{FF2B5EF4-FFF2-40B4-BE49-F238E27FC236}">
                <a16:creationId xmlns="" xmlns:a16="http://schemas.microsoft.com/office/drawing/2014/main" id="{224E4F5C-A480-FC42-9108-4974D3EBEB49}"/>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9" name="Text Placeholder 2">
            <a:extLst>
              <a:ext uri="{FF2B5EF4-FFF2-40B4-BE49-F238E27FC236}">
                <a16:creationId xmlns="" xmlns:a16="http://schemas.microsoft.com/office/drawing/2014/main" id="{2C1A1100-8D3A-3440-9E50-1204B4A40CEA}"/>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 xmlns:a16="http://schemas.microsoft.com/office/drawing/2014/main" id="{C8EC0E3B-E3C0-EC45-92C3-818C8913ECC8}"/>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 Placeholder 2">
            <a:extLst>
              <a:ext uri="{FF2B5EF4-FFF2-40B4-BE49-F238E27FC236}">
                <a16:creationId xmlns="" xmlns:a16="http://schemas.microsoft.com/office/drawing/2014/main" id="{E15D8B3F-7835-C04F-8E83-4BCC291CB9BC}"/>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8027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Brand_Cover Short Title (Teal)">
    <p:spTree>
      <p:nvGrpSpPr>
        <p:cNvPr id="1" name=""/>
        <p:cNvGrpSpPr/>
        <p:nvPr/>
      </p:nvGrpSpPr>
      <p:grpSpPr>
        <a:xfrm>
          <a:off x="0" y="0"/>
          <a:ext cx="0" cy="0"/>
          <a:chOff x="0" y="0"/>
          <a:chExt cx="0" cy="0"/>
        </a:xfrm>
      </p:grpSpPr>
      <p:sp>
        <p:nvSpPr>
          <p:cNvPr id="12" name="Picture Placeholder 5">
            <a:extLst>
              <a:ext uri="{FF2B5EF4-FFF2-40B4-BE49-F238E27FC236}">
                <a16:creationId xmlns="" xmlns:a16="http://schemas.microsoft.com/office/drawing/2014/main" id="{570C16FE-63F1-3F47-861A-3D476CEA2CD0}"/>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9" name="Picture 18" descr="SHL_tag_2col_pos_outline.eps">
            <a:extLst>
              <a:ext uri="{FF2B5EF4-FFF2-40B4-BE49-F238E27FC236}">
                <a16:creationId xmlns="" xmlns:a16="http://schemas.microsoft.com/office/drawing/2014/main" id="{E369F9A2-A173-EF42-AA56-2A4DD9FB22EC}"/>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20" name="Footer Placeholder 1">
            <a:extLst>
              <a:ext uri="{FF2B5EF4-FFF2-40B4-BE49-F238E27FC236}">
                <a16:creationId xmlns="" xmlns:a16="http://schemas.microsoft.com/office/drawing/2014/main" id="{8CB254EB-8DA1-354D-A749-4DDA0AA5057B}"/>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3" name="Rectangle 12">
            <a:extLst>
              <a:ext uri="{FF2B5EF4-FFF2-40B4-BE49-F238E27FC236}">
                <a16:creationId xmlns="" xmlns:a16="http://schemas.microsoft.com/office/drawing/2014/main" id="{5A68A510-506F-5F42-A355-8A7E7F287803}"/>
              </a:ext>
            </a:extLst>
          </p:cNvPr>
          <p:cNvSpPr/>
          <p:nvPr userDrawn="1"/>
        </p:nvSpPr>
        <p:spPr bwMode="auto">
          <a:xfrm>
            <a:off x="0" y="457213"/>
            <a:ext cx="7069873" cy="3235714"/>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Text Placeholder 2">
            <a:extLst>
              <a:ext uri="{FF2B5EF4-FFF2-40B4-BE49-F238E27FC236}">
                <a16:creationId xmlns="" xmlns:a16="http://schemas.microsoft.com/office/drawing/2014/main" id="{4EA7A4F9-4938-8A4D-89ED-8527A5285CBB}"/>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8" name="Text Placeholder 2">
            <a:extLst>
              <a:ext uri="{FF2B5EF4-FFF2-40B4-BE49-F238E27FC236}">
                <a16:creationId xmlns="" xmlns:a16="http://schemas.microsoft.com/office/drawing/2014/main" id="{BEE14CCF-833D-F84C-AD9F-74F25D3392E8}"/>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 xmlns:a16="http://schemas.microsoft.com/office/drawing/2014/main" id="{33F7CA78-8C28-5A43-AA90-B837FB5CD020}"/>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 Placeholder 2">
            <a:extLst>
              <a:ext uri="{FF2B5EF4-FFF2-40B4-BE49-F238E27FC236}">
                <a16:creationId xmlns="" xmlns:a16="http://schemas.microsoft.com/office/drawing/2014/main" id="{BF9A7FB1-2A07-CE45-A2F6-7EEF59D2B15F}"/>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9265276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Brand_Cover Long Title">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ln>
                <a:noFill/>
              </a:ln>
              <a:solidFill>
                <a:srgbClr val="FFFFFF"/>
              </a:solidFill>
            </a:endParaRPr>
          </a:p>
        </p:txBody>
      </p:sp>
      <p:sp>
        <p:nvSpPr>
          <p:cNvPr id="16"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7"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8"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Picture Placeholder 5">
            <a:extLst>
              <a:ext uri="{FF2B5EF4-FFF2-40B4-BE49-F238E27FC236}">
                <a16:creationId xmlns="" xmlns:a16="http://schemas.microsoft.com/office/drawing/2014/main" id="{C4DABAE9-EA4E-E449-B706-A770A5FB0C1A}"/>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0" name="Picture 9" descr="SHL_tag_2col_pos_outline.eps">
            <a:extLst>
              <a:ext uri="{FF2B5EF4-FFF2-40B4-BE49-F238E27FC236}">
                <a16:creationId xmlns="" xmlns:a16="http://schemas.microsoft.com/office/drawing/2014/main" id="{CF66DBE0-8E69-9F4B-8B2B-323208FF787A}"/>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3" name="Footer Placeholder 1">
            <a:extLst>
              <a:ext uri="{FF2B5EF4-FFF2-40B4-BE49-F238E27FC236}">
                <a16:creationId xmlns="" xmlns:a16="http://schemas.microsoft.com/office/drawing/2014/main" id="{86A852A6-A770-114A-81F2-8C86EF29C97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187463876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Brand_Cover Long Title (Gray)">
    <p:spTree>
      <p:nvGrpSpPr>
        <p:cNvPr id="1" name=""/>
        <p:cNvGrpSpPr/>
        <p:nvPr/>
      </p:nvGrpSpPr>
      <p:grpSpPr>
        <a:xfrm>
          <a:off x="0" y="0"/>
          <a:ext cx="0" cy="0"/>
          <a:chOff x="0" y="0"/>
          <a:chExt cx="0" cy="0"/>
        </a:xfrm>
      </p:grpSpPr>
      <p:sp>
        <p:nvSpPr>
          <p:cNvPr id="9" name="Rectangle 8"/>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5"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16" name="Text Placeholder 2"/>
          <p:cNvSpPr>
            <a:spLocks noGrp="1"/>
          </p:cNvSpPr>
          <p:nvPr>
            <p:ph type="body" sz="quarter" idx="10" hasCustomPrompt="1"/>
          </p:nvPr>
        </p:nvSpPr>
        <p:spPr>
          <a:xfrm>
            <a:off x="461962" y="360323"/>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17" name="Text Placeholder 2"/>
          <p:cNvSpPr>
            <a:spLocks noGrp="1"/>
          </p:cNvSpPr>
          <p:nvPr>
            <p:ph type="body" sz="quarter" idx="12" hasCustomPrompt="1"/>
          </p:nvPr>
        </p:nvSpPr>
        <p:spPr>
          <a:xfrm>
            <a:off x="461962" y="1959171"/>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1" name="Picture Placeholder 5">
            <a:extLst>
              <a:ext uri="{FF2B5EF4-FFF2-40B4-BE49-F238E27FC236}">
                <a16:creationId xmlns="" xmlns:a16="http://schemas.microsoft.com/office/drawing/2014/main" id="{6295B5C3-81E9-6642-888A-E9CE0AA09461}"/>
              </a:ext>
            </a:extLst>
          </p:cNvPr>
          <p:cNvSpPr>
            <a:spLocks noGrp="1"/>
          </p:cNvSpPr>
          <p:nvPr>
            <p:ph type="pic" sz="quarter" idx="17" hasCustomPrompt="1"/>
          </p:nvPr>
        </p:nvSpPr>
        <p:spPr>
          <a:xfrm>
            <a:off x="2152186" y="6061779"/>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2" name="Picture 11" descr="SHL_tag_2col_pos_outline.eps">
            <a:extLst>
              <a:ext uri="{FF2B5EF4-FFF2-40B4-BE49-F238E27FC236}">
                <a16:creationId xmlns="" xmlns:a16="http://schemas.microsoft.com/office/drawing/2014/main" id="{CBA6C77D-5D46-0944-9474-ECB0C0ED3B5A}"/>
              </a:ext>
            </a:extLst>
          </p:cNvPr>
          <p:cNvPicPr>
            <a:picLocks noChangeAspect="1"/>
          </p:cNvPicPr>
          <p:nvPr userDrawn="1"/>
        </p:nvPicPr>
        <p:blipFill rotWithShape="1">
          <a:blip r:embed="rId2"/>
          <a:srcRect b="32551"/>
          <a:stretch/>
        </p:blipFill>
        <p:spPr>
          <a:xfrm>
            <a:off x="464262" y="6065041"/>
            <a:ext cx="1363134" cy="569936"/>
          </a:xfrm>
          <a:prstGeom prst="rect">
            <a:avLst/>
          </a:prstGeom>
        </p:spPr>
      </p:pic>
      <p:sp>
        <p:nvSpPr>
          <p:cNvPr id="13" name="Footer Placeholder 1">
            <a:extLst>
              <a:ext uri="{FF2B5EF4-FFF2-40B4-BE49-F238E27FC236}">
                <a16:creationId xmlns="" xmlns:a16="http://schemas.microsoft.com/office/drawing/2014/main" id="{6BE20892-E045-B541-8589-137A5960C72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03978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hort Title (Blue)">
    <p:spTree>
      <p:nvGrpSpPr>
        <p:cNvPr id="1" name=""/>
        <p:cNvGrpSpPr/>
        <p:nvPr/>
      </p:nvGrpSpPr>
      <p:grpSpPr>
        <a:xfrm>
          <a:off x="0" y="0"/>
          <a:ext cx="0" cy="0"/>
          <a:chOff x="0" y="0"/>
          <a:chExt cx="0" cy="0"/>
        </a:xfrm>
      </p:grpSpPr>
      <p:sp>
        <p:nvSpPr>
          <p:cNvPr id="20" name="Rectangle 19"/>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srgbClr val="000000"/>
              </a:solidFill>
            </a:endParaRPr>
          </a:p>
        </p:txBody>
      </p:sp>
      <p:pic>
        <p:nvPicPr>
          <p:cNvPr id="10" name="Picture 9" descr="SHL_tag_2col_pos_outline.eps">
            <a:extLst>
              <a:ext uri="{FF2B5EF4-FFF2-40B4-BE49-F238E27FC236}">
                <a16:creationId xmlns="" xmlns:a16="http://schemas.microsoft.com/office/drawing/2014/main" id="{8C41CB8C-E812-804A-9B38-CFFEF82E3384}"/>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1" name="Footer Placeholder 1">
            <a:extLst>
              <a:ext uri="{FF2B5EF4-FFF2-40B4-BE49-F238E27FC236}">
                <a16:creationId xmlns="" xmlns:a16="http://schemas.microsoft.com/office/drawing/2014/main" id="{8DD8D7EF-C467-0C4E-BAC9-5FD7CEEBDB0E}"/>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3" name="Rectangle 12">
            <a:extLst>
              <a:ext uri="{FF2B5EF4-FFF2-40B4-BE49-F238E27FC236}">
                <a16:creationId xmlns="" xmlns:a16="http://schemas.microsoft.com/office/drawing/2014/main" id="{EFDA5D93-9DC3-1B43-B471-9CD42894CE74}"/>
              </a:ext>
            </a:extLst>
          </p:cNvPr>
          <p:cNvSpPr/>
          <p:nvPr userDrawn="1"/>
        </p:nvSpPr>
        <p:spPr bwMode="auto">
          <a:xfrm>
            <a:off x="0" y="457213"/>
            <a:ext cx="7069873" cy="3235714"/>
          </a:xfrm>
          <a:prstGeom prst="rect">
            <a:avLst/>
          </a:prstGeom>
          <a:solidFill>
            <a:schemeClr val="accent2"/>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Text Placeholder 2">
            <a:extLst>
              <a:ext uri="{FF2B5EF4-FFF2-40B4-BE49-F238E27FC236}">
                <a16:creationId xmlns="" xmlns:a16="http://schemas.microsoft.com/office/drawing/2014/main" id="{CECB285D-A4DA-E549-AE2D-F62F296D9BD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15" name="Text Placeholder 2">
            <a:extLst>
              <a:ext uri="{FF2B5EF4-FFF2-40B4-BE49-F238E27FC236}">
                <a16:creationId xmlns="" xmlns:a16="http://schemas.microsoft.com/office/drawing/2014/main" id="{194A7C9F-B024-F342-8863-716A139A6BE1}"/>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 xmlns:a16="http://schemas.microsoft.com/office/drawing/2014/main" id="{8283864B-31B1-3045-80E9-BFEFB135BB45}"/>
              </a:ext>
            </a:extLst>
          </p:cNvPr>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 Placeholder 2">
            <a:extLst>
              <a:ext uri="{FF2B5EF4-FFF2-40B4-BE49-F238E27FC236}">
                <a16:creationId xmlns="" xmlns:a16="http://schemas.microsoft.com/office/drawing/2014/main" id="{C2B4BE19-A532-114C-B31A-8DA34519223E}"/>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2389993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Brand_Roadmap">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361949"/>
            <a:ext cx="8228012" cy="593869"/>
          </a:xfrm>
          <a:prstGeom prst="rect">
            <a:avLst/>
          </a:prstGeom>
          <a:ln>
            <a:noFill/>
          </a:ln>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Include This Roadmap Layout or the Agenda Layout</a:t>
            </a:r>
          </a:p>
        </p:txBody>
      </p:sp>
      <p:sp>
        <p:nvSpPr>
          <p:cNvPr id="12" name="Text Placeholder 6"/>
          <p:cNvSpPr>
            <a:spLocks noGrp="1"/>
          </p:cNvSpPr>
          <p:nvPr>
            <p:ph type="body" sz="quarter" idx="19" hasCustomPrompt="1"/>
          </p:nvPr>
        </p:nvSpPr>
        <p:spPr>
          <a:xfrm>
            <a:off x="2564946"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3" name="Text Placeholder 6"/>
          <p:cNvSpPr>
            <a:spLocks noGrp="1"/>
          </p:cNvSpPr>
          <p:nvPr>
            <p:ph type="body" sz="quarter" idx="20" hasCustomPrompt="1"/>
          </p:nvPr>
        </p:nvSpPr>
        <p:spPr>
          <a:xfrm>
            <a:off x="4672691"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8" name="Text Placeholder 6"/>
          <p:cNvSpPr>
            <a:spLocks noGrp="1"/>
          </p:cNvSpPr>
          <p:nvPr>
            <p:ph type="body" sz="quarter" idx="21" hasCustomPrompt="1"/>
          </p:nvPr>
        </p:nvSpPr>
        <p:spPr>
          <a:xfrm>
            <a:off x="6780437" y="2035158"/>
            <a:ext cx="1904775" cy="1038225"/>
          </a:xfrm>
          <a:prstGeom prst="rect">
            <a:avLst/>
          </a:prstGeom>
          <a:ln>
            <a:solidFill>
              <a:schemeClr val="tx2"/>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21" name="Text Placeholder 6"/>
          <p:cNvSpPr>
            <a:spLocks noGrp="1"/>
          </p:cNvSpPr>
          <p:nvPr>
            <p:ph type="body" sz="quarter" idx="22" hasCustomPrompt="1"/>
          </p:nvPr>
        </p:nvSpPr>
        <p:spPr>
          <a:xfrm>
            <a:off x="461817" y="2035158"/>
            <a:ext cx="1904775" cy="1038225"/>
          </a:xfrm>
          <a:prstGeom prst="rect">
            <a:avLst/>
          </a:prstGeom>
          <a:solidFill>
            <a:schemeClr val="tx2"/>
          </a:solidFill>
          <a:ln>
            <a:solidFill>
              <a:schemeClr val="tx2"/>
            </a:solid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a:t>Text [Arial 16]</a:t>
            </a:r>
          </a:p>
        </p:txBody>
      </p:sp>
      <p:sp>
        <p:nvSpPr>
          <p:cNvPr id="17" name="Picture Placeholder 5">
            <a:extLst>
              <a:ext uri="{FF2B5EF4-FFF2-40B4-BE49-F238E27FC236}">
                <a16:creationId xmlns="" xmlns:a16="http://schemas.microsoft.com/office/drawing/2014/main" id="{A9E278B9-664E-354F-A1B9-FA1E2512A16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sp>
        <p:nvSpPr>
          <p:cNvPr id="23" name="Footer Placeholder 1">
            <a:extLst>
              <a:ext uri="{FF2B5EF4-FFF2-40B4-BE49-F238E27FC236}">
                <a16:creationId xmlns="" xmlns:a16="http://schemas.microsoft.com/office/drawing/2014/main" id="{43EFFFF2-F952-EB46-A469-25C7287D0B6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6" name="Picture 15" descr="SHL_tag_2col_pos_outline.eps">
            <a:extLst>
              <a:ext uri="{FF2B5EF4-FFF2-40B4-BE49-F238E27FC236}">
                <a16:creationId xmlns="" xmlns:a16="http://schemas.microsoft.com/office/drawing/2014/main" id="{EF3EBD7D-4976-1A41-AAFD-49C778D0CF9C}"/>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4" name="Footer Placeholder 4">
            <a:extLst>
              <a:ext uri="{FF2B5EF4-FFF2-40B4-BE49-F238E27FC236}">
                <a16:creationId xmlns="" xmlns:a16="http://schemas.microsoft.com/office/drawing/2014/main" id="{F3D985E5-9199-304A-82F6-1348CA88E949}"/>
              </a:ext>
            </a:extLst>
          </p:cNvPr>
          <p:cNvSpPr txBox="1">
            <a:spLocks/>
          </p:cNvSpPr>
          <p:nvPr userDrawn="1"/>
        </p:nvSpPr>
        <p:spPr bwMode="auto">
          <a:xfrm>
            <a:off x="4469721" y="6443316"/>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136118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Brand_Agenda">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chemeClr val="tx1">
                    <a:lumMod val="65000"/>
                    <a:lumOff val="35000"/>
                  </a:schemeClr>
                </a:solidFill>
              </a:defRPr>
            </a:lvl1pPr>
          </a:lstStyle>
          <a:p>
            <a:r>
              <a:rPr lang="en-US" dirty="0"/>
              <a:t>Agenda</a:t>
            </a:r>
          </a:p>
        </p:txBody>
      </p:sp>
      <p:sp>
        <p:nvSpPr>
          <p:cNvPr id="10"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5" name="Footer Placeholder 1">
            <a:extLst>
              <a:ext uri="{FF2B5EF4-FFF2-40B4-BE49-F238E27FC236}">
                <a16:creationId xmlns="" xmlns:a16="http://schemas.microsoft.com/office/drawing/2014/main" id="{ED8BC4E1-B0C1-FF44-9C73-5295D9BCF63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8" name="Picture Placeholder 5">
            <a:extLst>
              <a:ext uri="{FF2B5EF4-FFF2-40B4-BE49-F238E27FC236}">
                <a16:creationId xmlns="" xmlns:a16="http://schemas.microsoft.com/office/drawing/2014/main" id="{AAFBE2D5-8FF0-9A42-B60F-E81D97FA852E}"/>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2" name="Picture 11" descr="SHL_tag_2col_pos_outline.eps">
            <a:extLst>
              <a:ext uri="{FF2B5EF4-FFF2-40B4-BE49-F238E27FC236}">
                <a16:creationId xmlns="" xmlns:a16="http://schemas.microsoft.com/office/drawing/2014/main" id="{529EF90E-1E0D-CF43-BA0C-D997442D2FE6}"/>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 xmlns:a16="http://schemas.microsoft.com/office/drawing/2014/main" id="{5F2F16F3-6D19-E04F-B690-7C05767EA47D}"/>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004250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Brand_Basic Tex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1"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tx1">
                    <a:lumMod val="65000"/>
                    <a:lumOff val="35000"/>
                  </a:schemeClr>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12" name="Footer Placeholder 1">
            <a:extLst>
              <a:ext uri="{FF2B5EF4-FFF2-40B4-BE49-F238E27FC236}">
                <a16:creationId xmlns="" xmlns:a16="http://schemas.microsoft.com/office/drawing/2014/main" id="{F0005AD5-9AED-8D4B-A39B-779156C6250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3" name="Picture Placeholder 5">
            <a:extLst>
              <a:ext uri="{FF2B5EF4-FFF2-40B4-BE49-F238E27FC236}">
                <a16:creationId xmlns="" xmlns:a16="http://schemas.microsoft.com/office/drawing/2014/main" id="{C57A8065-E110-2E4F-BC1A-AACFD9DBEE0D}"/>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 xmlns:a16="http://schemas.microsoft.com/office/drawing/2014/main" id="{214C2640-0223-514E-A2A5-13C958A655F2}"/>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9" name="Footer Placeholder 4">
            <a:extLst>
              <a:ext uri="{FF2B5EF4-FFF2-40B4-BE49-F238E27FC236}">
                <a16:creationId xmlns="" xmlns:a16="http://schemas.microsoft.com/office/drawing/2014/main" id="{0E0B6CD7-724A-5940-8E75-9C5F5BC15C66}"/>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191102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Brand_Basic Bulle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57200" y="1355635"/>
            <a:ext cx="8217654" cy="4105366"/>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3" name="Footer Placeholder 1">
            <a:extLst>
              <a:ext uri="{FF2B5EF4-FFF2-40B4-BE49-F238E27FC236}">
                <a16:creationId xmlns="" xmlns:a16="http://schemas.microsoft.com/office/drawing/2014/main" id="{5BFC38B0-8598-D347-9CA4-5952603A9CDD}"/>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2" name="Picture Placeholder 5">
            <a:extLst>
              <a:ext uri="{FF2B5EF4-FFF2-40B4-BE49-F238E27FC236}">
                <a16:creationId xmlns="" xmlns:a16="http://schemas.microsoft.com/office/drawing/2014/main" id="{51190599-C72D-6E4D-AA2F-E48F12442515}"/>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4" name="Picture 13" descr="SHL_tag_2col_pos_outline.eps">
            <a:extLst>
              <a:ext uri="{FF2B5EF4-FFF2-40B4-BE49-F238E27FC236}">
                <a16:creationId xmlns="" xmlns:a16="http://schemas.microsoft.com/office/drawing/2014/main" id="{10ADF7E9-A0C3-C949-B334-E8538E89D81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8" name="Footer Placeholder 4">
            <a:extLst>
              <a:ext uri="{FF2B5EF4-FFF2-40B4-BE49-F238E27FC236}">
                <a16:creationId xmlns="" xmlns:a16="http://schemas.microsoft.com/office/drawing/2014/main" id="{753E8DC5-FCD2-F74E-AA7B-40FA2D76DAA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4011431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 ">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57200" y="2138766"/>
            <a:ext cx="8217654" cy="3440768"/>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lumMod val="65000"/>
                    <a:lumOff val="35000"/>
                  </a:schemeClr>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a:t>Click to enter text</a:t>
            </a:r>
          </a:p>
        </p:txBody>
      </p:sp>
      <p:sp>
        <p:nvSpPr>
          <p:cNvPr id="13"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4" name="Footer Placeholder 1">
            <a:extLst>
              <a:ext uri="{FF2B5EF4-FFF2-40B4-BE49-F238E27FC236}">
                <a16:creationId xmlns="" xmlns:a16="http://schemas.microsoft.com/office/drawing/2014/main" id="{9AE79380-95DB-F641-879C-FAFD62DB135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5" name="Picture Placeholder 5">
            <a:extLst>
              <a:ext uri="{FF2B5EF4-FFF2-40B4-BE49-F238E27FC236}">
                <a16:creationId xmlns="" xmlns:a16="http://schemas.microsoft.com/office/drawing/2014/main" id="{1F7AD809-961F-194A-8FFB-FC26FEA192A0}"/>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 xmlns:a16="http://schemas.microsoft.com/office/drawing/2014/main" id="{48AE44E9-645A-9244-B5B6-D0966BBC775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1" name="Footer Placeholder 4">
            <a:extLst>
              <a:ext uri="{FF2B5EF4-FFF2-40B4-BE49-F238E27FC236}">
                <a16:creationId xmlns="" xmlns:a16="http://schemas.microsoft.com/office/drawing/2014/main" id="{96DE11F3-45B6-E644-B615-0F5EEBB0231F}"/>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864316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Brand_Two Column ">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461964"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2"/>
          <p:cNvSpPr>
            <a:spLocks noGrp="1"/>
          </p:cNvSpPr>
          <p:nvPr>
            <p:ph idx="15" hasCustomPrompt="1"/>
          </p:nvPr>
        </p:nvSpPr>
        <p:spPr>
          <a:xfrm>
            <a:off x="4811396" y="1355635"/>
            <a:ext cx="3873816" cy="4232365"/>
          </a:xfrm>
          <a:prstGeom prst="rect">
            <a:avLst/>
          </a:prstGeom>
        </p:spPr>
        <p:txBody>
          <a:bodyPr/>
          <a:lstStyle>
            <a:lvl1pPr>
              <a:defRPr>
                <a:solidFill>
                  <a:schemeClr val="tx1">
                    <a:lumMod val="65000"/>
                    <a:lumOff val="35000"/>
                  </a:schemeClr>
                </a:solidFill>
                <a:latin typeface="Arial"/>
                <a:cs typeface="Arial"/>
              </a:defRPr>
            </a:lvl1pPr>
            <a:lvl2pPr>
              <a:defRPr>
                <a:solidFill>
                  <a:schemeClr val="tx1">
                    <a:lumMod val="65000"/>
                    <a:lumOff val="35000"/>
                  </a:schemeClr>
                </a:solidFill>
                <a:latin typeface="Arial"/>
                <a:cs typeface="Arial"/>
              </a:defRPr>
            </a:lvl2pPr>
            <a:lvl3pPr>
              <a:defRPr>
                <a:solidFill>
                  <a:schemeClr val="tx1">
                    <a:lumMod val="65000"/>
                    <a:lumOff val="35000"/>
                  </a:schemeClr>
                </a:solidFill>
                <a:latin typeface="Arial"/>
                <a:cs typeface="Arial"/>
              </a:defRPr>
            </a:lvl3pPr>
            <a:lvl4pPr>
              <a:defRPr>
                <a:solidFill>
                  <a:schemeClr val="tx1">
                    <a:lumMod val="65000"/>
                    <a:lumOff val="35000"/>
                  </a:schemeClr>
                </a:solidFill>
                <a:latin typeface="Arial"/>
                <a:cs typeface="Arial"/>
              </a:defRPr>
            </a:lvl4pPr>
            <a:lvl5pPr>
              <a:defRPr>
                <a:solidFill>
                  <a:schemeClr val="tx1">
                    <a:lumMod val="65000"/>
                    <a:lumOff val="35000"/>
                  </a:schemeClr>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2" name="Footer Placeholder 1">
            <a:extLst>
              <a:ext uri="{FF2B5EF4-FFF2-40B4-BE49-F238E27FC236}">
                <a16:creationId xmlns="" xmlns:a16="http://schemas.microsoft.com/office/drawing/2014/main" id="{36FBFED3-5F18-0B40-9C96-0DFD2E683CE1}"/>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4" name="Picture Placeholder 5">
            <a:extLst>
              <a:ext uri="{FF2B5EF4-FFF2-40B4-BE49-F238E27FC236}">
                <a16:creationId xmlns="" xmlns:a16="http://schemas.microsoft.com/office/drawing/2014/main" id="{2261F29A-D4E6-BF44-9D94-050475643BE7}"/>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 xmlns:a16="http://schemas.microsoft.com/office/drawing/2014/main" id="{4C65231D-B3A3-D54D-8EA8-AE6D9D7CF91D}"/>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0" name="Footer Placeholder 4">
            <a:extLst>
              <a:ext uri="{FF2B5EF4-FFF2-40B4-BE49-F238E27FC236}">
                <a16:creationId xmlns="" xmlns:a16="http://schemas.microsoft.com/office/drawing/2014/main" id="{D4C8F4F6-69FD-DB47-8F9B-24AF79432A31}"/>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103959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Brand_Two-Column w/ Intro Text">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ln>
                  <a:noFill/>
                </a:ln>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enter text</a:t>
            </a:r>
          </a:p>
        </p:txBody>
      </p:sp>
      <p:sp>
        <p:nvSpPr>
          <p:cNvPr id="13" name="Content Placeholder 3"/>
          <p:cNvSpPr>
            <a:spLocks noGrp="1"/>
          </p:cNvSpPr>
          <p:nvPr>
            <p:ph sz="half" idx="2" hasCustomPrompt="1"/>
          </p:nvPr>
        </p:nvSpPr>
        <p:spPr>
          <a:xfrm>
            <a:off x="461963" y="2092271"/>
            <a:ext cx="3875919" cy="3368729"/>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a:t>Click to enter text</a:t>
            </a:r>
          </a:p>
        </p:txBody>
      </p:sp>
      <p:sp>
        <p:nvSpPr>
          <p:cNvPr id="17" name="Content Placeholder 5"/>
          <p:cNvSpPr>
            <a:spLocks noGrp="1"/>
          </p:cNvSpPr>
          <p:nvPr>
            <p:ph sz="quarter" idx="4" hasCustomPrompt="1"/>
          </p:nvPr>
        </p:nvSpPr>
        <p:spPr>
          <a:xfrm>
            <a:off x="4804573" y="2076772"/>
            <a:ext cx="3879370" cy="3375761"/>
          </a:xfrm>
          <a:prstGeom prst="rect">
            <a:avLst/>
          </a:prstGeom>
        </p:spPr>
        <p:txBody>
          <a:bodyPr/>
          <a:lstStyle>
            <a:lvl1pPr>
              <a:defRPr sz="2000">
                <a:solidFill>
                  <a:schemeClr val="tx1">
                    <a:lumMod val="65000"/>
                    <a:lumOff val="35000"/>
                  </a:schemeClr>
                </a:solidFill>
                <a:latin typeface="Arial"/>
                <a:cs typeface="Arial"/>
              </a:defRPr>
            </a:lvl1pPr>
            <a:lvl2pPr>
              <a:defRPr sz="1800">
                <a:solidFill>
                  <a:schemeClr val="tx1">
                    <a:lumMod val="65000"/>
                    <a:lumOff val="35000"/>
                  </a:schemeClr>
                </a:solidFill>
                <a:latin typeface="Arial"/>
                <a:cs typeface="Arial"/>
              </a:defRPr>
            </a:lvl2pPr>
            <a:lvl3pPr>
              <a:defRPr sz="1600">
                <a:solidFill>
                  <a:schemeClr val="tx1">
                    <a:lumMod val="65000"/>
                    <a:lumOff val="35000"/>
                  </a:schemeClr>
                </a:solidFill>
                <a:latin typeface="Arial"/>
                <a:cs typeface="Arial"/>
              </a:defRPr>
            </a:lvl3pPr>
            <a:lvl4pPr>
              <a:defRPr sz="1400">
                <a:solidFill>
                  <a:schemeClr val="tx1">
                    <a:lumMod val="65000"/>
                    <a:lumOff val="35000"/>
                  </a:schemeClr>
                </a:solidFill>
                <a:latin typeface="Arial"/>
                <a:cs typeface="Arial"/>
              </a:defRPr>
            </a:lvl4pPr>
            <a:lvl5pPr>
              <a:defRPr sz="1400">
                <a:solidFill>
                  <a:schemeClr val="tx1">
                    <a:lumMod val="65000"/>
                    <a:lumOff val="35000"/>
                  </a:schemeClr>
                </a:solidFill>
                <a:latin typeface="Arial"/>
                <a:cs typeface="Arial"/>
              </a:defRPr>
            </a:lvl5pPr>
            <a:lvl6pPr>
              <a:defRPr sz="1600"/>
            </a:lvl6pPr>
            <a:lvl7pPr>
              <a:defRPr sz="1600"/>
            </a:lvl7pPr>
            <a:lvl8pPr>
              <a:defRPr sz="1600"/>
            </a:lvl8pPr>
            <a:lvl9pPr>
              <a:defRPr sz="1600"/>
            </a:lvl9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Click to Enter Slide Title </a:t>
            </a:r>
          </a:p>
        </p:txBody>
      </p:sp>
      <p:sp>
        <p:nvSpPr>
          <p:cNvPr id="16" name="Footer Placeholder 1">
            <a:extLst>
              <a:ext uri="{FF2B5EF4-FFF2-40B4-BE49-F238E27FC236}">
                <a16:creationId xmlns="" xmlns:a16="http://schemas.microsoft.com/office/drawing/2014/main" id="{E01D3F8F-52D5-5F43-BDFC-0EE906680ED2}"/>
              </a:ext>
            </a:extLst>
          </p:cNvPr>
          <p:cNvSpPr>
            <a:spLocks noGrp="1"/>
          </p:cNvSpPr>
          <p:nvPr>
            <p:ph type="ftr" sz="quarter" idx="18"/>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9" name="Picture Placeholder 5">
            <a:extLst>
              <a:ext uri="{FF2B5EF4-FFF2-40B4-BE49-F238E27FC236}">
                <a16:creationId xmlns="" xmlns:a16="http://schemas.microsoft.com/office/drawing/2014/main" id="{89EC8D14-914B-374C-A828-E01DEB0E7F8D}"/>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20" name="Picture 19" descr="SHL_tag_2col_pos_outline.eps">
            <a:extLst>
              <a:ext uri="{FF2B5EF4-FFF2-40B4-BE49-F238E27FC236}">
                <a16:creationId xmlns="" xmlns:a16="http://schemas.microsoft.com/office/drawing/2014/main" id="{DD28E930-0DAB-AD4A-85AC-F42EB8B91B7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2" name="Footer Placeholder 4">
            <a:extLst>
              <a:ext uri="{FF2B5EF4-FFF2-40B4-BE49-F238E27FC236}">
                <a16:creationId xmlns="" xmlns:a16="http://schemas.microsoft.com/office/drawing/2014/main" id="{BA946441-57BC-7B4D-86E6-F51E389EB905}"/>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9699150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Brand_Divider Gray">
    <p:bg>
      <p:bgRef idx="1001">
        <a:schemeClr val="bg1"/>
      </p:bgRef>
    </p:bg>
    <p:spTree>
      <p:nvGrpSpPr>
        <p:cNvPr id="1" name=""/>
        <p:cNvGrpSpPr/>
        <p:nvPr/>
      </p:nvGrpSpPr>
      <p:grpSpPr>
        <a:xfrm>
          <a:off x="0" y="0"/>
          <a:ext cx="0" cy="0"/>
          <a:chOff x="0" y="0"/>
          <a:chExt cx="0" cy="0"/>
        </a:xfrm>
      </p:grpSpPr>
      <p:sp>
        <p:nvSpPr>
          <p:cNvPr id="15" name="Footer Placeholder 1">
            <a:extLst>
              <a:ext uri="{FF2B5EF4-FFF2-40B4-BE49-F238E27FC236}">
                <a16:creationId xmlns="" xmlns:a16="http://schemas.microsoft.com/office/drawing/2014/main" id="{A9A77B62-4C25-CD4B-9E49-E6625715769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4" name="Picture Placeholder 5">
            <a:extLst>
              <a:ext uri="{FF2B5EF4-FFF2-40B4-BE49-F238E27FC236}">
                <a16:creationId xmlns="" xmlns:a16="http://schemas.microsoft.com/office/drawing/2014/main" id="{C401B2A0-7024-5843-82FE-0626CB71DABE}"/>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6" name="Picture 15" descr="SHL_tag_2col_pos_outline.eps">
            <a:extLst>
              <a:ext uri="{FF2B5EF4-FFF2-40B4-BE49-F238E27FC236}">
                <a16:creationId xmlns="" xmlns:a16="http://schemas.microsoft.com/office/drawing/2014/main" id="{B555D9E3-ABD3-7E48-ACC8-F45955F5D4B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17" name="Rectangle 16">
            <a:extLst>
              <a:ext uri="{FF2B5EF4-FFF2-40B4-BE49-F238E27FC236}">
                <a16:creationId xmlns="" xmlns:a16="http://schemas.microsoft.com/office/drawing/2014/main" id="{71180967-66D1-074F-B4DE-303196FC30F7}"/>
              </a:ext>
            </a:extLst>
          </p:cNvPr>
          <p:cNvSpPr/>
          <p:nvPr userDrawn="1"/>
        </p:nvSpPr>
        <p:spPr bwMode="auto">
          <a:xfrm>
            <a:off x="0" y="524949"/>
            <a:ext cx="7660888" cy="1845719"/>
          </a:xfrm>
          <a:prstGeom prst="rect">
            <a:avLst/>
          </a:prstGeom>
          <a:solidFill>
            <a:schemeClr val="accent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 Placeholder 2">
            <a:extLst>
              <a:ext uri="{FF2B5EF4-FFF2-40B4-BE49-F238E27FC236}">
                <a16:creationId xmlns="" xmlns:a16="http://schemas.microsoft.com/office/drawing/2014/main" id="{7616FCE2-7E8F-B244-A280-85D367007F4A}"/>
              </a:ext>
            </a:extLst>
          </p:cNvPr>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9" name="Oval 18">
            <a:extLst>
              <a:ext uri="{FF2B5EF4-FFF2-40B4-BE49-F238E27FC236}">
                <a16:creationId xmlns="" xmlns:a16="http://schemas.microsoft.com/office/drawing/2014/main" id="{7E067FDB-8B9E-524D-8EFC-8149A62DDBDD}"/>
              </a:ext>
            </a:extLst>
          </p:cNvPr>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34798976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Brand_Divider">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056" y="6224588"/>
            <a:ext cx="839724" cy="361950"/>
          </a:xfrm>
          <a:prstGeom prst="rect">
            <a:avLst/>
          </a:prstGeom>
        </p:spPr>
      </p:pic>
      <p:sp>
        <p:nvSpPr>
          <p:cNvPr id="12" name="Rectangle 11"/>
          <p:cNvSpPr/>
          <p:nvPr userDrawn="1"/>
        </p:nvSpPr>
        <p:spPr bwMode="auto">
          <a:xfrm>
            <a:off x="0" y="524949"/>
            <a:ext cx="7660888" cy="1845719"/>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Text Placeholder 2"/>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14" name="Oval 13"/>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Footer Placeholder 1">
            <a:extLst>
              <a:ext uri="{FF2B5EF4-FFF2-40B4-BE49-F238E27FC236}">
                <a16:creationId xmlns="" xmlns:a16="http://schemas.microsoft.com/office/drawing/2014/main" id="{A0BD7FF1-5BCC-1444-87DA-96BA6A8C3384}"/>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5" name="Picture Placeholder 5">
            <a:extLst>
              <a:ext uri="{FF2B5EF4-FFF2-40B4-BE49-F238E27FC236}">
                <a16:creationId xmlns="" xmlns:a16="http://schemas.microsoft.com/office/drawing/2014/main" id="{2E512025-88C8-1A46-9A0C-11F9FA6BF0D4}"/>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8" name="Picture 17" descr="SHL_tag_2col_pos_outline.eps">
            <a:extLst>
              <a:ext uri="{FF2B5EF4-FFF2-40B4-BE49-F238E27FC236}">
                <a16:creationId xmlns="" xmlns:a16="http://schemas.microsoft.com/office/drawing/2014/main" id="{5D333654-5BAE-0442-92FF-8E932CC34099}"/>
              </a:ext>
            </a:extLst>
          </p:cNvPr>
          <p:cNvPicPr>
            <a:picLocks noChangeAspect="1"/>
          </p:cNvPicPr>
          <p:nvPr userDrawn="1"/>
        </p:nvPicPr>
        <p:blipFill rotWithShape="1">
          <a:blip r:embed="rId3"/>
          <a:srcRect b="32551"/>
          <a:stretch/>
        </p:blipFill>
        <p:spPr>
          <a:xfrm>
            <a:off x="464262" y="6186191"/>
            <a:ext cx="1073376" cy="44878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8599003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Brand_Divider Teal">
    <p:bg>
      <p:bgRef idx="1001">
        <a:schemeClr val="bg1"/>
      </p:bgRef>
    </p:bg>
    <p:spTree>
      <p:nvGrpSpPr>
        <p:cNvPr id="1" name=""/>
        <p:cNvGrpSpPr/>
        <p:nvPr/>
      </p:nvGrpSpPr>
      <p:grpSpPr>
        <a:xfrm>
          <a:off x="0" y="0"/>
          <a:ext cx="0" cy="0"/>
          <a:chOff x="0" y="0"/>
          <a:chExt cx="0" cy="0"/>
        </a:xfrm>
      </p:grpSpPr>
      <p:sp>
        <p:nvSpPr>
          <p:cNvPr id="10" name="Footer Placeholder 1">
            <a:extLst>
              <a:ext uri="{FF2B5EF4-FFF2-40B4-BE49-F238E27FC236}">
                <a16:creationId xmlns="" xmlns:a16="http://schemas.microsoft.com/office/drawing/2014/main" id="{F1E13775-9614-F244-BDE8-926C2649F111}"/>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22" name="Picture Placeholder 5">
            <a:extLst>
              <a:ext uri="{FF2B5EF4-FFF2-40B4-BE49-F238E27FC236}">
                <a16:creationId xmlns="" xmlns:a16="http://schemas.microsoft.com/office/drawing/2014/main" id="{30170299-9020-6B4C-861C-518F21361C6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23" name="Picture 22" descr="SHL_tag_2col_pos_outline.eps">
            <a:extLst>
              <a:ext uri="{FF2B5EF4-FFF2-40B4-BE49-F238E27FC236}">
                <a16:creationId xmlns="" xmlns:a16="http://schemas.microsoft.com/office/drawing/2014/main" id="{DFF2C8E6-B48A-6C4B-9978-30CD02D46607}"/>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sp>
        <p:nvSpPr>
          <p:cNvPr id="24" name="Rectangle 23">
            <a:extLst>
              <a:ext uri="{FF2B5EF4-FFF2-40B4-BE49-F238E27FC236}">
                <a16:creationId xmlns="" xmlns:a16="http://schemas.microsoft.com/office/drawing/2014/main" id="{7AD61D58-EEA2-F344-8040-9FA830DF59CA}"/>
              </a:ext>
            </a:extLst>
          </p:cNvPr>
          <p:cNvSpPr/>
          <p:nvPr userDrawn="1"/>
        </p:nvSpPr>
        <p:spPr bwMode="auto">
          <a:xfrm>
            <a:off x="0" y="524949"/>
            <a:ext cx="7660888" cy="1845719"/>
          </a:xfrm>
          <a:prstGeom prst="rect">
            <a:avLst/>
          </a:prstGeom>
          <a:solidFill>
            <a:schemeClr val="accent5"/>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Text Placeholder 2">
            <a:extLst>
              <a:ext uri="{FF2B5EF4-FFF2-40B4-BE49-F238E27FC236}">
                <a16:creationId xmlns="" xmlns:a16="http://schemas.microsoft.com/office/drawing/2014/main" id="{4F38579C-6B61-0847-8772-8F2E4E283FC3}"/>
              </a:ext>
            </a:extLst>
          </p:cNvPr>
          <p:cNvSpPr>
            <a:spLocks noGrp="1"/>
          </p:cNvSpPr>
          <p:nvPr>
            <p:ph type="body" sz="quarter" idx="10" hasCustomPrompt="1"/>
          </p:nvPr>
        </p:nvSpPr>
        <p:spPr>
          <a:xfrm>
            <a:off x="464262" y="922876"/>
            <a:ext cx="6381569" cy="1045029"/>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
        <p:nvSpPr>
          <p:cNvPr id="26" name="Oval 25">
            <a:extLst>
              <a:ext uri="{FF2B5EF4-FFF2-40B4-BE49-F238E27FC236}">
                <a16:creationId xmlns="" xmlns:a16="http://schemas.microsoft.com/office/drawing/2014/main" id="{8EC71BD9-37B0-8E44-B6D8-AF32F8708CA5}"/>
              </a:ext>
            </a:extLst>
          </p:cNvPr>
          <p:cNvSpPr/>
          <p:nvPr userDrawn="1"/>
        </p:nvSpPr>
        <p:spPr bwMode="auto">
          <a:xfrm>
            <a:off x="6845831" y="524950"/>
            <a:ext cx="1845732" cy="1845732"/>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2743685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hort Title (Teal)">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srgbClr val="000000"/>
              </a:solidFill>
            </a:endParaRPr>
          </a:p>
        </p:txBody>
      </p:sp>
      <p:sp>
        <p:nvSpPr>
          <p:cNvPr id="3" name="Rectangle 2"/>
          <p:cNvSpPr/>
          <p:nvPr userDrawn="1"/>
        </p:nvSpPr>
        <p:spPr bwMode="auto">
          <a:xfrm>
            <a:off x="0" y="457213"/>
            <a:ext cx="7069873" cy="3235714"/>
          </a:xfrm>
          <a:prstGeom prst="rect">
            <a:avLst/>
          </a:prstGeom>
          <a:solidFill>
            <a:schemeClr val="accent4"/>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 Placeholder 2"/>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6" name="Text Placeholder 2"/>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tx1">
                    <a:lumMod val="65000"/>
                    <a:lumOff val="35000"/>
                  </a:schemeClr>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7" name="Oval 6"/>
          <p:cNvSpPr/>
          <p:nvPr userDrawn="1"/>
        </p:nvSpPr>
        <p:spPr bwMode="auto">
          <a:xfrm>
            <a:off x="5374888" y="457214"/>
            <a:ext cx="3235713" cy="3235713"/>
          </a:xfrm>
          <a:prstGeom prst="ellipse">
            <a:avLst/>
          </a:prstGeom>
          <a:solidFill>
            <a:schemeClr val="tx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srgbClr val="000000"/>
              </a:solidFill>
            </a:endParaRPr>
          </a:p>
        </p:txBody>
      </p:sp>
      <p:pic>
        <p:nvPicPr>
          <p:cNvPr id="11" name="Picture 10" descr="SHL_tag_2col_pos_outline.eps">
            <a:extLst>
              <a:ext uri="{FF2B5EF4-FFF2-40B4-BE49-F238E27FC236}">
                <a16:creationId xmlns="" xmlns:a16="http://schemas.microsoft.com/office/drawing/2014/main" id="{04DA2EB3-783B-CF41-B655-921DB68C8EA1}"/>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sp>
        <p:nvSpPr>
          <p:cNvPr id="12" name="Footer Placeholder 1">
            <a:extLst>
              <a:ext uri="{FF2B5EF4-FFF2-40B4-BE49-F238E27FC236}">
                <a16:creationId xmlns="" xmlns:a16="http://schemas.microsoft.com/office/drawing/2014/main" id="{B9500959-44AE-B14A-B39B-8793B5D07AC2}"/>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4" name="Text Placeholder 2">
            <a:extLst>
              <a:ext uri="{FF2B5EF4-FFF2-40B4-BE49-F238E27FC236}">
                <a16:creationId xmlns="" xmlns:a16="http://schemas.microsoft.com/office/drawing/2014/main" id="{6801130A-07B9-4349-8994-E4BD7D73DB46}"/>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15031380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Brand_End Page Green">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3" name="TextBox 2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4" name="Footer Placeholder 1">
            <a:extLst>
              <a:ext uri="{FF2B5EF4-FFF2-40B4-BE49-F238E27FC236}">
                <a16:creationId xmlns="" xmlns:a16="http://schemas.microsoft.com/office/drawing/2014/main" id="{CDF267FD-76C1-644C-99E3-16CA5856DCE7}"/>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1" name="Picture Placeholder 5">
            <a:extLst>
              <a:ext uri="{FF2B5EF4-FFF2-40B4-BE49-F238E27FC236}">
                <a16:creationId xmlns="" xmlns:a16="http://schemas.microsoft.com/office/drawing/2014/main" id="{8F72670C-925D-6A45-B674-35F72C286591}"/>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5" name="Picture 14" descr="SHL_tag_2col_pos_outline.eps">
            <a:extLst>
              <a:ext uri="{FF2B5EF4-FFF2-40B4-BE49-F238E27FC236}">
                <a16:creationId xmlns="" xmlns:a16="http://schemas.microsoft.com/office/drawing/2014/main" id="{C38F3FBA-3156-BD4F-9EE5-FD0322E4C66A}"/>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3209969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Brand_End Page (Gray)">
    <p:spTree>
      <p:nvGrpSpPr>
        <p:cNvPr id="1" name=""/>
        <p:cNvGrpSpPr/>
        <p:nvPr/>
      </p:nvGrpSpPr>
      <p:grpSpPr>
        <a:xfrm>
          <a:off x="0" y="0"/>
          <a:ext cx="0" cy="0"/>
          <a:chOff x="0" y="0"/>
          <a:chExt cx="0" cy="0"/>
        </a:xfrm>
      </p:grpSpPr>
      <p:sp>
        <p:nvSpPr>
          <p:cNvPr id="17" name="Rectangle 16"/>
          <p:cNvSpPr/>
          <p:nvPr userDrawn="1"/>
        </p:nvSpPr>
        <p:spPr>
          <a:xfrm>
            <a:off x="0" y="0"/>
            <a:ext cx="9144000" cy="439420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18"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2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2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2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23" name="TextBox 2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4" name="Footer Placeholder 1">
            <a:extLst>
              <a:ext uri="{FF2B5EF4-FFF2-40B4-BE49-F238E27FC236}">
                <a16:creationId xmlns="" xmlns:a16="http://schemas.microsoft.com/office/drawing/2014/main" id="{CDF267FD-76C1-644C-99E3-16CA5856DCE7}"/>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1" name="Picture Placeholder 5">
            <a:extLst>
              <a:ext uri="{FF2B5EF4-FFF2-40B4-BE49-F238E27FC236}">
                <a16:creationId xmlns="" xmlns:a16="http://schemas.microsoft.com/office/drawing/2014/main" id="{33422350-077C-A542-B713-7CDABACDE0B8}"/>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5" name="Picture 14" descr="SHL_tag_2col_pos_outline.eps">
            <a:extLst>
              <a:ext uri="{FF2B5EF4-FFF2-40B4-BE49-F238E27FC236}">
                <a16:creationId xmlns="" xmlns:a16="http://schemas.microsoft.com/office/drawing/2014/main" id="{DE6ACCF4-0E3E-874E-8332-E0EA0E569CB5}"/>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122560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Branded End Page (teal)">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4394200"/>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9" name="Text Placeholder 15"/>
          <p:cNvSpPr>
            <a:spLocks noGrp="1"/>
          </p:cNvSpPr>
          <p:nvPr>
            <p:ph type="body" sz="quarter" idx="11" hasCustomPrompt="1"/>
          </p:nvPr>
        </p:nvSpPr>
        <p:spPr>
          <a:xfrm>
            <a:off x="461963" y="2058170"/>
            <a:ext cx="5913720" cy="34483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Name</a:t>
            </a:r>
          </a:p>
        </p:txBody>
      </p:sp>
      <p:sp>
        <p:nvSpPr>
          <p:cNvPr id="10" name="Text Placeholder 15"/>
          <p:cNvSpPr>
            <a:spLocks noGrp="1"/>
          </p:cNvSpPr>
          <p:nvPr>
            <p:ph type="body" sz="quarter" idx="12" hasCustomPrompt="1"/>
          </p:nvPr>
        </p:nvSpPr>
        <p:spPr>
          <a:xfrm>
            <a:off x="461963" y="2461472"/>
            <a:ext cx="5913720" cy="325112"/>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Title, SHL</a:t>
            </a:r>
          </a:p>
        </p:txBody>
      </p:sp>
      <p:sp>
        <p:nvSpPr>
          <p:cNvPr id="11" name="Text Placeholder 15"/>
          <p:cNvSpPr>
            <a:spLocks noGrp="1"/>
          </p:cNvSpPr>
          <p:nvPr>
            <p:ph type="body" sz="quarter" idx="13" hasCustomPrompt="1"/>
          </p:nvPr>
        </p:nvSpPr>
        <p:spPr>
          <a:xfrm>
            <a:off x="461963" y="2846846"/>
            <a:ext cx="5913720" cy="371131"/>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Phone</a:t>
            </a:r>
          </a:p>
          <a:p>
            <a:pPr lvl="0"/>
            <a:endParaRPr lang="en-US" dirty="0"/>
          </a:p>
        </p:txBody>
      </p:sp>
      <p:sp>
        <p:nvSpPr>
          <p:cNvPr id="12" name="Text Placeholder 15"/>
          <p:cNvSpPr>
            <a:spLocks noGrp="1"/>
          </p:cNvSpPr>
          <p:nvPr>
            <p:ph type="body" sz="quarter" idx="14" hasCustomPrompt="1"/>
          </p:nvPr>
        </p:nvSpPr>
        <p:spPr>
          <a:xfrm>
            <a:off x="461963" y="3276599"/>
            <a:ext cx="5913720" cy="438505"/>
          </a:xfrm>
          <a:prstGeom prst="rect">
            <a:avLst/>
          </a:prstGeom>
          <a:ln>
            <a:noFill/>
          </a:ln>
        </p:spPr>
        <p:txBody>
          <a:bodyPr/>
          <a:lstStyle>
            <a:lvl1pPr marL="0" indent="0">
              <a:lnSpc>
                <a:spcPct val="100000"/>
              </a:lnSpc>
              <a:buFontTx/>
              <a:buNone/>
              <a:defRPr sz="1600">
                <a:solidFill>
                  <a:schemeClr val="bg1"/>
                </a:solidFill>
                <a:latin typeface="Arial"/>
                <a:cs typeface="Arial"/>
              </a:defRPr>
            </a:lvl1pPr>
          </a:lstStyle>
          <a:p>
            <a:pPr lvl="0"/>
            <a:r>
              <a:rPr lang="en-US" dirty="0"/>
              <a:t>E-Mail Address</a:t>
            </a:r>
          </a:p>
        </p:txBody>
      </p:sp>
      <p:sp>
        <p:nvSpPr>
          <p:cNvPr id="13" name="TextBox 12"/>
          <p:cNvSpPr txBox="1"/>
          <p:nvPr userDrawn="1"/>
        </p:nvSpPr>
        <p:spPr>
          <a:xfrm>
            <a:off x="461963" y="1144362"/>
            <a:ext cx="2576286" cy="523220"/>
          </a:xfrm>
          <a:prstGeom prst="rect">
            <a:avLst/>
          </a:prstGeom>
          <a:noFill/>
        </p:spPr>
        <p:txBody>
          <a:bodyPr wrap="square" lIns="0" rtlCol="0">
            <a:spAutoFit/>
          </a:bodyPr>
          <a:lstStyle/>
          <a:p>
            <a:pPr algn="l" defTabSz="457200" fontAlgn="auto">
              <a:spcBef>
                <a:spcPct val="20000"/>
              </a:spcBef>
              <a:spcAft>
                <a:spcPts val="0"/>
              </a:spcAft>
              <a:defRPr/>
            </a:pPr>
            <a:r>
              <a:rPr lang="en-US" sz="2800" b="1" dirty="0">
                <a:solidFill>
                  <a:schemeClr val="bg1"/>
                </a:solidFill>
                <a:latin typeface="Arial" panose="020B0604020202020204" pitchFamily="34" charset="0"/>
                <a:cs typeface="Arial" panose="020B0604020202020204" pitchFamily="34" charset="0"/>
              </a:rPr>
              <a:t>Thank You</a:t>
            </a:r>
          </a:p>
        </p:txBody>
      </p:sp>
      <p:sp>
        <p:nvSpPr>
          <p:cNvPr id="16" name="Footer Placeholder 1">
            <a:extLst>
              <a:ext uri="{FF2B5EF4-FFF2-40B4-BE49-F238E27FC236}">
                <a16:creationId xmlns="" xmlns:a16="http://schemas.microsoft.com/office/drawing/2014/main" id="{498334CD-CA40-7042-9451-0A1788158C03}"/>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7" name="Picture Placeholder 5">
            <a:extLst>
              <a:ext uri="{FF2B5EF4-FFF2-40B4-BE49-F238E27FC236}">
                <a16:creationId xmlns="" xmlns:a16="http://schemas.microsoft.com/office/drawing/2014/main" id="{0EEBCA9F-6343-6B4F-A544-2BC775E600CC}"/>
              </a:ext>
            </a:extLst>
          </p:cNvPr>
          <p:cNvSpPr>
            <a:spLocks noGrp="1"/>
          </p:cNvSpPr>
          <p:nvPr>
            <p:ph type="pic" sz="quarter" idx="17" hasCustomPrompt="1"/>
          </p:nvPr>
        </p:nvSpPr>
        <p:spPr>
          <a:xfrm>
            <a:off x="2152186" y="6163537"/>
            <a:ext cx="1504136" cy="471439"/>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a:t>Co-Brand Logo</a:t>
            </a:r>
          </a:p>
        </p:txBody>
      </p:sp>
      <p:pic>
        <p:nvPicPr>
          <p:cNvPr id="18" name="Picture 17" descr="SHL_tag_2col_pos_outline.eps">
            <a:extLst>
              <a:ext uri="{FF2B5EF4-FFF2-40B4-BE49-F238E27FC236}">
                <a16:creationId xmlns="" xmlns:a16="http://schemas.microsoft.com/office/drawing/2014/main" id="{AD74E387-5357-DB40-A60D-A12C4CD5CED0}"/>
              </a:ext>
            </a:extLst>
          </p:cNvPr>
          <p:cNvPicPr>
            <a:picLocks noChangeAspect="1"/>
          </p:cNvPicPr>
          <p:nvPr userDrawn="1"/>
        </p:nvPicPr>
        <p:blipFill rotWithShape="1">
          <a:blip r:embed="rId2"/>
          <a:srcRect b="32551"/>
          <a:stretch/>
        </p:blipFill>
        <p:spPr>
          <a:xfrm>
            <a:off x="464262" y="6186191"/>
            <a:ext cx="1073376" cy="448786"/>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30385" y="6027575"/>
            <a:ext cx="420348" cy="607402"/>
          </a:xfrm>
          <a:prstGeom prst="rect">
            <a:avLst/>
          </a:prstGeom>
        </p:spPr>
      </p:pic>
    </p:spTree>
    <p:extLst>
      <p:ext uri="{BB962C8B-B14F-4D97-AF65-F5344CB8AC3E}">
        <p14:creationId xmlns:p14="http://schemas.microsoft.com/office/powerpoint/2010/main" val="85587424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SCREEN DARK TITLE">
    <p:bg>
      <p:bgPr>
        <a:solidFill>
          <a:schemeClr val="tx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0D717D65-E4DA-3747-947F-B3FA2BB99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4262" y="6066023"/>
            <a:ext cx="1363134" cy="567972"/>
          </a:xfrm>
          <a:prstGeom prst="rect">
            <a:avLst/>
          </a:prstGeom>
        </p:spPr>
      </p:pic>
      <p:sp>
        <p:nvSpPr>
          <p:cNvPr id="11" name="Footer Placeholder 1">
            <a:extLst>
              <a:ext uri="{FF2B5EF4-FFF2-40B4-BE49-F238E27FC236}">
                <a16:creationId xmlns="" xmlns:a16="http://schemas.microsoft.com/office/drawing/2014/main" id="{580D3F53-D0CF-0243-8466-6D0E9B4FEB48}"/>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15" name="Rectangle 14">
            <a:extLst>
              <a:ext uri="{FF2B5EF4-FFF2-40B4-BE49-F238E27FC236}">
                <a16:creationId xmlns="" xmlns:a16="http://schemas.microsoft.com/office/drawing/2014/main" id="{7094E4C7-1B08-2F47-B97A-5374EA3AA9E0}"/>
              </a:ext>
            </a:extLst>
          </p:cNvPr>
          <p:cNvSpPr/>
          <p:nvPr userDrawn="1"/>
        </p:nvSpPr>
        <p:spPr bwMode="auto">
          <a:xfrm>
            <a:off x="0" y="457213"/>
            <a:ext cx="7069873" cy="3235714"/>
          </a:xfrm>
          <a:prstGeom prst="rect">
            <a:avLst/>
          </a:prstGeom>
          <a:solidFill>
            <a:schemeClr val="bg1"/>
          </a:solidFill>
          <a:ln w="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Text Placeholder 2">
            <a:extLst>
              <a:ext uri="{FF2B5EF4-FFF2-40B4-BE49-F238E27FC236}">
                <a16:creationId xmlns="" xmlns:a16="http://schemas.microsoft.com/office/drawing/2014/main" id="{46B2FF20-E02A-F54D-A1E7-DF64024C30E6}"/>
              </a:ext>
            </a:extLst>
          </p:cNvPr>
          <p:cNvSpPr>
            <a:spLocks noGrp="1"/>
          </p:cNvSpPr>
          <p:nvPr>
            <p:ph type="body" sz="quarter" idx="12" hasCustomPrompt="1"/>
          </p:nvPr>
        </p:nvSpPr>
        <p:spPr>
          <a:xfrm>
            <a:off x="444885" y="2647359"/>
            <a:ext cx="4930004" cy="422192"/>
          </a:xfrm>
          <a:prstGeom prst="rect">
            <a:avLst/>
          </a:prstGeom>
        </p:spPr>
        <p:txBody>
          <a:bodyPr vert="horz" lIns="0" anchor="t"/>
          <a:lstStyle>
            <a:lvl1pPr marL="0" indent="0">
              <a:buFontTx/>
              <a:buNone/>
              <a:defRPr sz="1600" b="1" baseline="0">
                <a:solidFill>
                  <a:schemeClr val="tx2"/>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20" name="Text Placeholder 2">
            <a:extLst>
              <a:ext uri="{FF2B5EF4-FFF2-40B4-BE49-F238E27FC236}">
                <a16:creationId xmlns="" xmlns:a16="http://schemas.microsoft.com/office/drawing/2014/main" id="{3CA48EAC-828C-DE44-B95B-80B0BD1210FB}"/>
              </a:ext>
            </a:extLst>
          </p:cNvPr>
          <p:cNvSpPr>
            <a:spLocks noGrp="1"/>
          </p:cNvSpPr>
          <p:nvPr>
            <p:ph type="body" sz="quarter" idx="13" hasCustomPrompt="1"/>
          </p:nvPr>
        </p:nvSpPr>
        <p:spPr>
          <a:xfrm>
            <a:off x="444883" y="3985101"/>
            <a:ext cx="3216563" cy="342019"/>
          </a:xfrm>
          <a:prstGeom prst="rect">
            <a:avLst/>
          </a:prstGeom>
        </p:spPr>
        <p:txBody>
          <a:bodyPr vert="horz" lIns="0" anchor="t"/>
          <a:lstStyle>
            <a:lvl1pPr marL="0" indent="0">
              <a:buFontTx/>
              <a:buNone/>
              <a:defRPr sz="12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21" name="Oval 20">
            <a:extLst>
              <a:ext uri="{FF2B5EF4-FFF2-40B4-BE49-F238E27FC236}">
                <a16:creationId xmlns="" xmlns:a16="http://schemas.microsoft.com/office/drawing/2014/main" id="{67A1666D-2202-5141-9093-37B5F096808B}"/>
              </a:ext>
            </a:extLst>
          </p:cNvPr>
          <p:cNvSpPr/>
          <p:nvPr userDrawn="1"/>
        </p:nvSpPr>
        <p:spPr bwMode="auto">
          <a:xfrm>
            <a:off x="5374888" y="457214"/>
            <a:ext cx="3235713" cy="3235713"/>
          </a:xfrm>
          <a:prstGeom prst="ellipse">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 Placeholder 2">
            <a:extLst>
              <a:ext uri="{FF2B5EF4-FFF2-40B4-BE49-F238E27FC236}">
                <a16:creationId xmlns="" xmlns:a16="http://schemas.microsoft.com/office/drawing/2014/main" id="{7CED8B68-81D3-0044-9677-4A7818E48633}"/>
              </a:ext>
            </a:extLst>
          </p:cNvPr>
          <p:cNvSpPr>
            <a:spLocks noGrp="1"/>
          </p:cNvSpPr>
          <p:nvPr>
            <p:ph type="body" sz="quarter" idx="10" hasCustomPrompt="1"/>
          </p:nvPr>
        </p:nvSpPr>
        <p:spPr>
          <a:xfrm>
            <a:off x="427952" y="1020613"/>
            <a:ext cx="4946936" cy="1163562"/>
          </a:xfrm>
          <a:prstGeom prst="rect">
            <a:avLst/>
          </a:prstGeom>
        </p:spPr>
        <p:txBody>
          <a:bodyPr vert="horz" lIns="0" rIns="0" bIns="91440" anchor="ctr"/>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ln>
                  <a:noFill/>
                </a:ln>
                <a:solidFill>
                  <a:schemeClr val="tx2"/>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a:t>
            </a:r>
            <a:br>
              <a:rPr lang="en-US" dirty="0"/>
            </a:br>
            <a:r>
              <a:rPr lang="en-US" dirty="0"/>
              <a:t>Two Lines Only</a:t>
            </a:r>
          </a:p>
        </p:txBody>
      </p:sp>
    </p:spTree>
    <p:extLst>
      <p:ext uri="{BB962C8B-B14F-4D97-AF65-F5344CB8AC3E}">
        <p14:creationId xmlns:p14="http://schemas.microsoft.com/office/powerpoint/2010/main" val="134854575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SCREEN DARK P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49"/>
            <a:ext cx="8228012" cy="601663"/>
          </a:xfrm>
          <a:prstGeom prst="rect">
            <a:avLst/>
          </a:prstGeom>
        </p:spPr>
        <p:txBody>
          <a:bodyPr lIns="0" rIns="0" anchor="b" anchorCtr="0"/>
          <a:lstStyle>
            <a:lvl1pPr>
              <a:defRPr>
                <a:solidFill>
                  <a:schemeClr val="bg1"/>
                </a:solidFill>
              </a:defRPr>
            </a:lvl1pPr>
          </a:lstStyle>
          <a:p>
            <a:endParaRPr lang="en-US" dirty="0"/>
          </a:p>
        </p:txBody>
      </p:sp>
      <p:sp>
        <p:nvSpPr>
          <p:cNvPr id="5" name="Content Placeholder 2"/>
          <p:cNvSpPr>
            <a:spLocks noGrp="1"/>
          </p:cNvSpPr>
          <p:nvPr>
            <p:ph idx="1" hasCustomPrompt="1"/>
          </p:nvPr>
        </p:nvSpPr>
        <p:spPr>
          <a:xfrm>
            <a:off x="461963" y="1355634"/>
            <a:ext cx="8229600" cy="4139233"/>
          </a:xfrm>
          <a:prstGeom prst="rect">
            <a:avLst/>
          </a:prstGeom>
        </p:spPr>
        <p:txBody>
          <a:bodyPr/>
          <a:lstStyle>
            <a:lvl1pPr marL="0" indent="0">
              <a:lnSpc>
                <a:spcPct val="110000"/>
              </a:lnSpc>
              <a:spcBef>
                <a:spcPts val="700"/>
              </a:spcBef>
              <a:buNone/>
              <a:defRPr>
                <a:solidFill>
                  <a:schemeClr val="bg1"/>
                </a:solidFill>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9" name="Footer Placeholder 1">
            <a:extLst>
              <a:ext uri="{FF2B5EF4-FFF2-40B4-BE49-F238E27FC236}">
                <a16:creationId xmlns="" xmlns:a16="http://schemas.microsoft.com/office/drawing/2014/main" id="{D74B27C1-7404-A943-B5EC-AD1D5750D515}"/>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8" name="Picture 7">
            <a:extLst>
              <a:ext uri="{FF2B5EF4-FFF2-40B4-BE49-F238E27FC236}">
                <a16:creationId xmlns="" xmlns:a16="http://schemas.microsoft.com/office/drawing/2014/main" id="{0EDC629E-6ED0-3548-A8E8-96D800BF6D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262" y="6186191"/>
            <a:ext cx="1074731" cy="447804"/>
          </a:xfrm>
          <a:prstGeom prst="rect">
            <a:avLst/>
          </a:prstGeom>
        </p:spPr>
      </p:pic>
      <p:sp>
        <p:nvSpPr>
          <p:cNvPr id="7" name="Footer Placeholder 4">
            <a:extLst>
              <a:ext uri="{FF2B5EF4-FFF2-40B4-BE49-F238E27FC236}">
                <a16:creationId xmlns="" xmlns:a16="http://schemas.microsoft.com/office/drawing/2014/main" id="{FE9FB234-BBCF-034D-869E-91A7D0E97A1B}"/>
              </a:ext>
            </a:extLst>
          </p:cNvPr>
          <p:cNvSpPr txBox="1">
            <a:spLocks/>
          </p:cNvSpPr>
          <p:nvPr userDrawn="1"/>
        </p:nvSpPr>
        <p:spPr bwMode="auto">
          <a:xfrm>
            <a:off x="4469721" y="6432165"/>
            <a:ext cx="474133"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377"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377"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Tree>
    <p:extLst>
      <p:ext uri="{BB962C8B-B14F-4D97-AF65-F5344CB8AC3E}">
        <p14:creationId xmlns:p14="http://schemas.microsoft.com/office/powerpoint/2010/main" val="3453249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Co-Brand_Basic Text">
    <p:spTree>
      <p:nvGrpSpPr>
        <p:cNvPr id="1" name=""/>
        <p:cNvGrpSpPr/>
        <p:nvPr/>
      </p:nvGrpSpPr>
      <p:grpSpPr>
        <a:xfrm>
          <a:off x="0" y="0"/>
          <a:ext cx="0" cy="0"/>
          <a:chOff x="0" y="0"/>
          <a:chExt cx="0" cy="0"/>
        </a:xfrm>
      </p:grpSpPr>
      <p:sp>
        <p:nvSpPr>
          <p:cNvPr id="9" name="Rectangle 3"/>
          <p:cNvSpPr>
            <a:spLocks noGrp="1" noChangeArrowheads="1"/>
          </p:cNvSpPr>
          <p:nvPr>
            <p:ph idx="1" hasCustomPrompt="1"/>
          </p:nvPr>
        </p:nvSpPr>
        <p:spPr bwMode="auto">
          <a:xfrm>
            <a:off x="457200" y="1355634"/>
            <a:ext cx="8228011"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stStyle>
          <a:p>
            <a:pPr lvl="0"/>
            <a:r>
              <a:rPr lang="en-US" dirty="0"/>
              <a:t>Click to enter text</a:t>
            </a:r>
          </a:p>
        </p:txBody>
      </p:sp>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17" name="Straight Connector 16"/>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5233697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4638842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6702946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952749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2627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Long Title (Full Color)">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 xmlns:a16="http://schemas.microsoft.com/office/drawing/2014/main"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CE3E7F23-9A7B-774F-B960-F582A1CECF35}"/>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3796776721"/>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7234555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22669878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127047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5695184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864522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_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a:t>Agenda</a:t>
            </a:r>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29223708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White">
    <p:spTree>
      <p:nvGrpSpPr>
        <p:cNvPr id="1" name=""/>
        <p:cNvGrpSpPr/>
        <p:nvPr/>
      </p:nvGrpSpPr>
      <p:grpSpPr>
        <a:xfrm>
          <a:off x="0" y="0"/>
          <a:ext cx="0" cy="0"/>
          <a:chOff x="0" y="0"/>
          <a:chExt cx="0" cy="0"/>
        </a:xfrm>
      </p:grpSpPr>
      <p:sp>
        <p:nvSpPr>
          <p:cNvPr id="9" name="Text Placeholder 15"/>
          <p:cNvSpPr>
            <a:spLocks noGrp="1"/>
          </p:cNvSpPr>
          <p:nvPr>
            <p:ph type="body" sz="quarter" idx="15" hasCustomPrompt="1"/>
          </p:nvPr>
        </p:nvSpPr>
        <p:spPr>
          <a:xfrm>
            <a:off x="461963" y="3868067"/>
            <a:ext cx="4119563" cy="1368778"/>
          </a:xfrm>
          <a:prstGeom prst="rect">
            <a:avLst/>
          </a:prstGeom>
        </p:spPr>
        <p:txBody>
          <a:bodyPr anchor="b" anchorCtr="0"/>
          <a:lstStyle>
            <a:lvl1pPr marL="0" indent="0" algn="l">
              <a:lnSpc>
                <a:spcPct val="110000"/>
              </a:lnSpc>
              <a:spcBef>
                <a:spcPts val="0"/>
              </a:spcBef>
              <a:buNone/>
              <a:defRPr sz="1600" i="0">
                <a:solidFill>
                  <a:schemeClr val="accent6"/>
                </a:solidFill>
                <a:latin typeface="Arial"/>
                <a:cs typeface="Arial"/>
              </a:defRPr>
            </a:lvl1pPr>
            <a:lvl2pPr marL="207963" indent="-207963" algn="l">
              <a:lnSpc>
                <a:spcPct val="110000"/>
              </a:lnSpc>
              <a:spcBef>
                <a:spcPts val="0"/>
              </a:spcBef>
              <a:buNone/>
              <a:defRPr sz="1600" i="0" baseline="0">
                <a:solidFill>
                  <a:schemeClr val="accent1"/>
                </a:solidFill>
                <a:latin typeface="Arial"/>
                <a:cs typeface="Arial"/>
              </a:defRPr>
            </a:lvl2pPr>
            <a:lvl3pPr marL="207963" indent="-207963" algn="r">
              <a:lnSpc>
                <a:spcPct val="110000"/>
              </a:lnSpc>
              <a:spcBef>
                <a:spcPts val="0"/>
              </a:spcBef>
              <a:buNone/>
              <a:defRPr sz="1600" i="1">
                <a:latin typeface="+mj-lt"/>
              </a:defRPr>
            </a:lvl3pPr>
            <a:lvl4pPr marL="207963" indent="-207963" algn="r">
              <a:lnSpc>
                <a:spcPct val="110000"/>
              </a:lnSpc>
              <a:spcBef>
                <a:spcPts val="0"/>
              </a:spcBef>
              <a:buNone/>
              <a:defRPr sz="1600" i="1">
                <a:latin typeface="+mj-lt"/>
              </a:defRPr>
            </a:lvl4pPr>
            <a:lvl5pPr marL="207963" indent="-207963" algn="r">
              <a:lnSpc>
                <a:spcPct val="110000"/>
              </a:lnSpc>
              <a:spcBef>
                <a:spcPts val="0"/>
              </a:spcBef>
              <a:buNone/>
              <a:defRPr sz="1600" i="1">
                <a:latin typeface="+mj-lt"/>
              </a:defRPr>
            </a:lvl5pPr>
          </a:lstStyle>
          <a:p>
            <a:pPr lvl="0"/>
            <a:r>
              <a:rPr lang="en-US" dirty="0"/>
              <a:t>Click to add quote</a:t>
            </a:r>
          </a:p>
        </p:txBody>
      </p:sp>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Enter Title; Two Lines Only</a:t>
            </a:r>
          </a:p>
        </p:txBody>
      </p:sp>
      <p:cxnSp>
        <p:nvCxnSpPr>
          <p:cNvPr id="8" name="Straight Connector 7"/>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7538954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Co-Brand_Two Column ">
    <p:spTree>
      <p:nvGrpSpPr>
        <p:cNvPr id="1" name=""/>
        <p:cNvGrpSpPr/>
        <p:nvPr/>
      </p:nvGrpSpPr>
      <p:grpSpPr>
        <a:xfrm>
          <a:off x="0" y="0"/>
          <a:ext cx="0" cy="0"/>
          <a:chOff x="0" y="0"/>
          <a:chExt cx="0" cy="0"/>
        </a:xfrm>
      </p:grpSpPr>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11" name="Content Placeholder 2"/>
          <p:cNvSpPr>
            <a:spLocks noGrp="1"/>
          </p:cNvSpPr>
          <p:nvPr>
            <p:ph idx="14" hasCustomPrompt="1"/>
          </p:nvPr>
        </p:nvSpPr>
        <p:spPr>
          <a:xfrm>
            <a:off x="461964"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p:cNvSpPr>
            <a:spLocks noGrp="1"/>
          </p:cNvSpPr>
          <p:nvPr>
            <p:ph idx="15" hasCustomPrompt="1"/>
          </p:nvPr>
        </p:nvSpPr>
        <p:spPr>
          <a:xfrm>
            <a:off x="4811396"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29669216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o-Brand_Two Column ">
    <p:spTree>
      <p:nvGrpSpPr>
        <p:cNvPr id="1" name=""/>
        <p:cNvGrpSpPr/>
        <p:nvPr/>
      </p:nvGrpSpPr>
      <p:grpSpPr>
        <a:xfrm>
          <a:off x="0" y="0"/>
          <a:ext cx="0" cy="0"/>
          <a:chOff x="0" y="0"/>
          <a:chExt cx="0" cy="0"/>
        </a:xfrm>
      </p:grpSpPr>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11" name="Content Placeholder 2"/>
          <p:cNvSpPr>
            <a:spLocks noGrp="1"/>
          </p:cNvSpPr>
          <p:nvPr>
            <p:ph idx="14" hasCustomPrompt="1"/>
          </p:nvPr>
        </p:nvSpPr>
        <p:spPr>
          <a:xfrm>
            <a:off x="461964"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2"/>
          <p:cNvSpPr>
            <a:spLocks noGrp="1"/>
          </p:cNvSpPr>
          <p:nvPr>
            <p:ph idx="15" hasCustomPrompt="1"/>
          </p:nvPr>
        </p:nvSpPr>
        <p:spPr>
          <a:xfrm>
            <a:off x="4811396"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5459993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56199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Long Title (Blue)">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 xmlns:a16="http://schemas.microsoft.com/office/drawing/2014/main"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15DC5832-5569-8746-85F3-586873324C3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1735727793"/>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38941873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7504932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6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919898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7_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a:t>Click to Enter Slide Title </a:t>
            </a:r>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3805" y="6142679"/>
            <a:ext cx="297058" cy="429248"/>
          </a:xfrm>
          <a:prstGeom prst="rect">
            <a:avLst/>
          </a:prstGeom>
        </p:spPr>
      </p:pic>
    </p:spTree>
    <p:extLst>
      <p:ext uri="{BB962C8B-B14F-4D97-AF65-F5344CB8AC3E}">
        <p14:creationId xmlns:p14="http://schemas.microsoft.com/office/powerpoint/2010/main" val="15842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Long Title (Teal)">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 xmlns:a16="http://schemas.microsoft.com/office/drawing/2014/main"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1C1BC6B6-EFDB-4B4A-819E-F5A26CA9BA3A}"/>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21759144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Long Title (Lilac)">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 xmlns:a16="http://schemas.microsoft.com/office/drawing/2014/main"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8BEA1EB1-90BD-6C45-84F5-92149CFFA221}"/>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32347574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Long Title (Marigo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0"/>
            <a:ext cx="9144000" cy="4394200"/>
          </a:xfrm>
          <a:prstGeom prst="rect">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rgbClr val="FFFFFF"/>
              </a:solidFill>
            </a:endParaRPr>
          </a:p>
        </p:txBody>
      </p:sp>
      <p:sp>
        <p:nvSpPr>
          <p:cNvPr id="31" name="Text Placeholder 2"/>
          <p:cNvSpPr>
            <a:spLocks noGrp="1"/>
          </p:cNvSpPr>
          <p:nvPr>
            <p:ph type="body" sz="quarter" idx="13" hasCustomPrompt="1"/>
          </p:nvPr>
        </p:nvSpPr>
        <p:spPr>
          <a:xfrm>
            <a:off x="464262" y="3386761"/>
            <a:ext cx="8227301" cy="329321"/>
          </a:xfrm>
          <a:prstGeom prst="rect">
            <a:avLst/>
          </a:prstGeom>
          <a:ln>
            <a:noFill/>
          </a:ln>
        </p:spPr>
        <p:txBody>
          <a:bodyPr vert="horz" lIns="0" anchor="t">
            <a:spAutoFit/>
          </a:bodyPr>
          <a:lstStyle>
            <a:lvl1pPr marL="0" indent="0">
              <a:buFontTx/>
              <a:buNone/>
              <a:defRPr sz="1400" b="1" baseline="0">
                <a:ln>
                  <a:noFill/>
                </a:ln>
                <a:solidFill>
                  <a:schemeClr val="tx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Additional Detail</a:t>
            </a:r>
          </a:p>
        </p:txBody>
      </p:sp>
      <p:sp>
        <p:nvSpPr>
          <p:cNvPr id="32" name="Text Placeholder 2"/>
          <p:cNvSpPr>
            <a:spLocks noGrp="1"/>
          </p:cNvSpPr>
          <p:nvPr>
            <p:ph type="body" sz="quarter" idx="10" hasCustomPrompt="1"/>
          </p:nvPr>
        </p:nvSpPr>
        <p:spPr>
          <a:xfrm>
            <a:off x="461962" y="371474"/>
            <a:ext cx="8229601" cy="1335881"/>
          </a:xfrm>
          <a:prstGeom prst="rect">
            <a:avLst/>
          </a:prstGeom>
          <a:ln>
            <a:noFill/>
          </a:ln>
        </p:spPr>
        <p:txBody>
          <a:bodyPr vert="horz" lIns="0" rIns="0" bIns="91440" anchor="t"/>
          <a:lstStyle>
            <a:lvl1pPr marL="0" indent="0" algn="l" defTabSz="457200" rtl="0" eaLnBrk="1" latinLnBrk="0" hangingPunct="1">
              <a:spcBef>
                <a:spcPct val="20000"/>
              </a:spcBef>
              <a:buFontTx/>
              <a:buNone/>
              <a:defRPr lang="en-US" sz="3200" b="1" kern="1200" baseline="0" dirty="0">
                <a:ln>
                  <a:noFill/>
                </a:ln>
                <a:solidFill>
                  <a:schemeClr val="tx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a:t>Use This Layout For Longer Titles; Limit Title to Two Lines</a:t>
            </a:r>
          </a:p>
        </p:txBody>
      </p:sp>
      <p:sp>
        <p:nvSpPr>
          <p:cNvPr id="33" name="Text Placeholder 2"/>
          <p:cNvSpPr>
            <a:spLocks noGrp="1"/>
          </p:cNvSpPr>
          <p:nvPr>
            <p:ph type="body" sz="quarter" idx="12" hasCustomPrompt="1"/>
          </p:nvPr>
        </p:nvSpPr>
        <p:spPr>
          <a:xfrm>
            <a:off x="461962" y="1970322"/>
            <a:ext cx="8229601" cy="744064"/>
          </a:xfrm>
          <a:prstGeom prst="rect">
            <a:avLst/>
          </a:prstGeom>
          <a:ln>
            <a:noFill/>
          </a:ln>
        </p:spPr>
        <p:txBody>
          <a:bodyPr vert="horz" lIns="0" anchor="t"/>
          <a:lstStyle>
            <a:lvl1pPr marL="0" indent="0">
              <a:buFontTx/>
              <a:buNone/>
              <a:defRPr sz="1600" b="0" baseline="0">
                <a:ln>
                  <a:noFill/>
                </a:ln>
                <a:solidFill>
                  <a:schemeClr val="tx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a:t>Click to Enter Subtitle</a:t>
            </a:r>
          </a:p>
        </p:txBody>
      </p:sp>
      <p:sp>
        <p:nvSpPr>
          <p:cNvPr id="9" name="Footer Placeholder 1">
            <a:extLst>
              <a:ext uri="{FF2B5EF4-FFF2-40B4-BE49-F238E27FC236}">
                <a16:creationId xmlns="" xmlns:a16="http://schemas.microsoft.com/office/drawing/2014/main" id="{B2FDD440-A85F-344D-A725-325A6C65B319}"/>
              </a:ext>
            </a:extLst>
          </p:cNvPr>
          <p:cNvSpPr>
            <a:spLocks noGrp="1"/>
          </p:cNvSpPr>
          <p:nvPr>
            <p:ph type="ftr" sz="quarter" idx="3"/>
          </p:nvPr>
        </p:nvSpPr>
        <p:spPr>
          <a:xfrm>
            <a:off x="2152186" y="6186191"/>
            <a:ext cx="6539377"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10" name="Picture 9" descr="SHL_tag_2col_pos_outline.eps">
            <a:extLst>
              <a:ext uri="{FF2B5EF4-FFF2-40B4-BE49-F238E27FC236}">
                <a16:creationId xmlns="" xmlns:a16="http://schemas.microsoft.com/office/drawing/2014/main" id="{2ED0F7C9-57FF-4340-9A65-7DCD16A70DA5}"/>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44883" y="5775108"/>
            <a:ext cx="1363134" cy="844984"/>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66690" y="5644120"/>
            <a:ext cx="478896" cy="692004"/>
          </a:xfrm>
          <a:prstGeom prst="rect">
            <a:avLst/>
          </a:prstGeom>
        </p:spPr>
      </p:pic>
    </p:spTree>
    <p:extLst>
      <p:ext uri="{BB962C8B-B14F-4D97-AF65-F5344CB8AC3E}">
        <p14:creationId xmlns:p14="http://schemas.microsoft.com/office/powerpoint/2010/main" val="14662683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FD7AAB37-4A80-964E-824F-F32F502495CE}"/>
              </a:ext>
            </a:extLst>
          </p:cNvPr>
          <p:cNvSpPr>
            <a:spLocks noGrp="1"/>
          </p:cNvSpPr>
          <p:nvPr>
            <p:ph type="ftr" sz="quarter" idx="3"/>
          </p:nvPr>
        </p:nvSpPr>
        <p:spPr>
          <a:xfrm>
            <a:off x="2152186" y="6186191"/>
            <a:ext cx="6776223" cy="448786"/>
          </a:xfrm>
          <a:prstGeom prst="rect">
            <a:avLst/>
          </a:prstGeom>
        </p:spPr>
        <p:txBody>
          <a:bodyPr vert="horz" lIns="91440" tIns="45720" rIns="91440" bIns="45720" rtlCol="0" anchor="ctr"/>
          <a:lstStyle>
            <a:lvl1pPr marL="0" marR="0" indent="0" algn="r" defTabSz="914400" rtl="0" eaLnBrk="1" fontAlgn="base" latinLnBrk="0" hangingPunct="1">
              <a:lnSpc>
                <a:spcPts val="800"/>
              </a:lnSpc>
              <a:spcBef>
                <a:spcPts val="200"/>
              </a:spcBef>
              <a:spcAft>
                <a:spcPct val="0"/>
              </a:spcAft>
              <a:buClrTx/>
              <a:buSzTx/>
              <a:buFontTx/>
              <a:buNone/>
              <a:tabLst/>
              <a:defRPr sz="1200">
                <a:solidFill>
                  <a:schemeClr val="tx1">
                    <a:tint val="75000"/>
                  </a:schemeClr>
                </a:solidFill>
              </a:defRPr>
            </a:lvl1p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340577290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60" r:id="rId6"/>
    <p:sldLayoutId id="2147484061" r:id="rId7"/>
    <p:sldLayoutId id="2147484062" r:id="rId8"/>
    <p:sldLayoutId id="2147484063" r:id="rId9"/>
    <p:sldLayoutId id="2147484011" r:id="rId10"/>
    <p:sldLayoutId id="2147484013" r:id="rId11"/>
    <p:sldLayoutId id="2147484014" r:id="rId12"/>
    <p:sldLayoutId id="2147484015" r:id="rId13"/>
    <p:sldLayoutId id="2147484017" r:id="rId14"/>
    <p:sldLayoutId id="2147484019" r:id="rId15"/>
    <p:sldLayoutId id="2147484021" r:id="rId16"/>
    <p:sldLayoutId id="2147484023" r:id="rId17"/>
    <p:sldLayoutId id="2147484026" r:id="rId18"/>
    <p:sldLayoutId id="2147484027" r:id="rId19"/>
    <p:sldLayoutId id="2147484025" r:id="rId20"/>
    <p:sldLayoutId id="2147484030" r:id="rId21"/>
    <p:sldLayoutId id="2147484064" r:id="rId22"/>
    <p:sldLayoutId id="2147484031" r:id="rId23"/>
    <p:sldLayoutId id="2147484032" r:id="rId24"/>
    <p:sldLayoutId id="2147484033" r:id="rId25"/>
    <p:sldLayoutId id="2147484034" r:id="rId26"/>
    <p:sldLayoutId id="2147484035" r:id="rId27"/>
    <p:sldLayoutId id="2147484036" r:id="rId28"/>
    <p:sldLayoutId id="2147484037" r:id="rId29"/>
    <p:sldLayoutId id="2147484039" r:id="rId30"/>
    <p:sldLayoutId id="2147484040" r:id="rId31"/>
    <p:sldLayoutId id="2147484041" r:id="rId32"/>
    <p:sldLayoutId id="2147484043" r:id="rId33"/>
    <p:sldLayoutId id="2147484045" r:id="rId34"/>
    <p:sldLayoutId id="2147484047" r:id="rId35"/>
    <p:sldLayoutId id="2147484049" r:id="rId36"/>
    <p:sldLayoutId id="2147484052" r:id="rId37"/>
    <p:sldLayoutId id="2147484051" r:id="rId38"/>
    <p:sldLayoutId id="2147484054" r:id="rId39"/>
    <p:sldLayoutId id="2147484066" r:id="rId40"/>
    <p:sldLayoutId id="2147484058" r:id="rId41"/>
    <p:sldLayoutId id="2147484065" r:id="rId42"/>
    <p:sldLayoutId id="2147484068" r:id="rId43"/>
    <p:sldLayoutId id="2147484067" r:id="rId44"/>
    <p:sldLayoutId id="2147484069" r:id="rId45"/>
    <p:sldLayoutId id="2147484070" r:id="rId46"/>
    <p:sldLayoutId id="2147484071" r:id="rId47"/>
    <p:sldLayoutId id="2147484072" r:id="rId48"/>
    <p:sldLayoutId id="2147484073" r:id="rId49"/>
    <p:sldLayoutId id="2147484074" r:id="rId50"/>
    <p:sldLayoutId id="2147484075" r:id="rId51"/>
    <p:sldLayoutId id="2147484076" r:id="rId52"/>
    <p:sldLayoutId id="2147484077" r:id="rId53"/>
    <p:sldLayoutId id="2147484078" r:id="rId54"/>
    <p:sldLayoutId id="2147484079" r:id="rId55"/>
    <p:sldLayoutId id="2147484080" r:id="rId56"/>
    <p:sldLayoutId id="2147484081" r:id="rId57"/>
    <p:sldLayoutId id="2147484082" r:id="rId58"/>
    <p:sldLayoutId id="2147484083" r:id="rId59"/>
    <p:sldLayoutId id="2147484084" r:id="rId60"/>
    <p:sldLayoutId id="2147484085" r:id="rId61"/>
    <p:sldLayoutId id="2147484086" r:id="rId62"/>
    <p:sldLayoutId id="2147484087" r:id="rId63"/>
  </p:sldLayoutIdLst>
  <p:hf sldNum="0" hdr="0" dt="0"/>
  <p:txStyles>
    <p:titleStyle>
      <a:lvl1pPr algn="l" rtl="0" eaLnBrk="1" fontAlgn="base" hangingPunct="1">
        <a:spcBef>
          <a:spcPct val="0"/>
        </a:spcBef>
        <a:spcAft>
          <a:spcPct val="0"/>
        </a:spcAft>
        <a:defRPr sz="2400" b="1" cap="none" baseline="0">
          <a:solidFill>
            <a:schemeClr val="accent1"/>
          </a:solidFill>
          <a:latin typeface="+mj-lt"/>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p:titleStyle>
    <p:bodyStyle>
      <a:lvl1pPr marL="207963" indent="-207963" algn="l" rtl="0" eaLnBrk="1" fontAlgn="base" hangingPunct="1">
        <a:lnSpc>
          <a:spcPct val="110000"/>
        </a:lnSpc>
        <a:spcBef>
          <a:spcPts val="700"/>
        </a:spcBef>
        <a:spcAft>
          <a:spcPct val="0"/>
        </a:spcAft>
        <a:buClr>
          <a:srgbClr val="4D4F53"/>
        </a:buClr>
        <a:buFont typeface="Wingdings" charset="2"/>
        <a:buChar char="§"/>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requester.mturk.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http://wiki.wearedynamo.org/index.php/Guidelines_for_Academic_Requesters"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https://turkopticon.ucsd.edu/"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hyperlink" Target="https://justinwiegand.com/blog/?p=440"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77AC0687-A4A4-CD40-8B9D-EBBA50E0F144}"/>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3" name="Text Placeholder 2">
            <a:extLst>
              <a:ext uri="{FF2B5EF4-FFF2-40B4-BE49-F238E27FC236}">
                <a16:creationId xmlns="" xmlns:a16="http://schemas.microsoft.com/office/drawing/2014/main" id="{449ABA24-0323-9C45-AD5E-F19E2D6DE7C3}"/>
              </a:ext>
            </a:extLst>
          </p:cNvPr>
          <p:cNvSpPr>
            <a:spLocks noGrp="1"/>
          </p:cNvSpPr>
          <p:nvPr>
            <p:ph type="body" sz="quarter" idx="12"/>
          </p:nvPr>
        </p:nvSpPr>
        <p:spPr>
          <a:xfrm>
            <a:off x="444885" y="2647359"/>
            <a:ext cx="7556184" cy="422192"/>
          </a:xfrm>
        </p:spPr>
        <p:txBody>
          <a:bodyPr/>
          <a:lstStyle/>
          <a:p>
            <a:r>
              <a:rPr lang="en-US" sz="1800" dirty="0" smtClean="0"/>
              <a:t>SIOP Master Tutorial</a:t>
            </a:r>
          </a:p>
          <a:p>
            <a:r>
              <a:rPr lang="en-US" sz="1800" dirty="0" smtClean="0"/>
              <a:t>April 2018</a:t>
            </a:r>
            <a:endParaRPr lang="en-US" sz="1800" dirty="0"/>
          </a:p>
        </p:txBody>
      </p:sp>
      <p:sp>
        <p:nvSpPr>
          <p:cNvPr id="4" name="Text Placeholder 3">
            <a:extLst>
              <a:ext uri="{FF2B5EF4-FFF2-40B4-BE49-F238E27FC236}">
                <a16:creationId xmlns="" xmlns:a16="http://schemas.microsoft.com/office/drawing/2014/main" id="{22B54005-D18B-EC49-8D71-C855261A9BDB}"/>
              </a:ext>
            </a:extLst>
          </p:cNvPr>
          <p:cNvSpPr>
            <a:spLocks noGrp="1"/>
          </p:cNvSpPr>
          <p:nvPr>
            <p:ph type="body" sz="quarter" idx="13"/>
          </p:nvPr>
        </p:nvSpPr>
        <p:spPr>
          <a:xfrm>
            <a:off x="444882" y="3985101"/>
            <a:ext cx="4930005" cy="342019"/>
          </a:xfrm>
        </p:spPr>
        <p:txBody>
          <a:bodyPr/>
          <a:lstStyle/>
          <a:p>
            <a:r>
              <a:rPr lang="en-US" sz="1800" dirty="0" smtClean="0"/>
              <a:t>Justin Wiegand, University of Illinois</a:t>
            </a:r>
          </a:p>
          <a:p>
            <a:r>
              <a:rPr lang="en-US" sz="1800" dirty="0" smtClean="0"/>
              <a:t>Cory Kind, SHL</a:t>
            </a:r>
            <a:endParaRPr lang="en-US" sz="1800" dirty="0"/>
          </a:p>
        </p:txBody>
      </p:sp>
      <p:sp>
        <p:nvSpPr>
          <p:cNvPr id="5" name="Text Placeholder 4">
            <a:extLst>
              <a:ext uri="{FF2B5EF4-FFF2-40B4-BE49-F238E27FC236}">
                <a16:creationId xmlns="" xmlns:a16="http://schemas.microsoft.com/office/drawing/2014/main" id="{33468D41-5BAA-D242-AD79-4DD3F42F6D5D}"/>
              </a:ext>
            </a:extLst>
          </p:cNvPr>
          <p:cNvSpPr>
            <a:spLocks noGrp="1"/>
          </p:cNvSpPr>
          <p:nvPr>
            <p:ph type="body" sz="quarter" idx="10"/>
          </p:nvPr>
        </p:nvSpPr>
        <p:spPr/>
        <p:txBody>
          <a:bodyPr/>
          <a:lstStyle/>
          <a:p>
            <a:r>
              <a:rPr lang="en-US" dirty="0" smtClean="0"/>
              <a:t>Advanced Data Collection with MTurk</a:t>
            </a:r>
            <a:endParaRPr lang="en-US" dirty="0"/>
          </a:p>
        </p:txBody>
      </p:sp>
    </p:spTree>
    <p:extLst>
      <p:ext uri="{BB962C8B-B14F-4D97-AF65-F5344CB8AC3E}">
        <p14:creationId xmlns:p14="http://schemas.microsoft.com/office/powerpoint/2010/main" val="394582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687B01-D454-F249-B963-9C0C6556F35C}"/>
              </a:ext>
            </a:extLst>
          </p:cNvPr>
          <p:cNvSpPr>
            <a:spLocks noGrp="1"/>
          </p:cNvSpPr>
          <p:nvPr>
            <p:ph type="body" sz="quarter" idx="10"/>
          </p:nvPr>
        </p:nvSpPr>
        <p:spPr/>
        <p:txBody>
          <a:bodyPr/>
          <a:lstStyle/>
          <a:p>
            <a:r>
              <a:rPr lang="en-US" dirty="0" smtClean="0"/>
              <a:t>Mechanical Turk API</a:t>
            </a:r>
            <a:endParaRPr lang="en-US" dirty="0"/>
          </a:p>
        </p:txBody>
      </p:sp>
      <p:sp>
        <p:nvSpPr>
          <p:cNvPr id="3" name="Footer Placeholder 2">
            <a:extLst>
              <a:ext uri="{FF2B5EF4-FFF2-40B4-BE49-F238E27FC236}">
                <a16:creationId xmlns="" xmlns:a16="http://schemas.microsoft.com/office/drawing/2014/main" id="{867B7C51-FEEB-5349-88A3-8A9FC12FC5C2}"/>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1046974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p:txBody>
          <a:bodyPr/>
          <a:lstStyle/>
          <a:p>
            <a:r>
              <a:rPr lang="en-US" sz="1800" b="1" dirty="0"/>
              <a:t>Amazon MTurk web interface:</a:t>
            </a:r>
          </a:p>
          <a:p>
            <a:pPr lvl="1"/>
            <a:r>
              <a:rPr lang="en-US" dirty="0">
                <a:solidFill>
                  <a:schemeClr val="tx1">
                    <a:lumMod val="65000"/>
                    <a:lumOff val="35000"/>
                  </a:schemeClr>
                </a:solidFill>
              </a:rPr>
              <a:t>The “point and click” user interface used to create and manage HITs on </a:t>
            </a:r>
            <a:r>
              <a:rPr lang="en-US" dirty="0">
                <a:solidFill>
                  <a:schemeClr val="tx1">
                    <a:lumMod val="65000"/>
                    <a:lumOff val="35000"/>
                  </a:schemeClr>
                </a:solidFill>
                <a:hlinkClick r:id="rId3"/>
              </a:rPr>
              <a:t>requester.mturk.com</a:t>
            </a:r>
            <a:endParaRPr lang="en-US" dirty="0">
              <a:solidFill>
                <a:schemeClr val="tx1">
                  <a:lumMod val="65000"/>
                  <a:lumOff val="35000"/>
                </a:schemeClr>
              </a:solidFill>
            </a:endParaRPr>
          </a:p>
          <a:p>
            <a:r>
              <a:rPr lang="en-US" sz="1800" b="1" dirty="0"/>
              <a:t>MTurk API</a:t>
            </a:r>
          </a:p>
          <a:p>
            <a:pPr lvl="1"/>
            <a:r>
              <a:rPr lang="en-US" dirty="0">
                <a:solidFill>
                  <a:schemeClr val="tx1">
                    <a:lumMod val="65000"/>
                    <a:lumOff val="35000"/>
                  </a:schemeClr>
                </a:solidFill>
              </a:rPr>
              <a:t>The commands and protocols that allow users and systems to interact with MTurk programmatically rather than directly on the MTurk web interface </a:t>
            </a:r>
          </a:p>
          <a:p>
            <a:r>
              <a:rPr lang="en-US" sz="1800" b="1" dirty="0" err="1"/>
              <a:t>MTurkR</a:t>
            </a:r>
            <a:r>
              <a:rPr lang="en-US" sz="1800" b="1" dirty="0"/>
              <a:t> package</a:t>
            </a:r>
          </a:p>
          <a:p>
            <a:pPr lvl="1"/>
            <a:r>
              <a:rPr lang="en-US" dirty="0">
                <a:solidFill>
                  <a:schemeClr val="tx1">
                    <a:lumMod val="65000"/>
                    <a:lumOff val="35000"/>
                  </a:schemeClr>
                </a:solidFill>
              </a:rPr>
              <a:t>An open-source wrapper package allowing R users to easily use the MTurk API via </a:t>
            </a:r>
            <a:r>
              <a:rPr lang="en-US" dirty="0" smtClean="0">
                <a:solidFill>
                  <a:schemeClr val="tx1">
                    <a:lumMod val="65000"/>
                    <a:lumOff val="35000"/>
                  </a:schemeClr>
                </a:solidFill>
              </a:rPr>
              <a:t>familiar R tools</a:t>
            </a:r>
            <a:endParaRPr lang="en-US" dirty="0">
              <a:solidFill>
                <a:schemeClr val="tx1">
                  <a:lumMod val="65000"/>
                  <a:lumOff val="35000"/>
                </a:schemeClr>
              </a:solidFill>
            </a:endParaRPr>
          </a:p>
          <a:p>
            <a:r>
              <a:rPr lang="en-US" sz="1800" b="1" dirty="0" err="1"/>
              <a:t>TurkPrime</a:t>
            </a:r>
            <a:endParaRPr lang="en-US" sz="1800" b="1" dirty="0"/>
          </a:p>
          <a:p>
            <a:pPr lvl="1"/>
            <a:r>
              <a:rPr lang="en-US" dirty="0">
                <a:solidFill>
                  <a:schemeClr val="tx1">
                    <a:lumMod val="65000"/>
                    <a:lumOff val="35000"/>
                  </a:schemeClr>
                </a:solidFill>
              </a:rPr>
              <a:t>A commercial platform that uses (and builds) on the API offered by MTurk and provides a “point and click” interface</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168865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API Basics</a:t>
            </a:r>
          </a:p>
        </p:txBody>
      </p:sp>
      <p:sp>
        <p:nvSpPr>
          <p:cNvPr id="4" name="Content Placeholder 3"/>
          <p:cNvSpPr>
            <a:spLocks noGrp="1"/>
          </p:cNvSpPr>
          <p:nvPr>
            <p:ph idx="1"/>
          </p:nvPr>
        </p:nvSpPr>
        <p:spPr/>
        <p:txBody>
          <a:bodyPr/>
          <a:lstStyle/>
          <a:p>
            <a:r>
              <a:rPr lang="en-US" sz="1700" dirty="0"/>
              <a:t>An application-programming interface (API) is a defined set of communication that a programmer can use to </a:t>
            </a:r>
            <a:r>
              <a:rPr lang="en-US" sz="1700" dirty="0" smtClean="0"/>
              <a:t>access </a:t>
            </a:r>
            <a:r>
              <a:rPr lang="en-US" sz="1700" dirty="0"/>
              <a:t>a software application.</a:t>
            </a:r>
          </a:p>
          <a:p>
            <a:r>
              <a:rPr lang="en-US" sz="1700" dirty="0" smtClean="0"/>
              <a:t>APIs allow you to request a limited set of information </a:t>
            </a:r>
            <a:r>
              <a:rPr lang="en-US" sz="1700" dirty="0"/>
              <a:t>– only the information that the API is designed to allow. </a:t>
            </a:r>
          </a:p>
          <a:p>
            <a:endParaRPr lang="en-US" sz="1700" dirty="0"/>
          </a:p>
          <a:p>
            <a:endParaRPr lang="en-US" sz="1700" dirty="0"/>
          </a:p>
          <a:p>
            <a:endParaRPr lang="en-US" sz="1700" dirty="0"/>
          </a:p>
          <a:p>
            <a:endParaRPr lang="en-US" sz="1700" dirty="0" smtClean="0"/>
          </a:p>
          <a:p>
            <a:r>
              <a:rPr lang="en-US" sz="1700" dirty="0" smtClean="0"/>
              <a:t>For </a:t>
            </a:r>
            <a:r>
              <a:rPr lang="en-US" sz="1700" dirty="0"/>
              <a:t>instance:</a:t>
            </a:r>
          </a:p>
          <a:p>
            <a:pPr marL="342900" indent="-342900">
              <a:buFont typeface="Arial" panose="020B0604020202020204" pitchFamily="34" charset="0"/>
              <a:buChar char="•"/>
            </a:pPr>
            <a:r>
              <a:rPr lang="en-US" sz="1700" dirty="0"/>
              <a:t>A local gym might let users sign up for a class and then download that information directly to their Google Calendar</a:t>
            </a:r>
          </a:p>
          <a:p>
            <a:pPr marL="342900" indent="-342900">
              <a:buFont typeface="Arial" panose="020B0604020202020204" pitchFamily="34" charset="0"/>
              <a:buChar char="•"/>
            </a:pPr>
            <a:r>
              <a:rPr lang="en-US" sz="1700" dirty="0"/>
              <a:t>Twitter lets researchers and journalists download a limited number of tweets per day for free</a:t>
            </a:r>
          </a:p>
          <a:p>
            <a:pPr marL="342900" indent="-342900">
              <a:buFont typeface="Arial" panose="020B0604020202020204" pitchFamily="34" charset="0"/>
              <a:buChar char="•"/>
            </a:pPr>
            <a:endParaRPr lang="en-US" sz="1700" dirty="0"/>
          </a:p>
        </p:txBody>
      </p:sp>
      <p:sp>
        <p:nvSpPr>
          <p:cNvPr id="7" name="TextBox 6"/>
          <p:cNvSpPr txBox="1"/>
          <p:nvPr/>
        </p:nvSpPr>
        <p:spPr bwMode="auto">
          <a:xfrm>
            <a:off x="1020295" y="3285202"/>
            <a:ext cx="2421228" cy="548640"/>
          </a:xfrm>
          <a:prstGeom prst="rect">
            <a:avLst/>
          </a:prstGeom>
          <a:solidFill>
            <a:schemeClr val="accent1"/>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a:solidFill>
                  <a:schemeClr val="bg1"/>
                </a:solidFill>
              </a:rPr>
              <a:t>User</a:t>
            </a:r>
          </a:p>
        </p:txBody>
      </p:sp>
      <p:sp>
        <p:nvSpPr>
          <p:cNvPr id="8" name="TextBox 7"/>
          <p:cNvSpPr txBox="1"/>
          <p:nvPr/>
        </p:nvSpPr>
        <p:spPr bwMode="auto">
          <a:xfrm>
            <a:off x="5602293" y="3289928"/>
            <a:ext cx="2421228" cy="548640"/>
          </a:xfrm>
          <a:prstGeom prst="rect">
            <a:avLst/>
          </a:prstGeom>
          <a:solidFill>
            <a:schemeClr val="accent1"/>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a:solidFill>
                  <a:schemeClr val="bg1"/>
                </a:solidFill>
              </a:rPr>
              <a:t>Host (</a:t>
            </a:r>
            <a:r>
              <a:rPr lang="en-US" dirty="0" smtClean="0">
                <a:solidFill>
                  <a:schemeClr val="bg1"/>
                </a:solidFill>
              </a:rPr>
              <a:t>MTurk</a:t>
            </a:r>
            <a:r>
              <a:rPr lang="en-US" dirty="0">
                <a:solidFill>
                  <a:schemeClr val="bg1"/>
                </a:solidFill>
              </a:rPr>
              <a:t>)</a:t>
            </a:r>
          </a:p>
        </p:txBody>
      </p:sp>
      <p:cxnSp>
        <p:nvCxnSpPr>
          <p:cNvPr id="10" name="Straight Arrow Connector 9"/>
          <p:cNvCxnSpPr/>
          <p:nvPr/>
        </p:nvCxnSpPr>
        <p:spPr bwMode="auto">
          <a:xfrm>
            <a:off x="3589336" y="3376305"/>
            <a:ext cx="1854558" cy="0"/>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cxnSp>
        <p:nvCxnSpPr>
          <p:cNvPr id="11" name="Straight Arrow Connector 10"/>
          <p:cNvCxnSpPr/>
          <p:nvPr/>
        </p:nvCxnSpPr>
        <p:spPr bwMode="auto">
          <a:xfrm flipH="1">
            <a:off x="3494628" y="3792057"/>
            <a:ext cx="1899279" cy="0"/>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
        <p:nvSpPr>
          <p:cNvPr id="15" name="TextBox 14"/>
          <p:cNvSpPr txBox="1"/>
          <p:nvPr/>
        </p:nvSpPr>
        <p:spPr bwMode="auto">
          <a:xfrm>
            <a:off x="3592454" y="2637641"/>
            <a:ext cx="2009839"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600" dirty="0">
                <a:solidFill>
                  <a:schemeClr val="tx1">
                    <a:lumMod val="65000"/>
                    <a:lumOff val="35000"/>
                  </a:schemeClr>
                </a:solidFill>
              </a:rPr>
              <a:t>Request for information + user’s ID</a:t>
            </a:r>
          </a:p>
        </p:txBody>
      </p:sp>
      <p:sp>
        <p:nvSpPr>
          <p:cNvPr id="16" name="TextBox 15"/>
          <p:cNvSpPr txBox="1"/>
          <p:nvPr/>
        </p:nvSpPr>
        <p:spPr bwMode="auto">
          <a:xfrm>
            <a:off x="3589336" y="3868748"/>
            <a:ext cx="2009839"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600" dirty="0">
                <a:solidFill>
                  <a:schemeClr val="tx1">
                    <a:lumMod val="65000"/>
                    <a:lumOff val="35000"/>
                  </a:schemeClr>
                </a:solidFill>
              </a:rPr>
              <a:t>Response</a:t>
            </a:r>
          </a:p>
        </p:txBody>
      </p:sp>
    </p:spTree>
    <p:extLst>
      <p:ext uri="{BB962C8B-B14F-4D97-AF65-F5344CB8AC3E}">
        <p14:creationId xmlns:p14="http://schemas.microsoft.com/office/powerpoint/2010/main" val="138446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687B01-D454-F249-B963-9C0C6556F35C}"/>
              </a:ext>
            </a:extLst>
          </p:cNvPr>
          <p:cNvSpPr>
            <a:spLocks noGrp="1"/>
          </p:cNvSpPr>
          <p:nvPr>
            <p:ph type="body" sz="quarter" idx="10"/>
          </p:nvPr>
        </p:nvSpPr>
        <p:spPr/>
        <p:txBody>
          <a:bodyPr/>
          <a:lstStyle/>
          <a:p>
            <a:r>
              <a:rPr lang="en-US" dirty="0" err="1" smtClean="0"/>
              <a:t>MTurkR</a:t>
            </a:r>
            <a:r>
              <a:rPr lang="en-US" dirty="0" smtClean="0"/>
              <a:t> Workflow and Example</a:t>
            </a:r>
            <a:endParaRPr lang="en-US" dirty="0"/>
          </a:p>
        </p:txBody>
      </p:sp>
      <p:sp>
        <p:nvSpPr>
          <p:cNvPr id="3" name="Footer Placeholder 2">
            <a:extLst>
              <a:ext uri="{FF2B5EF4-FFF2-40B4-BE49-F238E27FC236}">
                <a16:creationId xmlns="" xmlns:a16="http://schemas.microsoft.com/office/drawing/2014/main" id="{867B7C51-FEEB-5349-88A3-8A9FC12FC5C2}"/>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2139563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Set Up with AWS</a:t>
            </a:r>
          </a:p>
        </p:txBody>
      </p:sp>
      <p:sp>
        <p:nvSpPr>
          <p:cNvPr id="5" name="Content Placeholder 4"/>
          <p:cNvSpPr>
            <a:spLocks noGrp="1"/>
          </p:cNvSpPr>
          <p:nvPr>
            <p:ph idx="1"/>
          </p:nvPr>
        </p:nvSpPr>
        <p:spPr/>
        <p:txBody>
          <a:bodyPr/>
          <a:lstStyle/>
          <a:p>
            <a:pPr marL="0" indent="0">
              <a:buNone/>
            </a:pPr>
            <a:r>
              <a:rPr lang="en-US" sz="1800" dirty="0"/>
              <a:t>To identify yourself to MTurk via the API, you need two identifiers that are unique to you. </a:t>
            </a:r>
            <a:r>
              <a:rPr lang="en-US" sz="1800" dirty="0" err="1" smtClean="0"/>
              <a:t>MTurkR</a:t>
            </a:r>
            <a:r>
              <a:rPr lang="en-US" sz="1800" dirty="0" smtClean="0"/>
              <a:t> </a:t>
            </a:r>
            <a:r>
              <a:rPr lang="en-US" sz="1800" dirty="0"/>
              <a:t>will automatically pass these to the API every time you make a request. </a:t>
            </a:r>
          </a:p>
          <a:p>
            <a:pPr marL="0" indent="0">
              <a:buNone/>
            </a:pPr>
            <a:r>
              <a:rPr lang="en-US" sz="1800" dirty="0"/>
              <a:t>MTurk provides you these when you sign up with an Amazon Web Services account.</a:t>
            </a:r>
          </a:p>
          <a:p>
            <a:pPr>
              <a:buFont typeface="Arial" panose="020B0604020202020204" pitchFamily="34" charset="0"/>
              <a:buChar char="•"/>
            </a:pPr>
            <a:r>
              <a:rPr lang="en-US" sz="1800" dirty="0"/>
              <a:t>Sample access key ID</a:t>
            </a:r>
          </a:p>
          <a:p>
            <a:pPr>
              <a:buFont typeface="Arial" panose="020B0604020202020204" pitchFamily="34" charset="0"/>
              <a:buChar char="•"/>
            </a:pPr>
            <a:r>
              <a:rPr lang="en-US" sz="1800" dirty="0"/>
              <a:t>Sample secret access key</a:t>
            </a:r>
          </a:p>
          <a:p>
            <a:pPr>
              <a:buFont typeface="Arial" panose="020B0604020202020204" pitchFamily="34" charset="0"/>
              <a:buChar char="•"/>
            </a:pPr>
            <a:endParaRPr lang="en-US" sz="1800" dirty="0"/>
          </a:p>
          <a:p>
            <a:pPr marL="0" indent="0">
              <a:buNone/>
            </a:pPr>
            <a:endParaRPr lang="en-US" sz="1800" dirty="0"/>
          </a:p>
          <a:p>
            <a:pPr marL="0" indent="0">
              <a:buNone/>
            </a:pPr>
            <a:endParaRPr lang="en-US" sz="800" dirty="0"/>
          </a:p>
          <a:p>
            <a:pPr marL="0" indent="0">
              <a:buNone/>
            </a:pPr>
            <a:r>
              <a:rPr lang="en-US" sz="1800" dirty="0"/>
              <a:t>To check if it worked, try checking your </a:t>
            </a:r>
            <a:r>
              <a:rPr lang="en-US" sz="1800" dirty="0" err="1"/>
              <a:t>AccountBalance</a:t>
            </a:r>
            <a:r>
              <a:rPr lang="en-US" sz="1800" dirty="0"/>
              <a:t>()</a:t>
            </a:r>
          </a:p>
          <a:p>
            <a:pPr marL="0" indent="0">
              <a:buNone/>
            </a:pPr>
            <a:endParaRPr lang="en-US" sz="1800" dirty="0"/>
          </a:p>
        </p:txBody>
      </p:sp>
      <p:pic>
        <p:nvPicPr>
          <p:cNvPr id="7" name="Picture 6"/>
          <p:cNvPicPr>
            <a:picLocks noChangeAspect="1"/>
          </p:cNvPicPr>
          <p:nvPr/>
        </p:nvPicPr>
        <p:blipFill>
          <a:blip r:embed="rId3"/>
          <a:stretch>
            <a:fillRect/>
          </a:stretch>
        </p:blipFill>
        <p:spPr>
          <a:xfrm>
            <a:off x="230814" y="3998036"/>
            <a:ext cx="8269243" cy="731560"/>
          </a:xfrm>
          <a:prstGeom prst="rect">
            <a:avLst/>
          </a:prstGeom>
        </p:spPr>
      </p:pic>
      <p:pic>
        <p:nvPicPr>
          <p:cNvPr id="8" name="Picture 7"/>
          <p:cNvPicPr>
            <a:picLocks noChangeAspect="1"/>
          </p:cNvPicPr>
          <p:nvPr/>
        </p:nvPicPr>
        <p:blipFill>
          <a:blip r:embed="rId4"/>
          <a:stretch>
            <a:fillRect/>
          </a:stretch>
        </p:blipFill>
        <p:spPr>
          <a:xfrm>
            <a:off x="230814" y="5285494"/>
            <a:ext cx="4459727" cy="467996"/>
          </a:xfrm>
          <a:prstGeom prst="rect">
            <a:avLst/>
          </a:prstGeom>
        </p:spPr>
      </p:pic>
      <p:cxnSp>
        <p:nvCxnSpPr>
          <p:cNvPr id="11" name="Straight Arrow Connector 10"/>
          <p:cNvCxnSpPr/>
          <p:nvPr/>
        </p:nvCxnSpPr>
        <p:spPr bwMode="auto">
          <a:xfrm flipH="1">
            <a:off x="6201804" y="3682601"/>
            <a:ext cx="0" cy="550413"/>
          </a:xfrm>
          <a:prstGeom prst="straightConnector1">
            <a:avLst/>
          </a:prstGeom>
          <a:noFill/>
          <a:ln w="28575" cap="flat" cmpd="sng" algn="ctr">
            <a:solidFill>
              <a:schemeClr val="accent4"/>
            </a:solidFill>
            <a:prstDash val="solid"/>
            <a:round/>
            <a:headEnd type="none" w="med" len="med"/>
            <a:tailEnd type="triangle"/>
          </a:ln>
          <a:effectLst/>
        </p:spPr>
      </p:cxnSp>
      <p:sp>
        <p:nvSpPr>
          <p:cNvPr id="13" name="TextBox 12"/>
          <p:cNvSpPr txBox="1"/>
          <p:nvPr/>
        </p:nvSpPr>
        <p:spPr bwMode="auto">
          <a:xfrm>
            <a:off x="5342361" y="2759271"/>
            <a:ext cx="1777286"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prstTxWarp prst="textNoShape">
              <a:avLst/>
            </a:prstTxWarp>
            <a:spAutoFit/>
          </a:bodyPr>
          <a:lstStyle/>
          <a:p>
            <a:r>
              <a:rPr lang="en-US" sz="1600" dirty="0">
                <a:solidFill>
                  <a:schemeClr val="tx1">
                    <a:lumMod val="65000"/>
                    <a:lumOff val="35000"/>
                  </a:schemeClr>
                </a:solidFill>
              </a:rPr>
              <a:t>Update these with your own details.</a:t>
            </a:r>
          </a:p>
        </p:txBody>
      </p:sp>
    </p:spTree>
    <p:extLst>
      <p:ext uri="{BB962C8B-B14F-4D97-AF65-F5344CB8AC3E}">
        <p14:creationId xmlns:p14="http://schemas.microsoft.com/office/powerpoint/2010/main" val="1456970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a HIT in MTurk</a:t>
            </a:r>
            <a:endParaRPr lang="en-US" dirty="0"/>
          </a:p>
        </p:txBody>
      </p:sp>
      <p:sp>
        <p:nvSpPr>
          <p:cNvPr id="6" name="Content Placeholder 4"/>
          <p:cNvSpPr>
            <a:spLocks noGrp="1"/>
          </p:cNvSpPr>
          <p:nvPr>
            <p:ph idx="1"/>
          </p:nvPr>
        </p:nvSpPr>
        <p:spPr/>
        <p:txBody>
          <a:bodyPr/>
          <a:lstStyle/>
          <a:p>
            <a:pPr marL="0" indent="0">
              <a:buNone/>
            </a:pPr>
            <a:r>
              <a:rPr lang="en-US" sz="1800" dirty="0"/>
              <a:t>There are several ways to </a:t>
            </a:r>
            <a:r>
              <a:rPr lang="en-US" sz="1800" dirty="0" smtClean="0"/>
              <a:t>create HITs, including with the API. In general, I prefer designing HITs in MTurk first so I can see the layout and formatting.</a:t>
            </a: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457200" y="2062409"/>
            <a:ext cx="7942031" cy="3832274"/>
          </a:xfrm>
          <a:prstGeom prst="rect">
            <a:avLst/>
          </a:prstGeom>
        </p:spPr>
      </p:pic>
    </p:spTree>
    <p:extLst>
      <p:ext uri="{BB962C8B-B14F-4D97-AF65-F5344CB8AC3E}">
        <p14:creationId xmlns:p14="http://schemas.microsoft.com/office/powerpoint/2010/main" val="241983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HIT</a:t>
            </a:r>
            <a:endParaRPr lang="en-US" dirty="0"/>
          </a:p>
        </p:txBody>
      </p:sp>
      <p:sp>
        <p:nvSpPr>
          <p:cNvPr id="7" name="Content Placeholder 4"/>
          <p:cNvSpPr>
            <a:spLocks noGrp="1"/>
          </p:cNvSpPr>
          <p:nvPr>
            <p:ph idx="1"/>
          </p:nvPr>
        </p:nvSpPr>
        <p:spPr/>
        <p:txBody>
          <a:bodyPr/>
          <a:lstStyle/>
          <a:p>
            <a:pPr marL="0" indent="0">
              <a:buNone/>
            </a:pPr>
            <a:r>
              <a:rPr lang="en-US" sz="1800" dirty="0" smtClean="0"/>
              <a:t>Look up the HIT Type ID and Layout ID in the “Create” tab (these are automatically generated)</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Then tell the API to launch the HIT you designed.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pic>
        <p:nvPicPr>
          <p:cNvPr id="8" name="Picture 7"/>
          <p:cNvPicPr>
            <a:picLocks noChangeAspect="1"/>
          </p:cNvPicPr>
          <p:nvPr/>
        </p:nvPicPr>
        <p:blipFill>
          <a:blip r:embed="rId2"/>
          <a:stretch>
            <a:fillRect/>
          </a:stretch>
        </p:blipFill>
        <p:spPr>
          <a:xfrm>
            <a:off x="457200" y="2100099"/>
            <a:ext cx="5267325" cy="179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bwMode="auto">
          <a:xfrm>
            <a:off x="6566477" y="3221997"/>
            <a:ext cx="1777286" cy="116955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prstTxWarp prst="textNoShape">
              <a:avLst/>
            </a:prstTxWarp>
            <a:spAutoFit/>
          </a:bodyPr>
          <a:lstStyle/>
          <a:p>
            <a:r>
              <a:rPr lang="en-US" sz="1600" dirty="0" smtClean="0">
                <a:solidFill>
                  <a:schemeClr val="tx1">
                    <a:lumMod val="65000"/>
                    <a:lumOff val="35000"/>
                  </a:schemeClr>
                </a:solidFill>
              </a:rPr>
              <a:t>Use the HIT Type and Layout ID from the HIT you designed.</a:t>
            </a:r>
          </a:p>
        </p:txBody>
      </p:sp>
      <p:cxnSp>
        <p:nvCxnSpPr>
          <p:cNvPr id="14" name="Straight Arrow Connector 13"/>
          <p:cNvCxnSpPr/>
          <p:nvPr/>
        </p:nvCxnSpPr>
        <p:spPr bwMode="auto">
          <a:xfrm flipH="1" flipV="1">
            <a:off x="3302758" y="3005962"/>
            <a:ext cx="3263721" cy="911226"/>
          </a:xfrm>
          <a:prstGeom prst="straightConnector1">
            <a:avLst/>
          </a:prstGeom>
          <a:noFill/>
          <a:ln w="28575" cap="flat" cmpd="sng" algn="ctr">
            <a:solidFill>
              <a:schemeClr val="accent1"/>
            </a:solidFill>
            <a:prstDash val="solid"/>
            <a:round/>
            <a:headEnd type="none" w="med" len="med"/>
            <a:tailEnd type="triangle"/>
          </a:ln>
          <a:effectLst/>
        </p:spPr>
      </p:cxnSp>
      <p:pic>
        <p:nvPicPr>
          <p:cNvPr id="3" name="Picture 2"/>
          <p:cNvPicPr>
            <a:picLocks noChangeAspect="1"/>
          </p:cNvPicPr>
          <p:nvPr/>
        </p:nvPicPr>
        <p:blipFill>
          <a:blip r:embed="rId3"/>
          <a:stretch>
            <a:fillRect/>
          </a:stretch>
        </p:blipFill>
        <p:spPr>
          <a:xfrm>
            <a:off x="383649" y="4803150"/>
            <a:ext cx="6182828" cy="792988"/>
          </a:xfrm>
          <a:prstGeom prst="rect">
            <a:avLst/>
          </a:prstGeom>
        </p:spPr>
      </p:pic>
      <p:cxnSp>
        <p:nvCxnSpPr>
          <p:cNvPr id="10" name="Straight Arrow Connector 9"/>
          <p:cNvCxnSpPr/>
          <p:nvPr/>
        </p:nvCxnSpPr>
        <p:spPr bwMode="auto">
          <a:xfrm flipH="1">
            <a:off x="5895833" y="3926776"/>
            <a:ext cx="670645" cy="1048689"/>
          </a:xfrm>
          <a:prstGeom prst="straightConnector1">
            <a:avLst/>
          </a:prstGeom>
          <a:noFill/>
          <a:ln w="28575" cap="flat" cmpd="sng" algn="ctr">
            <a:solidFill>
              <a:schemeClr val="accent1"/>
            </a:solidFill>
            <a:prstDash val="solid"/>
            <a:round/>
            <a:headEnd type="none" w="med" len="med"/>
            <a:tailEnd type="triangle"/>
          </a:ln>
          <a:effectLst/>
        </p:spPr>
      </p:cxnSp>
      <p:sp>
        <p:nvSpPr>
          <p:cNvPr id="12" name="TextBox 11"/>
          <p:cNvSpPr txBox="1"/>
          <p:nvPr/>
        </p:nvSpPr>
        <p:spPr bwMode="auto">
          <a:xfrm>
            <a:off x="4862742" y="5407476"/>
            <a:ext cx="1777286" cy="6771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prstTxWarp prst="textNoShape">
              <a:avLst/>
            </a:prstTxWarp>
            <a:spAutoFit/>
          </a:bodyPr>
          <a:lstStyle/>
          <a:p>
            <a:r>
              <a:rPr lang="en-US" sz="1600" dirty="0" smtClean="0">
                <a:solidFill>
                  <a:schemeClr val="tx1">
                    <a:lumMod val="65000"/>
                    <a:lumOff val="35000"/>
                  </a:schemeClr>
                </a:solidFill>
              </a:rPr>
              <a:t>Time is given in seconds.</a:t>
            </a:r>
          </a:p>
        </p:txBody>
      </p:sp>
      <p:cxnSp>
        <p:nvCxnSpPr>
          <p:cNvPr id="13" name="Straight Arrow Connector 12"/>
          <p:cNvCxnSpPr>
            <a:stCxn id="12" idx="1"/>
          </p:cNvCxnSpPr>
          <p:nvPr/>
        </p:nvCxnSpPr>
        <p:spPr bwMode="auto">
          <a:xfrm flipH="1" flipV="1">
            <a:off x="3302758" y="5415649"/>
            <a:ext cx="1559984" cy="330381"/>
          </a:xfrm>
          <a:prstGeom prst="straightConnector1">
            <a:avLst/>
          </a:prstGeom>
          <a:noFill/>
          <a:ln w="2857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59390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Status</a:t>
            </a:r>
            <a:endParaRPr lang="en-US" dirty="0"/>
          </a:p>
        </p:txBody>
      </p:sp>
      <p:sp>
        <p:nvSpPr>
          <p:cNvPr id="13" name="Content Placeholder 4"/>
          <p:cNvSpPr>
            <a:spLocks noGrp="1"/>
          </p:cNvSpPr>
          <p:nvPr>
            <p:ph idx="1"/>
          </p:nvPr>
        </p:nvSpPr>
        <p:spPr/>
        <p:txBody>
          <a:bodyPr/>
          <a:lstStyle/>
          <a:p>
            <a:pPr marL="0" indent="0">
              <a:buNone/>
            </a:pPr>
            <a:r>
              <a:rPr lang="en-US" sz="1800" dirty="0" err="1" smtClean="0"/>
              <a:t>CreateHIT</a:t>
            </a:r>
            <a:r>
              <a:rPr lang="en-US" sz="1800" dirty="0" smtClean="0"/>
              <a:t> will return a HIT ID – a unique identifier for that specific HIT. Use this to refer to it in the future.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You can check the fill or expiry status of your HIT using </a:t>
            </a:r>
            <a:r>
              <a:rPr lang="en-US" sz="1800" dirty="0" err="1" smtClean="0"/>
              <a:t>HITStatus</a:t>
            </a:r>
            <a:r>
              <a:rPr lang="en-US" sz="1800" dirty="0" smtClean="0"/>
              <a:t>().</a:t>
            </a:r>
            <a:endParaRPr lang="en-US" sz="1800" dirty="0"/>
          </a:p>
        </p:txBody>
      </p:sp>
      <p:pic>
        <p:nvPicPr>
          <p:cNvPr id="15" name="Picture 14"/>
          <p:cNvPicPr>
            <a:picLocks noChangeAspect="1"/>
          </p:cNvPicPr>
          <p:nvPr/>
        </p:nvPicPr>
        <p:blipFill>
          <a:blip r:embed="rId2"/>
          <a:stretch>
            <a:fillRect/>
          </a:stretch>
        </p:blipFill>
        <p:spPr>
          <a:xfrm>
            <a:off x="256434" y="4297019"/>
            <a:ext cx="8629543" cy="733956"/>
          </a:xfrm>
          <a:prstGeom prst="rect">
            <a:avLst/>
          </a:prstGeom>
        </p:spPr>
      </p:pic>
      <p:pic>
        <p:nvPicPr>
          <p:cNvPr id="3" name="Picture 2"/>
          <p:cNvPicPr>
            <a:picLocks noChangeAspect="1"/>
          </p:cNvPicPr>
          <p:nvPr/>
        </p:nvPicPr>
        <p:blipFill>
          <a:blip r:embed="rId3"/>
          <a:stretch>
            <a:fillRect/>
          </a:stretch>
        </p:blipFill>
        <p:spPr>
          <a:xfrm>
            <a:off x="256434" y="2210752"/>
            <a:ext cx="6005582" cy="1030619"/>
          </a:xfrm>
          <a:prstGeom prst="rect">
            <a:avLst/>
          </a:prstGeom>
        </p:spPr>
      </p:pic>
    </p:spTree>
    <p:extLst>
      <p:ext uri="{BB962C8B-B14F-4D97-AF65-F5344CB8AC3E}">
        <p14:creationId xmlns:p14="http://schemas.microsoft.com/office/powerpoint/2010/main" val="2736639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Responses</a:t>
            </a:r>
            <a:endParaRPr lang="en-US" dirty="0"/>
          </a:p>
        </p:txBody>
      </p:sp>
      <p:sp>
        <p:nvSpPr>
          <p:cNvPr id="3" name="Content Placeholder 2"/>
          <p:cNvSpPr>
            <a:spLocks noGrp="1"/>
          </p:cNvSpPr>
          <p:nvPr>
            <p:ph idx="1"/>
          </p:nvPr>
        </p:nvSpPr>
        <p:spPr/>
        <p:txBody>
          <a:bodyPr/>
          <a:lstStyle/>
          <a:p>
            <a:r>
              <a:rPr lang="en-US" sz="1800" dirty="0" smtClean="0"/>
              <a:t>Use </a:t>
            </a:r>
            <a:r>
              <a:rPr lang="en-US" sz="1800" dirty="0" err="1" smtClean="0"/>
              <a:t>GetAssignment</a:t>
            </a:r>
            <a:r>
              <a:rPr lang="en-US" sz="1800" dirty="0" smtClean="0"/>
              <a:t> to download all of the submissions of your HIT to a </a:t>
            </a:r>
            <a:r>
              <a:rPr lang="en-US" sz="1800" dirty="0" err="1" smtClean="0"/>
              <a:t>dataframe</a:t>
            </a:r>
            <a:r>
              <a:rPr lang="en-US" sz="1800" dirty="0" smtClean="0"/>
              <a:t>.</a:t>
            </a:r>
          </a:p>
          <a:p>
            <a:endParaRPr lang="en-US" sz="1800" dirty="0"/>
          </a:p>
          <a:p>
            <a:endParaRPr lang="en-US" sz="1800" dirty="0" smtClean="0"/>
          </a:p>
          <a:p>
            <a:endParaRPr lang="en-US" sz="1800" dirty="0"/>
          </a:p>
          <a:p>
            <a:r>
              <a:rPr lang="en-US" sz="1800" dirty="0" err="1"/>
              <a:t>m</a:t>
            </a:r>
            <a:r>
              <a:rPr lang="en-US" sz="1800" dirty="0" err="1" smtClean="0"/>
              <a:t>ydata</a:t>
            </a:r>
            <a:r>
              <a:rPr lang="en-US" sz="1800" dirty="0" smtClean="0"/>
              <a:t> now contains one row for each submitted HIT. The columns include:</a:t>
            </a:r>
          </a:p>
          <a:p>
            <a:pPr marL="285750" indent="-285750">
              <a:buFont typeface="Arial" panose="020B0604020202020204" pitchFamily="34" charset="0"/>
              <a:buChar char="•"/>
            </a:pPr>
            <a:r>
              <a:rPr lang="en-US" sz="1800" dirty="0" smtClean="0"/>
              <a:t>Unique IDs for each Assignment and Worker</a:t>
            </a:r>
          </a:p>
          <a:p>
            <a:pPr marL="285750" indent="-285750">
              <a:buFont typeface="Arial" panose="020B0604020202020204" pitchFamily="34" charset="0"/>
              <a:buChar char="•"/>
            </a:pPr>
            <a:r>
              <a:rPr lang="en-US" sz="1800" dirty="0" smtClean="0"/>
              <a:t>Current status (“Submitted”, “Approved”, or “Rejected”)</a:t>
            </a:r>
          </a:p>
          <a:p>
            <a:pPr marL="285750" indent="-285750">
              <a:buFont typeface="Arial" panose="020B0604020202020204" pitchFamily="34" charset="0"/>
              <a:buChar char="•"/>
            </a:pPr>
            <a:r>
              <a:rPr lang="en-US" sz="1800" dirty="0" smtClean="0"/>
              <a:t>Metadata (how long the Worker spent on the HIT, Accept Time, Auto Approval Time, etc.)</a:t>
            </a:r>
          </a:p>
          <a:p>
            <a:pPr marL="285750" indent="-285750">
              <a:buFont typeface="Arial" panose="020B0604020202020204" pitchFamily="34" charset="0"/>
              <a:buChar char="•"/>
            </a:pPr>
            <a:r>
              <a:rPr lang="en-US" sz="1800" dirty="0" smtClean="0"/>
              <a:t>Their response to the questions (e.g., favorite color)</a:t>
            </a:r>
          </a:p>
          <a:p>
            <a:pPr marL="285750" indent="-285750">
              <a:buFont typeface="Arial" panose="020B0604020202020204" pitchFamily="34" charset="0"/>
              <a:buChar char="•"/>
            </a:pPr>
            <a:endParaRPr lang="en-US" sz="1800" dirty="0"/>
          </a:p>
        </p:txBody>
      </p:sp>
      <p:pic>
        <p:nvPicPr>
          <p:cNvPr id="4" name="Picture 3"/>
          <p:cNvPicPr>
            <a:picLocks noChangeAspect="1"/>
          </p:cNvPicPr>
          <p:nvPr/>
        </p:nvPicPr>
        <p:blipFill>
          <a:blip r:embed="rId2"/>
          <a:stretch>
            <a:fillRect/>
          </a:stretch>
        </p:blipFill>
        <p:spPr>
          <a:xfrm>
            <a:off x="231493" y="2224941"/>
            <a:ext cx="8679425" cy="591779"/>
          </a:xfrm>
          <a:prstGeom prst="rect">
            <a:avLst/>
          </a:prstGeom>
        </p:spPr>
      </p:pic>
    </p:spTree>
    <p:extLst>
      <p:ext uri="{BB962C8B-B14F-4D97-AF65-F5344CB8AC3E}">
        <p14:creationId xmlns:p14="http://schemas.microsoft.com/office/powerpoint/2010/main" val="3442210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Approve or Reject Assignments</a:t>
            </a:r>
            <a:endParaRPr lang="en-US" dirty="0"/>
          </a:p>
        </p:txBody>
      </p:sp>
      <p:sp>
        <p:nvSpPr>
          <p:cNvPr id="3" name="Content Placeholder 2"/>
          <p:cNvSpPr>
            <a:spLocks noGrp="1"/>
          </p:cNvSpPr>
          <p:nvPr>
            <p:ph idx="1"/>
          </p:nvPr>
        </p:nvSpPr>
        <p:spPr>
          <a:xfrm>
            <a:off x="455612" y="2879810"/>
            <a:ext cx="8229600" cy="2804894"/>
          </a:xfrm>
        </p:spPr>
        <p:txBody>
          <a:bodyPr/>
          <a:lstStyle/>
          <a:p>
            <a:r>
              <a:rPr lang="en-US" sz="1800" dirty="0" smtClean="0"/>
              <a:t>Now we can approve the assignments using the </a:t>
            </a:r>
            <a:r>
              <a:rPr lang="en-US" sz="1800" dirty="0" err="1" smtClean="0"/>
              <a:t>AssignmentIDs</a:t>
            </a:r>
            <a:r>
              <a:rPr lang="en-US" sz="1800" dirty="0" smtClean="0"/>
              <a:t> provided in the </a:t>
            </a:r>
            <a:r>
              <a:rPr lang="en-US" sz="1800" dirty="0" err="1" smtClean="0"/>
              <a:t>dataframe</a:t>
            </a:r>
            <a:r>
              <a:rPr lang="en-US" sz="1800" dirty="0" smtClean="0"/>
              <a:t>. </a:t>
            </a:r>
            <a:endParaRPr lang="en-US" sz="1800" dirty="0"/>
          </a:p>
        </p:txBody>
      </p:sp>
      <p:pic>
        <p:nvPicPr>
          <p:cNvPr id="4" name="Picture 3"/>
          <p:cNvPicPr>
            <a:picLocks noChangeAspect="1"/>
          </p:cNvPicPr>
          <p:nvPr/>
        </p:nvPicPr>
        <p:blipFill>
          <a:blip r:embed="rId2"/>
          <a:stretch>
            <a:fillRect/>
          </a:stretch>
        </p:blipFill>
        <p:spPr>
          <a:xfrm>
            <a:off x="455612" y="1317567"/>
            <a:ext cx="6327058" cy="1348625"/>
          </a:xfrm>
          <a:prstGeom prst="rect">
            <a:avLst/>
          </a:prstGeom>
        </p:spPr>
      </p:pic>
      <p:pic>
        <p:nvPicPr>
          <p:cNvPr id="5" name="Picture 4"/>
          <p:cNvPicPr>
            <a:picLocks noChangeAspect="1"/>
          </p:cNvPicPr>
          <p:nvPr/>
        </p:nvPicPr>
        <p:blipFill>
          <a:blip r:embed="rId3"/>
          <a:stretch>
            <a:fillRect/>
          </a:stretch>
        </p:blipFill>
        <p:spPr>
          <a:xfrm>
            <a:off x="457200" y="3801199"/>
            <a:ext cx="8320228" cy="992992"/>
          </a:xfrm>
          <a:prstGeom prst="rect">
            <a:avLst/>
          </a:prstGeom>
        </p:spPr>
      </p:pic>
      <p:sp>
        <p:nvSpPr>
          <p:cNvPr id="6" name="TextBox 5"/>
          <p:cNvSpPr txBox="1"/>
          <p:nvPr/>
        </p:nvSpPr>
        <p:spPr bwMode="auto">
          <a:xfrm>
            <a:off x="7155182" y="1409983"/>
            <a:ext cx="1777286" cy="1015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prstTxWarp prst="textNoShape">
              <a:avLst/>
            </a:prstTxWarp>
            <a:spAutoFit/>
          </a:bodyPr>
          <a:lstStyle/>
          <a:p>
            <a:r>
              <a:rPr lang="en-US" dirty="0" smtClean="0">
                <a:solidFill>
                  <a:schemeClr val="tx1">
                    <a:lumMod val="65000"/>
                    <a:lumOff val="35000"/>
                  </a:schemeClr>
                </a:solidFill>
              </a:rPr>
              <a:t>These are all valid responses.</a:t>
            </a:r>
          </a:p>
        </p:txBody>
      </p:sp>
      <p:cxnSp>
        <p:nvCxnSpPr>
          <p:cNvPr id="7" name="Straight Arrow Connector 6"/>
          <p:cNvCxnSpPr>
            <a:stCxn id="6" idx="1"/>
          </p:cNvCxnSpPr>
          <p:nvPr/>
        </p:nvCxnSpPr>
        <p:spPr bwMode="auto">
          <a:xfrm flipH="1">
            <a:off x="6658378" y="1917815"/>
            <a:ext cx="496804" cy="387503"/>
          </a:xfrm>
          <a:prstGeom prst="straightConnector1">
            <a:avLst/>
          </a:prstGeom>
          <a:noFill/>
          <a:ln w="28575" cap="flat" cmpd="sng" algn="ctr">
            <a:solidFill>
              <a:schemeClr val="accent1"/>
            </a:solidFill>
            <a:prstDash val="solid"/>
            <a:round/>
            <a:headEnd type="none" w="med" len="med"/>
            <a:tailEnd type="triangle"/>
          </a:ln>
          <a:effectLst/>
        </p:spPr>
      </p:cxnSp>
      <p:sp>
        <p:nvSpPr>
          <p:cNvPr id="9" name="TextBox 8"/>
          <p:cNvSpPr txBox="1"/>
          <p:nvPr/>
        </p:nvSpPr>
        <p:spPr bwMode="auto">
          <a:xfrm>
            <a:off x="5377896" y="4991071"/>
            <a:ext cx="2877462" cy="15696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91440" rIns="91440" bIns="91440" numCol="1" rtlCol="0" anchor="t" anchorCtr="0" compatLnSpc="1">
            <a:prstTxWarp prst="textNoShape">
              <a:avLst/>
            </a:prstTxWarp>
            <a:spAutoFit/>
          </a:bodyPr>
          <a:lstStyle/>
          <a:p>
            <a:r>
              <a:rPr lang="en-US" dirty="0" smtClean="0">
                <a:solidFill>
                  <a:schemeClr val="tx1">
                    <a:lumMod val="65000"/>
                    <a:lumOff val="35000"/>
                  </a:schemeClr>
                </a:solidFill>
              </a:rPr>
              <a:t>By default, the API prints out confirmation your activity. You can change this optional parameter if you want.</a:t>
            </a:r>
          </a:p>
        </p:txBody>
      </p:sp>
      <p:cxnSp>
        <p:nvCxnSpPr>
          <p:cNvPr id="10" name="Straight Arrow Connector 9"/>
          <p:cNvCxnSpPr>
            <a:stCxn id="9" idx="1"/>
          </p:cNvCxnSpPr>
          <p:nvPr/>
        </p:nvCxnSpPr>
        <p:spPr bwMode="auto">
          <a:xfrm flipH="1" flipV="1">
            <a:off x="4790942" y="4419005"/>
            <a:ext cx="586954" cy="1356896"/>
          </a:xfrm>
          <a:prstGeom prst="straightConnector1">
            <a:avLst/>
          </a:prstGeom>
          <a:noFill/>
          <a:ln w="2857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90694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664C2-6B3F-6642-8AD3-C5359BBAE87F}"/>
              </a:ext>
            </a:extLst>
          </p:cNvPr>
          <p:cNvSpPr>
            <a:spLocks noGrp="1"/>
          </p:cNvSpPr>
          <p:nvPr>
            <p:ph type="title"/>
          </p:nvPr>
        </p:nvSpPr>
        <p:spPr/>
        <p:txBody>
          <a:bodyPr/>
          <a:lstStyle/>
          <a:p>
            <a:r>
              <a:rPr lang="en-US" dirty="0" smtClean="0"/>
              <a:t>Roadmap</a:t>
            </a:r>
            <a:endParaRPr lang="en-US" dirty="0"/>
          </a:p>
        </p:txBody>
      </p:sp>
      <p:sp>
        <p:nvSpPr>
          <p:cNvPr id="3" name="Text Placeholder 2">
            <a:extLst>
              <a:ext uri="{FF2B5EF4-FFF2-40B4-BE49-F238E27FC236}">
                <a16:creationId xmlns="" xmlns:a16="http://schemas.microsoft.com/office/drawing/2014/main" id="{DC98DC35-4553-6F4C-9E62-72CFC12D3403}"/>
              </a:ext>
            </a:extLst>
          </p:cNvPr>
          <p:cNvSpPr>
            <a:spLocks noGrp="1"/>
          </p:cNvSpPr>
          <p:nvPr>
            <p:ph type="body" sz="quarter" idx="19"/>
          </p:nvPr>
        </p:nvSpPr>
        <p:spPr/>
        <p:txBody>
          <a:bodyPr/>
          <a:lstStyle/>
          <a:p>
            <a:r>
              <a:rPr lang="en-US" dirty="0" smtClean="0"/>
              <a:t>Mechanical Turk API</a:t>
            </a:r>
            <a:endParaRPr lang="en-US" dirty="0"/>
          </a:p>
        </p:txBody>
      </p:sp>
      <p:sp>
        <p:nvSpPr>
          <p:cNvPr id="4" name="Text Placeholder 3">
            <a:extLst>
              <a:ext uri="{FF2B5EF4-FFF2-40B4-BE49-F238E27FC236}">
                <a16:creationId xmlns="" xmlns:a16="http://schemas.microsoft.com/office/drawing/2014/main" id="{90FBE36E-2FA0-3940-96C4-96FB0290249A}"/>
              </a:ext>
            </a:extLst>
          </p:cNvPr>
          <p:cNvSpPr>
            <a:spLocks noGrp="1"/>
          </p:cNvSpPr>
          <p:nvPr>
            <p:ph type="body" sz="quarter" idx="20"/>
          </p:nvPr>
        </p:nvSpPr>
        <p:spPr/>
        <p:txBody>
          <a:bodyPr/>
          <a:lstStyle/>
          <a:p>
            <a:r>
              <a:rPr lang="en-US" dirty="0" err="1" smtClean="0"/>
              <a:t>MTurkR</a:t>
            </a:r>
            <a:r>
              <a:rPr lang="en-US" dirty="0" smtClean="0"/>
              <a:t> Workflow and Example</a:t>
            </a:r>
            <a:endParaRPr lang="en-US" dirty="0"/>
          </a:p>
        </p:txBody>
      </p:sp>
      <p:sp>
        <p:nvSpPr>
          <p:cNvPr id="5" name="Text Placeholder 4">
            <a:extLst>
              <a:ext uri="{FF2B5EF4-FFF2-40B4-BE49-F238E27FC236}">
                <a16:creationId xmlns="" xmlns:a16="http://schemas.microsoft.com/office/drawing/2014/main" id="{6BAE2840-720F-B642-86D2-187EFF731168}"/>
              </a:ext>
            </a:extLst>
          </p:cNvPr>
          <p:cNvSpPr>
            <a:spLocks noGrp="1"/>
          </p:cNvSpPr>
          <p:nvPr>
            <p:ph type="body" sz="quarter" idx="21"/>
          </p:nvPr>
        </p:nvSpPr>
        <p:spPr/>
        <p:txBody>
          <a:bodyPr/>
          <a:lstStyle/>
          <a:p>
            <a:r>
              <a:rPr lang="en-US" dirty="0" err="1" smtClean="0"/>
              <a:t>TurkPrime</a:t>
            </a:r>
            <a:r>
              <a:rPr lang="en-US" dirty="0" smtClean="0"/>
              <a:t> Workflow and Example</a:t>
            </a:r>
            <a:endParaRPr lang="en-US" dirty="0"/>
          </a:p>
        </p:txBody>
      </p:sp>
      <p:sp>
        <p:nvSpPr>
          <p:cNvPr id="6" name="Text Placeholder 5">
            <a:extLst>
              <a:ext uri="{FF2B5EF4-FFF2-40B4-BE49-F238E27FC236}">
                <a16:creationId xmlns="" xmlns:a16="http://schemas.microsoft.com/office/drawing/2014/main" id="{4FF78B8B-2483-2540-97F9-C6F793314264}"/>
              </a:ext>
            </a:extLst>
          </p:cNvPr>
          <p:cNvSpPr>
            <a:spLocks noGrp="1"/>
          </p:cNvSpPr>
          <p:nvPr>
            <p:ph type="body" sz="quarter" idx="22"/>
          </p:nvPr>
        </p:nvSpPr>
        <p:spPr/>
        <p:txBody>
          <a:bodyPr/>
          <a:lstStyle/>
          <a:p>
            <a:r>
              <a:rPr lang="en-US" dirty="0" smtClean="0"/>
              <a:t>Intro</a:t>
            </a:r>
            <a:endParaRPr lang="en-US" dirty="0"/>
          </a:p>
        </p:txBody>
      </p:sp>
      <p:sp>
        <p:nvSpPr>
          <p:cNvPr id="7" name="Footer Placeholder 6">
            <a:extLst>
              <a:ext uri="{FF2B5EF4-FFF2-40B4-BE49-F238E27FC236}">
                <a16:creationId xmlns="" xmlns:a16="http://schemas.microsoft.com/office/drawing/2014/main" id="{49BDC156-2597-D04D-8714-1A66B75774AF}"/>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8" name="Text Placeholder 2">
            <a:extLst>
              <a:ext uri="{FF2B5EF4-FFF2-40B4-BE49-F238E27FC236}">
                <a16:creationId xmlns="" xmlns:a16="http://schemas.microsoft.com/office/drawing/2014/main" id="{DC98DC35-4553-6F4C-9E62-72CFC12D3403}"/>
              </a:ext>
            </a:extLst>
          </p:cNvPr>
          <p:cNvSpPr txBox="1">
            <a:spLocks/>
          </p:cNvSpPr>
          <p:nvPr/>
        </p:nvSpPr>
        <p:spPr>
          <a:xfrm>
            <a:off x="2564945" y="3287015"/>
            <a:ext cx="1904775" cy="1038225"/>
          </a:xfrm>
          <a:prstGeom prst="rect">
            <a:avLst/>
          </a:prstGeom>
          <a:ln>
            <a:solidFill>
              <a:schemeClr val="tx2"/>
            </a:solidFill>
          </a:ln>
        </p:spPr>
        <p:txBody>
          <a:bodyPr lIns="91440" tIns="91440" rIns="91440" bIns="91440" anchor="t" anchorCtr="0"/>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kern="0" dirty="0" smtClean="0"/>
              <a:t>Q&amp;A</a:t>
            </a:r>
            <a:endParaRPr lang="en-US" kern="0" dirty="0"/>
          </a:p>
        </p:txBody>
      </p:sp>
      <p:sp>
        <p:nvSpPr>
          <p:cNvPr id="9" name="Text Placeholder 2">
            <a:extLst>
              <a:ext uri="{FF2B5EF4-FFF2-40B4-BE49-F238E27FC236}">
                <a16:creationId xmlns="" xmlns:a16="http://schemas.microsoft.com/office/drawing/2014/main" id="{DC98DC35-4553-6F4C-9E62-72CFC12D3403}"/>
              </a:ext>
            </a:extLst>
          </p:cNvPr>
          <p:cNvSpPr txBox="1">
            <a:spLocks/>
          </p:cNvSpPr>
          <p:nvPr/>
        </p:nvSpPr>
        <p:spPr>
          <a:xfrm>
            <a:off x="461817" y="3310104"/>
            <a:ext cx="1904775" cy="1038225"/>
          </a:xfrm>
          <a:prstGeom prst="rect">
            <a:avLst/>
          </a:prstGeom>
          <a:ln>
            <a:solidFill>
              <a:schemeClr val="tx2"/>
            </a:solidFill>
          </a:ln>
        </p:spPr>
        <p:txBody>
          <a:bodyPr lIns="91440" tIns="91440" rIns="91440" bIns="91440" anchor="t" anchorCtr="0"/>
          <a:lstStyle>
            <a:lvl1pPr marL="0" indent="0" algn="l" rtl="0" eaLnBrk="1" fontAlgn="base" hangingPunct="1">
              <a:lnSpc>
                <a:spcPct val="110000"/>
              </a:lnSpc>
              <a:spcBef>
                <a:spcPts val="700"/>
              </a:spcBef>
              <a:spcAft>
                <a:spcPct val="0"/>
              </a:spcAft>
              <a:buClr>
                <a:srgbClr val="4D4F53"/>
              </a:buClr>
              <a:buFont typeface="Wingdings" charset="2"/>
              <a:buNone/>
              <a:defRPr sz="1600">
                <a:solidFill>
                  <a:schemeClr val="bg1">
                    <a:lumMod val="50000"/>
                  </a:schemeClr>
                </a:solidFill>
                <a:latin typeface="Arial"/>
                <a:ea typeface="+mn-ea"/>
                <a:cs typeface="Arial"/>
              </a:defRPr>
            </a:lvl1pPr>
            <a:lvl2pPr marL="209550" indent="0" algn="l" rtl="0" eaLnBrk="1" fontAlgn="base" hangingPunct="1">
              <a:lnSpc>
                <a:spcPct val="110000"/>
              </a:lnSpc>
              <a:spcBef>
                <a:spcPts val="600"/>
              </a:spcBef>
              <a:spcAft>
                <a:spcPct val="0"/>
              </a:spcAft>
              <a:buClr>
                <a:srgbClr val="4D4F53"/>
              </a:buClr>
              <a:buFont typeface="Lucida Grande"/>
              <a:buNone/>
              <a:defRPr>
                <a:solidFill>
                  <a:schemeClr val="bg1">
                    <a:lumMod val="50000"/>
                  </a:schemeClr>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bg1">
                    <a:lumMod val="50000"/>
                  </a:schemeClr>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bg1">
                    <a:lumMod val="50000"/>
                  </a:schemeClr>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bg1">
                    <a:lumMod val="50000"/>
                  </a:schemeClr>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kern="0" dirty="0" smtClean="0"/>
              <a:t>Managing Your Reputation as a Requester</a:t>
            </a:r>
            <a:endParaRPr lang="en-US" kern="0" dirty="0"/>
          </a:p>
        </p:txBody>
      </p:sp>
    </p:spTree>
    <p:extLst>
      <p:ext uri="{BB962C8B-B14F-4D97-AF65-F5344CB8AC3E}">
        <p14:creationId xmlns:p14="http://schemas.microsoft.com/office/powerpoint/2010/main" val="510040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and/or Qualify Workers</a:t>
            </a:r>
            <a:endParaRPr lang="en-US" dirty="0"/>
          </a:p>
        </p:txBody>
      </p:sp>
      <p:sp>
        <p:nvSpPr>
          <p:cNvPr id="3" name="Content Placeholder 2"/>
          <p:cNvSpPr>
            <a:spLocks noGrp="1"/>
          </p:cNvSpPr>
          <p:nvPr>
            <p:ph idx="1"/>
          </p:nvPr>
        </p:nvSpPr>
        <p:spPr/>
        <p:txBody>
          <a:bodyPr/>
          <a:lstStyle/>
          <a:p>
            <a:r>
              <a:rPr lang="en-US" sz="1800" dirty="0" err="1" smtClean="0"/>
              <a:t>WorkerIDs</a:t>
            </a:r>
            <a:r>
              <a:rPr lang="en-US" sz="1800" dirty="0" smtClean="0"/>
              <a:t> can be used to bulk contact the Workers or to give them qualifications. Qualifications are helpful for managing Workers in longitudinal studies, maintaining a pool of respondents, or avoiding duplicates in future related studies. </a:t>
            </a:r>
            <a:endParaRPr lang="en-US" sz="1800" dirty="0"/>
          </a:p>
        </p:txBody>
      </p:sp>
      <p:pic>
        <p:nvPicPr>
          <p:cNvPr id="4" name="Picture 3"/>
          <p:cNvPicPr>
            <a:picLocks noChangeAspect="1"/>
          </p:cNvPicPr>
          <p:nvPr/>
        </p:nvPicPr>
        <p:blipFill>
          <a:blip r:embed="rId2"/>
          <a:stretch>
            <a:fillRect/>
          </a:stretch>
        </p:blipFill>
        <p:spPr>
          <a:xfrm>
            <a:off x="457200" y="2865087"/>
            <a:ext cx="7669161" cy="1711300"/>
          </a:xfrm>
          <a:prstGeom prst="rect">
            <a:avLst/>
          </a:prstGeom>
        </p:spPr>
      </p:pic>
    </p:spTree>
    <p:extLst>
      <p:ext uri="{BB962C8B-B14F-4D97-AF65-F5344CB8AC3E}">
        <p14:creationId xmlns:p14="http://schemas.microsoft.com/office/powerpoint/2010/main" val="2366239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MTurk Commands</a:t>
            </a:r>
          </a:p>
        </p:txBody>
      </p:sp>
      <p:graphicFrame>
        <p:nvGraphicFramePr>
          <p:cNvPr id="2" name="Table 1"/>
          <p:cNvGraphicFramePr>
            <a:graphicFrameLocks noGrp="1"/>
          </p:cNvGraphicFramePr>
          <p:nvPr>
            <p:extLst>
              <p:ext uri="{D42A27DB-BD31-4B8C-83A1-F6EECF244321}">
                <p14:modId xmlns:p14="http://schemas.microsoft.com/office/powerpoint/2010/main" val="3945332961"/>
              </p:ext>
            </p:extLst>
          </p:nvPr>
        </p:nvGraphicFramePr>
        <p:xfrm>
          <a:off x="457200" y="1422758"/>
          <a:ext cx="8228012" cy="4297680"/>
        </p:xfrm>
        <a:graphic>
          <a:graphicData uri="http://schemas.openxmlformats.org/drawingml/2006/table">
            <a:tbl>
              <a:tblPr bandRow="1">
                <a:tableStyleId>{5C22544A-7EE6-4342-B048-85BDC9FD1C3A}</a:tableStyleId>
              </a:tblPr>
              <a:tblGrid>
                <a:gridCol w="4114006">
                  <a:extLst>
                    <a:ext uri="{9D8B030D-6E8A-4147-A177-3AD203B41FA5}">
                      <a16:colId xmlns:a16="http://schemas.microsoft.com/office/drawing/2014/main" xmlns="" val="20000"/>
                    </a:ext>
                  </a:extLst>
                </a:gridCol>
                <a:gridCol w="4114006">
                  <a:extLst>
                    <a:ext uri="{9D8B030D-6E8A-4147-A177-3AD203B41FA5}">
                      <a16:colId xmlns:a16="http://schemas.microsoft.com/office/drawing/2014/main" xmlns="" val="20001"/>
                    </a:ext>
                  </a:extLst>
                </a:gridCol>
              </a:tblGrid>
              <a:tr h="970116">
                <a:tc>
                  <a:txBody>
                    <a:bodyPr/>
                    <a:lstStyle/>
                    <a:p>
                      <a:r>
                        <a:rPr lang="en-US" sz="1800" b="1" dirty="0">
                          <a:solidFill>
                            <a:schemeClr val="tx1">
                              <a:lumMod val="65000"/>
                              <a:lumOff val="35000"/>
                            </a:schemeClr>
                          </a:solidFill>
                        </a:rPr>
                        <a:t>Managing</a:t>
                      </a:r>
                      <a:r>
                        <a:rPr lang="en-US" sz="1800" b="1" baseline="0" dirty="0">
                          <a:solidFill>
                            <a:schemeClr val="tx1">
                              <a:lumMod val="65000"/>
                              <a:lumOff val="35000"/>
                            </a:schemeClr>
                          </a:solidFill>
                        </a:rPr>
                        <a:t> </a:t>
                      </a:r>
                      <a:r>
                        <a:rPr lang="en-US" sz="1800" b="1" dirty="0">
                          <a:solidFill>
                            <a:schemeClr val="tx1">
                              <a:lumMod val="65000"/>
                              <a:lumOff val="35000"/>
                            </a:schemeClr>
                          </a:solidFill>
                        </a:rPr>
                        <a:t>Workers</a:t>
                      </a:r>
                    </a:p>
                    <a:p>
                      <a:r>
                        <a:rPr lang="en-US" sz="1800" b="0" dirty="0" err="1">
                          <a:solidFill>
                            <a:schemeClr val="tx1">
                              <a:lumMod val="65000"/>
                              <a:lumOff val="35000"/>
                            </a:schemeClr>
                          </a:solidFill>
                        </a:rPr>
                        <a:t>AssignQualification</a:t>
                      </a:r>
                      <a:endParaRPr lang="en-US" sz="1800" b="0" dirty="0">
                        <a:solidFill>
                          <a:schemeClr val="tx1">
                            <a:lumMod val="65000"/>
                            <a:lumOff val="35000"/>
                          </a:schemeClr>
                        </a:solidFill>
                      </a:endParaRPr>
                    </a:p>
                    <a:p>
                      <a:r>
                        <a:rPr lang="en-US" sz="1800" b="0" dirty="0" err="1">
                          <a:solidFill>
                            <a:schemeClr val="tx1">
                              <a:lumMod val="65000"/>
                              <a:lumOff val="35000"/>
                            </a:schemeClr>
                          </a:solidFill>
                        </a:rPr>
                        <a:t>ContactWorker</a:t>
                      </a:r>
                      <a:endParaRPr lang="en-US" sz="1800" b="0" dirty="0">
                        <a:solidFill>
                          <a:schemeClr val="tx1">
                            <a:lumMod val="65000"/>
                            <a:lumOff val="35000"/>
                          </a:schemeClr>
                        </a:solidFill>
                      </a:endParaRPr>
                    </a:p>
                    <a:p>
                      <a:r>
                        <a:rPr lang="en-US" sz="1800" b="0" dirty="0" err="1">
                          <a:solidFill>
                            <a:schemeClr val="tx1">
                              <a:lumMod val="65000"/>
                              <a:lumOff val="35000"/>
                            </a:schemeClr>
                          </a:solidFill>
                        </a:rPr>
                        <a:t>WorkerReport</a:t>
                      </a:r>
                      <a:endParaRPr lang="en-US" sz="1800" b="0" dirty="0">
                        <a:solidFill>
                          <a:schemeClr val="tx1">
                            <a:lumMod val="65000"/>
                            <a:lumOff val="35000"/>
                          </a:schemeClr>
                        </a:solidFill>
                      </a:endParaRPr>
                    </a:p>
                    <a:p>
                      <a:endParaRPr lang="en-US" sz="1800" b="0" dirty="0">
                        <a:solidFill>
                          <a:schemeClr val="tx1">
                            <a:lumMod val="65000"/>
                            <a:lumOff val="35000"/>
                          </a:schemeClr>
                        </a:solidFill>
                      </a:endParaRPr>
                    </a:p>
                  </a:txBody>
                  <a:tcPr/>
                </a:tc>
                <a:tc>
                  <a:txBody>
                    <a:bodyPr/>
                    <a:lstStyle/>
                    <a:p>
                      <a:r>
                        <a:rPr lang="en-US" sz="1800" b="1" dirty="0">
                          <a:solidFill>
                            <a:schemeClr val="tx1">
                              <a:lumMod val="65000"/>
                              <a:lumOff val="35000"/>
                            </a:schemeClr>
                          </a:solidFill>
                        </a:rPr>
                        <a:t>Managing Assignments</a:t>
                      </a:r>
                    </a:p>
                    <a:p>
                      <a:r>
                        <a:rPr lang="en-US" sz="1800" b="0" dirty="0" err="1">
                          <a:solidFill>
                            <a:schemeClr val="tx1">
                              <a:lumMod val="65000"/>
                              <a:lumOff val="35000"/>
                            </a:schemeClr>
                          </a:solidFill>
                        </a:rPr>
                        <a:t>ApproveAssignment</a:t>
                      </a:r>
                      <a:endParaRPr lang="en-US" sz="1800" b="0" dirty="0">
                        <a:solidFill>
                          <a:schemeClr val="tx1">
                            <a:lumMod val="65000"/>
                            <a:lumOff val="35000"/>
                          </a:schemeClr>
                        </a:solidFill>
                      </a:endParaRPr>
                    </a:p>
                    <a:p>
                      <a:r>
                        <a:rPr lang="en-US" sz="1800" b="0" dirty="0" err="1">
                          <a:solidFill>
                            <a:schemeClr val="tx1">
                              <a:lumMod val="65000"/>
                              <a:lumOff val="35000"/>
                            </a:schemeClr>
                          </a:solidFill>
                        </a:rPr>
                        <a:t>RejectAssignment</a:t>
                      </a:r>
                      <a:endParaRPr lang="en-US" sz="1800" b="0" dirty="0">
                        <a:solidFill>
                          <a:schemeClr val="tx1">
                            <a:lumMod val="65000"/>
                            <a:lumOff val="35000"/>
                          </a:schemeClr>
                        </a:solidFill>
                      </a:endParaRPr>
                    </a:p>
                  </a:txBody>
                  <a:tcPr/>
                </a:tc>
                <a:extLst>
                  <a:ext uri="{0D108BD9-81ED-4DB2-BD59-A6C34878D82A}">
                    <a16:rowId xmlns:a16="http://schemas.microsoft.com/office/drawing/2014/main" xmlns="" val="10000"/>
                  </a:ext>
                </a:extLst>
              </a:tr>
              <a:tr h="1463040">
                <a:tc>
                  <a:txBody>
                    <a:bodyPr/>
                    <a:lstStyle/>
                    <a:p>
                      <a:r>
                        <a:rPr lang="en-US" sz="1800" b="1" dirty="0">
                          <a:solidFill>
                            <a:schemeClr val="tx1">
                              <a:lumMod val="65000"/>
                              <a:lumOff val="35000"/>
                            </a:schemeClr>
                          </a:solidFill>
                        </a:rPr>
                        <a:t>Managing Qualifications</a:t>
                      </a:r>
                    </a:p>
                    <a:p>
                      <a:r>
                        <a:rPr lang="en-US" sz="1800" b="0" dirty="0" err="1">
                          <a:solidFill>
                            <a:schemeClr val="tx1">
                              <a:lumMod val="65000"/>
                              <a:lumOff val="35000"/>
                            </a:schemeClr>
                          </a:solidFill>
                        </a:rPr>
                        <a:t>CreateQualificationType</a:t>
                      </a:r>
                      <a:endParaRPr lang="en-US" sz="1800" b="0" dirty="0">
                        <a:solidFill>
                          <a:schemeClr val="tx1">
                            <a:lumMod val="65000"/>
                            <a:lumOff val="35000"/>
                          </a:schemeClr>
                        </a:solidFill>
                      </a:endParaRPr>
                    </a:p>
                    <a:p>
                      <a:r>
                        <a:rPr lang="en-US" sz="1800" b="0" dirty="0" err="1">
                          <a:solidFill>
                            <a:schemeClr val="tx1">
                              <a:lumMod val="65000"/>
                              <a:lumOff val="35000"/>
                            </a:schemeClr>
                          </a:solidFill>
                        </a:rPr>
                        <a:t>GrantQualification</a:t>
                      </a:r>
                      <a:endParaRPr lang="en-US" sz="1800" b="0" dirty="0">
                        <a:solidFill>
                          <a:schemeClr val="tx1">
                            <a:lumMod val="65000"/>
                            <a:lumOff val="35000"/>
                          </a:schemeClr>
                        </a:solidFill>
                      </a:endParaRPr>
                    </a:p>
                    <a:p>
                      <a:r>
                        <a:rPr lang="en-US" sz="1800" b="0" dirty="0" err="1">
                          <a:solidFill>
                            <a:schemeClr val="tx1">
                              <a:lumMod val="65000"/>
                              <a:lumOff val="35000"/>
                            </a:schemeClr>
                          </a:solidFill>
                        </a:rPr>
                        <a:t>RevokeQualification</a:t>
                      </a:r>
                      <a:endParaRPr lang="en-US" sz="1800" b="0" dirty="0">
                        <a:solidFill>
                          <a:schemeClr val="tx1">
                            <a:lumMod val="65000"/>
                            <a:lumOff val="35000"/>
                          </a:schemeClr>
                        </a:solidFill>
                      </a:endParaRPr>
                    </a:p>
                  </a:txBody>
                  <a:tcPr/>
                </a:tc>
                <a:tc>
                  <a:txBody>
                    <a:bodyPr/>
                    <a:lstStyle/>
                    <a:p>
                      <a:r>
                        <a:rPr lang="en-US" sz="1800" b="1" dirty="0">
                          <a:solidFill>
                            <a:schemeClr val="tx1">
                              <a:lumMod val="65000"/>
                              <a:lumOff val="35000"/>
                            </a:schemeClr>
                          </a:solidFill>
                        </a:rPr>
                        <a:t>Managing HITs</a:t>
                      </a:r>
                    </a:p>
                    <a:p>
                      <a:r>
                        <a:rPr lang="en-US" sz="1800" b="0" dirty="0" err="1">
                          <a:solidFill>
                            <a:schemeClr val="tx1">
                              <a:lumMod val="65000"/>
                              <a:lumOff val="35000"/>
                            </a:schemeClr>
                          </a:solidFill>
                        </a:rPr>
                        <a:t>BulkCreate</a:t>
                      </a:r>
                      <a:endParaRPr lang="en-US" sz="1800" b="0" dirty="0">
                        <a:solidFill>
                          <a:schemeClr val="tx1">
                            <a:lumMod val="65000"/>
                            <a:lumOff val="35000"/>
                          </a:schemeClr>
                        </a:solidFill>
                      </a:endParaRPr>
                    </a:p>
                    <a:p>
                      <a:r>
                        <a:rPr lang="en-US" sz="1800" b="0" dirty="0" err="1">
                          <a:solidFill>
                            <a:schemeClr val="tx1">
                              <a:lumMod val="65000"/>
                              <a:lumOff val="35000"/>
                            </a:schemeClr>
                          </a:solidFill>
                        </a:rPr>
                        <a:t>CreateHIT</a:t>
                      </a:r>
                      <a:endParaRPr lang="en-US" sz="1800" b="0" dirty="0">
                        <a:solidFill>
                          <a:schemeClr val="tx1">
                            <a:lumMod val="65000"/>
                            <a:lumOff val="35000"/>
                          </a:schemeClr>
                        </a:solidFill>
                      </a:endParaRPr>
                    </a:p>
                    <a:p>
                      <a:r>
                        <a:rPr lang="en-US" sz="1800" b="0" dirty="0" err="1">
                          <a:solidFill>
                            <a:schemeClr val="tx1">
                              <a:lumMod val="65000"/>
                              <a:lumOff val="35000"/>
                            </a:schemeClr>
                          </a:solidFill>
                        </a:rPr>
                        <a:t>ExtendHIT</a:t>
                      </a:r>
                      <a:endParaRPr lang="en-US" sz="1800" b="0" dirty="0">
                        <a:solidFill>
                          <a:schemeClr val="tx1">
                            <a:lumMod val="65000"/>
                            <a:lumOff val="35000"/>
                          </a:schemeClr>
                        </a:solidFill>
                      </a:endParaRPr>
                    </a:p>
                    <a:p>
                      <a:r>
                        <a:rPr lang="en-US" sz="1800" b="0" dirty="0" err="1">
                          <a:solidFill>
                            <a:schemeClr val="tx1">
                              <a:lumMod val="65000"/>
                              <a:lumOff val="35000"/>
                            </a:schemeClr>
                          </a:solidFill>
                        </a:rPr>
                        <a:t>ExpireHIT</a:t>
                      </a:r>
                      <a:endParaRPr lang="en-US" sz="1800" b="0" dirty="0">
                        <a:solidFill>
                          <a:schemeClr val="tx1">
                            <a:lumMod val="65000"/>
                            <a:lumOff val="35000"/>
                          </a:schemeClr>
                        </a:solidFill>
                      </a:endParaRPr>
                    </a:p>
                    <a:p>
                      <a:endParaRPr lang="en-US" sz="1800" b="0" dirty="0">
                        <a:solidFill>
                          <a:schemeClr val="tx1">
                            <a:lumMod val="65000"/>
                            <a:lumOff val="35000"/>
                          </a:schemeClr>
                        </a:solidFill>
                      </a:endParaRPr>
                    </a:p>
                  </a:txBody>
                  <a:tcPr/>
                </a:tc>
                <a:extLst>
                  <a:ext uri="{0D108BD9-81ED-4DB2-BD59-A6C34878D82A}">
                    <a16:rowId xmlns:a16="http://schemas.microsoft.com/office/drawing/2014/main" xmlns="" val="10001"/>
                  </a:ext>
                </a:extLst>
              </a:tr>
              <a:tr h="1097280">
                <a:tc>
                  <a:txBody>
                    <a:bodyPr/>
                    <a:lstStyle/>
                    <a:p>
                      <a:r>
                        <a:rPr lang="en-US" sz="1800" b="1" dirty="0">
                          <a:solidFill>
                            <a:schemeClr val="tx1">
                              <a:lumMod val="65000"/>
                              <a:lumOff val="35000"/>
                            </a:schemeClr>
                          </a:solidFill>
                        </a:rPr>
                        <a:t>Other</a:t>
                      </a:r>
                    </a:p>
                    <a:p>
                      <a:r>
                        <a:rPr lang="en-US" sz="1800" b="0" dirty="0" err="1">
                          <a:solidFill>
                            <a:schemeClr val="tx1">
                              <a:lumMod val="65000"/>
                              <a:lumOff val="35000"/>
                            </a:schemeClr>
                          </a:solidFill>
                        </a:rPr>
                        <a:t>AccountBalance</a:t>
                      </a:r>
                      <a:endParaRPr lang="en-US" sz="1800" b="0" dirty="0">
                        <a:solidFill>
                          <a:schemeClr val="tx1">
                            <a:lumMod val="65000"/>
                            <a:lumOff val="35000"/>
                          </a:schemeClr>
                        </a:solidFill>
                      </a:endParaRPr>
                    </a:p>
                    <a:p>
                      <a:r>
                        <a:rPr lang="en-US" sz="1800" b="0" dirty="0" err="1">
                          <a:solidFill>
                            <a:schemeClr val="tx1">
                              <a:lumMod val="65000"/>
                              <a:lumOff val="35000"/>
                            </a:schemeClr>
                          </a:solidFill>
                        </a:rPr>
                        <a:t>readlogfile</a:t>
                      </a:r>
                      <a:endParaRPr lang="en-US" sz="1800" b="0" dirty="0">
                        <a:solidFill>
                          <a:schemeClr val="tx1">
                            <a:lumMod val="65000"/>
                            <a:lumOff val="35000"/>
                          </a:schemeClr>
                        </a:solidFill>
                      </a:endParaRPr>
                    </a:p>
                  </a:txBody>
                  <a:tcPr/>
                </a:tc>
                <a:tc>
                  <a:txBody>
                    <a:bodyPr/>
                    <a:lstStyle/>
                    <a:p>
                      <a:endParaRPr lang="en-US" sz="1800" b="1" dirty="0">
                        <a:solidFill>
                          <a:schemeClr val="tx1">
                            <a:lumMod val="65000"/>
                            <a:lumOff val="35000"/>
                          </a:schemeClr>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4930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687B01-D454-F249-B963-9C0C6556F35C}"/>
              </a:ext>
            </a:extLst>
          </p:cNvPr>
          <p:cNvSpPr>
            <a:spLocks noGrp="1"/>
          </p:cNvSpPr>
          <p:nvPr>
            <p:ph type="body" sz="quarter" idx="10"/>
          </p:nvPr>
        </p:nvSpPr>
        <p:spPr/>
        <p:txBody>
          <a:bodyPr/>
          <a:lstStyle/>
          <a:p>
            <a:r>
              <a:rPr lang="en-US" dirty="0" err="1" smtClean="0"/>
              <a:t>TurkPrime</a:t>
            </a:r>
            <a:r>
              <a:rPr lang="en-US" dirty="0" smtClean="0"/>
              <a:t> Workflow and Example</a:t>
            </a:r>
            <a:endParaRPr lang="en-US" dirty="0"/>
          </a:p>
        </p:txBody>
      </p:sp>
      <p:sp>
        <p:nvSpPr>
          <p:cNvPr id="3" name="Footer Placeholder 2">
            <a:extLst>
              <a:ext uri="{FF2B5EF4-FFF2-40B4-BE49-F238E27FC236}">
                <a16:creationId xmlns="" xmlns:a16="http://schemas.microsoft.com/office/drawing/2014/main" id="{867B7C51-FEEB-5349-88A3-8A9FC12FC5C2}"/>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03" y="4724743"/>
            <a:ext cx="3673917" cy="533311"/>
          </a:xfrm>
          <a:prstGeom prst="rect">
            <a:avLst/>
          </a:prstGeom>
        </p:spPr>
      </p:pic>
    </p:spTree>
    <p:extLst>
      <p:ext uri="{BB962C8B-B14F-4D97-AF65-F5344CB8AC3E}">
        <p14:creationId xmlns:p14="http://schemas.microsoft.com/office/powerpoint/2010/main" val="229386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TurkPrime</a:t>
            </a:r>
            <a:r>
              <a:rPr lang="en-US" dirty="0"/>
              <a:t> Example Agenda</a:t>
            </a:r>
          </a:p>
        </p:txBody>
      </p:sp>
      <p:sp>
        <p:nvSpPr>
          <p:cNvPr id="4" name="Content Placeholder 3"/>
          <p:cNvSpPr>
            <a:spLocks noGrp="1"/>
          </p:cNvSpPr>
          <p:nvPr>
            <p:ph idx="1"/>
          </p:nvPr>
        </p:nvSpPr>
        <p:spPr/>
        <p:txBody>
          <a:bodyPr/>
          <a:lstStyle/>
          <a:p>
            <a:pPr marL="342900" indent="-342900" fontAlgn="ctr">
              <a:buFont typeface="Arial" panose="020B0604020202020204" pitchFamily="34" charset="0"/>
              <a:buChar char="•"/>
            </a:pPr>
            <a:r>
              <a:rPr lang="en-US" sz="1800" dirty="0"/>
              <a:t>Platform</a:t>
            </a:r>
          </a:p>
          <a:p>
            <a:pPr marL="342900" indent="-342900" fontAlgn="ctr">
              <a:buFont typeface="Arial" panose="020B0604020202020204" pitchFamily="34" charset="0"/>
              <a:buChar char="•"/>
            </a:pPr>
            <a:r>
              <a:rPr lang="en-US" sz="1800" dirty="0"/>
              <a:t>Setting up a HIT (“Human Intelligence Task”)</a:t>
            </a:r>
          </a:p>
          <a:p>
            <a:pPr marL="741363" lvl="1" indent="-342900" fontAlgn="ctr">
              <a:buFont typeface="Arial" panose="020B0604020202020204" pitchFamily="34" charset="0"/>
              <a:buChar char="•"/>
            </a:pPr>
            <a:r>
              <a:rPr lang="en-US" dirty="0">
                <a:solidFill>
                  <a:schemeClr val="tx1">
                    <a:lumMod val="65000"/>
                    <a:lumOff val="35000"/>
                  </a:schemeClr>
                </a:solidFill>
              </a:rPr>
              <a:t>Demographic Panels</a:t>
            </a:r>
          </a:p>
          <a:p>
            <a:pPr marL="741363" lvl="1" indent="-342900" fontAlgn="ctr">
              <a:buFont typeface="Arial" panose="020B0604020202020204" pitchFamily="34" charset="0"/>
              <a:buChar char="•"/>
            </a:pPr>
            <a:r>
              <a:rPr lang="en-US" dirty="0">
                <a:solidFill>
                  <a:schemeClr val="tx1">
                    <a:lumMod val="65000"/>
                    <a:lumOff val="35000"/>
                  </a:schemeClr>
                </a:solidFill>
              </a:rPr>
              <a:t>Micro/</a:t>
            </a:r>
            <a:r>
              <a:rPr lang="en-US" dirty="0" err="1">
                <a:solidFill>
                  <a:schemeClr val="tx1">
                    <a:lumMod val="65000"/>
                    <a:lumOff val="35000"/>
                  </a:schemeClr>
                </a:solidFill>
              </a:rPr>
              <a:t>HyperBatching</a:t>
            </a:r>
            <a:endParaRPr lang="en-US" dirty="0">
              <a:solidFill>
                <a:schemeClr val="tx1">
                  <a:lumMod val="65000"/>
                  <a:lumOff val="35000"/>
                </a:schemeClr>
              </a:solidFill>
            </a:endParaRPr>
          </a:p>
          <a:p>
            <a:pPr marL="342900" indent="-342900" fontAlgn="ctr">
              <a:buFont typeface="Arial" panose="020B0604020202020204" pitchFamily="34" charset="0"/>
              <a:buChar char="•"/>
            </a:pPr>
            <a:r>
              <a:rPr lang="en-US" sz="1800" dirty="0"/>
              <a:t>Longitudinal data collection and bulk emailing workers</a:t>
            </a:r>
          </a:p>
          <a:p>
            <a:endParaRPr lang="en-US" sz="1800" dirty="0"/>
          </a:p>
        </p:txBody>
      </p:sp>
    </p:spTree>
    <p:extLst>
      <p:ext uri="{BB962C8B-B14F-4D97-AF65-F5344CB8AC3E}">
        <p14:creationId xmlns:p14="http://schemas.microsoft.com/office/powerpoint/2010/main" val="1249378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TurkPrime</a:t>
            </a:r>
            <a:endParaRPr lang="en-US" dirty="0"/>
          </a:p>
        </p:txBody>
      </p:sp>
      <p:sp>
        <p:nvSpPr>
          <p:cNvPr id="6" name="Text Placeholder 5"/>
          <p:cNvSpPr>
            <a:spLocks noGrp="1"/>
          </p:cNvSpPr>
          <p:nvPr>
            <p:ph type="body" sz="quarter" idx="4294967295"/>
          </p:nvPr>
        </p:nvSpPr>
        <p:spPr>
          <a:xfrm>
            <a:off x="464262" y="3736535"/>
            <a:ext cx="4119563" cy="1368425"/>
          </a:xfrm>
          <a:prstGeom prst="rect">
            <a:avLst/>
          </a:prstGeom>
        </p:spPr>
        <p:txBody>
          <a:bodyPr anchor="b"/>
          <a:lstStyle/>
          <a:p>
            <a:pPr marL="0" indent="0">
              <a:buNone/>
            </a:pPr>
            <a:r>
              <a:rPr lang="en-US" sz="1800" dirty="0">
                <a:solidFill>
                  <a:schemeClr val="tx1">
                    <a:lumMod val="65000"/>
                    <a:lumOff val="35000"/>
                  </a:schemeClr>
                </a:solidFill>
              </a:rPr>
              <a:t>Platform and HIT Setup</a:t>
            </a:r>
          </a:p>
        </p:txBody>
      </p:sp>
    </p:spTree>
    <p:extLst>
      <p:ext uri="{BB962C8B-B14F-4D97-AF65-F5344CB8AC3E}">
        <p14:creationId xmlns:p14="http://schemas.microsoft.com/office/powerpoint/2010/main" val="37857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MTurk Account and Amazon API Keys to </a:t>
            </a:r>
            <a:r>
              <a:rPr lang="en-US" dirty="0" err="1"/>
              <a:t>TurkPrime</a:t>
            </a:r>
            <a:endParaRPr lang="en-US" dirty="0"/>
          </a:p>
        </p:txBody>
      </p:sp>
      <p:pic>
        <p:nvPicPr>
          <p:cNvPr id="6" name="Content Placeholder 6">
            <a:extLst>
              <a:ext uri="{FF2B5EF4-FFF2-40B4-BE49-F238E27FC236}">
                <a16:creationId xmlns:a16="http://schemas.microsoft.com/office/drawing/2014/main" xmlns="" id="{3E78B88F-98C8-8644-B926-63900AB025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8791" y="1355725"/>
            <a:ext cx="7455944" cy="4138613"/>
          </a:xfrm>
        </p:spPr>
      </p:pic>
    </p:spTree>
    <p:extLst>
      <p:ext uri="{BB962C8B-B14F-4D97-AF65-F5344CB8AC3E}">
        <p14:creationId xmlns:p14="http://schemas.microsoft.com/office/powerpoint/2010/main" val="3177326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44688" y="116473"/>
            <a:ext cx="6912772" cy="5915568"/>
          </a:xfrm>
          <a:prstGeom prst="rect">
            <a:avLst/>
          </a:prstGeom>
        </p:spPr>
      </p:pic>
    </p:spTree>
    <p:extLst>
      <p:ext uri="{BB962C8B-B14F-4D97-AF65-F5344CB8AC3E}">
        <p14:creationId xmlns:p14="http://schemas.microsoft.com/office/powerpoint/2010/main" val="43119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909" y="1147155"/>
            <a:ext cx="8780318" cy="3914425"/>
          </a:xfrm>
          <a:prstGeom prst="rect">
            <a:avLst/>
          </a:prstGeom>
        </p:spPr>
      </p:pic>
    </p:spTree>
    <p:extLst>
      <p:ext uri="{BB962C8B-B14F-4D97-AF65-F5344CB8AC3E}">
        <p14:creationId xmlns:p14="http://schemas.microsoft.com/office/powerpoint/2010/main" val="3906501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4217" y="166254"/>
            <a:ext cx="7989255" cy="5912427"/>
          </a:xfrm>
          <a:prstGeom prst="rect">
            <a:avLst/>
          </a:prstGeom>
        </p:spPr>
      </p:pic>
    </p:spTree>
    <p:extLst>
      <p:ext uri="{BB962C8B-B14F-4D97-AF65-F5344CB8AC3E}">
        <p14:creationId xmlns:p14="http://schemas.microsoft.com/office/powerpoint/2010/main" val="252010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46128"/>
          <a:stretch/>
        </p:blipFill>
        <p:spPr>
          <a:xfrm>
            <a:off x="166255" y="562925"/>
            <a:ext cx="8842663" cy="4753332"/>
          </a:xfrm>
          <a:prstGeom prst="rect">
            <a:avLst/>
          </a:prstGeom>
        </p:spPr>
      </p:pic>
    </p:spTree>
    <p:extLst>
      <p:ext uri="{BB962C8B-B14F-4D97-AF65-F5344CB8AC3E}">
        <p14:creationId xmlns:p14="http://schemas.microsoft.com/office/powerpoint/2010/main" val="997277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8F16-7F26-3544-B02F-58E69B1EA42E}"/>
              </a:ext>
            </a:extLst>
          </p:cNvPr>
          <p:cNvSpPr>
            <a:spLocks noGrp="1"/>
          </p:cNvSpPr>
          <p:nvPr>
            <p:ph type="title"/>
          </p:nvPr>
        </p:nvSpPr>
        <p:spPr/>
        <p:txBody>
          <a:bodyPr/>
          <a:lstStyle/>
          <a:p>
            <a:r>
              <a:rPr lang="en-US" dirty="0" smtClean="0"/>
              <a:t/>
            </a:r>
            <a:br>
              <a:rPr lang="en-US" dirty="0" smtClean="0"/>
            </a:br>
            <a:r>
              <a:rPr lang="en-US" dirty="0" smtClean="0"/>
              <a:t>Today’s Session</a:t>
            </a:r>
            <a:endParaRPr lang="en-US" dirty="0"/>
          </a:p>
        </p:txBody>
      </p:sp>
      <p:sp>
        <p:nvSpPr>
          <p:cNvPr id="3" name="Content Placeholder 2">
            <a:extLst>
              <a:ext uri="{FF2B5EF4-FFF2-40B4-BE49-F238E27FC236}">
                <a16:creationId xmlns="" xmlns:a16="http://schemas.microsoft.com/office/drawing/2014/main" id="{C6826C1E-F80D-F446-A3D6-5B2C9FA9A14D}"/>
              </a:ext>
            </a:extLst>
          </p:cNvPr>
          <p:cNvSpPr>
            <a:spLocks noGrp="1"/>
          </p:cNvSpPr>
          <p:nvPr>
            <p:ph idx="1"/>
          </p:nvPr>
        </p:nvSpPr>
        <p:spPr/>
        <p:txBody>
          <a:bodyPr/>
          <a:lstStyle/>
          <a:p>
            <a:r>
              <a:rPr lang="en-US" sz="1800" b="1" dirty="0">
                <a:solidFill>
                  <a:schemeClr val="accent1"/>
                </a:solidFill>
              </a:rPr>
              <a:t>Purpose:</a:t>
            </a:r>
          </a:p>
          <a:p>
            <a:r>
              <a:rPr lang="en-US" sz="1800" dirty="0"/>
              <a:t>This session will provide tips and tricks to help extend </a:t>
            </a:r>
            <a:r>
              <a:rPr lang="en-US" sz="1800" dirty="0" err="1"/>
              <a:t>MTurk’s</a:t>
            </a:r>
            <a:r>
              <a:rPr lang="en-US" sz="1800" dirty="0"/>
              <a:t> capabilities. Topics include: (a) an introduction to the MTurk API, (b) a tutorial for using MTurk API tools for advanced data collection (e.g., longitudinal and dyadic data), and (c) how and why to manage your reputation as a Requester.</a:t>
            </a:r>
          </a:p>
          <a:p>
            <a:r>
              <a:rPr lang="en-US" sz="1800" b="1" dirty="0">
                <a:solidFill>
                  <a:schemeClr val="accent1"/>
                </a:solidFill>
              </a:rPr>
              <a:t>Intended Audience:</a:t>
            </a:r>
          </a:p>
          <a:p>
            <a:r>
              <a:rPr lang="en-US" sz="1800" dirty="0"/>
              <a:t>This session assumes some familiarity with the Mechanical Turk platform for data collection, usually through the Mechanical Turk website. </a:t>
            </a:r>
          </a:p>
          <a:p>
            <a:r>
              <a:rPr lang="en-US" sz="1800" b="1" dirty="0">
                <a:solidFill>
                  <a:schemeClr val="accent1"/>
                </a:solidFill>
              </a:rPr>
              <a:t>What we will share:</a:t>
            </a:r>
          </a:p>
          <a:p>
            <a:endParaRPr lang="en-US" sz="1800" dirty="0"/>
          </a:p>
        </p:txBody>
      </p:sp>
      <p:sp>
        <p:nvSpPr>
          <p:cNvPr id="4" name="Footer Placeholder 3">
            <a:extLst>
              <a:ext uri="{FF2B5EF4-FFF2-40B4-BE49-F238E27FC236}">
                <a16:creationId xmlns="" xmlns:a16="http://schemas.microsoft.com/office/drawing/2014/main" id="{98F9E94E-7CE3-A74F-8E33-ACA5D79F55A5}"/>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5" name="Content Placeholder 1"/>
          <p:cNvSpPr txBox="1">
            <a:spLocks/>
          </p:cNvSpPr>
          <p:nvPr/>
        </p:nvSpPr>
        <p:spPr>
          <a:xfrm>
            <a:off x="1303531" y="4657127"/>
            <a:ext cx="7162833"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buNone/>
            </a:pPr>
            <a:r>
              <a:rPr lang="en-US" sz="1800" kern="0" dirty="0" smtClean="0">
                <a:solidFill>
                  <a:schemeClr val="tx1">
                    <a:lumMod val="65000"/>
                    <a:lumOff val="35000"/>
                  </a:schemeClr>
                </a:solidFill>
              </a:rPr>
              <a:t>The deck and R code can </a:t>
            </a:r>
            <a:r>
              <a:rPr lang="en-US" sz="1800" kern="0" dirty="0">
                <a:solidFill>
                  <a:schemeClr val="tx1">
                    <a:lumMod val="65000"/>
                    <a:lumOff val="35000"/>
                  </a:schemeClr>
                </a:solidFill>
              </a:rPr>
              <a:t>be found here:</a:t>
            </a:r>
          </a:p>
          <a:p>
            <a:pPr marL="0" indent="0">
              <a:buNone/>
            </a:pPr>
            <a:r>
              <a:rPr lang="en-US" sz="1800" kern="0" dirty="0">
                <a:solidFill>
                  <a:schemeClr val="accent1"/>
                </a:solidFill>
              </a:rPr>
              <a:t>https://github.com/coryamanda/mturk_tutorial_siop18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823" y="4713851"/>
            <a:ext cx="781016" cy="781016"/>
          </a:xfrm>
          <a:prstGeom prst="rect">
            <a:avLst/>
          </a:prstGeom>
        </p:spPr>
      </p:pic>
    </p:spTree>
    <p:extLst>
      <p:ext uri="{BB962C8B-B14F-4D97-AF65-F5344CB8AC3E}">
        <p14:creationId xmlns:p14="http://schemas.microsoft.com/office/powerpoint/2010/main" val="1053127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6769" y="1496290"/>
            <a:ext cx="8891611" cy="3435838"/>
          </a:xfrm>
          <a:prstGeom prst="rect">
            <a:avLst/>
          </a:prstGeom>
        </p:spPr>
      </p:pic>
    </p:spTree>
    <p:extLst>
      <p:ext uri="{BB962C8B-B14F-4D97-AF65-F5344CB8AC3E}">
        <p14:creationId xmlns:p14="http://schemas.microsoft.com/office/powerpoint/2010/main" val="2876261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5147" y="231335"/>
            <a:ext cx="7823054" cy="5871745"/>
          </a:xfrm>
          <a:prstGeom prst="rect">
            <a:avLst/>
          </a:prstGeom>
        </p:spPr>
      </p:pic>
    </p:spTree>
    <p:extLst>
      <p:ext uri="{BB962C8B-B14F-4D97-AF65-F5344CB8AC3E}">
        <p14:creationId xmlns:p14="http://schemas.microsoft.com/office/powerpoint/2010/main" val="2021500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7764" y="394172"/>
            <a:ext cx="8849590" cy="5103917"/>
          </a:xfrm>
          <a:prstGeom prst="rect">
            <a:avLst/>
          </a:prstGeom>
        </p:spPr>
      </p:pic>
    </p:spTree>
    <p:extLst>
      <p:ext uri="{BB962C8B-B14F-4D97-AF65-F5344CB8AC3E}">
        <p14:creationId xmlns:p14="http://schemas.microsoft.com/office/powerpoint/2010/main" val="4021969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9635" y="290946"/>
            <a:ext cx="8767184" cy="5348719"/>
          </a:xfrm>
          <a:prstGeom prst="rect">
            <a:avLst/>
          </a:prstGeom>
        </p:spPr>
      </p:pic>
    </p:spTree>
    <p:extLst>
      <p:ext uri="{BB962C8B-B14F-4D97-AF65-F5344CB8AC3E}">
        <p14:creationId xmlns:p14="http://schemas.microsoft.com/office/powerpoint/2010/main" val="512556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6214" y="935181"/>
            <a:ext cx="8613068" cy="4303135"/>
          </a:xfrm>
          <a:prstGeom prst="rect">
            <a:avLst/>
          </a:prstGeom>
        </p:spPr>
      </p:pic>
    </p:spTree>
    <p:extLst>
      <p:ext uri="{BB962C8B-B14F-4D97-AF65-F5344CB8AC3E}">
        <p14:creationId xmlns:p14="http://schemas.microsoft.com/office/powerpoint/2010/main" val="3561760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01162" y="290944"/>
            <a:ext cx="8274701" cy="5590309"/>
          </a:xfrm>
          <a:prstGeom prst="rect">
            <a:avLst/>
          </a:prstGeom>
        </p:spPr>
      </p:pic>
    </p:spTree>
    <p:extLst>
      <p:ext uri="{BB962C8B-B14F-4D97-AF65-F5344CB8AC3E}">
        <p14:creationId xmlns:p14="http://schemas.microsoft.com/office/powerpoint/2010/main" val="2130507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Micro/Hyper-Batching</a:t>
            </a:r>
          </a:p>
        </p:txBody>
      </p:sp>
      <p:graphicFrame>
        <p:nvGraphicFramePr>
          <p:cNvPr id="12" name="Content Placeholder 3">
            <a:extLst>
              <a:ext uri="{FF2B5EF4-FFF2-40B4-BE49-F238E27FC236}">
                <a16:creationId xmlns:a16="http://schemas.microsoft.com/office/drawing/2014/main" xmlns="" id="{4B8FAE14-45DE-C64B-A23F-AFD41D104784}"/>
              </a:ext>
            </a:extLst>
          </p:cNvPr>
          <p:cNvGraphicFramePr>
            <a:graphicFrameLocks/>
          </p:cNvGraphicFramePr>
          <p:nvPr>
            <p:extLst/>
          </p:nvPr>
        </p:nvGraphicFramePr>
        <p:xfrm>
          <a:off x="457200" y="1182688"/>
          <a:ext cx="8216900" cy="4986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Smiley Face 12">
            <a:extLst>
              <a:ext uri="{FF2B5EF4-FFF2-40B4-BE49-F238E27FC236}">
                <a16:creationId xmlns:a16="http://schemas.microsoft.com/office/drawing/2014/main" xmlns="" id="{AC20E5A5-E415-6440-898A-E2A5E7DB9FB3}"/>
              </a:ext>
            </a:extLst>
          </p:cNvPr>
          <p:cNvSpPr/>
          <p:nvPr/>
        </p:nvSpPr>
        <p:spPr bwMode="auto">
          <a:xfrm>
            <a:off x="843378" y="25478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miley Face 13">
            <a:extLst>
              <a:ext uri="{FF2B5EF4-FFF2-40B4-BE49-F238E27FC236}">
                <a16:creationId xmlns:a16="http://schemas.microsoft.com/office/drawing/2014/main" xmlns="" id="{BC5C21A2-1D45-C643-895A-1041AFD01517}"/>
              </a:ext>
            </a:extLst>
          </p:cNvPr>
          <p:cNvSpPr/>
          <p:nvPr/>
        </p:nvSpPr>
        <p:spPr bwMode="auto">
          <a:xfrm>
            <a:off x="995778" y="27002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Smiley Face 14">
            <a:extLst>
              <a:ext uri="{FF2B5EF4-FFF2-40B4-BE49-F238E27FC236}">
                <a16:creationId xmlns:a16="http://schemas.microsoft.com/office/drawing/2014/main" xmlns="" id="{F71BF50D-D30C-0749-82F1-FFB15239D811}"/>
              </a:ext>
            </a:extLst>
          </p:cNvPr>
          <p:cNvSpPr/>
          <p:nvPr/>
        </p:nvSpPr>
        <p:spPr bwMode="auto">
          <a:xfrm>
            <a:off x="1148178" y="28526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Smiley Face 15">
            <a:extLst>
              <a:ext uri="{FF2B5EF4-FFF2-40B4-BE49-F238E27FC236}">
                <a16:creationId xmlns:a16="http://schemas.microsoft.com/office/drawing/2014/main" xmlns="" id="{B7AA9DA5-2344-CC41-A83F-8FA7A9ADF797}"/>
              </a:ext>
            </a:extLst>
          </p:cNvPr>
          <p:cNvSpPr/>
          <p:nvPr/>
        </p:nvSpPr>
        <p:spPr bwMode="auto">
          <a:xfrm>
            <a:off x="1300578" y="30050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Smiley Face 16">
            <a:extLst>
              <a:ext uri="{FF2B5EF4-FFF2-40B4-BE49-F238E27FC236}">
                <a16:creationId xmlns:a16="http://schemas.microsoft.com/office/drawing/2014/main" xmlns="" id="{C34FE353-056F-474B-9963-B4C0511E389A}"/>
              </a:ext>
            </a:extLst>
          </p:cNvPr>
          <p:cNvSpPr/>
          <p:nvPr/>
        </p:nvSpPr>
        <p:spPr bwMode="auto">
          <a:xfrm>
            <a:off x="1452978" y="31574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Smiley Face 17">
            <a:extLst>
              <a:ext uri="{FF2B5EF4-FFF2-40B4-BE49-F238E27FC236}">
                <a16:creationId xmlns:a16="http://schemas.microsoft.com/office/drawing/2014/main" xmlns="" id="{A1D5B548-5C70-D347-9EDC-8FB0489A7EF3}"/>
              </a:ext>
            </a:extLst>
          </p:cNvPr>
          <p:cNvSpPr/>
          <p:nvPr/>
        </p:nvSpPr>
        <p:spPr bwMode="auto">
          <a:xfrm>
            <a:off x="1605378" y="33098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Smiley Face 18">
            <a:extLst>
              <a:ext uri="{FF2B5EF4-FFF2-40B4-BE49-F238E27FC236}">
                <a16:creationId xmlns:a16="http://schemas.microsoft.com/office/drawing/2014/main" xmlns="" id="{9F623E99-3CCF-E144-A5A0-2C46CEB51A8B}"/>
              </a:ext>
            </a:extLst>
          </p:cNvPr>
          <p:cNvSpPr/>
          <p:nvPr/>
        </p:nvSpPr>
        <p:spPr bwMode="auto">
          <a:xfrm>
            <a:off x="1757778" y="34622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Smiley Face 19">
            <a:extLst>
              <a:ext uri="{FF2B5EF4-FFF2-40B4-BE49-F238E27FC236}">
                <a16:creationId xmlns:a16="http://schemas.microsoft.com/office/drawing/2014/main" xmlns="" id="{EA814960-B52D-DC43-919D-00D5C7072E99}"/>
              </a:ext>
            </a:extLst>
          </p:cNvPr>
          <p:cNvSpPr/>
          <p:nvPr/>
        </p:nvSpPr>
        <p:spPr bwMode="auto">
          <a:xfrm>
            <a:off x="1910178" y="36146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Smiley Face 20">
            <a:extLst>
              <a:ext uri="{FF2B5EF4-FFF2-40B4-BE49-F238E27FC236}">
                <a16:creationId xmlns:a16="http://schemas.microsoft.com/office/drawing/2014/main" xmlns="" id="{47FEAA4E-D97F-DD41-AE2A-E1441059C907}"/>
              </a:ext>
            </a:extLst>
          </p:cNvPr>
          <p:cNvSpPr/>
          <p:nvPr/>
        </p:nvSpPr>
        <p:spPr bwMode="auto">
          <a:xfrm>
            <a:off x="2062578" y="3767092"/>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Smiley Face 21">
            <a:extLst>
              <a:ext uri="{FF2B5EF4-FFF2-40B4-BE49-F238E27FC236}">
                <a16:creationId xmlns:a16="http://schemas.microsoft.com/office/drawing/2014/main" xmlns="" id="{749EB13B-0415-F446-AEA4-5316893E1D70}"/>
              </a:ext>
            </a:extLst>
          </p:cNvPr>
          <p:cNvSpPr/>
          <p:nvPr/>
        </p:nvSpPr>
        <p:spPr bwMode="auto">
          <a:xfrm>
            <a:off x="3596941" y="25937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Smiley Face 22">
            <a:extLst>
              <a:ext uri="{FF2B5EF4-FFF2-40B4-BE49-F238E27FC236}">
                <a16:creationId xmlns:a16="http://schemas.microsoft.com/office/drawing/2014/main" xmlns="" id="{27664348-9C4F-154D-ABFA-0DB15E82656F}"/>
              </a:ext>
            </a:extLst>
          </p:cNvPr>
          <p:cNvSpPr/>
          <p:nvPr/>
        </p:nvSpPr>
        <p:spPr bwMode="auto">
          <a:xfrm>
            <a:off x="3749341" y="27461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Smiley Face 23">
            <a:extLst>
              <a:ext uri="{FF2B5EF4-FFF2-40B4-BE49-F238E27FC236}">
                <a16:creationId xmlns:a16="http://schemas.microsoft.com/office/drawing/2014/main" xmlns="" id="{FB455FAC-AE1C-E944-8B89-5F29CAC437E3}"/>
              </a:ext>
            </a:extLst>
          </p:cNvPr>
          <p:cNvSpPr/>
          <p:nvPr/>
        </p:nvSpPr>
        <p:spPr bwMode="auto">
          <a:xfrm>
            <a:off x="3901741" y="28985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Smiley Face 24">
            <a:extLst>
              <a:ext uri="{FF2B5EF4-FFF2-40B4-BE49-F238E27FC236}">
                <a16:creationId xmlns:a16="http://schemas.microsoft.com/office/drawing/2014/main" xmlns="" id="{9B803B94-7D9D-4C45-B1E5-87BE9273F222}"/>
              </a:ext>
            </a:extLst>
          </p:cNvPr>
          <p:cNvSpPr/>
          <p:nvPr/>
        </p:nvSpPr>
        <p:spPr bwMode="auto">
          <a:xfrm>
            <a:off x="4054141" y="30509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Smiley Face 25">
            <a:extLst>
              <a:ext uri="{FF2B5EF4-FFF2-40B4-BE49-F238E27FC236}">
                <a16:creationId xmlns:a16="http://schemas.microsoft.com/office/drawing/2014/main" xmlns="" id="{418E8890-4F60-214F-AAA3-E21295D28340}"/>
              </a:ext>
            </a:extLst>
          </p:cNvPr>
          <p:cNvSpPr/>
          <p:nvPr/>
        </p:nvSpPr>
        <p:spPr bwMode="auto">
          <a:xfrm>
            <a:off x="4206541" y="32033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Smiley Face 26">
            <a:extLst>
              <a:ext uri="{FF2B5EF4-FFF2-40B4-BE49-F238E27FC236}">
                <a16:creationId xmlns:a16="http://schemas.microsoft.com/office/drawing/2014/main" xmlns="" id="{7C5F0EF2-D5A9-E843-A573-90B8331DC510}"/>
              </a:ext>
            </a:extLst>
          </p:cNvPr>
          <p:cNvSpPr/>
          <p:nvPr/>
        </p:nvSpPr>
        <p:spPr bwMode="auto">
          <a:xfrm>
            <a:off x="4358941" y="33557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Smiley Face 27">
            <a:extLst>
              <a:ext uri="{FF2B5EF4-FFF2-40B4-BE49-F238E27FC236}">
                <a16:creationId xmlns:a16="http://schemas.microsoft.com/office/drawing/2014/main" xmlns="" id="{6420CC7F-23D1-4040-9E1F-C6CA5CB6B62F}"/>
              </a:ext>
            </a:extLst>
          </p:cNvPr>
          <p:cNvSpPr/>
          <p:nvPr/>
        </p:nvSpPr>
        <p:spPr bwMode="auto">
          <a:xfrm>
            <a:off x="4511341" y="35081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Smiley Face 28">
            <a:extLst>
              <a:ext uri="{FF2B5EF4-FFF2-40B4-BE49-F238E27FC236}">
                <a16:creationId xmlns:a16="http://schemas.microsoft.com/office/drawing/2014/main" xmlns="" id="{EABFEA12-C000-2B44-8719-9B247848C025}"/>
              </a:ext>
            </a:extLst>
          </p:cNvPr>
          <p:cNvSpPr/>
          <p:nvPr/>
        </p:nvSpPr>
        <p:spPr bwMode="auto">
          <a:xfrm>
            <a:off x="4663741" y="36605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Smiley Face 29">
            <a:extLst>
              <a:ext uri="{FF2B5EF4-FFF2-40B4-BE49-F238E27FC236}">
                <a16:creationId xmlns:a16="http://schemas.microsoft.com/office/drawing/2014/main" xmlns="" id="{147EF6EF-82C2-0740-9E85-44FED2ED53F3}"/>
              </a:ext>
            </a:extLst>
          </p:cNvPr>
          <p:cNvSpPr/>
          <p:nvPr/>
        </p:nvSpPr>
        <p:spPr bwMode="auto">
          <a:xfrm>
            <a:off x="4816141" y="3812956"/>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Smiley Face 30">
            <a:extLst>
              <a:ext uri="{FF2B5EF4-FFF2-40B4-BE49-F238E27FC236}">
                <a16:creationId xmlns:a16="http://schemas.microsoft.com/office/drawing/2014/main" xmlns="" id="{13A97D5B-8A65-584A-AB0A-053C3A8F90A9}"/>
              </a:ext>
            </a:extLst>
          </p:cNvPr>
          <p:cNvSpPr/>
          <p:nvPr/>
        </p:nvSpPr>
        <p:spPr bwMode="auto">
          <a:xfrm>
            <a:off x="6464437" y="26115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Smiley Face 31">
            <a:extLst>
              <a:ext uri="{FF2B5EF4-FFF2-40B4-BE49-F238E27FC236}">
                <a16:creationId xmlns:a16="http://schemas.microsoft.com/office/drawing/2014/main" xmlns="" id="{CB1DC62F-F1D4-964D-A29D-079314FC2C43}"/>
              </a:ext>
            </a:extLst>
          </p:cNvPr>
          <p:cNvSpPr/>
          <p:nvPr/>
        </p:nvSpPr>
        <p:spPr bwMode="auto">
          <a:xfrm>
            <a:off x="6616837" y="27639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Smiley Face 32">
            <a:extLst>
              <a:ext uri="{FF2B5EF4-FFF2-40B4-BE49-F238E27FC236}">
                <a16:creationId xmlns:a16="http://schemas.microsoft.com/office/drawing/2014/main" xmlns="" id="{E297D1B1-CEF6-294F-B7D6-96B34BE7752A}"/>
              </a:ext>
            </a:extLst>
          </p:cNvPr>
          <p:cNvSpPr/>
          <p:nvPr/>
        </p:nvSpPr>
        <p:spPr bwMode="auto">
          <a:xfrm>
            <a:off x="6769237" y="29163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Smiley Face 33">
            <a:extLst>
              <a:ext uri="{FF2B5EF4-FFF2-40B4-BE49-F238E27FC236}">
                <a16:creationId xmlns:a16="http://schemas.microsoft.com/office/drawing/2014/main" xmlns="" id="{F6E52FCF-1CDD-3D43-8BBA-F48BF1220532}"/>
              </a:ext>
            </a:extLst>
          </p:cNvPr>
          <p:cNvSpPr/>
          <p:nvPr/>
        </p:nvSpPr>
        <p:spPr bwMode="auto">
          <a:xfrm>
            <a:off x="6921637" y="30687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Smiley Face 34">
            <a:extLst>
              <a:ext uri="{FF2B5EF4-FFF2-40B4-BE49-F238E27FC236}">
                <a16:creationId xmlns:a16="http://schemas.microsoft.com/office/drawing/2014/main" xmlns="" id="{1DEE5F33-63DF-AF47-A196-83A6F17DFB14}"/>
              </a:ext>
            </a:extLst>
          </p:cNvPr>
          <p:cNvSpPr/>
          <p:nvPr/>
        </p:nvSpPr>
        <p:spPr bwMode="auto">
          <a:xfrm>
            <a:off x="7074037" y="32211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Smiley Face 35">
            <a:extLst>
              <a:ext uri="{FF2B5EF4-FFF2-40B4-BE49-F238E27FC236}">
                <a16:creationId xmlns:a16="http://schemas.microsoft.com/office/drawing/2014/main" xmlns="" id="{B488D3F3-1583-5A4C-9DDF-E767D0AA5678}"/>
              </a:ext>
            </a:extLst>
          </p:cNvPr>
          <p:cNvSpPr/>
          <p:nvPr/>
        </p:nvSpPr>
        <p:spPr bwMode="auto">
          <a:xfrm>
            <a:off x="7226437" y="33735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Smiley Face 36">
            <a:extLst>
              <a:ext uri="{FF2B5EF4-FFF2-40B4-BE49-F238E27FC236}">
                <a16:creationId xmlns:a16="http://schemas.microsoft.com/office/drawing/2014/main" xmlns="" id="{B1D4F72E-6DB9-EE4B-8984-DEDD2E39A5C6}"/>
              </a:ext>
            </a:extLst>
          </p:cNvPr>
          <p:cNvSpPr/>
          <p:nvPr/>
        </p:nvSpPr>
        <p:spPr bwMode="auto">
          <a:xfrm>
            <a:off x="7378837" y="35259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Smiley Face 37">
            <a:extLst>
              <a:ext uri="{FF2B5EF4-FFF2-40B4-BE49-F238E27FC236}">
                <a16:creationId xmlns:a16="http://schemas.microsoft.com/office/drawing/2014/main" xmlns="" id="{1E588AAB-C093-D24C-BC43-07F2FC3193C1}"/>
              </a:ext>
            </a:extLst>
          </p:cNvPr>
          <p:cNvSpPr/>
          <p:nvPr/>
        </p:nvSpPr>
        <p:spPr bwMode="auto">
          <a:xfrm>
            <a:off x="7531237" y="36783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Smiley Face 38">
            <a:extLst>
              <a:ext uri="{FF2B5EF4-FFF2-40B4-BE49-F238E27FC236}">
                <a16:creationId xmlns:a16="http://schemas.microsoft.com/office/drawing/2014/main" xmlns="" id="{02F8112A-21B6-0B49-8B5A-3E6466E819F6}"/>
              </a:ext>
            </a:extLst>
          </p:cNvPr>
          <p:cNvSpPr/>
          <p:nvPr/>
        </p:nvSpPr>
        <p:spPr bwMode="auto">
          <a:xfrm>
            <a:off x="7683637" y="3830713"/>
            <a:ext cx="221942" cy="213064"/>
          </a:xfrm>
          <a:prstGeom prst="smileyFace">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52295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4"/>
          </p:nvPr>
        </p:nvSpPr>
        <p:spPr/>
        <p:txBody>
          <a:bodyPr/>
          <a:lstStyle/>
          <a:p>
            <a:pPr marL="0" indent="0">
              <a:buNone/>
            </a:pPr>
            <a:r>
              <a:rPr lang="en-US" sz="1800" b="1" dirty="0" smtClean="0"/>
              <a:t>Base </a:t>
            </a:r>
            <a:r>
              <a:rPr lang="en-US" sz="1800" b="1" dirty="0"/>
              <a:t>MTurk</a:t>
            </a:r>
          </a:p>
          <a:p>
            <a:pPr marL="0" indent="0">
              <a:buNone/>
            </a:pPr>
            <a:r>
              <a:rPr lang="en-US" sz="1800" i="1" dirty="0"/>
              <a:t>(100 Workers; $5 each)</a:t>
            </a:r>
          </a:p>
          <a:p>
            <a:r>
              <a:rPr lang="en-US" sz="1800" dirty="0"/>
              <a:t>Amount Paid Workers</a:t>
            </a:r>
            <a:r>
              <a:rPr lang="en-US" sz="1800" dirty="0" smtClean="0"/>
              <a:t>: </a:t>
            </a:r>
            <a:r>
              <a:rPr lang="en-US" sz="1800" b="1" dirty="0"/>
              <a:t>$500</a:t>
            </a:r>
          </a:p>
          <a:p>
            <a:r>
              <a:rPr lang="en-US" sz="1800" dirty="0"/>
              <a:t>Amazon Cost</a:t>
            </a:r>
            <a:r>
              <a:rPr lang="en-US" sz="1800" dirty="0" smtClean="0"/>
              <a:t>: </a:t>
            </a:r>
            <a:r>
              <a:rPr lang="en-US" sz="1800" b="1" dirty="0"/>
              <a:t>$200 </a:t>
            </a:r>
            <a:r>
              <a:rPr lang="en-US" sz="1800" i="1" dirty="0"/>
              <a:t>(40% for 10 or more workers)</a:t>
            </a:r>
          </a:p>
          <a:p>
            <a:pPr marL="0" indent="0">
              <a:buNone/>
            </a:pPr>
            <a:endParaRPr lang="en-US" sz="1800" i="1" dirty="0"/>
          </a:p>
        </p:txBody>
      </p:sp>
      <p:sp>
        <p:nvSpPr>
          <p:cNvPr id="7" name="Content Placeholder 6"/>
          <p:cNvSpPr>
            <a:spLocks noGrp="1"/>
          </p:cNvSpPr>
          <p:nvPr>
            <p:ph idx="15"/>
          </p:nvPr>
        </p:nvSpPr>
        <p:spPr>
          <a:prstGeom prst="rect">
            <a:avLst/>
          </a:prstGeom>
        </p:spPr>
        <p:txBody>
          <a:bodyPr/>
          <a:lstStyle/>
          <a:p>
            <a:pPr marL="0" indent="0">
              <a:buNone/>
            </a:pPr>
            <a:r>
              <a:rPr lang="en-US" sz="1800" b="1" dirty="0" err="1"/>
              <a:t>TurkPrime</a:t>
            </a:r>
            <a:r>
              <a:rPr lang="en-US" sz="1800" b="1" dirty="0"/>
              <a:t> Micro/</a:t>
            </a:r>
            <a:r>
              <a:rPr lang="en-US" sz="1800" b="1" dirty="0" err="1"/>
              <a:t>HyperBatch</a:t>
            </a:r>
            <a:endParaRPr lang="en-US" sz="1800" b="1" dirty="0"/>
          </a:p>
          <a:p>
            <a:pPr marL="0" indent="0">
              <a:buNone/>
            </a:pPr>
            <a:r>
              <a:rPr lang="en-US" sz="1800" i="1" dirty="0"/>
              <a:t>(100 Workers; $5 each)</a:t>
            </a:r>
          </a:p>
          <a:p>
            <a:r>
              <a:rPr lang="en-US" sz="1800" dirty="0"/>
              <a:t>Amount Paid Workers</a:t>
            </a:r>
            <a:r>
              <a:rPr lang="en-US" sz="1800" dirty="0" smtClean="0"/>
              <a:t>: </a:t>
            </a:r>
            <a:r>
              <a:rPr lang="en-US" sz="1800" b="1" dirty="0"/>
              <a:t>$500</a:t>
            </a:r>
          </a:p>
          <a:p>
            <a:r>
              <a:rPr lang="en-US" sz="1800" dirty="0"/>
              <a:t>Amazon Cost</a:t>
            </a:r>
            <a:r>
              <a:rPr lang="en-US" sz="1800" dirty="0" smtClean="0"/>
              <a:t>: </a:t>
            </a:r>
            <a:r>
              <a:rPr lang="en-US" sz="1800" b="1" dirty="0"/>
              <a:t>$100 </a:t>
            </a:r>
            <a:r>
              <a:rPr lang="en-US" sz="1800" i="1" dirty="0"/>
              <a:t>(20% for batches of 9 workers)</a:t>
            </a:r>
          </a:p>
          <a:p>
            <a:r>
              <a:rPr lang="en-US" sz="1800" dirty="0" err="1"/>
              <a:t>TurkPrime</a:t>
            </a:r>
            <a:r>
              <a:rPr lang="en-US" sz="1800" dirty="0"/>
              <a:t> Lab Fees for Pro Features:  </a:t>
            </a:r>
            <a:r>
              <a:rPr lang="en-US" sz="1800" b="1" dirty="0"/>
              <a:t>$27 </a:t>
            </a:r>
            <a:r>
              <a:rPr lang="en-US" sz="1800" i="1" dirty="0"/>
              <a:t>($.02 per worker + 5%)</a:t>
            </a:r>
          </a:p>
          <a:p>
            <a:pPr marL="0" indent="0">
              <a:buNone/>
            </a:pPr>
            <a:endParaRPr lang="en-US" sz="1800" i="1" dirty="0"/>
          </a:p>
          <a:p>
            <a:pPr marL="0" indent="0">
              <a:buNone/>
            </a:pPr>
            <a:endParaRPr lang="en-US" sz="1800" b="1" dirty="0"/>
          </a:p>
        </p:txBody>
      </p:sp>
      <p:sp>
        <p:nvSpPr>
          <p:cNvPr id="5" name="Title 4"/>
          <p:cNvSpPr>
            <a:spLocks noGrp="1"/>
          </p:cNvSpPr>
          <p:nvPr>
            <p:ph type="title"/>
          </p:nvPr>
        </p:nvSpPr>
        <p:spPr/>
        <p:txBody>
          <a:bodyPr/>
          <a:lstStyle/>
          <a:p>
            <a:r>
              <a:rPr lang="en-US" dirty="0"/>
              <a:t>Micro/Hyper-Batching Cost Comparison</a:t>
            </a:r>
          </a:p>
        </p:txBody>
      </p:sp>
      <p:sp>
        <p:nvSpPr>
          <p:cNvPr id="8" name="TextBox 7">
            <a:extLst>
              <a:ext uri="{FF2B5EF4-FFF2-40B4-BE49-F238E27FC236}">
                <a16:creationId xmlns:a16="http://schemas.microsoft.com/office/drawing/2014/main" xmlns="" id="{45A3B4EC-3E54-2444-BA22-7E3249825A48}"/>
              </a:ext>
            </a:extLst>
          </p:cNvPr>
          <p:cNvSpPr txBox="1"/>
          <p:nvPr/>
        </p:nvSpPr>
        <p:spPr>
          <a:xfrm>
            <a:off x="4811396" y="5588000"/>
            <a:ext cx="3643954" cy="738664"/>
          </a:xfrm>
          <a:prstGeom prst="rect">
            <a:avLst/>
          </a:prstGeom>
          <a:noFill/>
        </p:spPr>
        <p:txBody>
          <a:bodyPr wrap="square" rtlCol="0">
            <a:spAutoFit/>
          </a:bodyPr>
          <a:lstStyle/>
          <a:p>
            <a:pPr algn="l"/>
            <a:r>
              <a:rPr lang="en-US" sz="1400" dirty="0">
                <a:solidFill>
                  <a:schemeClr val="tx1">
                    <a:lumMod val="65000"/>
                    <a:lumOff val="35000"/>
                  </a:schemeClr>
                </a:solidFill>
              </a:rPr>
              <a:t>*Note:  I’m using Academic pricing.  </a:t>
            </a:r>
          </a:p>
          <a:p>
            <a:pPr algn="l"/>
            <a:r>
              <a:rPr lang="en-US" sz="1400" dirty="0" err="1">
                <a:solidFill>
                  <a:schemeClr val="tx1">
                    <a:lumMod val="65000"/>
                    <a:lumOff val="35000"/>
                  </a:schemeClr>
                </a:solidFill>
              </a:rPr>
              <a:t>TurkPrime</a:t>
            </a:r>
            <a:r>
              <a:rPr lang="en-US" sz="1400" dirty="0">
                <a:solidFill>
                  <a:schemeClr val="tx1">
                    <a:lumMod val="65000"/>
                    <a:lumOff val="35000"/>
                  </a:schemeClr>
                </a:solidFill>
              </a:rPr>
              <a:t> Lab Fees for Businesses:  $.05 per worker + 6% = </a:t>
            </a:r>
            <a:r>
              <a:rPr lang="en-US" sz="1400" b="1" dirty="0">
                <a:solidFill>
                  <a:schemeClr val="tx1">
                    <a:lumMod val="65000"/>
                    <a:lumOff val="35000"/>
                  </a:schemeClr>
                </a:solidFill>
              </a:rPr>
              <a:t>$35</a:t>
            </a:r>
          </a:p>
        </p:txBody>
      </p:sp>
      <p:sp>
        <p:nvSpPr>
          <p:cNvPr id="9" name="TextBox 8">
            <a:extLst>
              <a:ext uri="{FF2B5EF4-FFF2-40B4-BE49-F238E27FC236}">
                <a16:creationId xmlns:a16="http://schemas.microsoft.com/office/drawing/2014/main" xmlns="" id="{45A3B4EC-3E54-2444-BA22-7E3249825A48}"/>
              </a:ext>
            </a:extLst>
          </p:cNvPr>
          <p:cNvSpPr txBox="1"/>
          <p:nvPr/>
        </p:nvSpPr>
        <p:spPr>
          <a:xfrm>
            <a:off x="457200" y="4386025"/>
            <a:ext cx="3643954" cy="646331"/>
          </a:xfrm>
          <a:prstGeom prst="rect">
            <a:avLst/>
          </a:prstGeom>
          <a:noFill/>
        </p:spPr>
        <p:txBody>
          <a:bodyPr wrap="square" rtlCol="0">
            <a:spAutoFit/>
          </a:bodyPr>
          <a:lstStyle/>
          <a:p>
            <a:pPr algn="l"/>
            <a:r>
              <a:rPr lang="en-US" b="1" dirty="0">
                <a:solidFill>
                  <a:schemeClr val="tx1">
                    <a:lumMod val="65000"/>
                    <a:lumOff val="35000"/>
                  </a:schemeClr>
                </a:solidFill>
              </a:rPr>
              <a:t>Total:</a:t>
            </a:r>
          </a:p>
          <a:p>
            <a:pPr algn="l"/>
            <a:r>
              <a:rPr lang="en-US" b="1" dirty="0">
                <a:solidFill>
                  <a:schemeClr val="tx1">
                    <a:lumMod val="65000"/>
                    <a:lumOff val="35000"/>
                  </a:schemeClr>
                </a:solidFill>
              </a:rPr>
              <a:t>$700</a:t>
            </a:r>
          </a:p>
        </p:txBody>
      </p:sp>
      <p:sp>
        <p:nvSpPr>
          <p:cNvPr id="10" name="TextBox 9">
            <a:extLst>
              <a:ext uri="{FF2B5EF4-FFF2-40B4-BE49-F238E27FC236}">
                <a16:creationId xmlns:a16="http://schemas.microsoft.com/office/drawing/2014/main" xmlns="" id="{45A3B4EC-3E54-2444-BA22-7E3249825A48}"/>
              </a:ext>
            </a:extLst>
          </p:cNvPr>
          <p:cNvSpPr txBox="1"/>
          <p:nvPr/>
        </p:nvSpPr>
        <p:spPr>
          <a:xfrm>
            <a:off x="4811396" y="4386024"/>
            <a:ext cx="3643954" cy="923330"/>
          </a:xfrm>
          <a:prstGeom prst="rect">
            <a:avLst/>
          </a:prstGeom>
          <a:noFill/>
        </p:spPr>
        <p:txBody>
          <a:bodyPr wrap="square" rtlCol="0">
            <a:spAutoFit/>
          </a:bodyPr>
          <a:lstStyle/>
          <a:p>
            <a:pPr algn="l"/>
            <a:r>
              <a:rPr lang="en-US" b="1" dirty="0">
                <a:solidFill>
                  <a:schemeClr val="tx1">
                    <a:lumMod val="65000"/>
                    <a:lumOff val="35000"/>
                  </a:schemeClr>
                </a:solidFill>
              </a:rPr>
              <a:t>Total:</a:t>
            </a:r>
          </a:p>
          <a:p>
            <a:pPr algn="l"/>
            <a:r>
              <a:rPr lang="en-US" b="1" dirty="0">
                <a:solidFill>
                  <a:schemeClr val="tx1">
                    <a:lumMod val="65000"/>
                    <a:lumOff val="35000"/>
                  </a:schemeClr>
                </a:solidFill>
              </a:rPr>
              <a:t>$627 (Academic)</a:t>
            </a:r>
          </a:p>
          <a:p>
            <a:pPr algn="l"/>
            <a:r>
              <a:rPr lang="en-US" b="1" dirty="0">
                <a:solidFill>
                  <a:schemeClr val="tx1">
                    <a:lumMod val="65000"/>
                    <a:lumOff val="35000"/>
                  </a:schemeClr>
                </a:solidFill>
              </a:rPr>
              <a:t>$635 (Business) </a:t>
            </a:r>
            <a:r>
              <a:rPr lang="en-US" dirty="0">
                <a:solidFill>
                  <a:schemeClr val="tx1">
                    <a:lumMod val="65000"/>
                    <a:lumOff val="35000"/>
                  </a:schemeClr>
                </a:solidFill>
              </a:rPr>
              <a:t>(see below)</a:t>
            </a:r>
          </a:p>
        </p:txBody>
      </p:sp>
    </p:spTree>
    <p:extLst>
      <p:ext uri="{BB962C8B-B14F-4D97-AF65-F5344CB8AC3E}">
        <p14:creationId xmlns:p14="http://schemas.microsoft.com/office/powerpoint/2010/main" val="3290284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729" y="1349729"/>
            <a:ext cx="8668154" cy="3783378"/>
          </a:xfrm>
          <a:prstGeom prst="rect">
            <a:avLst/>
          </a:prstGeom>
        </p:spPr>
      </p:pic>
    </p:spTree>
    <p:extLst>
      <p:ext uri="{BB962C8B-B14F-4D97-AF65-F5344CB8AC3E}">
        <p14:creationId xmlns:p14="http://schemas.microsoft.com/office/powerpoint/2010/main" val="732036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797628"/>
            <a:ext cx="9066418" cy="2853170"/>
          </a:xfrm>
          <a:prstGeom prst="rect">
            <a:avLst/>
          </a:prstGeom>
        </p:spPr>
      </p:pic>
    </p:spTree>
    <p:extLst>
      <p:ext uri="{BB962C8B-B14F-4D97-AF65-F5344CB8AC3E}">
        <p14:creationId xmlns:p14="http://schemas.microsoft.com/office/powerpoint/2010/main" val="3011805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00D52A1-D6B2-1349-A8B9-868A85B37E28}"/>
              </a:ext>
            </a:extLst>
          </p:cNvPr>
          <p:cNvSpPr>
            <a:spLocks noGrp="1"/>
          </p:cNvSpPr>
          <p:nvPr>
            <p:ph type="title"/>
          </p:nvPr>
        </p:nvSpPr>
        <p:spPr>
          <a:xfrm>
            <a:off x="457200" y="361949"/>
            <a:ext cx="8228012" cy="593869"/>
          </a:xfrm>
          <a:prstGeom prst="rect">
            <a:avLst/>
          </a:prstGeom>
        </p:spPr>
        <p:txBody>
          <a:bodyPr/>
          <a:lstStyle/>
          <a:p>
            <a:r>
              <a:rPr lang="en-US" dirty="0" smtClean="0"/>
              <a:t>What is your background with MTurk?</a:t>
            </a:r>
            <a:endParaRPr lang="en-US" dirty="0"/>
          </a:p>
        </p:txBody>
      </p:sp>
      <p:sp>
        <p:nvSpPr>
          <p:cNvPr id="4" name="Footer Placeholder 3">
            <a:extLst>
              <a:ext uri="{FF2B5EF4-FFF2-40B4-BE49-F238E27FC236}">
                <a16:creationId xmlns="" xmlns:a16="http://schemas.microsoft.com/office/drawing/2014/main" id="{5965A5BF-9BB7-BD4B-9307-EC5C88350BBE}"/>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pic>
        <p:nvPicPr>
          <p:cNvPr id="5" name="Picture 4"/>
          <p:cNvPicPr>
            <a:picLocks noChangeAspect="1"/>
          </p:cNvPicPr>
          <p:nvPr/>
        </p:nvPicPr>
        <p:blipFill>
          <a:blip r:embed="rId2"/>
          <a:stretch>
            <a:fillRect/>
          </a:stretch>
        </p:blipFill>
        <p:spPr>
          <a:xfrm>
            <a:off x="3202982" y="1916935"/>
            <a:ext cx="2583627" cy="2583627"/>
          </a:xfrm>
          <a:prstGeom prst="rect">
            <a:avLst/>
          </a:prstGeom>
        </p:spPr>
      </p:pic>
    </p:spTree>
    <p:extLst>
      <p:ext uri="{BB962C8B-B14F-4D97-AF65-F5344CB8AC3E}">
        <p14:creationId xmlns:p14="http://schemas.microsoft.com/office/powerpoint/2010/main" val="2716899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133" y="1631372"/>
            <a:ext cx="8824562" cy="3343707"/>
          </a:xfrm>
          <a:prstGeom prst="rect">
            <a:avLst/>
          </a:prstGeom>
        </p:spPr>
      </p:pic>
    </p:spTree>
    <p:extLst>
      <p:ext uri="{BB962C8B-B14F-4D97-AF65-F5344CB8AC3E}">
        <p14:creationId xmlns:p14="http://schemas.microsoft.com/office/powerpoint/2010/main" val="23926735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US" sz="1800" dirty="0"/>
              <a:t>Qualifying the MTurk Worker Pool</a:t>
            </a:r>
          </a:p>
          <a:p>
            <a:pPr marL="342900" indent="-342900">
              <a:buFont typeface="Arial" panose="020B0604020202020204" pitchFamily="34" charset="0"/>
              <a:buChar char="•"/>
            </a:pPr>
            <a:r>
              <a:rPr lang="en-US" sz="1800" dirty="0"/>
              <a:t>Notifying Workers of your follow-up survey(s)</a:t>
            </a:r>
          </a:p>
        </p:txBody>
      </p:sp>
      <p:sp>
        <p:nvSpPr>
          <p:cNvPr id="5" name="Title 4"/>
          <p:cNvSpPr>
            <a:spLocks noGrp="1"/>
          </p:cNvSpPr>
          <p:nvPr>
            <p:ph type="title"/>
          </p:nvPr>
        </p:nvSpPr>
        <p:spPr/>
        <p:txBody>
          <a:bodyPr/>
          <a:lstStyle/>
          <a:p>
            <a:r>
              <a:rPr lang="en-US" dirty="0"/>
              <a:t>Longitudinal Data Collection Issues</a:t>
            </a:r>
          </a:p>
        </p:txBody>
      </p:sp>
    </p:spTree>
    <p:extLst>
      <p:ext uri="{BB962C8B-B14F-4D97-AF65-F5344CB8AC3E}">
        <p14:creationId xmlns:p14="http://schemas.microsoft.com/office/powerpoint/2010/main" val="334331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Longitudinal Data Collection Issues</a:t>
            </a:r>
          </a:p>
        </p:txBody>
      </p:sp>
      <p:sp>
        <p:nvSpPr>
          <p:cNvPr id="2" name="Content Placeholder 1"/>
          <p:cNvSpPr>
            <a:spLocks noGrp="1"/>
          </p:cNvSpPr>
          <p:nvPr>
            <p:ph idx="1"/>
          </p:nvPr>
        </p:nvSpPr>
        <p:spPr/>
        <p:txBody>
          <a:bodyPr/>
          <a:lstStyle/>
          <a:p>
            <a:r>
              <a:rPr lang="en-US" sz="1800" dirty="0"/>
              <a:t>Use “Include Workers” feature (in Step 6) to limit Workers </a:t>
            </a:r>
          </a:p>
          <a:p>
            <a:pPr marL="209550" lvl="1" indent="0">
              <a:buNone/>
            </a:pPr>
            <a:r>
              <a:rPr lang="en-US" dirty="0">
                <a:solidFill>
                  <a:schemeClr val="tx1">
                    <a:lumMod val="65000"/>
                    <a:lumOff val="35000"/>
                  </a:schemeClr>
                </a:solidFill>
              </a:rPr>
              <a:t>Include workers by specifying the HIT they previously took (simplest) </a:t>
            </a:r>
          </a:p>
          <a:p>
            <a:pPr marL="457200" lvl="1" indent="0">
              <a:buNone/>
            </a:pPr>
            <a:r>
              <a:rPr lang="en-US" dirty="0">
                <a:solidFill>
                  <a:schemeClr val="tx1">
                    <a:lumMod val="65000"/>
                    <a:lumOff val="35000"/>
                  </a:schemeClr>
                </a:solidFill>
              </a:rPr>
              <a:t>	–or–</a:t>
            </a:r>
          </a:p>
          <a:p>
            <a:pPr marL="209550" lvl="1" indent="0">
              <a:buNone/>
            </a:pPr>
            <a:r>
              <a:rPr lang="en-US" dirty="0">
                <a:solidFill>
                  <a:schemeClr val="tx1">
                    <a:lumMod val="65000"/>
                    <a:lumOff val="35000"/>
                  </a:schemeClr>
                </a:solidFill>
              </a:rPr>
              <a:t>Include workers by specifying the Worker ID</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sz="1800" dirty="0"/>
              <a:t>Once you launch, notify workers from the </a:t>
            </a:r>
            <a:r>
              <a:rPr lang="en-US" sz="1800" dirty="0" err="1"/>
              <a:t>TurkPrime</a:t>
            </a:r>
            <a:r>
              <a:rPr lang="en-US" sz="1800" dirty="0"/>
              <a:t> dashboard:</a:t>
            </a:r>
          </a:p>
          <a:p>
            <a:endParaRPr lang="en-US" sz="1800" dirty="0"/>
          </a:p>
        </p:txBody>
      </p:sp>
      <p:pic>
        <p:nvPicPr>
          <p:cNvPr id="8" name="Picture 7"/>
          <p:cNvPicPr>
            <a:picLocks noChangeAspect="1"/>
          </p:cNvPicPr>
          <p:nvPr/>
        </p:nvPicPr>
        <p:blipFill>
          <a:blip r:embed="rId3"/>
          <a:stretch>
            <a:fillRect/>
          </a:stretch>
        </p:blipFill>
        <p:spPr>
          <a:xfrm>
            <a:off x="457200" y="3036678"/>
            <a:ext cx="7543800" cy="12382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316" y="4934230"/>
            <a:ext cx="2173742" cy="1532928"/>
          </a:xfrm>
          <a:prstGeom prst="rect">
            <a:avLst/>
          </a:prstGeom>
        </p:spPr>
      </p:pic>
    </p:spTree>
    <p:extLst>
      <p:ext uri="{BB962C8B-B14F-4D97-AF65-F5344CB8AC3E}">
        <p14:creationId xmlns:p14="http://schemas.microsoft.com/office/powerpoint/2010/main" val="2253039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for Notifying Workers</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1101" y="1233343"/>
            <a:ext cx="6952980" cy="4351338"/>
          </a:xfrm>
        </p:spPr>
      </p:pic>
      <p:sp>
        <p:nvSpPr>
          <p:cNvPr id="6" name="TextBox 5"/>
          <p:cNvSpPr txBox="1"/>
          <p:nvPr/>
        </p:nvSpPr>
        <p:spPr>
          <a:xfrm>
            <a:off x="353291" y="5708317"/>
            <a:ext cx="8594961" cy="307777"/>
          </a:xfrm>
          <a:prstGeom prst="rect">
            <a:avLst/>
          </a:prstGeom>
          <a:noFill/>
        </p:spPr>
        <p:txBody>
          <a:bodyPr wrap="square" rtlCol="0">
            <a:spAutoFit/>
          </a:bodyPr>
          <a:lstStyle/>
          <a:p>
            <a:pPr algn="ctr"/>
            <a:r>
              <a:rPr lang="en-US" sz="1400" dirty="0">
                <a:solidFill>
                  <a:schemeClr val="tx1">
                    <a:lumMod val="65000"/>
                    <a:lumOff val="35000"/>
                  </a:schemeClr>
                </a:solidFill>
              </a:rPr>
              <a:t>Image from:  http://feedback.turkprime.com/knowledgebase/articles/612606-longitudinal-follow-up-surveys</a:t>
            </a:r>
          </a:p>
        </p:txBody>
      </p:sp>
    </p:spTree>
    <p:extLst>
      <p:ext uri="{BB962C8B-B14F-4D97-AF65-F5344CB8AC3E}">
        <p14:creationId xmlns:p14="http://schemas.microsoft.com/office/powerpoint/2010/main" val="40965156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9930924"/>
              </p:ext>
            </p:extLst>
          </p:nvPr>
        </p:nvGraphicFramePr>
        <p:xfrm>
          <a:off x="457200" y="1355725"/>
          <a:ext cx="8228012" cy="4251960"/>
        </p:xfrm>
        <a:graphic>
          <a:graphicData uri="http://schemas.openxmlformats.org/drawingml/2006/table">
            <a:tbl>
              <a:tblPr firstRow="1" bandRow="1">
                <a:tableStyleId>{EB9631B5-78F2-41C9-869B-9F39066F8104}</a:tableStyleId>
              </a:tblPr>
              <a:tblGrid>
                <a:gridCol w="2329543">
                  <a:extLst>
                    <a:ext uri="{9D8B030D-6E8A-4147-A177-3AD203B41FA5}">
                      <a16:colId xmlns:a16="http://schemas.microsoft.com/office/drawing/2014/main" xmlns="" val="20000"/>
                    </a:ext>
                  </a:extLst>
                </a:gridCol>
                <a:gridCol w="1972293">
                  <a:extLst>
                    <a:ext uri="{9D8B030D-6E8A-4147-A177-3AD203B41FA5}">
                      <a16:colId xmlns:a16="http://schemas.microsoft.com/office/drawing/2014/main" xmlns="" val="20001"/>
                    </a:ext>
                  </a:extLst>
                </a:gridCol>
                <a:gridCol w="2026228">
                  <a:extLst>
                    <a:ext uri="{9D8B030D-6E8A-4147-A177-3AD203B41FA5}">
                      <a16:colId xmlns:a16="http://schemas.microsoft.com/office/drawing/2014/main" xmlns="" val="20002"/>
                    </a:ext>
                  </a:extLst>
                </a:gridCol>
                <a:gridCol w="1899948">
                  <a:extLst>
                    <a:ext uri="{9D8B030D-6E8A-4147-A177-3AD203B41FA5}">
                      <a16:colId xmlns:a16="http://schemas.microsoft.com/office/drawing/2014/main" xmlns="" val="20003"/>
                    </a:ext>
                  </a:extLst>
                </a:gridCol>
              </a:tblGrid>
              <a:tr h="370840">
                <a:tc>
                  <a:txBody>
                    <a:bodyPr/>
                    <a:lstStyle/>
                    <a:p>
                      <a:endParaRPr lang="en-US" sz="1600" dirty="0"/>
                    </a:p>
                  </a:txBody>
                  <a:tcPr/>
                </a:tc>
                <a:tc>
                  <a:txBody>
                    <a:bodyPr/>
                    <a:lstStyle/>
                    <a:p>
                      <a:pPr algn="ctr"/>
                      <a:r>
                        <a:rPr lang="en-US" sz="1600" dirty="0"/>
                        <a:t>Amazon </a:t>
                      </a:r>
                      <a:r>
                        <a:rPr lang="en-US" sz="1600" baseline="0" dirty="0"/>
                        <a:t>User Interface</a:t>
                      </a:r>
                      <a:endParaRPr lang="en-US" sz="1600" dirty="0"/>
                    </a:p>
                  </a:txBody>
                  <a:tcPr/>
                </a:tc>
                <a:tc>
                  <a:txBody>
                    <a:bodyPr/>
                    <a:lstStyle/>
                    <a:p>
                      <a:pPr algn="ctr"/>
                      <a:r>
                        <a:rPr lang="en-US" sz="1600" dirty="0" err="1"/>
                        <a:t>MTurkR</a:t>
                      </a:r>
                      <a:r>
                        <a:rPr lang="en-US" sz="1600" dirty="0"/>
                        <a:t> package</a:t>
                      </a:r>
                    </a:p>
                  </a:txBody>
                  <a:tcPr/>
                </a:tc>
                <a:tc>
                  <a:txBody>
                    <a:bodyPr/>
                    <a:lstStyle/>
                    <a:p>
                      <a:pPr algn="ctr"/>
                      <a:r>
                        <a:rPr lang="en-US" sz="1600" dirty="0" err="1"/>
                        <a:t>TurkPrime</a:t>
                      </a:r>
                      <a:endParaRPr lang="en-US" sz="1600" dirty="0"/>
                    </a:p>
                  </a:txBody>
                  <a:tcPr/>
                </a:tc>
                <a:extLst>
                  <a:ext uri="{0D108BD9-81ED-4DB2-BD59-A6C34878D82A}">
                    <a16:rowId xmlns:a16="http://schemas.microsoft.com/office/drawing/2014/main" xmlns="" val="10000"/>
                  </a:ext>
                </a:extLst>
              </a:tr>
              <a:tr h="370840">
                <a:tc>
                  <a:txBody>
                    <a:bodyPr/>
                    <a:lstStyle/>
                    <a:p>
                      <a:pPr algn="ctr"/>
                      <a:r>
                        <a:rPr lang="en-US" sz="1600" dirty="0">
                          <a:solidFill>
                            <a:schemeClr val="tx1">
                              <a:lumMod val="65000"/>
                              <a:lumOff val="35000"/>
                            </a:schemeClr>
                          </a:solidFill>
                        </a:rPr>
                        <a:t>Design and launch HITs</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1"/>
                  </a:ext>
                </a:extLst>
              </a:tr>
              <a:tr h="370840">
                <a:tc>
                  <a:txBody>
                    <a:bodyPr/>
                    <a:lstStyle/>
                    <a:p>
                      <a:pPr algn="ctr"/>
                      <a:r>
                        <a:rPr lang="en-US" sz="1600" dirty="0">
                          <a:solidFill>
                            <a:schemeClr val="tx1">
                              <a:lumMod val="65000"/>
                              <a:lumOff val="35000"/>
                            </a:schemeClr>
                          </a:solidFill>
                        </a:rPr>
                        <a:t>Targe</a:t>
                      </a:r>
                      <a:r>
                        <a:rPr lang="en-US" sz="1600" baseline="0" dirty="0">
                          <a:solidFill>
                            <a:schemeClr val="tx1">
                              <a:lumMod val="65000"/>
                              <a:lumOff val="35000"/>
                            </a:schemeClr>
                          </a:solidFill>
                        </a:rPr>
                        <a:t>t Workers by demographics</a:t>
                      </a:r>
                      <a:endParaRPr lang="en-US" sz="1600" dirty="0">
                        <a:solidFill>
                          <a:schemeClr val="tx1">
                            <a:lumMod val="65000"/>
                            <a:lumOff val="35000"/>
                          </a:schemeClr>
                        </a:solidFill>
                      </a:endParaRP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2"/>
                  </a:ext>
                </a:extLst>
              </a:tr>
              <a:tr h="370840">
                <a:tc>
                  <a:txBody>
                    <a:bodyPr/>
                    <a:lstStyle/>
                    <a:p>
                      <a:pPr algn="ctr"/>
                      <a:r>
                        <a:rPr lang="en-US" sz="1600" dirty="0">
                          <a:solidFill>
                            <a:schemeClr val="tx1">
                              <a:lumMod val="65000"/>
                              <a:lumOff val="35000"/>
                            </a:schemeClr>
                          </a:solidFill>
                        </a:rPr>
                        <a:t>Qualify workers in bulk</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3"/>
                  </a:ext>
                </a:extLst>
              </a:tr>
              <a:tr h="370840">
                <a:tc>
                  <a:txBody>
                    <a:bodyPr/>
                    <a:lstStyle/>
                    <a:p>
                      <a:pPr algn="ctr"/>
                      <a:r>
                        <a:rPr lang="en-US" sz="1600" dirty="0" smtClean="0">
                          <a:solidFill>
                            <a:schemeClr val="tx1">
                              <a:lumMod val="65000"/>
                              <a:lumOff val="35000"/>
                            </a:schemeClr>
                          </a:solidFill>
                        </a:rPr>
                        <a:t>Contact workers in bulk</a:t>
                      </a:r>
                      <a:endParaRPr lang="en-US" sz="1600" dirty="0">
                        <a:solidFill>
                          <a:schemeClr val="tx1">
                            <a:lumMod val="65000"/>
                            <a:lumOff val="35000"/>
                          </a:schemeClr>
                        </a:solidFill>
                      </a:endParaRP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65000"/>
                              <a:lumOff val="35000"/>
                            </a:schemeClr>
                          </a:solidFill>
                        </a:rPr>
                        <a:t>Extend time</a:t>
                      </a:r>
                      <a:r>
                        <a:rPr lang="en-US" sz="1600" baseline="0" dirty="0" smtClean="0">
                          <a:solidFill>
                            <a:schemeClr val="tx1">
                              <a:lumMod val="65000"/>
                              <a:lumOff val="35000"/>
                            </a:schemeClr>
                          </a:solidFill>
                        </a:rPr>
                        <a:t> or # respondents in a HIT</a:t>
                      </a:r>
                      <a:endParaRPr lang="en-US" sz="1600" dirty="0" smtClean="0">
                        <a:solidFill>
                          <a:schemeClr val="tx1">
                            <a:lumMod val="65000"/>
                            <a:lumOff val="35000"/>
                          </a:schemeClr>
                        </a:solidFill>
                      </a:endParaRP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5"/>
                  </a:ext>
                </a:extLst>
              </a:tr>
              <a:tr h="370840">
                <a:tc>
                  <a:txBody>
                    <a:bodyPr/>
                    <a:lstStyle/>
                    <a:p>
                      <a:pPr algn="ctr"/>
                      <a:r>
                        <a:rPr lang="en-US" sz="1600" dirty="0">
                          <a:solidFill>
                            <a:schemeClr val="tx1">
                              <a:lumMod val="65000"/>
                              <a:lumOff val="35000"/>
                            </a:schemeClr>
                          </a:solidFill>
                        </a:rPr>
                        <a:t>Micro</a:t>
                      </a:r>
                      <a:r>
                        <a:rPr lang="en-US" sz="1600" baseline="0" dirty="0">
                          <a:solidFill>
                            <a:schemeClr val="tx1">
                              <a:lumMod val="65000"/>
                              <a:lumOff val="35000"/>
                            </a:schemeClr>
                          </a:solidFill>
                        </a:rPr>
                        <a:t>- or </a:t>
                      </a:r>
                      <a:r>
                        <a:rPr lang="en-US" sz="1600" dirty="0">
                          <a:solidFill>
                            <a:schemeClr val="tx1">
                              <a:lumMod val="65000"/>
                              <a:lumOff val="35000"/>
                            </a:schemeClr>
                          </a:solidFill>
                        </a:rPr>
                        <a:t>hyper</a:t>
                      </a:r>
                      <a:r>
                        <a:rPr lang="en-US" sz="1600" baseline="0" dirty="0">
                          <a:solidFill>
                            <a:schemeClr val="tx1">
                              <a:lumMod val="65000"/>
                              <a:lumOff val="35000"/>
                            </a:schemeClr>
                          </a:solidFill>
                        </a:rPr>
                        <a:t> -batching</a:t>
                      </a:r>
                      <a:endParaRPr lang="en-US" sz="1600" dirty="0">
                        <a:solidFill>
                          <a:schemeClr val="tx1">
                            <a:lumMod val="65000"/>
                            <a:lumOff val="35000"/>
                          </a:schemeClr>
                        </a:solidFill>
                      </a:endParaRP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6"/>
                  </a:ext>
                </a:extLst>
              </a:tr>
              <a:tr h="370840">
                <a:tc>
                  <a:txBody>
                    <a:bodyPr/>
                    <a:lstStyle/>
                    <a:p>
                      <a:pPr algn="ctr"/>
                      <a:r>
                        <a:rPr lang="en-US" sz="1600" dirty="0">
                          <a:solidFill>
                            <a:schemeClr val="tx1">
                              <a:lumMod val="65000"/>
                              <a:lumOff val="35000"/>
                            </a:schemeClr>
                          </a:solidFill>
                        </a:rPr>
                        <a:t>Auto approval of dynamic completion codes</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3678410725"/>
                  </a:ext>
                </a:extLst>
              </a:tr>
            </a:tbl>
          </a:graphicData>
        </a:graphic>
      </p:graphicFrame>
      <p:sp>
        <p:nvSpPr>
          <p:cNvPr id="4" name="Title 3"/>
          <p:cNvSpPr>
            <a:spLocks noGrp="1"/>
          </p:cNvSpPr>
          <p:nvPr>
            <p:ph type="title"/>
          </p:nvPr>
        </p:nvSpPr>
        <p:spPr/>
        <p:txBody>
          <a:bodyPr/>
          <a:lstStyle/>
          <a:p>
            <a:r>
              <a:rPr lang="en-US" dirty="0" smtClean="0"/>
              <a:t>Motivation</a:t>
            </a:r>
            <a:endParaRPr lang="en-US" dirty="0"/>
          </a:p>
        </p:txBody>
      </p:sp>
      <p:pic>
        <p:nvPicPr>
          <p:cNvPr id="7" name="Picture 6"/>
          <p:cNvPicPr>
            <a:picLocks noChangeAspect="1"/>
          </p:cNvPicPr>
          <p:nvPr/>
        </p:nvPicPr>
        <p:blipFill>
          <a:blip r:embed="rId3"/>
          <a:stretch>
            <a:fillRect/>
          </a:stretch>
        </p:blipFill>
        <p:spPr>
          <a:xfrm>
            <a:off x="3685577" y="1996860"/>
            <a:ext cx="298595" cy="268357"/>
          </a:xfrm>
          <a:prstGeom prst="rect">
            <a:avLst/>
          </a:prstGeom>
        </p:spPr>
      </p:pic>
      <p:pic>
        <p:nvPicPr>
          <p:cNvPr id="22" name="Picture 21"/>
          <p:cNvPicPr>
            <a:picLocks noChangeAspect="1"/>
          </p:cNvPicPr>
          <p:nvPr/>
        </p:nvPicPr>
        <p:blipFill>
          <a:blip r:embed="rId3"/>
          <a:stretch>
            <a:fillRect/>
          </a:stretch>
        </p:blipFill>
        <p:spPr>
          <a:xfrm>
            <a:off x="3680761" y="2539662"/>
            <a:ext cx="298595" cy="268357"/>
          </a:xfrm>
          <a:prstGeom prst="rect">
            <a:avLst/>
          </a:prstGeom>
        </p:spPr>
      </p:pic>
      <p:pic>
        <p:nvPicPr>
          <p:cNvPr id="23" name="Picture 22"/>
          <p:cNvPicPr>
            <a:picLocks noChangeAspect="1"/>
          </p:cNvPicPr>
          <p:nvPr/>
        </p:nvPicPr>
        <p:blipFill>
          <a:blip r:embed="rId3"/>
          <a:stretch>
            <a:fillRect/>
          </a:stretch>
        </p:blipFill>
        <p:spPr>
          <a:xfrm>
            <a:off x="3675946" y="2948285"/>
            <a:ext cx="298595" cy="268357"/>
          </a:xfrm>
          <a:prstGeom prst="rect">
            <a:avLst/>
          </a:prstGeom>
        </p:spPr>
      </p:pic>
      <p:pic>
        <p:nvPicPr>
          <p:cNvPr id="24" name="Picture 23"/>
          <p:cNvPicPr>
            <a:picLocks noChangeAspect="1"/>
          </p:cNvPicPr>
          <p:nvPr/>
        </p:nvPicPr>
        <p:blipFill>
          <a:blip r:embed="rId3"/>
          <a:stretch>
            <a:fillRect/>
          </a:stretch>
        </p:blipFill>
        <p:spPr>
          <a:xfrm>
            <a:off x="5548799" y="1996860"/>
            <a:ext cx="298595" cy="268357"/>
          </a:xfrm>
          <a:prstGeom prst="rect">
            <a:avLst/>
          </a:prstGeom>
        </p:spPr>
      </p:pic>
      <p:pic>
        <p:nvPicPr>
          <p:cNvPr id="25" name="Picture 24"/>
          <p:cNvPicPr>
            <a:picLocks noChangeAspect="1"/>
          </p:cNvPicPr>
          <p:nvPr/>
        </p:nvPicPr>
        <p:blipFill>
          <a:blip r:embed="rId3"/>
          <a:stretch>
            <a:fillRect/>
          </a:stretch>
        </p:blipFill>
        <p:spPr>
          <a:xfrm>
            <a:off x="5543983" y="2539662"/>
            <a:ext cx="298595" cy="268357"/>
          </a:xfrm>
          <a:prstGeom prst="rect">
            <a:avLst/>
          </a:prstGeom>
        </p:spPr>
      </p:pic>
      <p:pic>
        <p:nvPicPr>
          <p:cNvPr id="26" name="Picture 25"/>
          <p:cNvPicPr>
            <a:picLocks noChangeAspect="1"/>
          </p:cNvPicPr>
          <p:nvPr/>
        </p:nvPicPr>
        <p:blipFill>
          <a:blip r:embed="rId3"/>
          <a:stretch>
            <a:fillRect/>
          </a:stretch>
        </p:blipFill>
        <p:spPr>
          <a:xfrm>
            <a:off x="5539168" y="2948285"/>
            <a:ext cx="298595" cy="268357"/>
          </a:xfrm>
          <a:prstGeom prst="rect">
            <a:avLst/>
          </a:prstGeom>
        </p:spPr>
      </p:pic>
      <p:pic>
        <p:nvPicPr>
          <p:cNvPr id="27" name="Picture 26"/>
          <p:cNvPicPr>
            <a:picLocks noChangeAspect="1"/>
          </p:cNvPicPr>
          <p:nvPr/>
        </p:nvPicPr>
        <p:blipFill>
          <a:blip r:embed="rId3"/>
          <a:stretch>
            <a:fillRect/>
          </a:stretch>
        </p:blipFill>
        <p:spPr>
          <a:xfrm>
            <a:off x="5550564" y="3348192"/>
            <a:ext cx="298595" cy="268357"/>
          </a:xfrm>
          <a:prstGeom prst="rect">
            <a:avLst/>
          </a:prstGeom>
        </p:spPr>
      </p:pic>
      <p:pic>
        <p:nvPicPr>
          <p:cNvPr id="28" name="Picture 27"/>
          <p:cNvPicPr>
            <a:picLocks noChangeAspect="1"/>
          </p:cNvPicPr>
          <p:nvPr/>
        </p:nvPicPr>
        <p:blipFill>
          <a:blip r:embed="rId3"/>
          <a:stretch>
            <a:fillRect/>
          </a:stretch>
        </p:blipFill>
        <p:spPr>
          <a:xfrm>
            <a:off x="5548799" y="3809674"/>
            <a:ext cx="298595" cy="268357"/>
          </a:xfrm>
          <a:prstGeom prst="rect">
            <a:avLst/>
          </a:prstGeom>
        </p:spPr>
      </p:pic>
      <p:pic>
        <p:nvPicPr>
          <p:cNvPr id="29" name="Picture 28"/>
          <p:cNvPicPr>
            <a:picLocks noChangeAspect="1"/>
          </p:cNvPicPr>
          <p:nvPr/>
        </p:nvPicPr>
        <p:blipFill>
          <a:blip r:embed="rId3"/>
          <a:stretch>
            <a:fillRect/>
          </a:stretch>
        </p:blipFill>
        <p:spPr>
          <a:xfrm>
            <a:off x="7606199" y="1996860"/>
            <a:ext cx="298595" cy="268357"/>
          </a:xfrm>
          <a:prstGeom prst="rect">
            <a:avLst/>
          </a:prstGeom>
        </p:spPr>
      </p:pic>
      <p:pic>
        <p:nvPicPr>
          <p:cNvPr id="30" name="Picture 29"/>
          <p:cNvPicPr>
            <a:picLocks noChangeAspect="1"/>
          </p:cNvPicPr>
          <p:nvPr/>
        </p:nvPicPr>
        <p:blipFill>
          <a:blip r:embed="rId3"/>
          <a:stretch>
            <a:fillRect/>
          </a:stretch>
        </p:blipFill>
        <p:spPr>
          <a:xfrm>
            <a:off x="7601383" y="2539662"/>
            <a:ext cx="298595" cy="268357"/>
          </a:xfrm>
          <a:prstGeom prst="rect">
            <a:avLst/>
          </a:prstGeom>
        </p:spPr>
      </p:pic>
      <p:pic>
        <p:nvPicPr>
          <p:cNvPr id="31" name="Picture 30"/>
          <p:cNvPicPr>
            <a:picLocks noChangeAspect="1"/>
          </p:cNvPicPr>
          <p:nvPr/>
        </p:nvPicPr>
        <p:blipFill>
          <a:blip r:embed="rId3"/>
          <a:stretch>
            <a:fillRect/>
          </a:stretch>
        </p:blipFill>
        <p:spPr>
          <a:xfrm>
            <a:off x="7596568" y="2948285"/>
            <a:ext cx="298595" cy="268357"/>
          </a:xfrm>
          <a:prstGeom prst="rect">
            <a:avLst/>
          </a:prstGeom>
        </p:spPr>
      </p:pic>
      <p:pic>
        <p:nvPicPr>
          <p:cNvPr id="32" name="Picture 31"/>
          <p:cNvPicPr>
            <a:picLocks noChangeAspect="1"/>
          </p:cNvPicPr>
          <p:nvPr/>
        </p:nvPicPr>
        <p:blipFill>
          <a:blip r:embed="rId3"/>
          <a:stretch>
            <a:fillRect/>
          </a:stretch>
        </p:blipFill>
        <p:spPr>
          <a:xfrm>
            <a:off x="7607964" y="3348192"/>
            <a:ext cx="298595" cy="268357"/>
          </a:xfrm>
          <a:prstGeom prst="rect">
            <a:avLst/>
          </a:prstGeom>
        </p:spPr>
      </p:pic>
      <p:pic>
        <p:nvPicPr>
          <p:cNvPr id="33" name="Picture 32"/>
          <p:cNvPicPr>
            <a:picLocks noChangeAspect="1"/>
          </p:cNvPicPr>
          <p:nvPr/>
        </p:nvPicPr>
        <p:blipFill>
          <a:blip r:embed="rId3"/>
          <a:stretch>
            <a:fillRect/>
          </a:stretch>
        </p:blipFill>
        <p:spPr>
          <a:xfrm>
            <a:off x="7606199" y="3809674"/>
            <a:ext cx="298595" cy="268357"/>
          </a:xfrm>
          <a:prstGeom prst="rect">
            <a:avLst/>
          </a:prstGeom>
        </p:spPr>
      </p:pic>
      <p:pic>
        <p:nvPicPr>
          <p:cNvPr id="34" name="Picture 33"/>
          <p:cNvPicPr>
            <a:picLocks noChangeAspect="1"/>
          </p:cNvPicPr>
          <p:nvPr/>
        </p:nvPicPr>
        <p:blipFill>
          <a:blip r:embed="rId3"/>
          <a:stretch>
            <a:fillRect/>
          </a:stretch>
        </p:blipFill>
        <p:spPr>
          <a:xfrm>
            <a:off x="7606199" y="4365937"/>
            <a:ext cx="298595" cy="268357"/>
          </a:xfrm>
          <a:prstGeom prst="rect">
            <a:avLst/>
          </a:prstGeom>
        </p:spPr>
      </p:pic>
      <p:pic>
        <p:nvPicPr>
          <p:cNvPr id="35" name="Picture 34"/>
          <p:cNvPicPr>
            <a:picLocks noChangeAspect="1"/>
          </p:cNvPicPr>
          <p:nvPr/>
        </p:nvPicPr>
        <p:blipFill>
          <a:blip r:embed="rId3"/>
          <a:stretch>
            <a:fillRect/>
          </a:stretch>
        </p:blipFill>
        <p:spPr>
          <a:xfrm>
            <a:off x="7606199" y="5074930"/>
            <a:ext cx="298595" cy="268357"/>
          </a:xfrm>
          <a:prstGeom prst="rect">
            <a:avLst/>
          </a:prstGeom>
        </p:spPr>
      </p:pic>
    </p:spTree>
    <p:extLst>
      <p:ext uri="{BB962C8B-B14F-4D97-AF65-F5344CB8AC3E}">
        <p14:creationId xmlns:p14="http://schemas.microsoft.com/office/powerpoint/2010/main" val="3049527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687B01-D454-F249-B963-9C0C6556F35C}"/>
              </a:ext>
            </a:extLst>
          </p:cNvPr>
          <p:cNvSpPr>
            <a:spLocks noGrp="1"/>
          </p:cNvSpPr>
          <p:nvPr>
            <p:ph type="body" sz="quarter" idx="10"/>
          </p:nvPr>
        </p:nvSpPr>
        <p:spPr/>
        <p:txBody>
          <a:bodyPr/>
          <a:lstStyle/>
          <a:p>
            <a:r>
              <a:rPr lang="en-US" dirty="0" smtClean="0"/>
              <a:t>Managing Your Reputation as a Requester</a:t>
            </a:r>
            <a:endParaRPr lang="en-US" dirty="0"/>
          </a:p>
        </p:txBody>
      </p:sp>
      <p:sp>
        <p:nvSpPr>
          <p:cNvPr id="3" name="Footer Placeholder 2">
            <a:extLst>
              <a:ext uri="{FF2B5EF4-FFF2-40B4-BE49-F238E27FC236}">
                <a16:creationId xmlns="" xmlns:a16="http://schemas.microsoft.com/office/drawing/2014/main" id="{867B7C51-FEEB-5349-88A3-8A9FC12FC5C2}"/>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3271851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Be a Good Requester</a:t>
            </a:r>
          </a:p>
        </p:txBody>
      </p:sp>
      <p:sp>
        <p:nvSpPr>
          <p:cNvPr id="2" name="Content Placeholder 1"/>
          <p:cNvSpPr>
            <a:spLocks noGrp="1"/>
          </p:cNvSpPr>
          <p:nvPr>
            <p:ph idx="1"/>
          </p:nvPr>
        </p:nvSpPr>
        <p:spPr/>
        <p:txBody>
          <a:bodyPr/>
          <a:lstStyle/>
          <a:p>
            <a:r>
              <a:rPr lang="en-US" sz="1800" b="1" dirty="0"/>
              <a:t>Workers communicate </a:t>
            </a:r>
            <a:r>
              <a:rPr lang="en-US" sz="1800" dirty="0"/>
              <a:t>– they will encourage others to complete your HITs</a:t>
            </a:r>
          </a:p>
          <a:p>
            <a:r>
              <a:rPr lang="en-US" sz="1800" b="1" dirty="0"/>
              <a:t>High quality data </a:t>
            </a:r>
            <a:r>
              <a:rPr lang="en-US" sz="1800" dirty="0"/>
              <a:t>– people put in more effort for Requesters they respect</a:t>
            </a:r>
          </a:p>
          <a:p>
            <a:r>
              <a:rPr lang="en-US" sz="1800" b="1" dirty="0"/>
              <a:t>Enables a “pool” model </a:t>
            </a:r>
            <a:r>
              <a:rPr lang="en-US" sz="1800" dirty="0"/>
              <a:t>– using the same workers in multiple studies allows you to build more complex profiles of respondents (i.e., answers to multiple assessments + longitudinal data)</a:t>
            </a:r>
          </a:p>
          <a:p>
            <a:r>
              <a:rPr lang="en-US" sz="1800" b="1" dirty="0"/>
              <a:t>Low drop-off rates </a:t>
            </a:r>
            <a:r>
              <a:rPr lang="en-US" sz="1800" dirty="0"/>
              <a:t>– it costs time and money to build a pool. Using the same workers multiple times means less money spent on additional screening.</a:t>
            </a:r>
          </a:p>
          <a:p>
            <a:r>
              <a:rPr lang="en-US" sz="1800" b="1" dirty="0"/>
              <a:t>Finish faster </a:t>
            </a:r>
            <a:r>
              <a:rPr lang="en-US" sz="1800" dirty="0"/>
              <a:t>- fill times drop when Workers want to work for you</a:t>
            </a:r>
          </a:p>
        </p:txBody>
      </p:sp>
    </p:spTree>
    <p:extLst>
      <p:ext uri="{BB962C8B-B14F-4D97-AF65-F5344CB8AC3E}">
        <p14:creationId xmlns:p14="http://schemas.microsoft.com/office/powerpoint/2010/main" val="1805736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Keep Workers Happy</a:t>
            </a:r>
          </a:p>
        </p:txBody>
      </p:sp>
      <p:sp>
        <p:nvSpPr>
          <p:cNvPr id="4" name="Content Placeholder 3"/>
          <p:cNvSpPr>
            <a:spLocks noGrp="1"/>
          </p:cNvSpPr>
          <p:nvPr>
            <p:ph idx="1"/>
          </p:nvPr>
        </p:nvSpPr>
        <p:spPr>
          <a:xfrm>
            <a:off x="455612" y="1355634"/>
            <a:ext cx="8229600" cy="4139233"/>
          </a:xfrm>
        </p:spPr>
        <p:txBody>
          <a:bodyPr/>
          <a:lstStyle/>
          <a:p>
            <a:pPr marL="0" indent="0">
              <a:buNone/>
            </a:pPr>
            <a:r>
              <a:rPr lang="en-US" sz="1600" b="1" dirty="0"/>
              <a:t>Non-Pay Options</a:t>
            </a:r>
          </a:p>
          <a:p>
            <a:pPr lvl="1"/>
            <a:r>
              <a:rPr lang="en-US" sz="1500" dirty="0">
                <a:solidFill>
                  <a:schemeClr val="tx1">
                    <a:lumMod val="65000"/>
                    <a:lumOff val="35000"/>
                  </a:schemeClr>
                </a:solidFill>
              </a:rPr>
              <a:t>Give them a long response window to let them plan their schedule (ideally multiple days)</a:t>
            </a:r>
          </a:p>
          <a:p>
            <a:pPr lvl="1"/>
            <a:r>
              <a:rPr lang="en-US" sz="1500" dirty="0">
                <a:solidFill>
                  <a:schemeClr val="tx1">
                    <a:lumMod val="65000"/>
                    <a:lumOff val="35000"/>
                  </a:schemeClr>
                </a:solidFill>
              </a:rPr>
              <a:t>Respond promptly to submissions (and emails)</a:t>
            </a:r>
          </a:p>
          <a:p>
            <a:pPr lvl="1"/>
            <a:r>
              <a:rPr lang="en-US" sz="1500" dirty="0">
                <a:solidFill>
                  <a:schemeClr val="tx1">
                    <a:lumMod val="65000"/>
                    <a:lumOff val="35000"/>
                  </a:schemeClr>
                </a:solidFill>
              </a:rPr>
              <a:t>Thank them for their time and position their contributions as a contribution to your research </a:t>
            </a:r>
          </a:p>
          <a:p>
            <a:pPr lvl="1"/>
            <a:r>
              <a:rPr lang="en-US" sz="1500" dirty="0">
                <a:solidFill>
                  <a:schemeClr val="tx1">
                    <a:lumMod val="65000"/>
                    <a:lumOff val="35000"/>
                  </a:schemeClr>
                </a:solidFill>
              </a:rPr>
              <a:t>When applicable, consider offering non-monetary compensation (for instance, assessment results)</a:t>
            </a:r>
          </a:p>
          <a:p>
            <a:pPr lvl="1"/>
            <a:r>
              <a:rPr lang="en-US" sz="1500" dirty="0">
                <a:solidFill>
                  <a:schemeClr val="tx1">
                    <a:lumMod val="65000"/>
                    <a:lumOff val="35000"/>
                  </a:schemeClr>
                </a:solidFill>
              </a:rPr>
              <a:t>Make sure your technology works (avoid service windows)</a:t>
            </a:r>
          </a:p>
          <a:p>
            <a:pPr lvl="1"/>
            <a:r>
              <a:rPr lang="en-US" sz="1500" b="1" i="1" dirty="0">
                <a:solidFill>
                  <a:schemeClr val="tx1">
                    <a:lumMod val="65000"/>
                    <a:lumOff val="35000"/>
                  </a:schemeClr>
                </a:solidFill>
              </a:rPr>
              <a:t>Always</a:t>
            </a:r>
            <a:r>
              <a:rPr lang="en-US" sz="1500" dirty="0">
                <a:solidFill>
                  <a:schemeClr val="tx1">
                    <a:lumMod val="65000"/>
                    <a:lumOff val="35000"/>
                  </a:schemeClr>
                </a:solidFill>
              </a:rPr>
              <a:t> do a pilot first (pro-tip: offer pilot users an extra $0.25 for constructive feedback</a:t>
            </a:r>
            <a:r>
              <a:rPr lang="en-US" sz="1500" dirty="0" smtClean="0">
                <a:solidFill>
                  <a:schemeClr val="tx1">
                    <a:lumMod val="65000"/>
                    <a:lumOff val="35000"/>
                  </a:schemeClr>
                </a:solidFill>
              </a:rPr>
              <a:t>)</a:t>
            </a:r>
          </a:p>
          <a:p>
            <a:pPr lvl="1"/>
            <a:r>
              <a:rPr lang="en-US" sz="1500" dirty="0" smtClean="0">
                <a:solidFill>
                  <a:schemeClr val="tx1">
                    <a:lumMod val="65000"/>
                    <a:lumOff val="35000"/>
                  </a:schemeClr>
                </a:solidFill>
              </a:rPr>
              <a:t>Do NOT block Workers unless you have good reason</a:t>
            </a:r>
            <a:endParaRPr lang="en-US" sz="1500" dirty="0">
              <a:solidFill>
                <a:schemeClr val="tx1">
                  <a:lumMod val="65000"/>
                  <a:lumOff val="35000"/>
                </a:schemeClr>
              </a:solidFill>
            </a:endParaRPr>
          </a:p>
          <a:p>
            <a:pPr lvl="1"/>
            <a:r>
              <a:rPr lang="en-US" sz="1500" dirty="0">
                <a:solidFill>
                  <a:schemeClr val="tx1">
                    <a:lumMod val="65000"/>
                    <a:lumOff val="35000"/>
                  </a:schemeClr>
                </a:solidFill>
              </a:rPr>
              <a:t>Contact Workers directly to let them know first about new </a:t>
            </a:r>
            <a:r>
              <a:rPr lang="en-US" sz="1500" dirty="0" smtClean="0">
                <a:solidFill>
                  <a:schemeClr val="tx1">
                    <a:lumMod val="65000"/>
                    <a:lumOff val="35000"/>
                  </a:schemeClr>
                </a:solidFill>
              </a:rPr>
              <a:t>studies</a:t>
            </a:r>
          </a:p>
          <a:p>
            <a:pPr lvl="1"/>
            <a:r>
              <a:rPr lang="en-US" sz="1500" dirty="0" smtClean="0">
                <a:solidFill>
                  <a:schemeClr val="tx1">
                    <a:lumMod val="65000"/>
                    <a:lumOff val="35000"/>
                  </a:schemeClr>
                </a:solidFill>
              </a:rPr>
              <a:t>Reject when necessary, but let them know you’ll “Accept” the HIT if they fix the problem. Particularly when it could have been a simple mistake.</a:t>
            </a:r>
          </a:p>
          <a:p>
            <a:pPr lvl="1"/>
            <a:r>
              <a:rPr lang="en-US" sz="1500" dirty="0" smtClean="0">
                <a:solidFill>
                  <a:schemeClr val="tx1">
                    <a:lumMod val="65000"/>
                    <a:lumOff val="35000"/>
                  </a:schemeClr>
                </a:solidFill>
              </a:rPr>
              <a:t>Follow the Guidelines for </a:t>
            </a:r>
            <a:r>
              <a:rPr lang="en-US" sz="1500" dirty="0">
                <a:solidFill>
                  <a:schemeClr val="tx1">
                    <a:lumMod val="65000"/>
                    <a:lumOff val="35000"/>
                  </a:schemeClr>
                </a:solidFill>
              </a:rPr>
              <a:t>Academic Requesters here: </a:t>
            </a:r>
            <a:r>
              <a:rPr lang="en-US" sz="1500" dirty="0">
                <a:solidFill>
                  <a:schemeClr val="tx1">
                    <a:lumMod val="65000"/>
                    <a:lumOff val="35000"/>
                  </a:schemeClr>
                </a:solidFill>
                <a:hlinkClick r:id="rId3"/>
              </a:rPr>
              <a:t>http://wiki.wearedynamo.org/index.php/Guidelines_for_Academic_Requesters</a:t>
            </a:r>
            <a:endParaRPr lang="en-US" sz="1500" dirty="0">
              <a:solidFill>
                <a:schemeClr val="tx1">
                  <a:lumMod val="65000"/>
                  <a:lumOff val="35000"/>
                </a:schemeClr>
              </a:solidFill>
            </a:endParaRPr>
          </a:p>
        </p:txBody>
      </p:sp>
    </p:spTree>
    <p:extLst>
      <p:ext uri="{BB962C8B-B14F-4D97-AF65-F5344CB8AC3E}">
        <p14:creationId xmlns:p14="http://schemas.microsoft.com/office/powerpoint/2010/main" val="3617468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Keeping Workers Happy</a:t>
            </a:r>
          </a:p>
        </p:txBody>
      </p:sp>
      <p:sp>
        <p:nvSpPr>
          <p:cNvPr id="2" name="Content Placeholder 1"/>
          <p:cNvSpPr>
            <a:spLocks noGrp="1"/>
          </p:cNvSpPr>
          <p:nvPr>
            <p:ph idx="1"/>
          </p:nvPr>
        </p:nvSpPr>
        <p:spPr>
          <a:xfrm>
            <a:off x="455612" y="1353312"/>
            <a:ext cx="8229600" cy="4139233"/>
          </a:xfrm>
        </p:spPr>
        <p:txBody>
          <a:bodyPr/>
          <a:lstStyle/>
          <a:p>
            <a:pPr marL="0" indent="0">
              <a:buNone/>
            </a:pPr>
            <a:r>
              <a:rPr lang="en-US" sz="1600" b="1" dirty="0"/>
              <a:t>Pay Options</a:t>
            </a:r>
            <a:endParaRPr lang="en-US" sz="1600" dirty="0"/>
          </a:p>
          <a:p>
            <a:pPr lvl="1"/>
            <a:r>
              <a:rPr lang="en-US" sz="1600" dirty="0">
                <a:solidFill>
                  <a:schemeClr val="tx1">
                    <a:lumMod val="65000"/>
                    <a:lumOff val="35000"/>
                  </a:schemeClr>
                </a:solidFill>
              </a:rPr>
              <a:t>Avoid unpaid screeners (filtering people as unqualified after the study has started)</a:t>
            </a:r>
          </a:p>
          <a:p>
            <a:pPr lvl="1"/>
            <a:r>
              <a:rPr lang="en-US" sz="1600" dirty="0">
                <a:solidFill>
                  <a:schemeClr val="tx1">
                    <a:lumMod val="65000"/>
                    <a:lumOff val="35000"/>
                  </a:schemeClr>
                </a:solidFill>
              </a:rPr>
              <a:t>Use pay strategically to increase engagement. For instance, offer a bonus for high performance on a cognitive reasoning assessment</a:t>
            </a:r>
            <a:r>
              <a:rPr lang="en-US" sz="1600" dirty="0" smtClean="0">
                <a:solidFill>
                  <a:schemeClr val="tx1">
                    <a:lumMod val="65000"/>
                    <a:lumOff val="35000"/>
                  </a:schemeClr>
                </a:solidFill>
              </a:rPr>
              <a:t>. </a:t>
            </a:r>
            <a:endParaRPr lang="en-US" sz="1600" dirty="0">
              <a:solidFill>
                <a:schemeClr val="tx1">
                  <a:lumMod val="65000"/>
                  <a:lumOff val="35000"/>
                </a:schemeClr>
              </a:solidFill>
            </a:endParaRPr>
          </a:p>
          <a:p>
            <a:pPr lvl="1"/>
            <a:r>
              <a:rPr lang="en-US" sz="1600" dirty="0" smtClean="0">
                <a:solidFill>
                  <a:schemeClr val="tx1">
                    <a:lumMod val="65000"/>
                    <a:lumOff val="35000"/>
                  </a:schemeClr>
                </a:solidFill>
              </a:rPr>
              <a:t>If you’re doing longitudinal collection, increase your pay rate in subsequent stages.</a:t>
            </a:r>
          </a:p>
          <a:p>
            <a:pPr lvl="1"/>
            <a:r>
              <a:rPr lang="en-US" sz="1600" dirty="0" smtClean="0">
                <a:solidFill>
                  <a:schemeClr val="tx1">
                    <a:lumMod val="65000"/>
                    <a:lumOff val="35000"/>
                  </a:schemeClr>
                </a:solidFill>
              </a:rPr>
              <a:t>In </a:t>
            </a:r>
            <a:r>
              <a:rPr lang="en-US" sz="1600" dirty="0">
                <a:solidFill>
                  <a:schemeClr val="tx1">
                    <a:lumMod val="65000"/>
                    <a:lumOff val="35000"/>
                  </a:schemeClr>
                </a:solidFill>
              </a:rPr>
              <a:t>general, paying a fair wage helps ensure quality </a:t>
            </a:r>
            <a:r>
              <a:rPr lang="en-US" sz="1600" dirty="0" smtClean="0">
                <a:solidFill>
                  <a:schemeClr val="tx1">
                    <a:lumMod val="65000"/>
                    <a:lumOff val="35000"/>
                  </a:schemeClr>
                </a:solidFill>
              </a:rPr>
              <a:t>responses.</a:t>
            </a:r>
            <a:endParaRPr lang="en-US" sz="1600" dirty="0"/>
          </a:p>
        </p:txBody>
      </p:sp>
    </p:spTree>
    <p:extLst>
      <p:ext uri="{BB962C8B-B14F-4D97-AF65-F5344CB8AC3E}">
        <p14:creationId xmlns:p14="http://schemas.microsoft.com/office/powerpoint/2010/main" val="2172418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TurkOpticon</a:t>
            </a:r>
            <a:endParaRPr lang="en-US" dirty="0"/>
          </a:p>
        </p:txBody>
      </p:sp>
      <p:sp>
        <p:nvSpPr>
          <p:cNvPr id="4" name="Content Placeholder 3"/>
          <p:cNvSpPr>
            <a:spLocks noGrp="1"/>
          </p:cNvSpPr>
          <p:nvPr>
            <p:ph idx="1"/>
          </p:nvPr>
        </p:nvSpPr>
        <p:spPr>
          <a:xfrm>
            <a:off x="455612" y="1158488"/>
            <a:ext cx="8229600" cy="4139233"/>
          </a:xfrm>
        </p:spPr>
        <p:txBody>
          <a:bodyPr/>
          <a:lstStyle/>
          <a:p>
            <a:pPr marL="0" indent="0">
              <a:buNone/>
            </a:pPr>
            <a:r>
              <a:rPr lang="en-US" sz="1800" dirty="0"/>
              <a:t>Link: </a:t>
            </a:r>
            <a:r>
              <a:rPr lang="en-US" sz="1800" dirty="0">
                <a:hlinkClick r:id="rId3"/>
              </a:rPr>
              <a:t>https://turkopticon.ucsd.edu/</a:t>
            </a:r>
            <a:endParaRPr lang="en-US" sz="1800" dirty="0"/>
          </a:p>
          <a:p>
            <a:pPr lvl="1"/>
            <a:r>
              <a:rPr lang="en-US" dirty="0">
                <a:solidFill>
                  <a:schemeClr val="tx1">
                    <a:lumMod val="65000"/>
                    <a:lumOff val="35000"/>
                  </a:schemeClr>
                </a:solidFill>
              </a:rPr>
              <a:t>Hosted as a way for Workers to let each other know which HITs (and Requesters) to avoid</a:t>
            </a:r>
          </a:p>
          <a:p>
            <a:pPr lvl="1"/>
            <a:r>
              <a:rPr lang="en-US" dirty="0">
                <a:solidFill>
                  <a:schemeClr val="tx1">
                    <a:lumMod val="65000"/>
                    <a:lumOff val="35000"/>
                  </a:schemeClr>
                </a:solidFill>
              </a:rPr>
              <a:t>Useful for understanding if and why Workers are unhappy</a:t>
            </a:r>
          </a:p>
          <a:p>
            <a:pPr lvl="1"/>
            <a:r>
              <a:rPr lang="en-US" dirty="0">
                <a:solidFill>
                  <a:schemeClr val="tx1">
                    <a:lumMod val="65000"/>
                    <a:lumOff val="35000"/>
                  </a:schemeClr>
                </a:solidFill>
              </a:rPr>
              <a:t>Having a good reputation means more people are willing to participate in your surveys – you can also reach out to those people again</a:t>
            </a:r>
          </a:p>
          <a:p>
            <a:endParaRPr lang="en-US" sz="1800" dirty="0"/>
          </a:p>
          <a:p>
            <a:endParaRPr lang="en-US" sz="1800" dirty="0"/>
          </a:p>
          <a:p>
            <a:endParaRPr lang="en-US" sz="1800" dirty="0"/>
          </a:p>
          <a:p>
            <a:endParaRPr lang="en-US" sz="1800" dirty="0"/>
          </a:p>
          <a:p>
            <a:pPr marL="0" indent="0">
              <a:buNone/>
            </a:pPr>
            <a:endParaRPr lang="en-US" sz="1800" dirty="0" smtClean="0"/>
          </a:p>
          <a:p>
            <a:pPr marL="0" indent="0">
              <a:buNone/>
            </a:pPr>
            <a:r>
              <a:rPr lang="en-US" sz="1800" dirty="0" smtClean="0"/>
              <a:t>NOTE</a:t>
            </a:r>
            <a:r>
              <a:rPr lang="en-US" sz="1800" dirty="0"/>
              <a:t>: </a:t>
            </a:r>
            <a:r>
              <a:rPr lang="en-US" sz="1800" dirty="0" smtClean="0"/>
              <a:t>Depending on your study design, </a:t>
            </a:r>
            <a:r>
              <a:rPr lang="en-US" sz="1800" dirty="0"/>
              <a:t>i</a:t>
            </a:r>
            <a:r>
              <a:rPr lang="en-US" sz="1800" dirty="0" smtClean="0"/>
              <a:t>t </a:t>
            </a:r>
            <a:r>
              <a:rPr lang="en-US" sz="1800" dirty="0"/>
              <a:t>may also be important to monitor communication about the HIT between </a:t>
            </a:r>
            <a:r>
              <a:rPr lang="en-US" sz="1800" dirty="0" smtClean="0"/>
              <a:t>Workers.</a:t>
            </a:r>
            <a:endParaRPr lang="en-US" sz="1800" dirty="0"/>
          </a:p>
          <a:p>
            <a:endParaRPr lang="en-US" sz="1800" dirty="0"/>
          </a:p>
          <a:p>
            <a:endParaRPr lang="en-US" sz="1800" dirty="0"/>
          </a:p>
        </p:txBody>
      </p:sp>
      <p:pic>
        <p:nvPicPr>
          <p:cNvPr id="5" name="Picture 4"/>
          <p:cNvPicPr>
            <a:picLocks noChangeAspect="1"/>
          </p:cNvPicPr>
          <p:nvPr/>
        </p:nvPicPr>
        <p:blipFill>
          <a:blip r:embed="rId4"/>
          <a:stretch>
            <a:fillRect/>
          </a:stretch>
        </p:blipFill>
        <p:spPr>
          <a:xfrm>
            <a:off x="122994" y="3431562"/>
            <a:ext cx="8894835" cy="1688738"/>
          </a:xfrm>
          <a:prstGeom prst="rect">
            <a:avLst/>
          </a:prstGeom>
        </p:spPr>
      </p:pic>
    </p:spTree>
    <p:extLst>
      <p:ext uri="{BB962C8B-B14F-4D97-AF65-F5344CB8AC3E}">
        <p14:creationId xmlns:p14="http://schemas.microsoft.com/office/powerpoint/2010/main" val="2512577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8F16-7F26-3544-B02F-58E69B1EA42E}"/>
              </a:ext>
            </a:extLst>
          </p:cNvPr>
          <p:cNvSpPr>
            <a:spLocks noGrp="1"/>
          </p:cNvSpPr>
          <p:nvPr>
            <p:ph type="title"/>
          </p:nvPr>
        </p:nvSpPr>
        <p:spPr/>
        <p:txBody>
          <a:bodyPr/>
          <a:lstStyle/>
          <a:p>
            <a:r>
              <a:rPr lang="en-US" dirty="0" smtClean="0"/>
              <a:t>What is Mechanical Turk?</a:t>
            </a:r>
            <a:endParaRPr lang="en-US" dirty="0"/>
          </a:p>
        </p:txBody>
      </p:sp>
      <p:sp>
        <p:nvSpPr>
          <p:cNvPr id="4" name="Footer Placeholder 3">
            <a:extLst>
              <a:ext uri="{FF2B5EF4-FFF2-40B4-BE49-F238E27FC236}">
                <a16:creationId xmlns="" xmlns:a16="http://schemas.microsoft.com/office/drawing/2014/main" id="{98F9E94E-7CE3-A74F-8E33-ACA5D79F55A5}"/>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8" name="Content Placeholder 1"/>
          <p:cNvSpPr txBox="1">
            <a:spLocks/>
          </p:cNvSpPr>
          <p:nvPr/>
        </p:nvSpPr>
        <p:spPr>
          <a:xfrm>
            <a:off x="457200" y="1355634"/>
            <a:ext cx="6386511" cy="4561753"/>
          </a:xfrm>
          <a:prstGeom prst="rect">
            <a:avLst/>
          </a:prstGeom>
        </p:spPr>
        <p:txBody>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lumMod val="65000"/>
                    <a:lumOff val="35000"/>
                  </a:schemeClr>
                </a:solidFill>
                <a:latin typeface="Arial"/>
                <a:ea typeface="+mn-ea"/>
                <a:cs typeface="Arial"/>
              </a:defRPr>
            </a:lvl1pPr>
            <a:lvl2pPr marL="209550" indent="0" algn="l" rtl="0" eaLnBrk="1" fontAlgn="base" hangingPunct="1">
              <a:lnSpc>
                <a:spcPct val="110000"/>
              </a:lnSpc>
              <a:spcBef>
                <a:spcPts val="700"/>
              </a:spcBef>
              <a:spcAft>
                <a:spcPct val="0"/>
              </a:spcAft>
              <a:buClr>
                <a:srgbClr val="4D4F53"/>
              </a:buClr>
              <a:buFont typeface="Lucida Grande"/>
              <a:buNone/>
              <a:defRPr>
                <a:solidFill>
                  <a:schemeClr val="tx1"/>
                </a:solidFill>
                <a:latin typeface="Arial"/>
                <a:cs typeface="Arial"/>
              </a:defRPr>
            </a:lvl2pPr>
            <a:lvl3pPr marL="400050" indent="0" algn="l" rtl="0" eaLnBrk="1" fontAlgn="base" hangingPunct="1">
              <a:lnSpc>
                <a:spcPct val="110000"/>
              </a:lnSpc>
              <a:spcBef>
                <a:spcPts val="500"/>
              </a:spcBef>
              <a:spcAft>
                <a:spcPct val="0"/>
              </a:spcAft>
              <a:buClr>
                <a:srgbClr val="4D4F53"/>
              </a:buClr>
              <a:buFont typeface="Wingdings" charset="2"/>
              <a:buNone/>
              <a:defRPr sz="1600">
                <a:solidFill>
                  <a:schemeClr val="tx1"/>
                </a:solidFill>
                <a:latin typeface="Arial"/>
                <a:cs typeface="Arial"/>
              </a:defRPr>
            </a:lvl3pPr>
            <a:lvl4pPr marL="595313" indent="0" algn="l" rtl="0" eaLnBrk="1" fontAlgn="base" hangingPunct="1">
              <a:lnSpc>
                <a:spcPct val="110000"/>
              </a:lnSpc>
              <a:spcBef>
                <a:spcPts val="500"/>
              </a:spcBef>
              <a:spcAft>
                <a:spcPct val="0"/>
              </a:spcAft>
              <a:buClr>
                <a:srgbClr val="4D4F53"/>
              </a:buClr>
              <a:buFont typeface="Lucida Grande"/>
              <a:buNone/>
              <a:defRPr sz="1400">
                <a:solidFill>
                  <a:schemeClr val="tx1"/>
                </a:solidFill>
                <a:latin typeface="Arial"/>
                <a:cs typeface="Arial"/>
              </a:defRPr>
            </a:lvl4pPr>
            <a:lvl5pPr marL="790575" indent="0" algn="l" rtl="0" eaLnBrk="1" fontAlgn="base" hangingPunct="1">
              <a:lnSpc>
                <a:spcPct val="110000"/>
              </a:lnSpc>
              <a:spcBef>
                <a:spcPts val="500"/>
              </a:spcBef>
              <a:spcAft>
                <a:spcPct val="0"/>
              </a:spcAft>
              <a:buClr>
                <a:srgbClr val="4D4F53"/>
              </a:buClr>
              <a:buFont typeface="Wingdings" charset="2"/>
              <a:buNone/>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342900" indent="-342900">
              <a:buFont typeface="Arial" panose="020B0604020202020204" pitchFamily="34" charset="0"/>
              <a:buChar char="•"/>
            </a:pPr>
            <a:endParaRPr lang="en-US" sz="1800" kern="0" dirty="0" smtClean="0"/>
          </a:p>
          <a:p>
            <a:pPr marL="342900" indent="-342900">
              <a:buFont typeface="Arial" panose="020B0604020202020204" pitchFamily="34" charset="0"/>
              <a:buChar char="•"/>
            </a:pPr>
            <a:endParaRPr lang="en-US" sz="1800" kern="0" dirty="0" smtClean="0"/>
          </a:p>
          <a:p>
            <a:endParaRPr lang="en-US" sz="1800" kern="0" dirty="0" smtClean="0"/>
          </a:p>
          <a:p>
            <a:pPr marL="342900" indent="-342900">
              <a:buFont typeface="Arial" panose="020B0604020202020204" pitchFamily="34" charset="0"/>
              <a:buChar char="•"/>
            </a:pPr>
            <a:r>
              <a:rPr lang="en-US" sz="1800" kern="0" dirty="0" smtClean="0"/>
              <a:t>Mechanical Turk is a crowdsourcing/(“</a:t>
            </a:r>
            <a:r>
              <a:rPr lang="en-US" sz="1800" kern="0" dirty="0" err="1" smtClean="0"/>
              <a:t>eLancing</a:t>
            </a:r>
            <a:r>
              <a:rPr lang="en-US" sz="1800" kern="0" dirty="0" smtClean="0"/>
              <a:t>”) platform hosted by Amazon where workers complete </a:t>
            </a:r>
            <a:r>
              <a:rPr lang="en-US" sz="1800" b="1" kern="0" dirty="0" smtClean="0"/>
              <a:t>tasks</a:t>
            </a:r>
            <a:r>
              <a:rPr lang="en-US" sz="1800" kern="0" dirty="0" smtClean="0"/>
              <a:t>.</a:t>
            </a:r>
          </a:p>
          <a:p>
            <a:pPr marL="342900" indent="-342900">
              <a:buFont typeface="Arial" panose="020B0604020202020204" pitchFamily="34" charset="0"/>
              <a:buChar char="•"/>
            </a:pPr>
            <a:r>
              <a:rPr lang="en-US" sz="1800" kern="0" dirty="0" smtClean="0"/>
              <a:t>Most HITs are short (&lt;10 minutes) and require skills like transcription, image classification, and data entry.</a:t>
            </a:r>
          </a:p>
          <a:p>
            <a:pPr marL="342900" indent="-342900">
              <a:buFont typeface="Arial" panose="020B0604020202020204" pitchFamily="34" charset="0"/>
              <a:buChar char="•"/>
            </a:pPr>
            <a:r>
              <a:rPr lang="en-US" sz="1800" kern="0" dirty="0" smtClean="0"/>
              <a:t>Longer HITs range up to 3-4 hours and can include surveys, A/B testing, user testing of websites, etc.</a:t>
            </a:r>
            <a:endParaRPr lang="en-US" sz="1800" kern="0" dirty="0"/>
          </a:p>
        </p:txBody>
      </p:sp>
      <p:pic>
        <p:nvPicPr>
          <p:cNvPr id="9" name="Picture 8"/>
          <p:cNvPicPr>
            <a:picLocks noChangeAspect="1"/>
          </p:cNvPicPr>
          <p:nvPr/>
        </p:nvPicPr>
        <p:blipFill>
          <a:blip r:embed="rId2"/>
          <a:stretch>
            <a:fillRect/>
          </a:stretch>
        </p:blipFill>
        <p:spPr>
          <a:xfrm>
            <a:off x="2382620" y="1423816"/>
            <a:ext cx="4377171" cy="804352"/>
          </a:xfrm>
          <a:prstGeom prst="rect">
            <a:avLst/>
          </a:prstGeom>
        </p:spPr>
      </p:pic>
      <p:cxnSp>
        <p:nvCxnSpPr>
          <p:cNvPr id="10" name="Straight Arrow Connector 9"/>
          <p:cNvCxnSpPr/>
          <p:nvPr/>
        </p:nvCxnSpPr>
        <p:spPr bwMode="auto">
          <a:xfrm flipH="1">
            <a:off x="6100549" y="2829688"/>
            <a:ext cx="974901" cy="186467"/>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bwMode="auto">
          <a:xfrm>
            <a:off x="6843711" y="2091111"/>
            <a:ext cx="1841500" cy="1755874"/>
          </a:xfrm>
          <a:prstGeom prst="roundRect">
            <a:avLst/>
          </a:prstGeom>
          <a:ln w="444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lumMod val="65000"/>
                  <a:lumOff val="35000"/>
                </a:schemeClr>
              </a:solidFill>
              <a:effectLst/>
              <a:latin typeface="Arial" charset="0"/>
            </a:endParaRPr>
          </a:p>
        </p:txBody>
      </p:sp>
      <p:sp>
        <p:nvSpPr>
          <p:cNvPr id="12" name="TextBox 11"/>
          <p:cNvSpPr txBox="1"/>
          <p:nvPr/>
        </p:nvSpPr>
        <p:spPr bwMode="auto">
          <a:xfrm>
            <a:off x="6977855" y="2184992"/>
            <a:ext cx="1573212" cy="1661993"/>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dirty="0">
                <a:solidFill>
                  <a:schemeClr val="tx1">
                    <a:lumMod val="65000"/>
                    <a:lumOff val="35000"/>
                  </a:schemeClr>
                </a:solidFill>
              </a:rPr>
              <a:t>In MTurk, </a:t>
            </a:r>
            <a:r>
              <a:rPr lang="en-US" b="1" dirty="0">
                <a:solidFill>
                  <a:schemeClr val="tx1">
                    <a:lumMod val="65000"/>
                    <a:lumOff val="35000"/>
                  </a:schemeClr>
                </a:solidFill>
              </a:rPr>
              <a:t>tasks</a:t>
            </a:r>
            <a:r>
              <a:rPr lang="en-US" dirty="0">
                <a:solidFill>
                  <a:schemeClr val="tx1">
                    <a:lumMod val="65000"/>
                    <a:lumOff val="35000"/>
                  </a:schemeClr>
                </a:solidFill>
              </a:rPr>
              <a:t> are called “HITs” – Human Intelligence Tasks</a:t>
            </a:r>
          </a:p>
        </p:txBody>
      </p:sp>
    </p:spTree>
    <p:extLst>
      <p:ext uri="{BB962C8B-B14F-4D97-AF65-F5344CB8AC3E}">
        <p14:creationId xmlns:p14="http://schemas.microsoft.com/office/powerpoint/2010/main" val="3950636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687B01-D454-F249-B963-9C0C6556F35C}"/>
              </a:ext>
            </a:extLst>
          </p:cNvPr>
          <p:cNvSpPr>
            <a:spLocks noGrp="1"/>
          </p:cNvSpPr>
          <p:nvPr>
            <p:ph type="body" sz="quarter" idx="10"/>
          </p:nvPr>
        </p:nvSpPr>
        <p:spPr/>
        <p:txBody>
          <a:bodyPr/>
          <a:lstStyle/>
          <a:p>
            <a:r>
              <a:rPr lang="en-US" dirty="0" smtClean="0"/>
              <a:t>Resources and Q&amp;A</a:t>
            </a:r>
            <a:endParaRPr lang="en-US" dirty="0"/>
          </a:p>
        </p:txBody>
      </p:sp>
      <p:sp>
        <p:nvSpPr>
          <p:cNvPr id="3" name="Footer Placeholder 2">
            <a:extLst>
              <a:ext uri="{FF2B5EF4-FFF2-40B4-BE49-F238E27FC236}">
                <a16:creationId xmlns="" xmlns:a16="http://schemas.microsoft.com/office/drawing/2014/main" id="{867B7C51-FEEB-5349-88A3-8A9FC12FC5C2}"/>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2337585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Linked Resources</a:t>
            </a:r>
          </a:p>
        </p:txBody>
      </p:sp>
      <p:sp>
        <p:nvSpPr>
          <p:cNvPr id="2" name="Content Placeholder 1"/>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94423679"/>
              </p:ext>
            </p:extLst>
          </p:nvPr>
        </p:nvGraphicFramePr>
        <p:xfrm>
          <a:off x="457200" y="1028564"/>
          <a:ext cx="8377706" cy="4670978"/>
        </p:xfrm>
        <a:graphic>
          <a:graphicData uri="http://schemas.openxmlformats.org/drawingml/2006/table">
            <a:tbl>
              <a:tblPr firstRow="1" bandRow="1">
                <a:tableStyleId>{5C22544A-7EE6-4342-B048-85BDC9FD1C3A}</a:tableStyleId>
              </a:tblPr>
              <a:tblGrid>
                <a:gridCol w="2582214">
                  <a:extLst>
                    <a:ext uri="{9D8B030D-6E8A-4147-A177-3AD203B41FA5}">
                      <a16:colId xmlns:a16="http://schemas.microsoft.com/office/drawing/2014/main" xmlns="" val="20000"/>
                    </a:ext>
                  </a:extLst>
                </a:gridCol>
                <a:gridCol w="5795492">
                  <a:extLst>
                    <a:ext uri="{9D8B030D-6E8A-4147-A177-3AD203B41FA5}">
                      <a16:colId xmlns:a16="http://schemas.microsoft.com/office/drawing/2014/main" xmlns="" val="20001"/>
                    </a:ext>
                  </a:extLst>
                </a:gridCol>
              </a:tblGrid>
              <a:tr h="402852">
                <a:tc>
                  <a:txBody>
                    <a:bodyPr/>
                    <a:lstStyle/>
                    <a:p>
                      <a:r>
                        <a:rPr lang="en-US" sz="1700" dirty="0"/>
                        <a:t>Resource</a:t>
                      </a:r>
                    </a:p>
                  </a:txBody>
                  <a:tcPr/>
                </a:tc>
                <a:tc>
                  <a:txBody>
                    <a:bodyPr/>
                    <a:lstStyle/>
                    <a:p>
                      <a:r>
                        <a:rPr lang="en-US" sz="1700" dirty="0"/>
                        <a:t>Link</a:t>
                      </a:r>
                    </a:p>
                  </a:txBody>
                  <a:tcPr/>
                </a:tc>
                <a:extLst>
                  <a:ext uri="{0D108BD9-81ED-4DB2-BD59-A6C34878D82A}">
                    <a16:rowId xmlns:a16="http://schemas.microsoft.com/office/drawing/2014/main" xmlns="" val="10000"/>
                  </a:ext>
                </a:extLst>
              </a:tr>
              <a:tr h="404924">
                <a:tc>
                  <a:txBody>
                    <a:bodyPr/>
                    <a:lstStyle/>
                    <a:p>
                      <a:r>
                        <a:rPr lang="en-US" sz="1700" smtClean="0"/>
                        <a:t>Cory’s </a:t>
                      </a:r>
                      <a:r>
                        <a:rPr lang="en-US" sz="1700" smtClean="0"/>
                        <a:t>GitHub</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i="0" dirty="0" smtClean="0"/>
                        <a:t>https://github.com/coryamanda/mturk_tutorial_siop18</a:t>
                      </a:r>
                      <a:endParaRPr lang="en-US" sz="1700" i="0" dirty="0"/>
                    </a:p>
                  </a:txBody>
                  <a:tcPr/>
                </a:tc>
              </a:tr>
              <a:tr h="404924">
                <a:tc>
                  <a:txBody>
                    <a:bodyPr/>
                    <a:lstStyle/>
                    <a:p>
                      <a:r>
                        <a:rPr lang="en-US" sz="1700" dirty="0"/>
                        <a:t>Justin’s Blog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i="0" dirty="0"/>
                        <a:t>justinwiegand.com/blog/?p=440</a:t>
                      </a:r>
                    </a:p>
                  </a:txBody>
                  <a:tcPr/>
                </a:tc>
                <a:extLst>
                  <a:ext uri="{0D108BD9-81ED-4DB2-BD59-A6C34878D82A}">
                    <a16:rowId xmlns:a16="http://schemas.microsoft.com/office/drawing/2014/main" xmlns="" val="10001"/>
                  </a:ext>
                </a:extLst>
              </a:tr>
              <a:tr h="404924">
                <a:tc>
                  <a:txBody>
                    <a:bodyPr/>
                    <a:lstStyle/>
                    <a:p>
                      <a:r>
                        <a:rPr lang="en-US" sz="1700" dirty="0" err="1"/>
                        <a:t>MTurkR</a:t>
                      </a:r>
                      <a:r>
                        <a:rPr lang="en-US" sz="1700" dirty="0"/>
                        <a:t> Documentation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https://cran.r-project.org/web/packages/MTurkR/MTurkR.pdf </a:t>
                      </a:r>
                    </a:p>
                  </a:txBody>
                  <a:tcPr/>
                </a:tc>
                <a:extLst>
                  <a:ext uri="{0D108BD9-81ED-4DB2-BD59-A6C34878D82A}">
                    <a16:rowId xmlns:a16="http://schemas.microsoft.com/office/drawing/2014/main" xmlns="" val="10002"/>
                  </a:ext>
                </a:extLst>
              </a:tr>
              <a:tr h="674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err="1"/>
                        <a:t>MTurkR</a:t>
                      </a:r>
                      <a:r>
                        <a:rPr lang="en-US" sz="1700" dirty="0"/>
                        <a:t> Wiki (lots of practical examples</a:t>
                      </a:r>
                      <a:r>
                        <a:rPr lang="en-US" sz="1700" dirty="0" smtClean="0"/>
                        <a:t>)</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https://</a:t>
                      </a:r>
                      <a:r>
                        <a:rPr lang="en-US" sz="1700" dirty="0" smtClean="0"/>
                        <a:t>github.com/cloudyr/MTurkR/wiki</a:t>
                      </a:r>
                      <a:endParaRPr lang="en-US" sz="1700" dirty="0"/>
                    </a:p>
                  </a:txBody>
                  <a:tcPr/>
                </a:tc>
                <a:extLst>
                  <a:ext uri="{0D108BD9-81ED-4DB2-BD59-A6C34878D82A}">
                    <a16:rowId xmlns:a16="http://schemas.microsoft.com/office/drawing/2014/main" xmlns="" val="10003"/>
                  </a:ext>
                </a:extLst>
              </a:tr>
              <a:tr h="959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Amazon</a:t>
                      </a:r>
                      <a:r>
                        <a:rPr lang="en-US" sz="1700" baseline="0" dirty="0"/>
                        <a:t> Mechanical Turk </a:t>
                      </a:r>
                      <a:r>
                        <a:rPr lang="en-US" sz="1700" dirty="0"/>
                        <a:t>Getting Set Up </a:t>
                      </a:r>
                      <a:r>
                        <a:rPr lang="en-US" sz="1700" dirty="0" smtClean="0"/>
                        <a:t>Guide</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https://</a:t>
                      </a:r>
                      <a:r>
                        <a:rPr lang="en-US" sz="1700" dirty="0" smtClean="0"/>
                        <a:t>docs.aws.amazon.com/AWSMechTurk/latest/AWSMechanicalTurkGettingStartedGuide/SetUp.html</a:t>
                      </a:r>
                      <a:endParaRPr lang="en-US" sz="1700" dirty="0"/>
                    </a:p>
                  </a:txBody>
                  <a:tcPr/>
                </a:tc>
                <a:extLst>
                  <a:ext uri="{0D108BD9-81ED-4DB2-BD59-A6C34878D82A}">
                    <a16:rowId xmlns:a16="http://schemas.microsoft.com/office/drawing/2014/main" xmlns="" val="10004"/>
                  </a:ext>
                </a:extLst>
              </a:tr>
              <a:tr h="404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err="1"/>
                        <a:t>TurkPrime</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https://www.turkprime.com</a:t>
                      </a:r>
                      <a:r>
                        <a:rPr lang="en-US" sz="1700" dirty="0" smtClean="0"/>
                        <a:t>/</a:t>
                      </a:r>
                      <a:endParaRPr lang="en-US" sz="1700" dirty="0"/>
                    </a:p>
                  </a:txBody>
                  <a:tcPr/>
                </a:tc>
                <a:extLst>
                  <a:ext uri="{0D108BD9-81ED-4DB2-BD59-A6C34878D82A}">
                    <a16:rowId xmlns:a16="http://schemas.microsoft.com/office/drawing/2014/main" xmlns="" val="10005"/>
                  </a:ext>
                </a:extLst>
              </a:tr>
              <a:tr h="404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err="1"/>
                        <a:t>TurkOpticon</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https://turkopticon.ucsd.edu</a:t>
                      </a:r>
                      <a:r>
                        <a:rPr lang="en-US" sz="1700" dirty="0" smtClean="0"/>
                        <a:t>/</a:t>
                      </a:r>
                      <a:endParaRPr lang="en-US" sz="1700" dirty="0"/>
                    </a:p>
                  </a:txBody>
                  <a:tcPr/>
                </a:tc>
                <a:extLst>
                  <a:ext uri="{0D108BD9-81ED-4DB2-BD59-A6C34878D82A}">
                    <a16:rowId xmlns:a16="http://schemas.microsoft.com/office/drawing/2014/main" xmlns="" val="10006"/>
                  </a:ext>
                </a:extLst>
              </a:tr>
              <a:tr h="404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err="1" smtClean="0"/>
                        <a:t>TurkerNation</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http://turkernation.com</a:t>
                      </a:r>
                      <a:r>
                        <a:rPr lang="en-US" sz="1700" dirty="0" smtClean="0"/>
                        <a:t>/</a:t>
                      </a:r>
                      <a:endParaRPr lang="en-US" sz="17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7325341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080B9D1-1665-CB49-B92A-FB09809652CA}"/>
              </a:ext>
            </a:extLst>
          </p:cNvPr>
          <p:cNvSpPr>
            <a:spLocks noGrp="1"/>
          </p:cNvSpPr>
          <p:nvPr>
            <p:ph type="body" sz="quarter" idx="11"/>
          </p:nvPr>
        </p:nvSpPr>
        <p:spPr>
          <a:xfrm>
            <a:off x="461963" y="2058170"/>
            <a:ext cx="3438008" cy="343855"/>
          </a:xfrm>
        </p:spPr>
        <p:txBody>
          <a:bodyPr/>
          <a:lstStyle/>
          <a:p>
            <a:r>
              <a:rPr lang="en-US" sz="1800" dirty="0" smtClean="0"/>
              <a:t>Justin Wiegand</a:t>
            </a:r>
            <a:endParaRPr lang="en-US" sz="1800" dirty="0"/>
          </a:p>
        </p:txBody>
      </p:sp>
      <p:sp>
        <p:nvSpPr>
          <p:cNvPr id="3" name="Text Placeholder 2">
            <a:extLst>
              <a:ext uri="{FF2B5EF4-FFF2-40B4-BE49-F238E27FC236}">
                <a16:creationId xmlns="" xmlns:a16="http://schemas.microsoft.com/office/drawing/2014/main" id="{FDF21261-550C-7F4F-8F3C-3FAA906FD853}"/>
              </a:ext>
            </a:extLst>
          </p:cNvPr>
          <p:cNvSpPr>
            <a:spLocks noGrp="1"/>
          </p:cNvSpPr>
          <p:nvPr>
            <p:ph type="body" sz="quarter" idx="12"/>
          </p:nvPr>
        </p:nvSpPr>
        <p:spPr>
          <a:xfrm>
            <a:off x="461963" y="2461472"/>
            <a:ext cx="3438008" cy="324190"/>
          </a:xfrm>
        </p:spPr>
        <p:txBody>
          <a:bodyPr/>
          <a:lstStyle/>
          <a:p>
            <a:r>
              <a:rPr lang="en-US" sz="1800" dirty="0" smtClean="0"/>
              <a:t>University of Illinois</a:t>
            </a:r>
            <a:endParaRPr lang="en-US" sz="1800" dirty="0"/>
          </a:p>
        </p:txBody>
      </p:sp>
      <p:sp>
        <p:nvSpPr>
          <p:cNvPr id="4" name="Text Placeholder 3">
            <a:extLst>
              <a:ext uri="{FF2B5EF4-FFF2-40B4-BE49-F238E27FC236}">
                <a16:creationId xmlns="" xmlns:a16="http://schemas.microsoft.com/office/drawing/2014/main" id="{D17CE9E6-D932-D348-B90C-F0E72D0B587C}"/>
              </a:ext>
            </a:extLst>
          </p:cNvPr>
          <p:cNvSpPr>
            <a:spLocks noGrp="1"/>
          </p:cNvSpPr>
          <p:nvPr>
            <p:ph type="body" sz="quarter" idx="13"/>
          </p:nvPr>
        </p:nvSpPr>
        <p:spPr>
          <a:xfrm>
            <a:off x="461963" y="2846846"/>
            <a:ext cx="3438008" cy="370079"/>
          </a:xfrm>
        </p:spPr>
        <p:txBody>
          <a:bodyPr/>
          <a:lstStyle/>
          <a:p>
            <a:r>
              <a:rPr lang="en-US" sz="1800" dirty="0" smtClean="0"/>
              <a:t>wiegand4@Illinois.edu</a:t>
            </a:r>
            <a:endParaRPr lang="en-US" sz="1800" dirty="0"/>
          </a:p>
        </p:txBody>
      </p:sp>
      <p:sp>
        <p:nvSpPr>
          <p:cNvPr id="6" name="Footer Placeholder 5">
            <a:extLst>
              <a:ext uri="{FF2B5EF4-FFF2-40B4-BE49-F238E27FC236}">
                <a16:creationId xmlns="" xmlns:a16="http://schemas.microsoft.com/office/drawing/2014/main" id="{50F62A5E-AB99-AC41-BA5D-900B3F63997F}"/>
              </a:ext>
            </a:extLst>
          </p:cNvPr>
          <p:cNvSpPr>
            <a:spLocks noGrp="1"/>
          </p:cNvSpPr>
          <p:nvPr>
            <p:ph type="ftr" sz="quarter" idx="3"/>
          </p:nvPr>
        </p:nvSpPr>
        <p:spPr/>
        <p:txBody>
          <a:bodyPr/>
          <a:lstStyle/>
          <a:p>
            <a:pPr>
              <a:defRPr/>
            </a:pPr>
            <a:r>
              <a:rPr lang="en-US" sz="800" dirty="0">
                <a:solidFill>
                  <a:srgbClr val="7F7F7F"/>
                </a:solidFill>
              </a:rPr>
              <a:t>© 2018 SHL and/or its affiliates. All rights reserved.</a:t>
            </a:r>
            <a:endParaRPr lang="en-US" sz="800" dirty="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endParaRPr lang="en-US" sz="800" dirty="0">
              <a:solidFill>
                <a:srgbClr val="FFFFFF">
                  <a:lumMod val="50000"/>
                </a:srgbClr>
              </a:solidFill>
            </a:endParaRP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
        <p:nvSpPr>
          <p:cNvPr id="7" name="Text Placeholder 1">
            <a:extLst>
              <a:ext uri="{FF2B5EF4-FFF2-40B4-BE49-F238E27FC236}">
                <a16:creationId xmlns="" xmlns:a16="http://schemas.microsoft.com/office/drawing/2014/main" id="{E080B9D1-1665-CB49-B92A-FB09809652CA}"/>
              </a:ext>
            </a:extLst>
          </p:cNvPr>
          <p:cNvSpPr>
            <a:spLocks noGrp="1"/>
          </p:cNvSpPr>
          <p:nvPr>
            <p:ph type="body" sz="quarter" idx="11"/>
          </p:nvPr>
        </p:nvSpPr>
        <p:spPr>
          <a:xfrm>
            <a:off x="4613486" y="2058170"/>
            <a:ext cx="3438008" cy="343855"/>
          </a:xfrm>
        </p:spPr>
        <p:txBody>
          <a:bodyPr/>
          <a:lstStyle/>
          <a:p>
            <a:r>
              <a:rPr lang="en-US" sz="1800" dirty="0" smtClean="0"/>
              <a:t>Cory Kind</a:t>
            </a:r>
            <a:endParaRPr lang="en-US" sz="1800" dirty="0"/>
          </a:p>
        </p:txBody>
      </p:sp>
      <p:sp>
        <p:nvSpPr>
          <p:cNvPr id="8" name="Text Placeholder 2">
            <a:extLst>
              <a:ext uri="{FF2B5EF4-FFF2-40B4-BE49-F238E27FC236}">
                <a16:creationId xmlns="" xmlns:a16="http://schemas.microsoft.com/office/drawing/2014/main" id="{FDF21261-550C-7F4F-8F3C-3FAA906FD853}"/>
              </a:ext>
            </a:extLst>
          </p:cNvPr>
          <p:cNvSpPr>
            <a:spLocks noGrp="1"/>
          </p:cNvSpPr>
          <p:nvPr>
            <p:ph type="body" sz="quarter" idx="12"/>
          </p:nvPr>
        </p:nvSpPr>
        <p:spPr>
          <a:xfrm>
            <a:off x="4613486" y="2461472"/>
            <a:ext cx="3438008" cy="324190"/>
          </a:xfrm>
        </p:spPr>
        <p:txBody>
          <a:bodyPr/>
          <a:lstStyle/>
          <a:p>
            <a:r>
              <a:rPr lang="en-US" sz="1800" dirty="0" smtClean="0"/>
              <a:t>SHL</a:t>
            </a:r>
            <a:endParaRPr lang="en-US" sz="1800" dirty="0"/>
          </a:p>
        </p:txBody>
      </p:sp>
      <p:sp>
        <p:nvSpPr>
          <p:cNvPr id="9" name="Text Placeholder 3">
            <a:extLst>
              <a:ext uri="{FF2B5EF4-FFF2-40B4-BE49-F238E27FC236}">
                <a16:creationId xmlns="" xmlns:a16="http://schemas.microsoft.com/office/drawing/2014/main" id="{D17CE9E6-D932-D348-B90C-F0E72D0B587C}"/>
              </a:ext>
            </a:extLst>
          </p:cNvPr>
          <p:cNvSpPr>
            <a:spLocks noGrp="1"/>
          </p:cNvSpPr>
          <p:nvPr>
            <p:ph type="body" sz="quarter" idx="13"/>
          </p:nvPr>
        </p:nvSpPr>
        <p:spPr>
          <a:xfrm>
            <a:off x="4613486" y="2846846"/>
            <a:ext cx="3438008" cy="370079"/>
          </a:xfrm>
        </p:spPr>
        <p:txBody>
          <a:bodyPr/>
          <a:lstStyle/>
          <a:p>
            <a:r>
              <a:rPr lang="en-US" sz="1800" dirty="0" smtClean="0"/>
              <a:t>corykind@shl.com</a:t>
            </a:r>
            <a:endParaRPr lang="en-US" sz="1800" dirty="0"/>
          </a:p>
        </p:txBody>
      </p:sp>
    </p:spTree>
    <p:extLst>
      <p:ext uri="{BB962C8B-B14F-4D97-AF65-F5344CB8AC3E}">
        <p14:creationId xmlns:p14="http://schemas.microsoft.com/office/powerpoint/2010/main" val="3851470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Appendix</a:t>
            </a:r>
            <a:endParaRPr lang="en-US" dirty="0"/>
          </a:p>
        </p:txBody>
      </p:sp>
      <p:sp>
        <p:nvSpPr>
          <p:cNvPr id="6" name="Footer Placeholder 5"/>
          <p:cNvSpPr>
            <a:spLocks noGrp="1"/>
          </p:cNvSpPr>
          <p:nvPr>
            <p:ph type="ftr" sz="quarter" idx="3"/>
          </p:nvPr>
        </p:nvSpPr>
        <p:spPr/>
        <p:txBody>
          <a:bodyPr/>
          <a:lstStyle/>
          <a:p>
            <a:pPr>
              <a:defRPr/>
            </a:pPr>
            <a:r>
              <a:rPr lang="en-US" sz="800" dirty="0" smtClean="0">
                <a:solidFill>
                  <a:srgbClr val="7F7F7F"/>
                </a:solidFill>
              </a:rPr>
              <a:t>© 2018 SHL and/or its affiliates. All rights reserved.</a:t>
            </a:r>
            <a:endParaRPr lang="en-US" sz="800" dirty="0" smtClean="0">
              <a:solidFill>
                <a:srgbClr val="FFFFFF">
                  <a:lumMod val="50000"/>
                </a:srgbClr>
              </a:solidFill>
            </a:endParaRPr>
          </a:p>
          <a:p>
            <a:pPr>
              <a:lnSpc>
                <a:spcPct val="100000"/>
              </a:lnSpc>
              <a:spcBef>
                <a:spcPct val="0"/>
              </a:spcBef>
            </a:pPr>
            <a:r>
              <a:rPr lang="en-US" sz="800" dirty="0" smtClean="0">
                <a:solidFill>
                  <a:srgbClr val="FFFFFF">
                    <a:lumMod val="50000"/>
                  </a:srgbClr>
                </a:solidFill>
              </a:rPr>
              <a:t>Last modified: 19 April 2018</a:t>
            </a:r>
          </a:p>
          <a:p>
            <a:pPr>
              <a:lnSpc>
                <a:spcPct val="100000"/>
              </a:lnSpc>
              <a:spcBef>
                <a:spcPct val="0"/>
              </a:spcBef>
            </a:pPr>
            <a:r>
              <a:rPr lang="en-US" sz="800" b="1" dirty="0" smtClean="0">
                <a:solidFill>
                  <a:srgbClr val="FFFFFF">
                    <a:lumMod val="50000"/>
                  </a:srgbClr>
                </a:solidFill>
              </a:rPr>
              <a:t>RESTRICTED</a:t>
            </a:r>
            <a:endParaRPr lang="en-US" sz="800" dirty="0">
              <a:solidFill>
                <a:srgbClr val="FFFFFF">
                  <a:lumMod val="50000"/>
                </a:srgbClr>
              </a:solidFill>
            </a:endParaRPr>
          </a:p>
        </p:txBody>
      </p:sp>
    </p:spTree>
    <p:extLst>
      <p:ext uri="{BB962C8B-B14F-4D97-AF65-F5344CB8AC3E}">
        <p14:creationId xmlns:p14="http://schemas.microsoft.com/office/powerpoint/2010/main" val="22559559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Collecting Dyadic Data in MTurk (Overview)</a:t>
            </a:r>
          </a:p>
        </p:txBody>
      </p:sp>
      <p:sp>
        <p:nvSpPr>
          <p:cNvPr id="5" name="Content Placeholder 2"/>
          <p:cNvSpPr>
            <a:spLocks noGrp="1"/>
          </p:cNvSpPr>
          <p:nvPr>
            <p:ph idx="1"/>
          </p:nvPr>
        </p:nvSpPr>
        <p:spPr>
          <a:xfrm>
            <a:off x="457200" y="1368425"/>
            <a:ext cx="7589909" cy="4172402"/>
          </a:xfrm>
        </p:spPr>
        <p:txBody>
          <a:bodyPr>
            <a:normAutofit/>
          </a:bodyPr>
          <a:lstStyle/>
          <a:p>
            <a:pPr marL="514350" indent="-514350">
              <a:buFont typeface="+mj-lt"/>
              <a:buAutoNum type="arabicPeriod"/>
            </a:pPr>
            <a:r>
              <a:rPr lang="en-US" sz="1600" dirty="0"/>
              <a:t>Generate and save a random code in your survey.</a:t>
            </a:r>
          </a:p>
          <a:p>
            <a:pPr marL="514350" indent="-514350">
              <a:buFont typeface="+mj-lt"/>
              <a:buAutoNum type="arabicPeriod"/>
            </a:pPr>
            <a:r>
              <a:rPr lang="en-US" sz="1600" dirty="0"/>
              <a:t>Collect respondents’ dyad information (e.g., name and email address) and permission to contact the new dyad member.</a:t>
            </a:r>
          </a:p>
          <a:p>
            <a:pPr marL="514350" indent="-514350">
              <a:buFont typeface="+mj-lt"/>
              <a:buAutoNum type="arabicPeriod"/>
            </a:pPr>
            <a:r>
              <a:rPr lang="en-US" sz="1600" dirty="0"/>
              <a:t>Create an email notification including:</a:t>
            </a:r>
          </a:p>
          <a:p>
            <a:pPr marL="971550" lvl="1" indent="-514350">
              <a:buFont typeface="+mj-lt"/>
              <a:buAutoNum type="arabicPeriod"/>
            </a:pPr>
            <a:r>
              <a:rPr lang="en-US" sz="1600" dirty="0">
                <a:solidFill>
                  <a:schemeClr val="tx1">
                    <a:lumMod val="65000"/>
                    <a:lumOff val="35000"/>
                  </a:schemeClr>
                </a:solidFill>
              </a:rPr>
              <a:t>The random code from the original member survey</a:t>
            </a:r>
          </a:p>
          <a:p>
            <a:pPr marL="971550" lvl="1" indent="-514350">
              <a:buFont typeface="+mj-lt"/>
              <a:buAutoNum type="arabicPeriod"/>
            </a:pPr>
            <a:r>
              <a:rPr lang="en-US" sz="1600" dirty="0">
                <a:solidFill>
                  <a:schemeClr val="tx1">
                    <a:lumMod val="65000"/>
                    <a:lumOff val="35000"/>
                  </a:schemeClr>
                </a:solidFill>
              </a:rPr>
              <a:t>An invitation and link to complete your linked (additional/second) survey</a:t>
            </a:r>
          </a:p>
          <a:p>
            <a:pPr marL="514350" indent="-514350">
              <a:buFont typeface="+mj-lt"/>
              <a:buAutoNum type="arabicPeriod"/>
            </a:pPr>
            <a:r>
              <a:rPr lang="en-US" sz="1600" dirty="0"/>
              <a:t>Start the new dyad member’s survey by requiring respondents to enter the emailed code.  </a:t>
            </a:r>
          </a:p>
          <a:p>
            <a:pPr marL="514350" indent="-514350">
              <a:buFont typeface="+mj-lt"/>
              <a:buAutoNum type="arabicPeriod"/>
            </a:pPr>
            <a:r>
              <a:rPr lang="en-US" sz="1600" dirty="0"/>
              <a:t>Use the random code to link dyad responses in your data collection.</a:t>
            </a:r>
          </a:p>
          <a:p>
            <a:pPr marL="514350" indent="-514350">
              <a:buFont typeface="+mj-lt"/>
              <a:buAutoNum type="arabicPeriod"/>
            </a:pPr>
            <a:r>
              <a:rPr lang="en-US" sz="1600" dirty="0"/>
              <a:t>Consider offering a bonus to Workers whose dyad member completes their survey and/or directly paying the dyad member.</a:t>
            </a:r>
          </a:p>
        </p:txBody>
      </p:sp>
      <p:sp>
        <p:nvSpPr>
          <p:cNvPr id="6" name="TextBox 5"/>
          <p:cNvSpPr txBox="1"/>
          <p:nvPr/>
        </p:nvSpPr>
        <p:spPr>
          <a:xfrm>
            <a:off x="93518" y="5430214"/>
            <a:ext cx="8801100" cy="523220"/>
          </a:xfrm>
          <a:prstGeom prst="rect">
            <a:avLst/>
          </a:prstGeom>
          <a:noFill/>
        </p:spPr>
        <p:txBody>
          <a:bodyPr wrap="square" rtlCol="0">
            <a:spAutoFit/>
          </a:bodyPr>
          <a:lstStyle/>
          <a:p>
            <a:pPr algn="l"/>
            <a:r>
              <a:rPr lang="en-US" sz="1400" i="1" dirty="0">
                <a:solidFill>
                  <a:schemeClr val="tx1">
                    <a:lumMod val="65000"/>
                    <a:lumOff val="35000"/>
                  </a:schemeClr>
                </a:solidFill>
              </a:rPr>
              <a:t>Always operate within </a:t>
            </a:r>
            <a:r>
              <a:rPr lang="en-US" sz="1400" i="1" dirty="0" err="1">
                <a:solidFill>
                  <a:schemeClr val="tx1">
                    <a:lumMod val="65000"/>
                    <a:lumOff val="35000"/>
                  </a:schemeClr>
                </a:solidFill>
              </a:rPr>
              <a:t>MTurk’s</a:t>
            </a:r>
            <a:r>
              <a:rPr lang="en-US" sz="1400" i="1" dirty="0">
                <a:solidFill>
                  <a:schemeClr val="tx1">
                    <a:lumMod val="65000"/>
                    <a:lumOff val="35000"/>
                  </a:schemeClr>
                </a:solidFill>
              </a:rPr>
              <a:t> terms of service.</a:t>
            </a:r>
          </a:p>
          <a:p>
            <a:pPr algn="l"/>
            <a:r>
              <a:rPr lang="en-US" sz="1400" i="1" dirty="0">
                <a:solidFill>
                  <a:schemeClr val="tx1">
                    <a:lumMod val="65000"/>
                    <a:lumOff val="35000"/>
                  </a:schemeClr>
                </a:solidFill>
              </a:rPr>
              <a:t>For complete copy/paste instructions using </a:t>
            </a:r>
            <a:r>
              <a:rPr lang="en-US" sz="1400" b="1" i="1" dirty="0">
                <a:solidFill>
                  <a:schemeClr val="tx1">
                    <a:lumMod val="65000"/>
                    <a:lumOff val="35000"/>
                  </a:schemeClr>
                </a:solidFill>
              </a:rPr>
              <a:t>LimeSurvey</a:t>
            </a:r>
            <a:r>
              <a:rPr lang="en-US" sz="1400" i="1" dirty="0">
                <a:solidFill>
                  <a:schemeClr val="tx1">
                    <a:lumMod val="65000"/>
                    <a:lumOff val="35000"/>
                  </a:schemeClr>
                </a:solidFill>
              </a:rPr>
              <a:t> (open source), visit:  </a:t>
            </a:r>
            <a:r>
              <a:rPr lang="en-US" sz="1400" i="1" dirty="0">
                <a:solidFill>
                  <a:schemeClr val="tx1">
                    <a:lumMod val="65000"/>
                    <a:lumOff val="35000"/>
                  </a:schemeClr>
                </a:solidFill>
                <a:hlinkClick r:id="rId3"/>
              </a:rPr>
              <a:t>justinwiegand.com/blog/?p=440</a:t>
            </a:r>
            <a:endParaRPr lang="en-US" sz="1400" i="1" dirty="0">
              <a:solidFill>
                <a:schemeClr val="tx1">
                  <a:lumMod val="65000"/>
                  <a:lumOff val="35000"/>
                </a:schemeClr>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1812" y="4469374"/>
            <a:ext cx="638103" cy="638103"/>
          </a:xfrm>
          <a:prstGeom prst="rect">
            <a:avLst/>
          </a:prstGeom>
        </p:spPr>
      </p:pic>
    </p:spTree>
    <p:extLst>
      <p:ext uri="{BB962C8B-B14F-4D97-AF65-F5344CB8AC3E}">
        <p14:creationId xmlns:p14="http://schemas.microsoft.com/office/powerpoint/2010/main" val="997134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Email</a:t>
            </a:r>
          </a:p>
        </p:txBody>
      </p:sp>
      <p:pic>
        <p:nvPicPr>
          <p:cNvPr id="5" name="Picture 4"/>
          <p:cNvPicPr>
            <a:picLocks noChangeAspect="1"/>
          </p:cNvPicPr>
          <p:nvPr/>
        </p:nvPicPr>
        <p:blipFill>
          <a:blip r:embed="rId3"/>
          <a:stretch>
            <a:fillRect/>
          </a:stretch>
        </p:blipFill>
        <p:spPr>
          <a:xfrm>
            <a:off x="224825" y="2402006"/>
            <a:ext cx="8460387" cy="1844945"/>
          </a:xfrm>
          <a:prstGeom prst="rect">
            <a:avLst/>
          </a:prstGeom>
        </p:spPr>
      </p:pic>
    </p:spTree>
    <p:extLst>
      <p:ext uri="{BB962C8B-B14F-4D97-AF65-F5344CB8AC3E}">
        <p14:creationId xmlns:p14="http://schemas.microsoft.com/office/powerpoint/2010/main" val="388346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does it work?</a:t>
            </a:r>
          </a:p>
        </p:txBody>
      </p:sp>
      <p:cxnSp>
        <p:nvCxnSpPr>
          <p:cNvPr id="4" name="Straight Arrow Connector 3"/>
          <p:cNvCxnSpPr/>
          <p:nvPr/>
        </p:nvCxnSpPr>
        <p:spPr bwMode="auto">
          <a:xfrm>
            <a:off x="596900" y="3911600"/>
            <a:ext cx="7835900" cy="50800"/>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
        <p:nvSpPr>
          <p:cNvPr id="5" name="TextBox 4"/>
          <p:cNvSpPr txBox="1"/>
          <p:nvPr/>
        </p:nvSpPr>
        <p:spPr bwMode="auto">
          <a:xfrm>
            <a:off x="457200" y="3276600"/>
            <a:ext cx="1282700"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a:solidFill>
                  <a:schemeClr val="accent1"/>
                </a:solidFill>
              </a:rPr>
              <a:t>Timeline of a HIT</a:t>
            </a:r>
          </a:p>
        </p:txBody>
      </p:sp>
      <p:sp>
        <p:nvSpPr>
          <p:cNvPr id="6" name="TextBox 5"/>
          <p:cNvSpPr txBox="1"/>
          <p:nvPr/>
        </p:nvSpPr>
        <p:spPr bwMode="auto">
          <a:xfrm>
            <a:off x="3977084" y="1477392"/>
            <a:ext cx="1574800"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2400" dirty="0" smtClean="0">
                <a:solidFill>
                  <a:schemeClr val="accent2"/>
                </a:solidFill>
              </a:rPr>
              <a:t>Requester</a:t>
            </a:r>
          </a:p>
          <a:p>
            <a:r>
              <a:rPr lang="en-US" sz="2400" dirty="0" smtClean="0">
                <a:solidFill>
                  <a:schemeClr val="accent2"/>
                </a:solidFill>
              </a:rPr>
              <a:t>(you)</a:t>
            </a:r>
            <a:endParaRPr lang="en-US" sz="2400" dirty="0">
              <a:solidFill>
                <a:schemeClr val="accent2"/>
              </a:solidFill>
            </a:endParaRPr>
          </a:p>
        </p:txBody>
      </p:sp>
      <p:cxnSp>
        <p:nvCxnSpPr>
          <p:cNvPr id="7" name="Straight Arrow Connector 6"/>
          <p:cNvCxnSpPr/>
          <p:nvPr/>
        </p:nvCxnSpPr>
        <p:spPr bwMode="auto">
          <a:xfrm flipV="1">
            <a:off x="2201863" y="2837492"/>
            <a:ext cx="0" cy="1104900"/>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
        <p:nvSpPr>
          <p:cNvPr id="8" name="TextBox 7"/>
          <p:cNvSpPr txBox="1"/>
          <p:nvPr/>
        </p:nvSpPr>
        <p:spPr bwMode="auto">
          <a:xfrm>
            <a:off x="700881" y="1380863"/>
            <a:ext cx="3082925" cy="1415772"/>
          </a:xfrm>
          <a:prstGeom prst="rect">
            <a:avLst/>
          </a:prstGeom>
          <a:noFill/>
          <a:ln w="9525">
            <a:solidFill>
              <a:schemeClr val="tx1"/>
            </a:solidFill>
            <a:miter lim="800000"/>
            <a:headEnd/>
            <a:tailEnd/>
          </a:ln>
          <a:effectLst/>
        </p:spPr>
        <p:txBody>
          <a:bodyPr vert="horz" wrap="square" lIns="91440" tIns="91440" rIns="91440" bIns="91440" numCol="1" rtlCol="0" anchor="t" anchorCtr="0" compatLnSpc="1">
            <a:prstTxWarp prst="textNoShape">
              <a:avLst/>
            </a:prstTxWarp>
            <a:spAutoFit/>
          </a:bodyPr>
          <a:lstStyle/>
          <a:p>
            <a:r>
              <a:rPr lang="en-US" sz="1600" dirty="0">
                <a:solidFill>
                  <a:schemeClr val="tx1">
                    <a:lumMod val="65000"/>
                    <a:lumOff val="35000"/>
                  </a:schemeClr>
                </a:solidFill>
              </a:rPr>
              <a:t>Requester creates a HIT, specifying the task to be completed, the compensation, etc. and makes </a:t>
            </a:r>
            <a:r>
              <a:rPr lang="en-US" sz="1600" dirty="0" smtClean="0">
                <a:solidFill>
                  <a:schemeClr val="tx1">
                    <a:lumMod val="65000"/>
                    <a:lumOff val="35000"/>
                  </a:schemeClr>
                </a:solidFill>
              </a:rPr>
              <a:t>it available </a:t>
            </a:r>
            <a:r>
              <a:rPr lang="en-US" sz="1600" dirty="0">
                <a:solidFill>
                  <a:schemeClr val="tx1">
                    <a:lumMod val="65000"/>
                    <a:lumOff val="35000"/>
                  </a:schemeClr>
                </a:solidFill>
              </a:rPr>
              <a:t>on MTurk</a:t>
            </a:r>
          </a:p>
        </p:txBody>
      </p:sp>
      <p:sp>
        <p:nvSpPr>
          <p:cNvPr id="9" name="TextBox 8"/>
          <p:cNvSpPr txBox="1"/>
          <p:nvPr/>
        </p:nvSpPr>
        <p:spPr bwMode="auto">
          <a:xfrm>
            <a:off x="3783806" y="5976476"/>
            <a:ext cx="1574800"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2400" dirty="0">
                <a:solidFill>
                  <a:schemeClr val="accent2"/>
                </a:solidFill>
              </a:rPr>
              <a:t>Workers</a:t>
            </a:r>
          </a:p>
        </p:txBody>
      </p:sp>
      <p:cxnSp>
        <p:nvCxnSpPr>
          <p:cNvPr id="10" name="Straight Arrow Connector 9"/>
          <p:cNvCxnSpPr>
            <a:endCxn id="11" idx="0"/>
          </p:cNvCxnSpPr>
          <p:nvPr/>
        </p:nvCxnSpPr>
        <p:spPr bwMode="auto">
          <a:xfrm>
            <a:off x="3251627" y="3933105"/>
            <a:ext cx="0" cy="538616"/>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
        <p:nvSpPr>
          <p:cNvPr id="11" name="TextBox 10"/>
          <p:cNvSpPr txBox="1"/>
          <p:nvPr/>
        </p:nvSpPr>
        <p:spPr bwMode="auto">
          <a:xfrm>
            <a:off x="2064177" y="4471721"/>
            <a:ext cx="2374900" cy="1169551"/>
          </a:xfrm>
          <a:prstGeom prst="rect">
            <a:avLst/>
          </a:prstGeom>
          <a:noFill/>
          <a:ln w="9525">
            <a:solidFill>
              <a:schemeClr val="tx1"/>
            </a:solidFill>
            <a:miter lim="800000"/>
            <a:headEnd/>
            <a:tailEnd/>
          </a:ln>
          <a:effectLst/>
        </p:spPr>
        <p:txBody>
          <a:bodyPr vert="horz" wrap="square" lIns="91440" tIns="91440" rIns="91440" bIns="91440" numCol="1" rtlCol="0" anchor="t" anchorCtr="0" compatLnSpc="1">
            <a:prstTxWarp prst="textNoShape">
              <a:avLst/>
            </a:prstTxWarp>
            <a:spAutoFit/>
          </a:bodyPr>
          <a:lstStyle/>
          <a:p>
            <a:r>
              <a:rPr lang="en-US" sz="1600" dirty="0">
                <a:solidFill>
                  <a:schemeClr val="tx1">
                    <a:lumMod val="65000"/>
                    <a:lumOff val="35000"/>
                  </a:schemeClr>
                </a:solidFill>
              </a:rPr>
              <a:t>Workers log on to MTurk and “accept” HITs they want to complete</a:t>
            </a:r>
          </a:p>
        </p:txBody>
      </p:sp>
      <p:sp>
        <p:nvSpPr>
          <p:cNvPr id="12" name="TextBox 11"/>
          <p:cNvSpPr txBox="1"/>
          <p:nvPr/>
        </p:nvSpPr>
        <p:spPr bwMode="auto">
          <a:xfrm>
            <a:off x="5104605" y="4483974"/>
            <a:ext cx="2374900" cy="1169551"/>
          </a:xfrm>
          <a:prstGeom prst="rect">
            <a:avLst/>
          </a:prstGeom>
          <a:noFill/>
          <a:ln w="9525">
            <a:solidFill>
              <a:schemeClr val="tx1"/>
            </a:solidFill>
            <a:miter lim="800000"/>
            <a:headEnd/>
            <a:tailEnd/>
          </a:ln>
          <a:effectLst/>
        </p:spPr>
        <p:txBody>
          <a:bodyPr vert="horz" wrap="square" lIns="91440" tIns="91440" rIns="91440" bIns="91440" numCol="1" rtlCol="0" anchor="t" anchorCtr="0" compatLnSpc="1">
            <a:prstTxWarp prst="textNoShape">
              <a:avLst/>
            </a:prstTxWarp>
            <a:spAutoFit/>
          </a:bodyPr>
          <a:lstStyle/>
          <a:p>
            <a:r>
              <a:rPr lang="en-US" sz="1600" dirty="0">
                <a:solidFill>
                  <a:schemeClr val="tx1">
                    <a:lumMod val="65000"/>
                    <a:lumOff val="35000"/>
                  </a:schemeClr>
                </a:solidFill>
              </a:rPr>
              <a:t>Within the time allotted, the workers complete the HIT and “submit” it back to the requester.</a:t>
            </a:r>
          </a:p>
        </p:txBody>
      </p:sp>
      <p:cxnSp>
        <p:nvCxnSpPr>
          <p:cNvPr id="13" name="Straight Arrow Connector 12"/>
          <p:cNvCxnSpPr/>
          <p:nvPr/>
        </p:nvCxnSpPr>
        <p:spPr bwMode="auto">
          <a:xfrm flipV="1">
            <a:off x="7221537" y="2853846"/>
            <a:ext cx="0" cy="1104900"/>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
        <p:nvSpPr>
          <p:cNvPr id="14" name="TextBox 13"/>
          <p:cNvSpPr txBox="1"/>
          <p:nvPr/>
        </p:nvSpPr>
        <p:spPr bwMode="auto">
          <a:xfrm>
            <a:off x="5745162" y="943416"/>
            <a:ext cx="2940050" cy="1908215"/>
          </a:xfrm>
          <a:prstGeom prst="rect">
            <a:avLst/>
          </a:prstGeom>
          <a:noFill/>
          <a:ln w="9525">
            <a:solidFill>
              <a:schemeClr val="tx1"/>
            </a:solidFill>
            <a:miter lim="800000"/>
            <a:headEnd/>
            <a:tailEnd/>
          </a:ln>
          <a:effectLst/>
        </p:spPr>
        <p:txBody>
          <a:bodyPr vert="horz" wrap="square" lIns="91440" tIns="91440" rIns="91440" bIns="91440" numCol="1" rtlCol="0" anchor="t" anchorCtr="0" compatLnSpc="1">
            <a:prstTxWarp prst="textNoShape">
              <a:avLst/>
            </a:prstTxWarp>
            <a:spAutoFit/>
          </a:bodyPr>
          <a:lstStyle/>
          <a:p>
            <a:r>
              <a:rPr lang="en-US" sz="1600" dirty="0">
                <a:solidFill>
                  <a:schemeClr val="tx1">
                    <a:lumMod val="65000"/>
                    <a:lumOff val="35000"/>
                  </a:schemeClr>
                </a:solidFill>
              </a:rPr>
              <a:t>Requester reviews the submitted HITs and decides if they are completed properly. Any HITs that are not “Rejected” within </a:t>
            </a:r>
            <a:r>
              <a:rPr lang="en-US" sz="1600" dirty="0" smtClean="0">
                <a:solidFill>
                  <a:schemeClr val="tx1">
                    <a:lumMod val="65000"/>
                    <a:lumOff val="35000"/>
                  </a:schemeClr>
                </a:solidFill>
              </a:rPr>
              <a:t>some time limit are </a:t>
            </a:r>
            <a:r>
              <a:rPr lang="en-US" sz="1600" dirty="0">
                <a:solidFill>
                  <a:schemeClr val="tx1">
                    <a:lumMod val="65000"/>
                    <a:lumOff val="35000"/>
                  </a:schemeClr>
                </a:solidFill>
              </a:rPr>
              <a:t>automatically “Approved”. </a:t>
            </a:r>
          </a:p>
        </p:txBody>
      </p:sp>
      <p:pic>
        <p:nvPicPr>
          <p:cNvPr id="15" name="Picture 14"/>
          <p:cNvPicPr>
            <a:picLocks noChangeAspect="1"/>
          </p:cNvPicPr>
          <p:nvPr/>
        </p:nvPicPr>
        <p:blipFill>
          <a:blip r:embed="rId3"/>
          <a:stretch>
            <a:fillRect/>
          </a:stretch>
        </p:blipFill>
        <p:spPr>
          <a:xfrm>
            <a:off x="4044980" y="5331092"/>
            <a:ext cx="1052452" cy="660763"/>
          </a:xfrm>
          <a:prstGeom prst="rect">
            <a:avLst/>
          </a:prstGeom>
        </p:spPr>
      </p:pic>
      <p:cxnSp>
        <p:nvCxnSpPr>
          <p:cNvPr id="17" name="Straight Arrow Connector 16"/>
          <p:cNvCxnSpPr/>
          <p:nvPr/>
        </p:nvCxnSpPr>
        <p:spPr bwMode="auto">
          <a:xfrm>
            <a:off x="6292055" y="3945358"/>
            <a:ext cx="0" cy="538616"/>
          </a:xfrm>
          <a:prstGeom prst="straightConnector1">
            <a:avLst/>
          </a:prstGeom>
          <a:noFill/>
          <a:ln w="127" cap="flat" cmpd="sng" algn="ctr">
            <a:solidFill>
              <a:schemeClr val="tx1">
                <a:lumMod val="65000"/>
                <a:lumOff val="35000"/>
              </a:schemeClr>
            </a:solidFill>
            <a:prstDash val="solid"/>
            <a:round/>
            <a:headEnd type="none" w="med" len="med"/>
            <a:tailEnd type="triangle"/>
          </a:ln>
          <a:effectLst/>
        </p:spPr>
      </p:cxnSp>
    </p:spTree>
    <p:extLst>
      <p:ext uri="{BB962C8B-B14F-4D97-AF65-F5344CB8AC3E}">
        <p14:creationId xmlns:p14="http://schemas.microsoft.com/office/powerpoint/2010/main" val="2430242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1963" y="1355634"/>
            <a:ext cx="8040592" cy="4139233"/>
          </a:xfrm>
        </p:spPr>
        <p:txBody>
          <a:bodyPr/>
          <a:lstStyle/>
          <a:p>
            <a:r>
              <a:rPr lang="en-US" sz="1800" dirty="0" smtClean="0"/>
              <a:t>MTurk can be very </a:t>
            </a:r>
            <a:r>
              <a:rPr lang="en-US" sz="1800" b="1" dirty="0" smtClean="0">
                <a:solidFill>
                  <a:schemeClr val="accent1"/>
                </a:solidFill>
              </a:rPr>
              <a:t>valuable</a:t>
            </a:r>
            <a:r>
              <a:rPr lang="en-US" sz="1800" dirty="0" smtClean="0">
                <a:solidFill>
                  <a:schemeClr val="accent1"/>
                </a:solidFill>
              </a:rPr>
              <a:t> </a:t>
            </a:r>
            <a:r>
              <a:rPr lang="en-US" sz="1800" dirty="0" smtClean="0"/>
              <a:t>for researchers. </a:t>
            </a:r>
          </a:p>
          <a:p>
            <a:endParaRPr lang="en-US" sz="1800" dirty="0"/>
          </a:p>
          <a:p>
            <a:r>
              <a:rPr lang="en-US" sz="1800" dirty="0" smtClean="0"/>
              <a:t>However, data collection can be </a:t>
            </a:r>
            <a:r>
              <a:rPr lang="en-US" sz="1800" b="1" dirty="0" smtClean="0">
                <a:solidFill>
                  <a:schemeClr val="accent1"/>
                </a:solidFill>
              </a:rPr>
              <a:t>laborious and repetitive</a:t>
            </a:r>
            <a:r>
              <a:rPr lang="en-US" sz="1800" dirty="0" smtClean="0"/>
              <a:t>, particularly for certain use cases (contacting workers, assigning bonuses, managing qualifications).</a:t>
            </a:r>
          </a:p>
          <a:p>
            <a:endParaRPr lang="en-US" sz="1800" dirty="0" smtClean="0"/>
          </a:p>
          <a:p>
            <a:r>
              <a:rPr lang="en-US" sz="1800" dirty="0" smtClean="0"/>
              <a:t>Using the API (through R or </a:t>
            </a:r>
            <a:r>
              <a:rPr lang="en-US" sz="1800" dirty="0" err="1" smtClean="0"/>
              <a:t>TurkPrime</a:t>
            </a:r>
            <a:r>
              <a:rPr lang="en-US" sz="1800" dirty="0" smtClean="0"/>
              <a:t>) can mean </a:t>
            </a:r>
            <a:r>
              <a:rPr lang="en-US" sz="1800" b="1" dirty="0" smtClean="0">
                <a:solidFill>
                  <a:schemeClr val="accent1"/>
                </a:solidFill>
              </a:rPr>
              <a:t>less repetitive </a:t>
            </a:r>
            <a:r>
              <a:rPr lang="en-US" sz="1800" dirty="0" smtClean="0"/>
              <a:t>work for researchers, </a:t>
            </a:r>
            <a:r>
              <a:rPr lang="en-US" sz="1800" b="1" dirty="0" smtClean="0">
                <a:solidFill>
                  <a:schemeClr val="accent1"/>
                </a:solidFill>
              </a:rPr>
              <a:t>faster payments </a:t>
            </a:r>
            <a:r>
              <a:rPr lang="en-US" sz="1800" dirty="0" smtClean="0"/>
              <a:t>for respondents, and is </a:t>
            </a:r>
            <a:r>
              <a:rPr lang="en-US" sz="1800" b="1" dirty="0" smtClean="0">
                <a:solidFill>
                  <a:schemeClr val="accent1"/>
                </a:solidFill>
              </a:rPr>
              <a:t>cheaper</a:t>
            </a:r>
            <a:r>
              <a:rPr lang="en-US" sz="1800" b="1" dirty="0" smtClean="0"/>
              <a:t> </a:t>
            </a:r>
            <a:r>
              <a:rPr lang="en-US" sz="1800" dirty="0" smtClean="0"/>
              <a:t>to complete overall. Win-win!</a:t>
            </a:r>
            <a:endParaRPr lang="en-US" sz="1800" dirty="0"/>
          </a:p>
        </p:txBody>
      </p:sp>
      <p:sp>
        <p:nvSpPr>
          <p:cNvPr id="4" name="Title 3"/>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337294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“Artificial </a:t>
            </a:r>
            <a:r>
              <a:rPr lang="en-GB" dirty="0" err="1"/>
              <a:t>Artificial</a:t>
            </a:r>
            <a:r>
              <a:rPr lang="en-GB" dirty="0"/>
              <a:t> Intelligence”</a:t>
            </a:r>
          </a:p>
        </p:txBody>
      </p:sp>
      <p:pic>
        <p:nvPicPr>
          <p:cNvPr id="5" name="Picture 4"/>
          <p:cNvPicPr>
            <a:picLocks noChangeAspect="1"/>
          </p:cNvPicPr>
          <p:nvPr/>
        </p:nvPicPr>
        <p:blipFill>
          <a:blip r:embed="rId3"/>
          <a:stretch>
            <a:fillRect/>
          </a:stretch>
        </p:blipFill>
        <p:spPr>
          <a:xfrm>
            <a:off x="457200" y="1574222"/>
            <a:ext cx="5185064" cy="4058259"/>
          </a:xfrm>
          <a:prstGeom prst="rect">
            <a:avLst/>
          </a:prstGeom>
        </p:spPr>
      </p:pic>
      <p:sp>
        <p:nvSpPr>
          <p:cNvPr id="7" name="TextBox 6"/>
          <p:cNvSpPr txBox="1"/>
          <p:nvPr/>
        </p:nvSpPr>
        <p:spPr bwMode="auto">
          <a:xfrm>
            <a:off x="5882202" y="2034758"/>
            <a:ext cx="2803010" cy="193899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dirty="0">
                <a:solidFill>
                  <a:schemeClr val="tx1">
                    <a:lumMod val="65000"/>
                    <a:lumOff val="35000"/>
                  </a:schemeClr>
                </a:solidFill>
              </a:rPr>
              <a:t>Based on the “Automaton Chess Player” exhibited in Europe and the Americas in late 18</a:t>
            </a:r>
            <a:r>
              <a:rPr lang="en-US" baseline="30000" dirty="0">
                <a:solidFill>
                  <a:schemeClr val="tx1">
                    <a:lumMod val="65000"/>
                    <a:lumOff val="35000"/>
                  </a:schemeClr>
                </a:solidFill>
              </a:rPr>
              <a:t>th</a:t>
            </a:r>
            <a:r>
              <a:rPr lang="en-US" dirty="0">
                <a:solidFill>
                  <a:schemeClr val="tx1">
                    <a:lumMod val="65000"/>
                    <a:lumOff val="35000"/>
                  </a:schemeClr>
                </a:solidFill>
              </a:rPr>
              <a:t> century</a:t>
            </a:r>
          </a:p>
          <a:p>
            <a:pPr algn="l"/>
            <a:endParaRPr lang="en-US" dirty="0">
              <a:solidFill>
                <a:schemeClr val="tx1">
                  <a:lumMod val="65000"/>
                  <a:lumOff val="35000"/>
                </a:schemeClr>
              </a:solidFill>
            </a:endParaRPr>
          </a:p>
          <a:p>
            <a:pPr algn="l"/>
            <a:r>
              <a:rPr lang="en-US" dirty="0">
                <a:solidFill>
                  <a:schemeClr val="tx1">
                    <a:lumMod val="65000"/>
                    <a:lumOff val="35000"/>
                  </a:schemeClr>
                </a:solidFill>
              </a:rPr>
              <a:t>“Technological marvel”… powered by </a:t>
            </a:r>
            <a:r>
              <a:rPr lang="en-US" dirty="0" smtClean="0">
                <a:solidFill>
                  <a:schemeClr val="tx1">
                    <a:lumMod val="65000"/>
                    <a:lumOff val="35000"/>
                  </a:schemeClr>
                </a:solidFill>
              </a:rPr>
              <a:t>humans.</a:t>
            </a:r>
            <a:endParaRPr lang="en-US" dirty="0">
              <a:solidFill>
                <a:schemeClr val="tx1">
                  <a:lumMod val="65000"/>
                  <a:lumOff val="35000"/>
                </a:schemeClr>
              </a:solidFill>
            </a:endParaRPr>
          </a:p>
        </p:txBody>
      </p:sp>
    </p:spTree>
    <p:extLst>
      <p:ext uri="{BB962C8B-B14F-4D97-AF65-F5344CB8AC3E}">
        <p14:creationId xmlns:p14="http://schemas.microsoft.com/office/powerpoint/2010/main" val="323669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MTurk Today</a:t>
            </a:r>
          </a:p>
        </p:txBody>
      </p:sp>
      <p:pic>
        <p:nvPicPr>
          <p:cNvPr id="22" name="Picture 2" descr="http://pix-media.s3.amazonaws.com/blog/835/faces_of_mechanical_turk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83634"/>
            <a:ext cx="7476186" cy="45808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bwMode="auto">
          <a:xfrm>
            <a:off x="457200" y="5734671"/>
            <a:ext cx="7070501"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a:solidFill>
                  <a:schemeClr val="tx1">
                    <a:lumMod val="65000"/>
                    <a:lumOff val="35000"/>
                  </a:schemeClr>
                </a:solidFill>
              </a:rPr>
              <a:t>Source: http://waxy.org/2008/11/the_faces_of_mechanical_turk/</a:t>
            </a:r>
          </a:p>
        </p:txBody>
      </p:sp>
    </p:spTree>
    <p:extLst>
      <p:ext uri="{BB962C8B-B14F-4D97-AF65-F5344CB8AC3E}">
        <p14:creationId xmlns:p14="http://schemas.microsoft.com/office/powerpoint/2010/main" val="38609237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EB Corporate PPT Template">
  <a:themeElements>
    <a:clrScheme name="SHL Color">
      <a:dk1>
        <a:srgbClr val="000000"/>
      </a:dk1>
      <a:lt1>
        <a:srgbClr val="FFFFFF"/>
      </a:lt1>
      <a:dk2>
        <a:srgbClr val="5B6770"/>
      </a:dk2>
      <a:lt2>
        <a:srgbClr val="E4DFDA"/>
      </a:lt2>
      <a:accent1>
        <a:srgbClr val="78D64B"/>
      </a:accent1>
      <a:accent2>
        <a:srgbClr val="00B2E3"/>
      </a:accent2>
      <a:accent3>
        <a:srgbClr val="006071"/>
      </a:accent3>
      <a:accent4>
        <a:srgbClr val="3BD3AE"/>
      </a:accent4>
      <a:accent5>
        <a:srgbClr val="655DC6"/>
      </a:accent5>
      <a:accent6>
        <a:srgbClr val="F5A800"/>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vert="horz" wrap="square" lIns="0" tIns="0" rIns="0" bIns="0" numCol="1" rtlCol="0" anchor="t" anchorCtr="0" compatLnSpc="1">
        <a:prstTxWarp prst="textNoShape">
          <a:avLst/>
        </a:prstTxWarp>
        <a:spAutoFit/>
      </a:bodyPr>
      <a:lstStyle>
        <a:defPPr algn="l">
          <a:defRPr dirty="0" err="1" smtClean="0"/>
        </a:defPPr>
      </a:lstStyle>
    </a:txDef>
  </a:objectDefaults>
  <a:extraClrSchemeLst>
    <a:extraClrScheme>
      <a:clrScheme name="Office Theme 1">
        <a:dk1>
          <a:srgbClr val="262626"/>
        </a:dk1>
        <a:lt1>
          <a:srgbClr val="FFFFFF"/>
        </a:lt1>
        <a:dk2>
          <a:srgbClr val="4A1863"/>
        </a:dk2>
        <a:lt2>
          <a:srgbClr val="E6007E"/>
        </a:lt2>
        <a:accent1>
          <a:srgbClr val="F07F13"/>
        </a:accent1>
        <a:accent2>
          <a:srgbClr val="A6A3D1"/>
        </a:accent2>
        <a:accent3>
          <a:srgbClr val="FFFFFF"/>
        </a:accent3>
        <a:accent4>
          <a:srgbClr val="1F1F1F"/>
        </a:accent4>
        <a:accent5>
          <a:srgbClr val="F6C0AA"/>
        </a:accent5>
        <a:accent6>
          <a:srgbClr val="9693BD"/>
        </a:accent6>
        <a:hlink>
          <a:srgbClr val="00ACC9"/>
        </a:hlink>
        <a:folHlink>
          <a:srgbClr val="D5DB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A4269394864B46A1B2B86F52AA6C59" ma:contentTypeVersion="0" ma:contentTypeDescription="Create a new document." ma:contentTypeScope="" ma:versionID="66883805a52b296a9f1754796ed26e5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0F99E-D0D0-4630-A452-8AD294B0E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D1EA56-D53F-4268-99CA-86FA40E3274A}">
  <ds:schemaRefs>
    <ds:schemaRef ds:uri="http://schemas.microsoft.com/sharepoint/v3/contenttype/forms"/>
  </ds:schemaRefs>
</ds:datastoreItem>
</file>

<file path=customXml/itemProps3.xml><?xml version="1.0" encoding="utf-8"?>
<ds:datastoreItem xmlns:ds="http://schemas.openxmlformats.org/officeDocument/2006/customXml" ds:itemID="{8E2BB140-B780-44C0-A8AF-0E7CA335375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CEB Corporate PPT Template_TA Pitch Deck.potx</Template>
  <TotalTime>5157</TotalTime>
  <Words>3870</Words>
  <Application>Microsoft Office PowerPoint</Application>
  <PresentationFormat>On-screen Show (4:3)</PresentationFormat>
  <Paragraphs>475</Paragraphs>
  <Slides>55</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Georgia</vt:lpstr>
      <vt:lpstr>Lucida Grande</vt:lpstr>
      <vt:lpstr>Wingdings</vt:lpstr>
      <vt:lpstr>CEB Corporate PPT Template</vt:lpstr>
      <vt:lpstr>PowerPoint Presentation</vt:lpstr>
      <vt:lpstr>Roadmap</vt:lpstr>
      <vt:lpstr> Today’s Session</vt:lpstr>
      <vt:lpstr>What is your background with MTurk?</vt:lpstr>
      <vt:lpstr>What is Mechanical Turk?</vt:lpstr>
      <vt:lpstr>How does it work?</vt:lpstr>
      <vt:lpstr>Motivation</vt:lpstr>
      <vt:lpstr>“Artificial Artificial Intelligence”</vt:lpstr>
      <vt:lpstr>MTurk Today</vt:lpstr>
      <vt:lpstr>PowerPoint Presentation</vt:lpstr>
      <vt:lpstr>Key Definitions</vt:lpstr>
      <vt:lpstr>API Basics</vt:lpstr>
      <vt:lpstr>PowerPoint Presentation</vt:lpstr>
      <vt:lpstr>Getting Set Up with AWS</vt:lpstr>
      <vt:lpstr>Design a HIT in MTurk</vt:lpstr>
      <vt:lpstr>Create a HIT</vt:lpstr>
      <vt:lpstr>Check Status</vt:lpstr>
      <vt:lpstr>Download Responses</vt:lpstr>
      <vt:lpstr>Approve or Reject Assignments</vt:lpstr>
      <vt:lpstr>Contact and/or Qualify Workers</vt:lpstr>
      <vt:lpstr>Example MTurk Commands</vt:lpstr>
      <vt:lpstr>PowerPoint Presentation</vt:lpstr>
      <vt:lpstr>TurkPrime Example Agenda</vt:lpstr>
      <vt:lpstr>PowerPoint Presentation</vt:lpstr>
      <vt:lpstr>Adding MTurk Account and Amazon API Keys to TurkPrime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Micro/Hyper-Batching</vt:lpstr>
      <vt:lpstr>Micro/Hyper-Batching Cost Comparison</vt:lpstr>
      <vt:lpstr>PowerPoint Presentation</vt:lpstr>
      <vt:lpstr>PowerPoint Presentation</vt:lpstr>
      <vt:lpstr>PowerPoint Presentation</vt:lpstr>
      <vt:lpstr>Longitudinal Data Collection Issues</vt:lpstr>
      <vt:lpstr>Longitudinal Data Collection Issues</vt:lpstr>
      <vt:lpstr>Form for Notifying Workers</vt:lpstr>
      <vt:lpstr>Motivation</vt:lpstr>
      <vt:lpstr>PowerPoint Presentation</vt:lpstr>
      <vt:lpstr>Why Be a Good Requester</vt:lpstr>
      <vt:lpstr>How to Keep Workers Happy</vt:lpstr>
      <vt:lpstr>Keeping Workers Happy</vt:lpstr>
      <vt:lpstr>TurkOpticon</vt:lpstr>
      <vt:lpstr>PowerPoint Presentation</vt:lpstr>
      <vt:lpstr>Linked Resources</vt:lpstr>
      <vt:lpstr>PowerPoint Presentation</vt:lpstr>
      <vt:lpstr>PowerPoint Presentation</vt:lpstr>
      <vt:lpstr>Collecting Dyadic Data in MTurk (Overview)</vt:lpstr>
      <vt:lpstr>Example Email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Dyundi, Vivek</dc:creator>
  <cp:lastModifiedBy>Kind, Cory</cp:lastModifiedBy>
  <cp:revision>820</cp:revision>
  <cp:lastPrinted>2017-05-25T18:35:36Z</cp:lastPrinted>
  <dcterms:created xsi:type="dcterms:W3CDTF">2018-03-25T13:25:29Z</dcterms:created>
  <dcterms:modified xsi:type="dcterms:W3CDTF">2018-04-21T03:27:03Z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0x01010041A4269394864B46A1B2B86F52AA6C59</vt:lpwstr>
  </property>
  <property fmtid="{D5CDD505-2E9C-101B-9397-08002B2CF9AE}" pid="3" name="_dlc_DocIdItemGuid">
    <vt:lpwstr>b0995fae-f595-4fc1-8d52-01c53cdc800a</vt:lpwstr>
  </property>
  <property fmtid="{D5CDD505-2E9C-101B-9397-08002B2CF9AE}" pid="4" name="Language">
    <vt:lpwstr>1;#US English|9d677870-f511-4071-ab1b-ca1eb5157a5e</vt:lpwstr>
  </property>
  <property fmtid="{D5CDD505-2E9C-101B-9397-08002B2CF9AE}" pid="5" name="Collateral Type">
    <vt:lpwstr>6;#Pitch Decks and Presentations|7c6fd26f-7f5d-4ed3-92ef-debf8b96aed4</vt:lpwstr>
  </property>
  <property fmtid="{D5CDD505-2E9C-101B-9397-08002B2CF9AE}" pid="6" name="Sales Cycle">
    <vt:lpwstr>7;#2) Engage|9025ac05-3f2a-4a1e-9519-751bcbe2e429</vt:lpwstr>
  </property>
</Properties>
</file>