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7" r:id="rId8"/>
    <p:sldId id="263" r:id="rId9"/>
    <p:sldId id="258" r:id="rId10"/>
    <p:sldId id="265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882E5-1108-4D4D-AFCF-27FB39EC6445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0A4E12-85B2-4711-A582-17F349996952}">
      <dgm:prSet phldrT="[Text]"/>
      <dgm:spPr/>
      <dgm:t>
        <a:bodyPr/>
        <a:lstStyle/>
        <a:p>
          <a:r>
            <a:rPr lang="en-US" dirty="0" smtClean="0"/>
            <a:t>Passion</a:t>
          </a:r>
          <a:endParaRPr lang="en-US" dirty="0"/>
        </a:p>
      </dgm:t>
    </dgm:pt>
    <dgm:pt modelId="{45B68C4F-C498-498E-907F-B0CBFABDD902}" type="parTrans" cxnId="{AC1CCB0C-73A0-436F-B540-1420C7585E1B}">
      <dgm:prSet/>
      <dgm:spPr/>
      <dgm:t>
        <a:bodyPr/>
        <a:lstStyle/>
        <a:p>
          <a:endParaRPr lang="en-US"/>
        </a:p>
      </dgm:t>
    </dgm:pt>
    <dgm:pt modelId="{C5017EBC-4A4A-4571-B67A-212F81EA740E}" type="sibTrans" cxnId="{AC1CCB0C-73A0-436F-B540-1420C7585E1B}">
      <dgm:prSet/>
      <dgm:spPr/>
      <dgm:t>
        <a:bodyPr/>
        <a:lstStyle/>
        <a:p>
          <a:endParaRPr lang="en-US"/>
        </a:p>
      </dgm:t>
    </dgm:pt>
    <dgm:pt modelId="{6B0B6D90-F79A-4555-BC0A-1A56367E0D3A}">
      <dgm:prSet phldrT="[Text]"/>
      <dgm:spPr/>
      <dgm:t>
        <a:bodyPr/>
        <a:lstStyle/>
        <a:p>
          <a:r>
            <a:rPr lang="en-US" dirty="0" smtClean="0"/>
            <a:t>Unique ability</a:t>
          </a:r>
          <a:endParaRPr lang="en-US" dirty="0"/>
        </a:p>
      </dgm:t>
    </dgm:pt>
    <dgm:pt modelId="{6B233BE5-D961-422D-9631-011F741909B5}" type="parTrans" cxnId="{48DB9D68-4282-4A3C-ABC3-D4E2A7DC09F1}">
      <dgm:prSet/>
      <dgm:spPr/>
      <dgm:t>
        <a:bodyPr/>
        <a:lstStyle/>
        <a:p>
          <a:endParaRPr lang="en-US"/>
        </a:p>
      </dgm:t>
    </dgm:pt>
    <dgm:pt modelId="{C55F1B7A-44F1-477E-B951-7F174A721FA6}" type="sibTrans" cxnId="{48DB9D68-4282-4A3C-ABC3-D4E2A7DC09F1}">
      <dgm:prSet/>
      <dgm:spPr/>
      <dgm:t>
        <a:bodyPr/>
        <a:lstStyle/>
        <a:p>
          <a:endParaRPr lang="en-US"/>
        </a:p>
      </dgm:t>
    </dgm:pt>
    <dgm:pt modelId="{B7688916-BF98-4BF2-83FD-F001FC111DE4}">
      <dgm:prSet phldrT="[Text]"/>
      <dgm:spPr/>
      <dgm:t>
        <a:bodyPr/>
        <a:lstStyle/>
        <a:p>
          <a:r>
            <a:rPr lang="en-US" dirty="0" smtClean="0"/>
            <a:t>Supply / demand</a:t>
          </a:r>
          <a:endParaRPr lang="en-US" dirty="0"/>
        </a:p>
      </dgm:t>
    </dgm:pt>
    <dgm:pt modelId="{20484707-2A49-445C-ACEE-0D69311F4477}" type="parTrans" cxnId="{362938CA-BA1D-43F3-92EC-673A4EA7536C}">
      <dgm:prSet/>
      <dgm:spPr/>
      <dgm:t>
        <a:bodyPr/>
        <a:lstStyle/>
        <a:p>
          <a:endParaRPr lang="en-US"/>
        </a:p>
      </dgm:t>
    </dgm:pt>
    <dgm:pt modelId="{651ACF72-5D76-45C4-A2EE-4FCAF0F95D62}" type="sibTrans" cxnId="{362938CA-BA1D-43F3-92EC-673A4EA7536C}">
      <dgm:prSet/>
      <dgm:spPr/>
      <dgm:t>
        <a:bodyPr/>
        <a:lstStyle/>
        <a:p>
          <a:endParaRPr lang="en-US"/>
        </a:p>
      </dgm:t>
    </dgm:pt>
    <dgm:pt modelId="{293B6902-8B20-4786-96F6-5B0DEE76B53A}" type="pres">
      <dgm:prSet presAssocID="{A74882E5-1108-4D4D-AFCF-27FB39EC644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51C561-0CF0-4E26-B4D9-49708D3660B6}" type="pres">
      <dgm:prSet presAssocID="{A74882E5-1108-4D4D-AFCF-27FB39EC6445}" presName="cycle" presStyleCnt="0"/>
      <dgm:spPr/>
    </dgm:pt>
    <dgm:pt modelId="{2142D624-5764-4091-AF8C-F1E65E1FD4D8}" type="pres">
      <dgm:prSet presAssocID="{760A4E12-85B2-4711-A582-17F349996952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60582-7EF0-41D9-9EB0-269D2E4B1CF1}" type="pres">
      <dgm:prSet presAssocID="{C5017EBC-4A4A-4571-B67A-212F81EA740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0B47762-5BE8-4E6B-9314-180C0C2D754F}" type="pres">
      <dgm:prSet presAssocID="{6B0B6D90-F79A-4555-BC0A-1A56367E0D3A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877B7-1F75-430B-B009-D8BCB881C37C}" type="pres">
      <dgm:prSet presAssocID="{B7688916-BF98-4BF2-83FD-F001FC111DE4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DDFB4-FD04-4237-927C-F866796B4C21}" type="presOf" srcId="{6B0B6D90-F79A-4555-BC0A-1A56367E0D3A}" destId="{60B47762-5BE8-4E6B-9314-180C0C2D754F}" srcOrd="0" destOrd="0" presId="urn:microsoft.com/office/officeart/2005/8/layout/cycle3"/>
    <dgm:cxn modelId="{AC1CCB0C-73A0-436F-B540-1420C7585E1B}" srcId="{A74882E5-1108-4D4D-AFCF-27FB39EC6445}" destId="{760A4E12-85B2-4711-A582-17F349996952}" srcOrd="0" destOrd="0" parTransId="{45B68C4F-C498-498E-907F-B0CBFABDD902}" sibTransId="{C5017EBC-4A4A-4571-B67A-212F81EA740E}"/>
    <dgm:cxn modelId="{B9A4C0D5-185F-4308-A0AB-4DAE8F8A3BBC}" type="presOf" srcId="{C5017EBC-4A4A-4571-B67A-212F81EA740E}" destId="{1B860582-7EF0-41D9-9EB0-269D2E4B1CF1}" srcOrd="0" destOrd="0" presId="urn:microsoft.com/office/officeart/2005/8/layout/cycle3"/>
    <dgm:cxn modelId="{4CC7A27E-5877-4A57-A5B8-63C844F2F9B7}" type="presOf" srcId="{760A4E12-85B2-4711-A582-17F349996952}" destId="{2142D624-5764-4091-AF8C-F1E65E1FD4D8}" srcOrd="0" destOrd="0" presId="urn:microsoft.com/office/officeart/2005/8/layout/cycle3"/>
    <dgm:cxn modelId="{7EEACC7D-895D-4F28-966A-063BFDDDF836}" type="presOf" srcId="{A74882E5-1108-4D4D-AFCF-27FB39EC6445}" destId="{293B6902-8B20-4786-96F6-5B0DEE76B53A}" srcOrd="0" destOrd="0" presId="urn:microsoft.com/office/officeart/2005/8/layout/cycle3"/>
    <dgm:cxn modelId="{362938CA-BA1D-43F3-92EC-673A4EA7536C}" srcId="{A74882E5-1108-4D4D-AFCF-27FB39EC6445}" destId="{B7688916-BF98-4BF2-83FD-F001FC111DE4}" srcOrd="2" destOrd="0" parTransId="{20484707-2A49-445C-ACEE-0D69311F4477}" sibTransId="{651ACF72-5D76-45C4-A2EE-4FCAF0F95D62}"/>
    <dgm:cxn modelId="{6F4C691C-83E8-4933-92A1-1AD8E96B9ADC}" type="presOf" srcId="{B7688916-BF98-4BF2-83FD-F001FC111DE4}" destId="{C84877B7-1F75-430B-B009-D8BCB881C37C}" srcOrd="0" destOrd="0" presId="urn:microsoft.com/office/officeart/2005/8/layout/cycle3"/>
    <dgm:cxn modelId="{48DB9D68-4282-4A3C-ABC3-D4E2A7DC09F1}" srcId="{A74882E5-1108-4D4D-AFCF-27FB39EC6445}" destId="{6B0B6D90-F79A-4555-BC0A-1A56367E0D3A}" srcOrd="1" destOrd="0" parTransId="{6B233BE5-D961-422D-9631-011F741909B5}" sibTransId="{C55F1B7A-44F1-477E-B951-7F174A721FA6}"/>
    <dgm:cxn modelId="{F47CE4E3-A15C-4DCF-8561-AD65E304F5BD}" type="presParOf" srcId="{293B6902-8B20-4786-96F6-5B0DEE76B53A}" destId="{5A51C561-0CF0-4E26-B4D9-49708D3660B6}" srcOrd="0" destOrd="0" presId="urn:microsoft.com/office/officeart/2005/8/layout/cycle3"/>
    <dgm:cxn modelId="{73780CF8-59D0-42FF-A0AA-115CD94F0E7F}" type="presParOf" srcId="{5A51C561-0CF0-4E26-B4D9-49708D3660B6}" destId="{2142D624-5764-4091-AF8C-F1E65E1FD4D8}" srcOrd="0" destOrd="0" presId="urn:microsoft.com/office/officeart/2005/8/layout/cycle3"/>
    <dgm:cxn modelId="{8EA997BB-12F5-4194-ACA4-FC67C7D8EF56}" type="presParOf" srcId="{5A51C561-0CF0-4E26-B4D9-49708D3660B6}" destId="{1B860582-7EF0-41D9-9EB0-269D2E4B1CF1}" srcOrd="1" destOrd="0" presId="urn:microsoft.com/office/officeart/2005/8/layout/cycle3"/>
    <dgm:cxn modelId="{09D83B90-AE41-4259-92C7-FA4E34BED9B2}" type="presParOf" srcId="{5A51C561-0CF0-4E26-B4D9-49708D3660B6}" destId="{60B47762-5BE8-4E6B-9314-180C0C2D754F}" srcOrd="2" destOrd="0" presId="urn:microsoft.com/office/officeart/2005/8/layout/cycle3"/>
    <dgm:cxn modelId="{DBD6BEA5-55C2-49D3-9308-6D5B9DE72214}" type="presParOf" srcId="{5A51C561-0CF0-4E26-B4D9-49708D3660B6}" destId="{C84877B7-1F75-430B-B009-D8BCB881C37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0582-7EF0-41D9-9EB0-269D2E4B1CF1}">
      <dsp:nvSpPr>
        <dsp:cNvPr id="0" name=""/>
        <dsp:cNvSpPr/>
      </dsp:nvSpPr>
      <dsp:spPr>
        <a:xfrm>
          <a:off x="1795912" y="-216597"/>
          <a:ext cx="3799575" cy="3799575"/>
        </a:xfrm>
        <a:prstGeom prst="circularArrow">
          <a:avLst>
            <a:gd name="adj1" fmla="val 5689"/>
            <a:gd name="adj2" fmla="val 340510"/>
            <a:gd name="adj3" fmla="val 12406756"/>
            <a:gd name="adj4" fmla="val 18280496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2D624-5764-4091-AF8C-F1E65E1FD4D8}">
      <dsp:nvSpPr>
        <dsp:cNvPr id="0" name=""/>
        <dsp:cNvSpPr/>
      </dsp:nvSpPr>
      <dsp:spPr>
        <a:xfrm>
          <a:off x="2354926" y="1408"/>
          <a:ext cx="2681547" cy="13407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Passion</a:t>
          </a:r>
          <a:endParaRPr lang="en-US" sz="3500" kern="1200" dirty="0"/>
        </a:p>
      </dsp:txBody>
      <dsp:txXfrm>
        <a:off x="2420377" y="66859"/>
        <a:ext cx="2550645" cy="1209871"/>
      </dsp:txXfrm>
    </dsp:sp>
    <dsp:sp modelId="{60B47762-5BE8-4E6B-9314-180C0C2D754F}">
      <dsp:nvSpPr>
        <dsp:cNvPr id="0" name=""/>
        <dsp:cNvSpPr/>
      </dsp:nvSpPr>
      <dsp:spPr>
        <a:xfrm>
          <a:off x="3794982" y="2495659"/>
          <a:ext cx="2681547" cy="1340773"/>
        </a:xfrm>
        <a:prstGeom prst="roundRect">
          <a:avLst/>
        </a:prstGeom>
        <a:solidFill>
          <a:schemeClr val="accent2">
            <a:hueOff val="-74336"/>
            <a:satOff val="-19751"/>
            <a:lumOff val="-80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Unique ability</a:t>
          </a:r>
          <a:endParaRPr lang="en-US" sz="3500" kern="1200" dirty="0"/>
        </a:p>
      </dsp:txBody>
      <dsp:txXfrm>
        <a:off x="3860433" y="2561110"/>
        <a:ext cx="2550645" cy="1209871"/>
      </dsp:txXfrm>
    </dsp:sp>
    <dsp:sp modelId="{C84877B7-1F75-430B-B009-D8BCB881C37C}">
      <dsp:nvSpPr>
        <dsp:cNvPr id="0" name=""/>
        <dsp:cNvSpPr/>
      </dsp:nvSpPr>
      <dsp:spPr>
        <a:xfrm>
          <a:off x="914869" y="2495659"/>
          <a:ext cx="2681547" cy="1340773"/>
        </a:xfrm>
        <a:prstGeom prst="roundRect">
          <a:avLst/>
        </a:prstGeom>
        <a:solidFill>
          <a:schemeClr val="accent2">
            <a:hueOff val="-148672"/>
            <a:satOff val="-39502"/>
            <a:lumOff val="-1607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Supply / demand</a:t>
          </a:r>
          <a:endParaRPr lang="en-US" sz="3500" kern="1200" dirty="0"/>
        </a:p>
      </dsp:txBody>
      <dsp:txXfrm>
        <a:off x="980320" y="2561110"/>
        <a:ext cx="2550645" cy="1209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BA561A4-D3FE-4B0C-BFCE-C20875A48C3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datasci-finan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norman/datasci-finance/blob/master/panda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norman/datasci-finance/blob/master/reference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png"/><Relationship Id="rId7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norman/datasci-finance/blob/master/references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Norman </a:t>
            </a:r>
            <a:r>
              <a:rPr lang="en-US" sz="2800" dirty="0" smtClean="0"/>
              <a:t>Niemer</a:t>
            </a: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tiny.cc/datasci-finance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Datasci</a:t>
            </a:r>
            <a:r>
              <a:rPr lang="en-US" dirty="0" smtClean="0"/>
              <a:t> in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github.com/citynorman/datasci-finance/blob/master/pandas.ipynb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3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Datasci</a:t>
            </a:r>
            <a:r>
              <a:rPr lang="en-US" dirty="0" smtClean="0"/>
              <a:t> beyond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Virtual (shopping) assistants (</a:t>
            </a:r>
            <a:r>
              <a:rPr lang="en-US" dirty="0" err="1" smtClean="0"/>
              <a:t>Techcrunch</a:t>
            </a:r>
            <a:r>
              <a:rPr lang="en-US" dirty="0" smtClean="0"/>
              <a:t>, </a:t>
            </a:r>
            <a:r>
              <a:rPr lang="en-US" dirty="0" err="1" smtClean="0"/>
              <a:t>Mastercard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VR (Stamford innovation center)</a:t>
            </a:r>
          </a:p>
          <a:p>
            <a:r>
              <a:rPr lang="en-US" dirty="0" smtClean="0"/>
              <a:t>Expertise finding (</a:t>
            </a:r>
            <a:r>
              <a:rPr lang="en-US" dirty="0" err="1" smtClean="0"/>
              <a:t>Fintech</a:t>
            </a:r>
            <a:r>
              <a:rPr lang="en-US" dirty="0"/>
              <a:t> </a:t>
            </a:r>
            <a:r>
              <a:rPr lang="en-US" dirty="0" smtClean="0"/>
              <a:t>#2)</a:t>
            </a:r>
          </a:p>
          <a:p>
            <a:r>
              <a:rPr lang="en-US" dirty="0" smtClean="0"/>
              <a:t>Document tracking (</a:t>
            </a:r>
            <a:r>
              <a:rPr lang="en-US" dirty="0" err="1" smtClean="0"/>
              <a:t>Fintech</a:t>
            </a:r>
            <a:r>
              <a:rPr lang="en-US" dirty="0" smtClean="0"/>
              <a:t> #1)</a:t>
            </a:r>
          </a:p>
          <a:p>
            <a:r>
              <a:rPr lang="en-US" dirty="0" smtClean="0"/>
              <a:t>Robotics for </a:t>
            </a:r>
            <a:r>
              <a:rPr lang="en-US" dirty="0" smtClean="0"/>
              <a:t>kids</a:t>
            </a:r>
          </a:p>
          <a:p>
            <a:r>
              <a:rPr lang="en-US" dirty="0" smtClean="0"/>
              <a:t>Open source portfolio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8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Datasci</a:t>
            </a:r>
            <a:r>
              <a:rPr lang="en-US" dirty="0"/>
              <a:t> </a:t>
            </a:r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github.com/citynorman/datasci-finance/blob/master/references.ipynb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8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Virtuous circle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3123279"/>
              </p:ext>
            </p:extLst>
          </p:nvPr>
        </p:nvGraphicFramePr>
        <p:xfrm>
          <a:off x="876300" y="1600200"/>
          <a:ext cx="7391400" cy="3837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10s</a:t>
            </a:r>
            <a:r>
              <a:rPr lang="en-US" dirty="0"/>
              <a:t>: </a:t>
            </a:r>
            <a:r>
              <a:rPr lang="en-US" dirty="0" smtClean="0"/>
              <a:t>computer </a:t>
            </a:r>
            <a:r>
              <a:rPr lang="en-US" dirty="0" err="1" smtClean="0"/>
              <a:t>games+admin</a:t>
            </a:r>
            <a:r>
              <a:rPr lang="en-US" dirty="0" smtClean="0"/>
              <a:t>, coding</a:t>
            </a:r>
            <a:endParaRPr lang="en-US" dirty="0"/>
          </a:p>
          <a:p>
            <a:r>
              <a:rPr lang="en-US" dirty="0" smtClean="0"/>
              <a:t>Late 10s: tech entrepreneur</a:t>
            </a:r>
          </a:p>
          <a:p>
            <a:r>
              <a:rPr lang="en-US" dirty="0" smtClean="0"/>
              <a:t>Early 20s: finance, M&amp;A</a:t>
            </a:r>
          </a:p>
          <a:p>
            <a:r>
              <a:rPr lang="en-US" dirty="0" smtClean="0"/>
              <a:t>Late 20s: data-driven investment research</a:t>
            </a:r>
          </a:p>
          <a:p>
            <a:r>
              <a:rPr lang="en-US" dirty="0" smtClean="0"/>
              <a:t>Early 30s: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Value add:</a:t>
            </a:r>
          </a:p>
          <a:p>
            <a:pPr lvl="1"/>
            <a:r>
              <a:rPr lang="en-US" sz="2000" dirty="0"/>
              <a:t>Behavioral analytics</a:t>
            </a:r>
          </a:p>
          <a:p>
            <a:pPr lvl="1"/>
            <a:r>
              <a:rPr lang="en-US" sz="2000" dirty="0"/>
              <a:t>Alpha generation</a:t>
            </a:r>
          </a:p>
          <a:p>
            <a:pPr lvl="1"/>
            <a:r>
              <a:rPr lang="en-US" sz="2000" dirty="0"/>
              <a:t>Portfolio/Risk management</a:t>
            </a:r>
          </a:p>
          <a:p>
            <a:pPr lvl="1"/>
            <a:r>
              <a:rPr lang="en-US" sz="2000" dirty="0"/>
              <a:t>Biz </a:t>
            </a:r>
            <a:r>
              <a:rPr lang="en-US" sz="2000" dirty="0" err="1"/>
              <a:t>dev</a:t>
            </a:r>
            <a:endParaRPr lang="en-US" sz="2000" dirty="0"/>
          </a:p>
          <a:p>
            <a:r>
              <a:rPr lang="en-US" sz="2000" dirty="0"/>
              <a:t>School Subjects Used: </a:t>
            </a:r>
            <a:r>
              <a:rPr lang="en-US" sz="2000" dirty="0" smtClean="0"/>
              <a:t>coding</a:t>
            </a:r>
            <a:r>
              <a:rPr lang="en-US" sz="2000" dirty="0"/>
              <a:t>, </a:t>
            </a:r>
            <a:r>
              <a:rPr lang="en-US" sz="2000" dirty="0" smtClean="0"/>
              <a:t>optimization</a:t>
            </a:r>
            <a:r>
              <a:rPr lang="en-US" sz="2000" dirty="0"/>
              <a:t>, </a:t>
            </a:r>
            <a:r>
              <a:rPr lang="en-US" sz="2000" dirty="0" smtClean="0"/>
              <a:t>machine learning, stats/econometrics</a:t>
            </a:r>
            <a:endParaRPr lang="en-US" sz="2000" dirty="0"/>
          </a:p>
          <a:p>
            <a:r>
              <a:rPr lang="en-US" sz="2000" dirty="0"/>
              <a:t>Subjects not learned in school: (software) engineering, </a:t>
            </a:r>
            <a:r>
              <a:rPr lang="en-US" sz="2000" dirty="0" smtClean="0"/>
              <a:t>portfolio management, investments </a:t>
            </a:r>
            <a:r>
              <a:rPr lang="en-US" sz="2000" dirty="0"/>
              <a:t>/ markets (CFA), company/market valuation (CFA), AI, </a:t>
            </a:r>
            <a:r>
              <a:rPr lang="en-US" sz="2000" dirty="0" smtClean="0"/>
              <a:t>marketing/sales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7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/>
          <a:lstStyle/>
          <a:p>
            <a:r>
              <a:rPr lang="en-US" dirty="0" smtClean="0"/>
              <a:t>Reference: Quant stack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9" y="2133600"/>
            <a:ext cx="53075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43" y="3044952"/>
            <a:ext cx="154411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1028" idx="3"/>
            <a:endCxn id="1032" idx="1"/>
          </p:cNvCxnSpPr>
          <p:nvPr/>
        </p:nvCxnSpPr>
        <p:spPr>
          <a:xfrm>
            <a:off x="1521883" y="2457450"/>
            <a:ext cx="2278060" cy="930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032" idx="1"/>
          </p:cNvCxnSpPr>
          <p:nvPr/>
        </p:nvCxnSpPr>
        <p:spPr>
          <a:xfrm>
            <a:off x="1598613" y="3313907"/>
            <a:ext cx="2201330" cy="73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7" idx="3"/>
            <a:endCxn id="1032" idx="1"/>
          </p:cNvCxnSpPr>
          <p:nvPr/>
        </p:nvCxnSpPr>
        <p:spPr>
          <a:xfrm flipV="1">
            <a:off x="1598613" y="3387852"/>
            <a:ext cx="2201330" cy="8404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32" idx="1"/>
          </p:cNvCxnSpPr>
          <p:nvPr/>
        </p:nvCxnSpPr>
        <p:spPr>
          <a:xfrm flipV="1">
            <a:off x="1598613" y="3387852"/>
            <a:ext cx="2201330" cy="16786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matla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86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1032" idx="3"/>
            <a:endCxn id="1034" idx="1"/>
          </p:cNvCxnSpPr>
          <p:nvPr/>
        </p:nvCxnSpPr>
        <p:spPr>
          <a:xfrm flipV="1">
            <a:off x="5344057" y="2847976"/>
            <a:ext cx="980543" cy="539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jav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58" y="3600450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>
            <a:stCxn id="1032" idx="3"/>
            <a:endCxn id="1036" idx="1"/>
          </p:cNvCxnSpPr>
          <p:nvPr/>
        </p:nvCxnSpPr>
        <p:spPr>
          <a:xfrm>
            <a:off x="5344057" y="3387852"/>
            <a:ext cx="1825601" cy="6221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visual c++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58" y="4694238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1032" idx="3"/>
            <a:endCxn id="1038" idx="1"/>
          </p:cNvCxnSpPr>
          <p:nvPr/>
        </p:nvCxnSpPr>
        <p:spPr>
          <a:xfrm>
            <a:off x="5344057" y="3387852"/>
            <a:ext cx="1825601" cy="1715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/>
          <a:lstStyle/>
          <a:p>
            <a:r>
              <a:rPr lang="en-US" dirty="0" err="1" smtClean="0"/>
              <a:t>Datascience</a:t>
            </a:r>
            <a:r>
              <a:rPr lang="en-US" dirty="0" smtClean="0"/>
              <a:t> stack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9" y="2133600"/>
            <a:ext cx="53075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1028" idx="3"/>
            <a:endCxn id="14" idx="1"/>
          </p:cNvCxnSpPr>
          <p:nvPr/>
        </p:nvCxnSpPr>
        <p:spPr>
          <a:xfrm>
            <a:off x="1521883" y="2457450"/>
            <a:ext cx="2059517" cy="150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4" idx="1"/>
          </p:cNvCxnSpPr>
          <p:nvPr/>
        </p:nvCxnSpPr>
        <p:spPr>
          <a:xfrm>
            <a:off x="1598613" y="3313907"/>
            <a:ext cx="1982787" cy="6484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 flipV="1">
            <a:off x="1598613" y="3962400"/>
            <a:ext cx="1982787" cy="26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 flipV="1">
            <a:off x="1598613" y="3962400"/>
            <a:ext cx="1982787" cy="11041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  <a:endCxn id="2069" idx="1"/>
          </p:cNvCxnSpPr>
          <p:nvPr/>
        </p:nvCxnSpPr>
        <p:spPr>
          <a:xfrm>
            <a:off x="5410200" y="39624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postgresq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ostgresq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postgresq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postgre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26" y="2399673"/>
            <a:ext cx="1430748" cy="8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adoop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03" y="3561826"/>
            <a:ext cx="1335194" cy="89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nosql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2" y="4694238"/>
            <a:ext cx="1057275" cy="97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581400" y="2133600"/>
            <a:ext cx="18288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7" y="3818732"/>
            <a:ext cx="13525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85" y="4779478"/>
            <a:ext cx="907027" cy="90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 descr="Image result for pytho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76891"/>
            <a:ext cx="1542034" cy="7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/>
          <a:lstStyle/>
          <a:p>
            <a:r>
              <a:rPr lang="en-US" dirty="0" err="1" smtClean="0"/>
              <a:t>Datascience</a:t>
            </a:r>
            <a:r>
              <a:rPr lang="en-US" dirty="0" smtClean="0"/>
              <a:t> </a:t>
            </a:r>
            <a:r>
              <a:rPr lang="en-US" dirty="0"/>
              <a:t>stack details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github.com/citynorman/datasci-finance/blob/master/references.ipynb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Image result for postgresq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ostgresq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postgresq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15mins phone screen</a:t>
            </a:r>
          </a:p>
          <a:p>
            <a:r>
              <a:rPr lang="en-US" dirty="0" smtClean="0"/>
              <a:t>Complete coding test</a:t>
            </a:r>
          </a:p>
          <a:p>
            <a:r>
              <a:rPr lang="en-US" dirty="0" smtClean="0"/>
              <a:t>30mins with team members</a:t>
            </a:r>
          </a:p>
          <a:p>
            <a:r>
              <a:rPr lang="en-US" dirty="0" smtClean="0"/>
              <a:t>Work on creative project</a:t>
            </a:r>
          </a:p>
          <a:p>
            <a:r>
              <a:rPr lang="en-US" dirty="0" smtClean="0"/>
              <a:t>Present project and 30mins with senior managers</a:t>
            </a:r>
          </a:p>
        </p:txBody>
      </p:sp>
    </p:spTree>
    <p:extLst>
      <p:ext uri="{BB962C8B-B14F-4D97-AF65-F5344CB8AC3E}">
        <p14:creationId xmlns:p14="http://schemas.microsoft.com/office/powerpoint/2010/main" val="34991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Pandas munging (ETL): indexing, altering</a:t>
            </a:r>
          </a:p>
          <a:p>
            <a:r>
              <a:rPr lang="en-US" dirty="0" smtClean="0"/>
              <a:t>Pandas computations: grouping, rolling apply</a:t>
            </a:r>
          </a:p>
          <a:p>
            <a:r>
              <a:rPr lang="en-US" dirty="0" smtClean="0"/>
              <a:t>Linux CLI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Stats: time series modeling</a:t>
            </a:r>
          </a:p>
          <a:p>
            <a:r>
              <a:rPr lang="en-US" dirty="0" smtClean="0"/>
              <a:t>Machine learning: CV, RF</a:t>
            </a:r>
          </a:p>
          <a:p>
            <a:r>
              <a:rPr lang="en-US" dirty="0" smtClean="0"/>
              <a:t>Portfolio Optimization</a:t>
            </a:r>
          </a:p>
          <a:p>
            <a:r>
              <a:rPr lang="en-US" dirty="0" smtClean="0"/>
              <a:t>Bonus: </a:t>
            </a:r>
            <a:r>
              <a:rPr lang="en-US" dirty="0" err="1" smtClean="0"/>
              <a:t>hadoop</a:t>
            </a:r>
            <a:r>
              <a:rPr lang="en-US" dirty="0" smtClean="0"/>
              <a:t>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187</TotalTime>
  <Words>232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Datasci in finance</vt:lpstr>
      <vt:lpstr>Virtuous circle</vt:lpstr>
      <vt:lpstr>My Background</vt:lpstr>
      <vt:lpstr>What we do</vt:lpstr>
      <vt:lpstr>HOW we do it</vt:lpstr>
      <vt:lpstr>HOW we do it</vt:lpstr>
      <vt:lpstr>HOW we do it</vt:lpstr>
      <vt:lpstr>Interview process</vt:lpstr>
      <vt:lpstr>Coding test</vt:lpstr>
      <vt:lpstr>Coding prep</vt:lpstr>
      <vt:lpstr>Datasci beyond finance</vt:lpstr>
      <vt:lpstr>Datasci frontier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Datasci@UBS</dc:title>
  <dc:creator>Niemer, Norman</dc:creator>
  <cp:lastModifiedBy>Niemer, Norman</cp:lastModifiedBy>
  <cp:revision>15</cp:revision>
  <dcterms:created xsi:type="dcterms:W3CDTF">2016-09-12T21:33:45Z</dcterms:created>
  <dcterms:modified xsi:type="dcterms:W3CDTF">2016-09-14T14:52:26Z</dcterms:modified>
</cp:coreProperties>
</file>