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C99A-F3F1-40C5-AA94-6587CF976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33AE-098D-4BC5-828D-04E2B6EC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D2C6-ED3C-4CB4-9B1E-02F82604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00F6-5BF3-4F9F-AA41-F0CCAE82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4170-996D-4228-AA85-52F781E8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4A2-C899-4624-B870-4210106B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A04B-D8F5-43C3-BCF8-F1BE0170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C574-5EB4-4E1C-BBA9-4AD98750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5BC7-59A9-49A8-BC43-7642E9FC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48AE-ACDC-450F-9BA6-58031AE1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4C1CF-F28B-4C9C-8F01-548189B2A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0A53-1023-4E3D-9FFC-A40A695DA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07DD-478D-49E7-A087-21313C11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C403-D68C-4533-9551-D0E88619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CD80-33F1-416E-A87C-1B36B00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458-177F-4D5A-9ED4-74FDBEF4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4757-60DC-49FF-8109-DAA6FBDC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AEB1-3108-4190-982F-5C6B3012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F4CC-0A75-4A0A-9D14-9D6D922C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D997-398B-43D8-99A8-440AA36F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F702-0AB6-4689-AA32-C2142E56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EC125-9C91-4A0B-A503-0ABFD4FC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571D-309D-472E-B3B0-55CAE414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91F8-141C-4381-A85D-62B1232A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DD28-D97F-4BB7-A65C-4FF99AA8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5A21-7A47-4775-A3A9-37DC5F5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C77C-366B-4A8D-BA92-D47E683D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CC997-11FA-4939-BF23-19E29D60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7FA77-709B-467A-9BC6-6A43D507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E39A7-14F2-4033-A796-FCFB3F20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82B9C-E207-4DB9-9D32-5CA709E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C21-327B-4AD8-BE60-798E348A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C29A-2697-4FF0-BC61-9C1FF7E3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284E2-07C8-4E69-8BA0-C1AE52677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4C868-9F57-4F7B-96F7-F55234FBD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DB7E4-9BC5-41E6-A05B-D398D22AC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37903-3FE6-461D-A9DA-B01FF945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8C1DB-D5B1-4C00-AD38-D2737B20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0180C-C7C8-4455-9658-3A478091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078-FE61-4110-AA50-6D7F7EA3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25E8-0ED7-4232-90AC-6B629669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9BDC4-C592-47B1-8F05-E034908B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62A1C-457A-4510-A20D-0009C068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F66B1-537D-4D50-A269-BE924C6B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224E4-F26B-4B28-B606-25F9C269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C28F-ECD7-4A89-BB87-C046D79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D7BF-84FA-4ECE-B967-269C6FFD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AA07-3185-47D0-9260-E2A3FA8A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E03BD-8E0F-43CC-86E8-F5B65C76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CCE5-AE18-4F35-952B-F5576B5E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4003-5C2C-40C0-BEA1-2A5F7C72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6770E-AE7B-4444-9803-9378A3C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83CC-CE11-4E78-8E57-8CC6E6A3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467CF-F47A-4707-A4BE-09AED083B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4F367-4133-4B0B-8492-5C4FED24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7703-3FD1-4CDB-A3E3-D09E9253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2A5CB-B8AD-444A-8930-35CC45DF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B0D3-F3C3-408D-8B11-F097F530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3BC9-C4FB-4C0D-BBF1-DC0A98DE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6E0F-301E-4886-94A2-6B233780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E920-572D-462C-ABD7-07CA67AE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064C-A0B7-4576-9272-155D39E8BC4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1AAD-066C-4443-A858-DFE238F6B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7890-B227-49D6-8222-0F7BC9CCD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354-9A26-4017-A533-00D59270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6475-E7FB-4BC6-8187-64F69A11D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 and Matching Similar Police Offense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159-8648-4792-889E-1A1BE6A45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Cory Beyer</a:t>
            </a:r>
          </a:p>
        </p:txBody>
      </p:sp>
    </p:spTree>
    <p:extLst>
      <p:ext uri="{BB962C8B-B14F-4D97-AF65-F5344CB8AC3E}">
        <p14:creationId xmlns:p14="http://schemas.microsoft.com/office/powerpoint/2010/main" val="217368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E275-09FF-41F8-BA14-6BC666B2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AE85-3DC1-4452-AD6C-5B766490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vectors contain a sense of direction which can be measured as the vector’s angle to a horizontal line in the vector space.</a:t>
            </a:r>
          </a:p>
          <a:p>
            <a:r>
              <a:rPr lang="en-US" dirty="0"/>
              <a:t>The similarity between two vectors can be assessed by taking the cosine of the angle between the two vectors. Cosine similarity ranges from [-1,1]. Exactly matched vectors are either -1 or 1 and opposite vectors, orthogonal, are 0.</a:t>
            </a:r>
          </a:p>
        </p:txBody>
      </p:sp>
    </p:spTree>
    <p:extLst>
      <p:ext uri="{BB962C8B-B14F-4D97-AF65-F5344CB8AC3E}">
        <p14:creationId xmlns:p14="http://schemas.microsoft.com/office/powerpoint/2010/main" val="26717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BDE9-AEE2-41BE-9BBE-BDBDF503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4D0544-7E92-4011-A357-A090FF8A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1" r="4418"/>
          <a:stretch/>
        </p:blipFill>
        <p:spPr>
          <a:xfrm>
            <a:off x="1556478" y="3254452"/>
            <a:ext cx="8959122" cy="2866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59C6B-B619-4A71-9108-F075A4D0240D}"/>
                  </a:ext>
                </a:extLst>
              </p:cNvPr>
              <p:cNvSpPr txBox="1"/>
              <p:nvPr/>
            </p:nvSpPr>
            <p:spPr>
              <a:xfrm>
                <a:off x="2228875" y="1598361"/>
                <a:ext cx="7060527" cy="1446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59C6B-B619-4A71-9108-F075A4D0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5" y="1598361"/>
                <a:ext cx="7060527" cy="1446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66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9CF36-FC6B-43E1-9CDA-11D58B6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563"/>
            <a:ext cx="10022841" cy="980109"/>
          </a:xfrm>
        </p:spPr>
        <p:txBody>
          <a:bodyPr anchor="b">
            <a:normAutofit/>
          </a:bodyPr>
          <a:lstStyle/>
          <a:p>
            <a:r>
              <a:rPr lang="en-US" sz="3600" dirty="0"/>
              <a:t>Pairwise Cosine Similarity Comparison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28408-3DD7-4425-8BCA-283D491B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00478"/>
            <a:ext cx="4572000" cy="4592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6AF40E-29FB-446D-A0CE-047E0E61BDC3}"/>
              </a:ext>
            </a:extLst>
          </p:cNvPr>
          <p:cNvSpPr txBox="1"/>
          <p:nvPr/>
        </p:nvSpPr>
        <p:spPr>
          <a:xfrm>
            <a:off x="5410200" y="2683573"/>
            <a:ext cx="618236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Record 0:</a:t>
            </a:r>
            <a:r>
              <a:rPr lang="en-US" dirty="0"/>
              <a:t> </a:t>
            </a:r>
            <a:r>
              <a:rPr lang="en-US" sz="1800" dirty="0"/>
              <a:t>'I saw the suspect flee northbound and drop a bad of narcotics.’,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Record 1</a:t>
            </a:r>
            <a:r>
              <a:rPr lang="en-US" sz="1800" dirty="0"/>
              <a:t>: 'The suspect was arrested for narcotics possession. The narcotics were recovered.’,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Record 2:</a:t>
            </a:r>
            <a:r>
              <a:rPr lang="en-US" sz="1800" dirty="0"/>
              <a:t> 'While on patrol I observed a burglary in progress’,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Record 3:</a:t>
            </a:r>
            <a:r>
              <a:rPr lang="en-US" sz="1800" dirty="0"/>
              <a:t> 'I recovered narcotics from under the front seat']</a:t>
            </a:r>
          </a:p>
        </p:txBody>
      </p:sp>
    </p:spTree>
    <p:extLst>
      <p:ext uri="{BB962C8B-B14F-4D97-AF65-F5344CB8AC3E}">
        <p14:creationId xmlns:p14="http://schemas.microsoft.com/office/powerpoint/2010/main" val="101294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55EE-C671-47B9-9ACA-485A73BB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ECB0B-329E-478D-983A-DA782D91A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33" y="1970388"/>
            <a:ext cx="8237934" cy="4061812"/>
          </a:xfrm>
        </p:spPr>
      </p:pic>
    </p:spTree>
    <p:extLst>
      <p:ext uri="{BB962C8B-B14F-4D97-AF65-F5344CB8AC3E}">
        <p14:creationId xmlns:p14="http://schemas.microsoft.com/office/powerpoint/2010/main" val="200861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0FD-5303-4FAD-A12D-22D7931E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2E95F-9728-4F8E-A6E8-486FEA3C8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208" y="1829406"/>
            <a:ext cx="9731583" cy="4343776"/>
          </a:xfrm>
        </p:spPr>
      </p:pic>
    </p:spTree>
    <p:extLst>
      <p:ext uri="{BB962C8B-B14F-4D97-AF65-F5344CB8AC3E}">
        <p14:creationId xmlns:p14="http://schemas.microsoft.com/office/powerpoint/2010/main" val="30226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44B4-D02E-43F1-B421-A57834EC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1E159-586B-4CB5-A3F1-AD2F070A4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01" y="2351421"/>
            <a:ext cx="9662997" cy="3299746"/>
          </a:xfrm>
        </p:spPr>
      </p:pic>
    </p:spTree>
    <p:extLst>
      <p:ext uri="{BB962C8B-B14F-4D97-AF65-F5344CB8AC3E}">
        <p14:creationId xmlns:p14="http://schemas.microsoft.com/office/powerpoint/2010/main" val="363227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390B-4BC2-431F-BE12-0B894097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34829-9938-427F-A5AE-D6CDB8823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01" y="1825625"/>
            <a:ext cx="9393597" cy="4351338"/>
          </a:xfrm>
        </p:spPr>
      </p:pic>
    </p:spTree>
    <p:extLst>
      <p:ext uri="{BB962C8B-B14F-4D97-AF65-F5344CB8AC3E}">
        <p14:creationId xmlns:p14="http://schemas.microsoft.com/office/powerpoint/2010/main" val="103340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7381-6143-4800-BF3F-7C8155A4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BCD52-20B8-4AB8-B8AE-07483022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863" y="2298076"/>
            <a:ext cx="9396274" cy="3406435"/>
          </a:xfrm>
        </p:spPr>
      </p:pic>
    </p:spTree>
    <p:extLst>
      <p:ext uri="{BB962C8B-B14F-4D97-AF65-F5344CB8AC3E}">
        <p14:creationId xmlns:p14="http://schemas.microsoft.com/office/powerpoint/2010/main" val="3333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831F-559B-4EFA-B927-3AAB3DED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Similarity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1EE0-59C6-4D69-A3A5-487A6A7E4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983" y="2618144"/>
            <a:ext cx="9160034" cy="2766300"/>
          </a:xfrm>
        </p:spPr>
      </p:pic>
    </p:spTree>
    <p:extLst>
      <p:ext uri="{BB962C8B-B14F-4D97-AF65-F5344CB8AC3E}">
        <p14:creationId xmlns:p14="http://schemas.microsoft.com/office/powerpoint/2010/main" val="86782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6F84-B4D2-4DA9-AD45-C0D682D7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97" y="548005"/>
            <a:ext cx="3144520" cy="1788795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Matrix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A25B6B-3E99-453B-9A03-E3CBC8910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17" y="365125"/>
            <a:ext cx="6258203" cy="647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3AB5-E732-4679-B073-77A2486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2D67-3861-4CA9-A5A7-DBAD5470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 uses the techniques of computer processing (NLP) to understand textual language. </a:t>
            </a:r>
          </a:p>
          <a:p>
            <a:r>
              <a:rPr lang="en-US" dirty="0"/>
              <a:t>NLP can identify:</a:t>
            </a:r>
          </a:p>
          <a:p>
            <a:pPr lvl="1"/>
            <a:r>
              <a:rPr lang="en-US" dirty="0"/>
              <a:t>Parts Of Speech</a:t>
            </a:r>
          </a:p>
          <a:p>
            <a:pPr lvl="1"/>
            <a:r>
              <a:rPr lang="en-US" dirty="0"/>
              <a:t>Sentiment</a:t>
            </a:r>
          </a:p>
          <a:p>
            <a:pPr lvl="1"/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Similar Documents</a:t>
            </a:r>
          </a:p>
        </p:txBody>
      </p:sp>
    </p:spTree>
    <p:extLst>
      <p:ext uri="{BB962C8B-B14F-4D97-AF65-F5344CB8AC3E}">
        <p14:creationId xmlns:p14="http://schemas.microsoft.com/office/powerpoint/2010/main" val="4101836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EF6D-461C-4D52-92E2-9997528E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Searching the Similarity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1D1D5-C4E9-4F0C-B27B-A63B587C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80" y="2892488"/>
            <a:ext cx="9236240" cy="2217612"/>
          </a:xfrm>
        </p:spPr>
      </p:pic>
    </p:spTree>
    <p:extLst>
      <p:ext uri="{BB962C8B-B14F-4D97-AF65-F5344CB8AC3E}">
        <p14:creationId xmlns:p14="http://schemas.microsoft.com/office/powerpoint/2010/main" val="268650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207-DDA3-4DCB-ABB5-BDDED00C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20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E1BE0-11F7-4FD1-963A-C5140F54D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440" y="384313"/>
            <a:ext cx="4607903" cy="6108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FF5CD-AADF-425A-B714-82B9D1643456}"/>
              </a:ext>
            </a:extLst>
          </p:cNvPr>
          <p:cNvSpPr txBox="1"/>
          <p:nvPr/>
        </p:nvSpPr>
        <p:spPr>
          <a:xfrm>
            <a:off x="1219200" y="1910080"/>
            <a:ext cx="4185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Results:</a:t>
            </a:r>
          </a:p>
          <a:p>
            <a:pPr marL="342900" indent="-342900">
              <a:buAutoNum type="arabicPeriod"/>
            </a:pPr>
            <a:r>
              <a:rPr lang="en-US" dirty="0"/>
              <a:t>Bigrams seem to work better.</a:t>
            </a:r>
          </a:p>
          <a:p>
            <a:pPr marL="342900" indent="-342900">
              <a:buAutoNum type="arabicPeriod"/>
            </a:pPr>
            <a:r>
              <a:rPr lang="en-US" dirty="0"/>
              <a:t>Difficult o develop accurate evaluation of the results.</a:t>
            </a:r>
          </a:p>
          <a:p>
            <a:pPr marL="342900" indent="-342900">
              <a:buAutoNum type="arabicPeriod"/>
            </a:pPr>
            <a:r>
              <a:rPr lang="en-US" dirty="0"/>
              <a:t>Reports written near to each other, in time, tend to be more similar that distant reports.</a:t>
            </a:r>
          </a:p>
          <a:p>
            <a:pPr marL="342900" indent="-342900">
              <a:buAutoNum type="arabicPeriod"/>
            </a:pPr>
            <a:r>
              <a:rPr lang="en-US" dirty="0"/>
              <a:t>I found matches that were quite remarkable. </a:t>
            </a:r>
          </a:p>
          <a:p>
            <a:pPr marL="800100" lvl="1" indent="-342900">
              <a:buAutoNum type="arabicPeriod"/>
            </a:pPr>
            <a:r>
              <a:rPr lang="en-US" dirty="0"/>
              <a:t>Same home, same offense, but weeks apart from one another</a:t>
            </a:r>
          </a:p>
          <a:p>
            <a:pPr marL="800100" lvl="1" indent="-342900">
              <a:buAutoNum type="arabicPeriod"/>
            </a:pPr>
            <a:r>
              <a:rPr lang="en-US" dirty="0"/>
              <a:t>Reports that matched names written in the reports.</a:t>
            </a:r>
          </a:p>
        </p:txBody>
      </p:sp>
    </p:spTree>
    <p:extLst>
      <p:ext uri="{BB962C8B-B14F-4D97-AF65-F5344CB8AC3E}">
        <p14:creationId xmlns:p14="http://schemas.microsoft.com/office/powerpoint/2010/main" val="17851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7DAE-3D22-47E5-BDA5-892F6B83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6586-3DFB-44C3-96D3-21771448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entities only require one measurement, called scalars, to describe them, such as the distance between your house and the grocery store.</a:t>
            </a:r>
          </a:p>
          <a:p>
            <a:r>
              <a:rPr lang="en-US" dirty="0"/>
              <a:t>Other applications require greater details, such as velocity. Velocity has magnitude and direction. </a:t>
            </a:r>
          </a:p>
          <a:p>
            <a:r>
              <a:rPr lang="en-US" dirty="0"/>
              <a:t>Vectors require at least two elements, and they provide a sense of direction. Elements within the vector represent attributes of the record. </a:t>
            </a:r>
          </a:p>
          <a:p>
            <a:r>
              <a:rPr lang="en-US" dirty="0"/>
              <a:t>The record’s attribute may not directly relate to direction in the same way direction is used with velocity.</a:t>
            </a:r>
          </a:p>
          <a:p>
            <a:r>
              <a:rPr lang="en-US" dirty="0"/>
              <a:t>But we still use the orientation of the vector with respect to other vectors in the vector space to make comparisons.</a:t>
            </a:r>
          </a:p>
          <a:p>
            <a:r>
              <a:rPr lang="en-US" dirty="0"/>
              <a:t>A vector space is a collection of vector objects in n-dimensional space. Matrices are an example of a vector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8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3F53-9863-47EC-B451-CE16FEAA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2F425-23B9-462F-9DC7-D2A238A2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566"/>
            <a:ext cx="10792326" cy="4402336"/>
          </a:xfrm>
        </p:spPr>
      </p:pic>
    </p:spTree>
    <p:extLst>
      <p:ext uri="{BB962C8B-B14F-4D97-AF65-F5344CB8AC3E}">
        <p14:creationId xmlns:p14="http://schemas.microsoft.com/office/powerpoint/2010/main" val="73957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0C0A-74C6-4485-B141-C0940C36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a Vector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D555B-F6BB-4083-90FD-C55D8E1E6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7693"/>
            <a:ext cx="10515600" cy="4381501"/>
          </a:xfrm>
        </p:spPr>
      </p:pic>
    </p:spTree>
    <p:extLst>
      <p:ext uri="{BB962C8B-B14F-4D97-AF65-F5344CB8AC3E}">
        <p14:creationId xmlns:p14="http://schemas.microsoft.com/office/powerpoint/2010/main" val="7433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CBBC-6F9D-45B5-A9C2-76E0FBEF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8E5B-FFB5-4136-B33D-C3064C0D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is the body of work.</a:t>
            </a:r>
          </a:p>
          <a:p>
            <a:r>
              <a:rPr lang="en-US" dirty="0"/>
              <a:t>Document is one record within the corpus.</a:t>
            </a:r>
          </a:p>
          <a:p>
            <a:r>
              <a:rPr lang="en-US" dirty="0"/>
              <a:t>Vocabulary is all the words in the corpus</a:t>
            </a:r>
          </a:p>
          <a:p>
            <a:r>
              <a:rPr lang="en-US" dirty="0"/>
              <a:t>Dictionary is an ordered list of the vocabulary</a:t>
            </a:r>
          </a:p>
          <a:p>
            <a:r>
              <a:rPr lang="en-US" dirty="0"/>
              <a:t>Lemmatization reduces words to their base form.</a:t>
            </a:r>
          </a:p>
          <a:p>
            <a:pPr lvl="1"/>
            <a:r>
              <a:rPr lang="en-US" dirty="0"/>
              <a:t>Walk: walked, walks, walking.</a:t>
            </a:r>
          </a:p>
          <a:p>
            <a:r>
              <a:rPr lang="en-US" dirty="0"/>
              <a:t>Stop words are commonly used words that offer no useful information such as ‘the’, ‘is’, ‘a’, ‘are’.  Stop words are filtered out.</a:t>
            </a:r>
          </a:p>
        </p:txBody>
      </p:sp>
    </p:spTree>
    <p:extLst>
      <p:ext uri="{BB962C8B-B14F-4D97-AF65-F5344CB8AC3E}">
        <p14:creationId xmlns:p14="http://schemas.microsoft.com/office/powerpoint/2010/main" val="19936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CD02-86F9-4300-A78E-50C48455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964E-9331-4BD9-BFCB-D93D2F3E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common police report stop words</a:t>
            </a:r>
          </a:p>
          <a:p>
            <a:r>
              <a:rPr lang="en-US" dirty="0"/>
              <a:t>Clean the narratives by removing stop words, lemmatizing, removing punctuations and stop words.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3636-F0D2-4C21-9628-D253354A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39" y="3266504"/>
            <a:ext cx="965537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563A-A945-48D0-88C1-A8021DEA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0F4C-0261-4630-9428-58EDFA1E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Generate the dictionary and label each unique word and the number of times it appears in a document. </a:t>
            </a:r>
          </a:p>
          <a:p>
            <a:r>
              <a:rPr lang="en-US" sz="2400" dirty="0"/>
              <a:t>The result is one vector for each document.</a:t>
            </a:r>
          </a:p>
          <a:p>
            <a:r>
              <a:rPr lang="en-US" sz="2400" dirty="0"/>
              <a:t>Corpus = [</a:t>
            </a:r>
            <a:r>
              <a:rPr lang="en-US" dirty="0"/>
              <a:t>'I saw the suspect flee northbound and drop a bad of 		        narcotics.’, </a:t>
            </a:r>
          </a:p>
          <a:p>
            <a:pPr marL="0" indent="0">
              <a:buNone/>
            </a:pPr>
            <a:r>
              <a:rPr lang="en-US" dirty="0"/>
              <a:t>	      'The suspect was arrested for narcotics possession.’ </a:t>
            </a:r>
          </a:p>
          <a:p>
            <a:pPr marL="0" indent="0">
              <a:buNone/>
            </a:pPr>
            <a:r>
              <a:rPr lang="en-US" dirty="0"/>
              <a:t>	      ‘The narcotics were recovered.’,</a:t>
            </a:r>
          </a:p>
          <a:p>
            <a:pPr marL="0" indent="0">
              <a:buNone/>
            </a:pPr>
            <a:r>
              <a:rPr lang="en-US" dirty="0"/>
              <a:t>	      'While on patrol I observed a burglary in progress’,</a:t>
            </a:r>
          </a:p>
          <a:p>
            <a:pPr marL="0" indent="0">
              <a:buNone/>
            </a:pPr>
            <a:r>
              <a:rPr lang="en-US" dirty="0"/>
              <a:t>	      'I recovered narcotics from under the front seat’]</a:t>
            </a:r>
          </a:p>
        </p:txBody>
      </p:sp>
    </p:spTree>
    <p:extLst>
      <p:ext uri="{BB962C8B-B14F-4D97-AF65-F5344CB8AC3E}">
        <p14:creationId xmlns:p14="http://schemas.microsoft.com/office/powerpoint/2010/main" val="93319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CC7B-9D5F-4C56-9B30-8E5ECAB6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9E0D-5C9A-457F-BD37-FA7162FB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Corpus = [</a:t>
            </a:r>
            <a:r>
              <a:rPr lang="en-US" dirty="0"/>
              <a:t>'I saw the suspect flee northbound and drop a bad of 		        narcotics.’,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'The suspect was arrested for narcotics possession.’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‘The narcotics were recovered.’,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'While on patrol I observed a burglary in progress’,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'I recovered narcotics from under the front seat’]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3D42-2FC8-45C1-AE8E-23BCDD0C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2" y="4368800"/>
            <a:ext cx="10592956" cy="18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2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673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Natural Language Processing and Matching Similar Police Offense Reports</vt:lpstr>
      <vt:lpstr>Natural Language Processing (NLP)</vt:lpstr>
      <vt:lpstr>Vectors</vt:lpstr>
      <vt:lpstr>Vectors</vt:lpstr>
      <vt:lpstr>Direction of a Vector</vt:lpstr>
      <vt:lpstr>Definitions</vt:lpstr>
      <vt:lpstr>Preprocessing</vt:lpstr>
      <vt:lpstr>Bag-of-Words Vectorization</vt:lpstr>
      <vt:lpstr>Bag-of-Words</vt:lpstr>
      <vt:lpstr>Cosine Similarity</vt:lpstr>
      <vt:lpstr>Cosine Similarity</vt:lpstr>
      <vt:lpstr>Pairwise Cosine Similarity Comparison</vt:lpstr>
      <vt:lpstr>Applied to DF</vt:lpstr>
      <vt:lpstr>Get the data</vt:lpstr>
      <vt:lpstr>Cleaning Function</vt:lpstr>
      <vt:lpstr>Vectorizing Documents</vt:lpstr>
      <vt:lpstr>The Dictionary</vt:lpstr>
      <vt:lpstr>Pairwise Similarity Matrix</vt:lpstr>
      <vt:lpstr>Similarity Matrix Visualization</vt:lpstr>
      <vt:lpstr>Filtering and Searching the Similarity Matrix</vt:lpstr>
      <vt:lpstr>First 20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and Matching Similar Police Offense Reports</dc:title>
  <dc:creator>Beyer, Cory</dc:creator>
  <cp:lastModifiedBy>Beyer, Cory</cp:lastModifiedBy>
  <cp:revision>1</cp:revision>
  <dcterms:created xsi:type="dcterms:W3CDTF">2022-02-01T19:48:49Z</dcterms:created>
  <dcterms:modified xsi:type="dcterms:W3CDTF">2022-02-02T20:02:06Z</dcterms:modified>
</cp:coreProperties>
</file>