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3" r:id="rId9"/>
    <p:sldId id="264" r:id="rId10"/>
    <p:sldId id="266" r:id="rId11"/>
    <p:sldId id="267" r:id="rId12"/>
    <p:sldId id="268" r:id="rId13"/>
    <p:sldId id="269" r:id="rId14"/>
    <p:sldId id="274" r:id="rId15"/>
    <p:sldId id="271" r:id="rId16"/>
    <p:sldId id="278" r:id="rId17"/>
    <p:sldId id="275" r:id="rId18"/>
    <p:sldId id="276" r:id="rId19"/>
    <p:sldId id="277" r:id="rId20"/>
    <p:sldId id="270" r:id="rId21"/>
    <p:sldId id="262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55" d="100"/>
          <a:sy n="55" d="100"/>
        </p:scale>
        <p:origin x="84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Complexity</a:t>
            </a:r>
            <a:r>
              <a:rPr lang="en-US" baseline="0"/>
              <a:t>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DBSCAN 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Sheet1!$I$2:$I$41</c:f>
              <c:numCache>
                <c:formatCode>#,##0</c:formatCode>
                <c:ptCount val="40"/>
                <c:pt idx="0">
                  <c:v>957.00021057640004</c:v>
                </c:pt>
                <c:pt idx="1">
                  <c:v>920.99989008039995</c:v>
                </c:pt>
                <c:pt idx="2">
                  <c:v>877.00024935610008</c:v>
                </c:pt>
                <c:pt idx="3">
                  <c:v>835.00019917690008</c:v>
                </c:pt>
                <c:pt idx="4">
                  <c:v>835.00019917690008</c:v>
                </c:pt>
                <c:pt idx="5">
                  <c:v>784.99991862249999</c:v>
                </c:pt>
                <c:pt idx="6">
                  <c:v>764.00000430250009</c:v>
                </c:pt>
                <c:pt idx="7">
                  <c:v>710.9998265764001</c:v>
                </c:pt>
                <c:pt idx="8">
                  <c:v>661.99996600960003</c:v>
                </c:pt>
                <c:pt idx="9">
                  <c:v>664.99979800810013</c:v>
                </c:pt>
                <c:pt idx="10">
                  <c:v>1918.0002732004002</c:v>
                </c:pt>
                <c:pt idx="11">
                  <c:v>1844.9997259715999</c:v>
                </c:pt>
                <c:pt idx="12">
                  <c:v>1765.99976644</c:v>
                </c:pt>
                <c:pt idx="13">
                  <c:v>1708.9997340024997</c:v>
                </c:pt>
                <c:pt idx="14">
                  <c:v>1648.0003036249002</c:v>
                </c:pt>
                <c:pt idx="15">
                  <c:v>1550.0000496016003</c:v>
                </c:pt>
                <c:pt idx="16">
                  <c:v>1518.0000407104001</c:v>
                </c:pt>
                <c:pt idx="17">
                  <c:v>1416.0003428483997</c:v>
                </c:pt>
                <c:pt idx="18">
                  <c:v>1344.0003255720999</c:v>
                </c:pt>
                <c:pt idx="19">
                  <c:v>1284.0003057024999</c:v>
                </c:pt>
                <c:pt idx="20">
                  <c:v>2889.9999760383998</c:v>
                </c:pt>
                <c:pt idx="21">
                  <c:v>2796.9998636889004</c:v>
                </c:pt>
                <c:pt idx="22">
                  <c:v>2671.9998001320996</c:v>
                </c:pt>
                <c:pt idx="23">
                  <c:v>2525.0001903844004</c:v>
                </c:pt>
                <c:pt idx="24">
                  <c:v>2448.0002466528999</c:v>
                </c:pt>
                <c:pt idx="25">
                  <c:v>2322.0004613796</c:v>
                </c:pt>
                <c:pt idx="26">
                  <c:v>2178.9999936576</c:v>
                </c:pt>
                <c:pt idx="27">
                  <c:v>2156.0002725625</c:v>
                </c:pt>
                <c:pt idx="28">
                  <c:v>1972.9995887716002</c:v>
                </c:pt>
                <c:pt idx="29">
                  <c:v>1953.9998045649002</c:v>
                </c:pt>
                <c:pt idx="30">
                  <c:v>3839.9995613529004</c:v>
                </c:pt>
                <c:pt idx="31">
                  <c:v>3696.0004116675996</c:v>
                </c:pt>
                <c:pt idx="32">
                  <c:v>3528.0000451809005</c:v>
                </c:pt>
                <c:pt idx="33">
                  <c:v>3408.9997304896001</c:v>
                </c:pt>
                <c:pt idx="34">
                  <c:v>3249.9998569128998</c:v>
                </c:pt>
                <c:pt idx="35">
                  <c:v>3117.00006601</c:v>
                </c:pt>
                <c:pt idx="36">
                  <c:v>2928.0003209999995</c:v>
                </c:pt>
                <c:pt idx="37">
                  <c:v>2832.9996243648998</c:v>
                </c:pt>
                <c:pt idx="38">
                  <c:v>2694.0003021375996</c:v>
                </c:pt>
                <c:pt idx="39">
                  <c:v>2557.0002509040996</c:v>
                </c:pt>
              </c:numCache>
            </c:numRef>
          </c:xVal>
          <c:yVal>
            <c:numRef>
              <c:f>Sheet1!$E$2:$E$41</c:f>
              <c:numCache>
                <c:formatCode>General</c:formatCode>
                <c:ptCount val="40"/>
                <c:pt idx="0">
                  <c:v>1.3338000000000001</c:v>
                </c:pt>
                <c:pt idx="1">
                  <c:v>2.7281</c:v>
                </c:pt>
                <c:pt idx="2">
                  <c:v>2.7399</c:v>
                </c:pt>
                <c:pt idx="3">
                  <c:v>2.5831</c:v>
                </c:pt>
                <c:pt idx="4">
                  <c:v>2.4885000000000002</c:v>
                </c:pt>
                <c:pt idx="5">
                  <c:v>2.4853999999999998</c:v>
                </c:pt>
                <c:pt idx="6">
                  <c:v>2.3544</c:v>
                </c:pt>
                <c:pt idx="7">
                  <c:v>2.0878999999999999</c:v>
                </c:pt>
                <c:pt idx="8">
                  <c:v>1.8706</c:v>
                </c:pt>
                <c:pt idx="9">
                  <c:v>1.7653000000000001</c:v>
                </c:pt>
                <c:pt idx="10">
                  <c:v>6.9610000000000003</c:v>
                </c:pt>
                <c:pt idx="11">
                  <c:v>6.4050000000000002</c:v>
                </c:pt>
                <c:pt idx="12">
                  <c:v>5.9374000000000002</c:v>
                </c:pt>
                <c:pt idx="13">
                  <c:v>5.6101999999999999</c:v>
                </c:pt>
                <c:pt idx="14">
                  <c:v>5.2496999999999998</c:v>
                </c:pt>
                <c:pt idx="15">
                  <c:v>4.7240000000000002</c:v>
                </c:pt>
                <c:pt idx="16">
                  <c:v>4.5854999999999997</c:v>
                </c:pt>
                <c:pt idx="17">
                  <c:v>4.048</c:v>
                </c:pt>
                <c:pt idx="18">
                  <c:v>3.6873999999999998</c:v>
                </c:pt>
                <c:pt idx="19">
                  <c:v>3.407</c:v>
                </c:pt>
                <c:pt idx="20">
                  <c:v>13.342000000000001</c:v>
                </c:pt>
                <c:pt idx="21">
                  <c:v>14.060499999999999</c:v>
                </c:pt>
                <c:pt idx="22">
                  <c:v>12.919600000000001</c:v>
                </c:pt>
                <c:pt idx="23">
                  <c:v>11.6615</c:v>
                </c:pt>
                <c:pt idx="24">
                  <c:v>11.272399999999999</c:v>
                </c:pt>
                <c:pt idx="25">
                  <c:v>10.267300000000001</c:v>
                </c:pt>
                <c:pt idx="26">
                  <c:v>9.2310999999999996</c:v>
                </c:pt>
                <c:pt idx="27">
                  <c:v>9.0732999999999997</c:v>
                </c:pt>
                <c:pt idx="28">
                  <c:v>7.7386999999999997</c:v>
                </c:pt>
                <c:pt idx="29">
                  <c:v>7.4010999999999996</c:v>
                </c:pt>
                <c:pt idx="30">
                  <c:v>24.939800000000002</c:v>
                </c:pt>
                <c:pt idx="31">
                  <c:v>24.071100000000001</c:v>
                </c:pt>
                <c:pt idx="32">
                  <c:v>22.067399999999999</c:v>
                </c:pt>
                <c:pt idx="33">
                  <c:v>20.817299999999999</c:v>
                </c:pt>
                <c:pt idx="34">
                  <c:v>18.993400000000001</c:v>
                </c:pt>
                <c:pt idx="35">
                  <c:v>17.6873</c:v>
                </c:pt>
                <c:pt idx="36">
                  <c:v>15.7582</c:v>
                </c:pt>
                <c:pt idx="37">
                  <c:v>14.7967</c:v>
                </c:pt>
                <c:pt idx="38">
                  <c:v>13.5177</c:v>
                </c:pt>
                <c:pt idx="39">
                  <c:v>12.4953</c:v>
                </c:pt>
              </c:numCache>
            </c:numRef>
          </c:yVal>
          <c:smooth val="0"/>
        </c:ser>
        <c:ser>
          <c:idx val="2"/>
          <c:order val="2"/>
          <c:tx>
            <c:v>eps=1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(Sheet1!$I$2,Sheet1!$I$12,Sheet1!$I$22,Sheet1!$I$32)</c:f>
              <c:numCache>
                <c:formatCode>#,##0</c:formatCode>
                <c:ptCount val="4"/>
                <c:pt idx="0">
                  <c:v>957.00021057640004</c:v>
                </c:pt>
                <c:pt idx="1">
                  <c:v>1918.0002732004002</c:v>
                </c:pt>
                <c:pt idx="2">
                  <c:v>2889.9999760383998</c:v>
                </c:pt>
                <c:pt idx="3">
                  <c:v>3839.9995613529004</c:v>
                </c:pt>
              </c:numCache>
            </c:numRef>
          </c:xVal>
          <c:yVal>
            <c:numRef>
              <c:f>(Sheet1!$E$2,Sheet1!$E$12,Sheet1!$E$22,Sheet1!$E$32)</c:f>
              <c:numCache>
                <c:formatCode>General</c:formatCode>
                <c:ptCount val="4"/>
                <c:pt idx="0">
                  <c:v>1.3338000000000001</c:v>
                </c:pt>
                <c:pt idx="1">
                  <c:v>6.9610000000000003</c:v>
                </c:pt>
                <c:pt idx="2">
                  <c:v>13.342000000000001</c:v>
                </c:pt>
                <c:pt idx="3">
                  <c:v>24.939800000000002</c:v>
                </c:pt>
              </c:numCache>
            </c:numRef>
          </c:yVal>
          <c:smooth val="0"/>
        </c:ser>
        <c:ser>
          <c:idx val="3"/>
          <c:order val="3"/>
          <c:tx>
            <c:v>eps=2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>
                    <a:lumMod val="60000"/>
                  </a:schemeClr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(Sheet1!$I$3,Sheet1!$I$13,Sheet1!$I$23,Sheet1!$I$33)</c:f>
              <c:numCache>
                <c:formatCode>#,##0</c:formatCode>
                <c:ptCount val="4"/>
                <c:pt idx="0">
                  <c:v>920.99989008039995</c:v>
                </c:pt>
                <c:pt idx="1">
                  <c:v>1844.9997259715999</c:v>
                </c:pt>
                <c:pt idx="2">
                  <c:v>2796.9998636889004</c:v>
                </c:pt>
                <c:pt idx="3">
                  <c:v>3696.0004116675996</c:v>
                </c:pt>
              </c:numCache>
            </c:numRef>
          </c:xVal>
          <c:yVal>
            <c:numRef>
              <c:f>(Sheet1!$F$3,Sheet1!$F$13,Sheet1!$F$23,Sheet1!$F$33)</c:f>
              <c:numCache>
                <c:formatCode>General</c:formatCode>
                <c:ptCount val="4"/>
                <c:pt idx="0">
                  <c:v>2.5775000000000001</c:v>
                </c:pt>
                <c:pt idx="1">
                  <c:v>4.2089999999999996</c:v>
                </c:pt>
                <c:pt idx="2">
                  <c:v>7.2398999999999996</c:v>
                </c:pt>
                <c:pt idx="3">
                  <c:v>10.463200000000001</c:v>
                </c:pt>
              </c:numCache>
            </c:numRef>
          </c:yVal>
          <c:smooth val="0"/>
        </c:ser>
        <c:ser>
          <c:idx val="4"/>
          <c:order val="4"/>
          <c:tx>
            <c:v>eps=3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(Sheet1!$I$4,Sheet1!$I$14,Sheet1!$I$24,Sheet1!$I$34)</c:f>
              <c:numCache>
                <c:formatCode>#,##0</c:formatCode>
                <c:ptCount val="4"/>
                <c:pt idx="0">
                  <c:v>877.00024935610008</c:v>
                </c:pt>
                <c:pt idx="1">
                  <c:v>1765.99976644</c:v>
                </c:pt>
                <c:pt idx="2">
                  <c:v>2671.9998001320996</c:v>
                </c:pt>
                <c:pt idx="3">
                  <c:v>3528.0000451809005</c:v>
                </c:pt>
              </c:numCache>
            </c:numRef>
          </c:xVal>
          <c:yVal>
            <c:numRef>
              <c:f>(Sheet1!$F$4,Sheet1!$F$14,Sheet1!$F$24,Sheet1!$F$34)</c:f>
              <c:numCache>
                <c:formatCode>General</c:formatCode>
                <c:ptCount val="4"/>
                <c:pt idx="0">
                  <c:v>1.8392999999999999</c:v>
                </c:pt>
                <c:pt idx="1">
                  <c:v>2.5836999999999999</c:v>
                </c:pt>
                <c:pt idx="2">
                  <c:v>4.3329000000000004</c:v>
                </c:pt>
                <c:pt idx="3">
                  <c:v>6.1760000000000002</c:v>
                </c:pt>
              </c:numCache>
            </c:numRef>
          </c:yVal>
          <c:smooth val="0"/>
        </c:ser>
        <c:ser>
          <c:idx val="5"/>
          <c:order val="5"/>
          <c:tx>
            <c:v>eps=4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(Sheet1!$I$5,Sheet1!$I$15,Sheet1!$I$25,Sheet1!$I$35)</c:f>
              <c:numCache>
                <c:formatCode>#,##0</c:formatCode>
                <c:ptCount val="4"/>
                <c:pt idx="0">
                  <c:v>835.00019917690008</c:v>
                </c:pt>
                <c:pt idx="1">
                  <c:v>1708.9997340024997</c:v>
                </c:pt>
                <c:pt idx="2">
                  <c:v>2525.0001903844004</c:v>
                </c:pt>
                <c:pt idx="3">
                  <c:v>3408.9997304896001</c:v>
                </c:pt>
              </c:numCache>
            </c:numRef>
          </c:xVal>
          <c:yVal>
            <c:numRef>
              <c:f>(Sheet1!$F$5,Sheet1!$F$15,Sheet1!$F$25,Sheet1!$F$35)</c:f>
              <c:numCache>
                <c:formatCode>General</c:formatCode>
                <c:ptCount val="4"/>
                <c:pt idx="0">
                  <c:v>1.3028999999999999</c:v>
                </c:pt>
                <c:pt idx="1">
                  <c:v>1.7915000000000001</c:v>
                </c:pt>
                <c:pt idx="2">
                  <c:v>2.9241999999999999</c:v>
                </c:pt>
                <c:pt idx="3">
                  <c:v>4.3418000000000001</c:v>
                </c:pt>
              </c:numCache>
            </c:numRef>
          </c:yVal>
          <c:smooth val="0"/>
        </c:ser>
        <c:ser>
          <c:idx val="6"/>
          <c:order val="6"/>
          <c:tx>
            <c:v>eps=5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(Sheet1!$I$6,Sheet1!$I$16,Sheet1!$I$26,Sheet1!$I$36)</c:f>
              <c:numCache>
                <c:formatCode>#,##0</c:formatCode>
                <c:ptCount val="4"/>
                <c:pt idx="0">
                  <c:v>835.00019917690008</c:v>
                </c:pt>
                <c:pt idx="1">
                  <c:v>1648.0003036249002</c:v>
                </c:pt>
                <c:pt idx="2">
                  <c:v>2448.0002466528999</c:v>
                </c:pt>
                <c:pt idx="3">
                  <c:v>3249.9998569128998</c:v>
                </c:pt>
              </c:numCache>
            </c:numRef>
          </c:xVal>
          <c:yVal>
            <c:numRef>
              <c:f>(Sheet1!$F$6,Sheet1!$F$16,Sheet1!$F$26,Sheet1!$F$36)</c:f>
              <c:numCache>
                <c:formatCode>General</c:formatCode>
                <c:ptCount val="4"/>
                <c:pt idx="0">
                  <c:v>1.0206999999999999</c:v>
                </c:pt>
                <c:pt idx="1">
                  <c:v>1.3571</c:v>
                </c:pt>
                <c:pt idx="2">
                  <c:v>2.2694000000000001</c:v>
                </c:pt>
                <c:pt idx="3">
                  <c:v>3.2193000000000001</c:v>
                </c:pt>
              </c:numCache>
            </c:numRef>
          </c:yVal>
          <c:smooth val="0"/>
        </c:ser>
        <c:ser>
          <c:idx val="7"/>
          <c:order val="7"/>
          <c:tx>
            <c:v>eps=6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(Sheet1!$I$7,Sheet1!$I$17,Sheet1!$I$27,Sheet1!$I$37)</c:f>
              <c:numCache>
                <c:formatCode>#,##0</c:formatCode>
                <c:ptCount val="4"/>
                <c:pt idx="0">
                  <c:v>784.99991862249999</c:v>
                </c:pt>
                <c:pt idx="1">
                  <c:v>1550.0000496016003</c:v>
                </c:pt>
                <c:pt idx="2">
                  <c:v>2322.0004613796</c:v>
                </c:pt>
                <c:pt idx="3">
                  <c:v>3117.00006601</c:v>
                </c:pt>
              </c:numCache>
            </c:numRef>
          </c:xVal>
          <c:yVal>
            <c:numRef>
              <c:f>(Sheet1!$F$7,Sheet1!$F$17,Sheet1!$F$27,Sheet1!$F$37)</c:f>
              <c:numCache>
                <c:formatCode>General</c:formatCode>
                <c:ptCount val="4"/>
                <c:pt idx="0">
                  <c:v>0.8024</c:v>
                </c:pt>
                <c:pt idx="1">
                  <c:v>1.0354000000000001</c:v>
                </c:pt>
                <c:pt idx="2">
                  <c:v>1.7546999999999999</c:v>
                </c:pt>
                <c:pt idx="3">
                  <c:v>2.5499000000000001</c:v>
                </c:pt>
              </c:numCache>
            </c:numRef>
          </c:yVal>
          <c:smooth val="0"/>
        </c:ser>
        <c:ser>
          <c:idx val="8"/>
          <c:order val="8"/>
          <c:tx>
            <c:v>eps=7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(Sheet1!$I$8,Sheet1!$I$18,Sheet1!$I$28,Sheet1!$I$38)</c:f>
              <c:numCache>
                <c:formatCode>#,##0</c:formatCode>
                <c:ptCount val="4"/>
                <c:pt idx="0">
                  <c:v>764.00000430250009</c:v>
                </c:pt>
                <c:pt idx="1">
                  <c:v>1518.0000407104001</c:v>
                </c:pt>
                <c:pt idx="2">
                  <c:v>2178.9999936576</c:v>
                </c:pt>
                <c:pt idx="3">
                  <c:v>2928.0003209999995</c:v>
                </c:pt>
              </c:numCache>
            </c:numRef>
          </c:xVal>
          <c:yVal>
            <c:numRef>
              <c:f>(Sheet1!$F$8,Sheet1!$F$18,Sheet1!$F$28,Sheet1!$F$38)</c:f>
              <c:numCache>
                <c:formatCode>General</c:formatCode>
                <c:ptCount val="4"/>
                <c:pt idx="0">
                  <c:v>0.68679999999999997</c:v>
                </c:pt>
                <c:pt idx="1">
                  <c:v>0.87739999999999996</c:v>
                </c:pt>
                <c:pt idx="2">
                  <c:v>1.4069</c:v>
                </c:pt>
                <c:pt idx="3">
                  <c:v>1.9585999999999999</c:v>
                </c:pt>
              </c:numCache>
            </c:numRef>
          </c:yVal>
          <c:smooth val="0"/>
        </c:ser>
        <c:ser>
          <c:idx val="9"/>
          <c:order val="9"/>
          <c:tx>
            <c:v>eps=8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xVal>
            <c:numRef>
              <c:f>(Sheet1!$I$9,Sheet1!$I$19,Sheet1!$I$29,Sheet1!$I$39)</c:f>
              <c:numCache>
                <c:formatCode>#,##0</c:formatCode>
                <c:ptCount val="4"/>
                <c:pt idx="0">
                  <c:v>710.9998265764001</c:v>
                </c:pt>
                <c:pt idx="1">
                  <c:v>1416.0003428483997</c:v>
                </c:pt>
                <c:pt idx="2">
                  <c:v>2156.0002725625</c:v>
                </c:pt>
                <c:pt idx="3">
                  <c:v>2832.9996243648998</c:v>
                </c:pt>
              </c:numCache>
            </c:numRef>
          </c:xVal>
          <c:yVal>
            <c:numRef>
              <c:f>(Sheet1!$F$9,Sheet1!$F$19,Sheet1!$F$29,Sheet1!$F$39)</c:f>
              <c:numCache>
                <c:formatCode>General</c:formatCode>
                <c:ptCount val="4"/>
                <c:pt idx="0">
                  <c:v>0.53810000000000002</c:v>
                </c:pt>
                <c:pt idx="1">
                  <c:v>0.70250000000000001</c:v>
                </c:pt>
                <c:pt idx="2">
                  <c:v>1.2232000000000001</c:v>
                </c:pt>
                <c:pt idx="3">
                  <c:v>1.6827000000000001</c:v>
                </c:pt>
              </c:numCache>
            </c:numRef>
          </c:yVal>
          <c:smooth val="0"/>
        </c:ser>
        <c:ser>
          <c:idx val="10"/>
          <c:order val="10"/>
          <c:tx>
            <c:v>eps=9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xVal>
            <c:numRef>
              <c:f>(Sheet1!$I$10,Sheet1!$I$20,Sheet1!$I$30,Sheet1!$I$40)</c:f>
              <c:numCache>
                <c:formatCode>#,##0</c:formatCode>
                <c:ptCount val="4"/>
                <c:pt idx="0">
                  <c:v>661.99996600960003</c:v>
                </c:pt>
                <c:pt idx="1">
                  <c:v>1344.0003255720999</c:v>
                </c:pt>
                <c:pt idx="2">
                  <c:v>1972.9995887716002</c:v>
                </c:pt>
                <c:pt idx="3">
                  <c:v>2694.0003021375996</c:v>
                </c:pt>
              </c:numCache>
            </c:numRef>
          </c:xVal>
          <c:yVal>
            <c:numRef>
              <c:f>(Sheet1!$F$10,Sheet1!$F$20,Sheet1!$F$30,Sheet1!$F$40)</c:f>
              <c:numCache>
                <c:formatCode>General</c:formatCode>
                <c:ptCount val="4"/>
                <c:pt idx="0">
                  <c:v>0.45379999999999998</c:v>
                </c:pt>
                <c:pt idx="1">
                  <c:v>0.56720000000000004</c:v>
                </c:pt>
                <c:pt idx="2">
                  <c:v>0.88780000000000003</c:v>
                </c:pt>
                <c:pt idx="3">
                  <c:v>1.3743000000000001</c:v>
                </c:pt>
              </c:numCache>
            </c:numRef>
          </c:yVal>
          <c:smooth val="0"/>
        </c:ser>
        <c:ser>
          <c:idx val="11"/>
          <c:order val="11"/>
          <c:tx>
            <c:v>eps=10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9525">
                <a:solidFill>
                  <a:schemeClr val="accent5">
                    <a:lumMod val="80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>
                    <a:lumMod val="8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(Sheet1!$I$11,Sheet1!$I$21,Sheet1!$I$31,Sheet1!$I$41)</c:f>
              <c:numCache>
                <c:formatCode>#,##0</c:formatCode>
                <c:ptCount val="4"/>
                <c:pt idx="0">
                  <c:v>664.99979800810013</c:v>
                </c:pt>
                <c:pt idx="1">
                  <c:v>1284.0003057024999</c:v>
                </c:pt>
                <c:pt idx="2">
                  <c:v>1953.9998045649002</c:v>
                </c:pt>
                <c:pt idx="3">
                  <c:v>2557.0002509040996</c:v>
                </c:pt>
              </c:numCache>
            </c:numRef>
          </c:xVal>
          <c:yVal>
            <c:numRef>
              <c:f>(Sheet1!$F$11,Sheet1!$F$21,Sheet1!$F$31,Sheet1!$F$41)</c:f>
              <c:numCache>
                <c:formatCode>General</c:formatCode>
                <c:ptCount val="4"/>
                <c:pt idx="0">
                  <c:v>0.376</c:v>
                </c:pt>
                <c:pt idx="1">
                  <c:v>0.48309999999999997</c:v>
                </c:pt>
                <c:pt idx="2">
                  <c:v>0.78990000000000005</c:v>
                </c:pt>
                <c:pt idx="3">
                  <c:v>1.2215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5603880"/>
        <c:axId val="245610544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RDBSCAN t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Sheet1!$I$2:$I$41</c15:sqref>
                        </c15:formulaRef>
                      </c:ext>
                    </c:extLst>
                    <c:numCache>
                      <c:formatCode>#,##0</c:formatCode>
                      <c:ptCount val="40"/>
                      <c:pt idx="0">
                        <c:v>957.00021057640004</c:v>
                      </c:pt>
                      <c:pt idx="1">
                        <c:v>920.99989008039995</c:v>
                      </c:pt>
                      <c:pt idx="2">
                        <c:v>877.00024935610008</c:v>
                      </c:pt>
                      <c:pt idx="3">
                        <c:v>835.00019917690008</c:v>
                      </c:pt>
                      <c:pt idx="4">
                        <c:v>835.00019917690008</c:v>
                      </c:pt>
                      <c:pt idx="5">
                        <c:v>784.99991862249999</c:v>
                      </c:pt>
                      <c:pt idx="6">
                        <c:v>764.00000430250009</c:v>
                      </c:pt>
                      <c:pt idx="7">
                        <c:v>710.9998265764001</c:v>
                      </c:pt>
                      <c:pt idx="8">
                        <c:v>661.99996600960003</c:v>
                      </c:pt>
                      <c:pt idx="9">
                        <c:v>664.99979800810013</c:v>
                      </c:pt>
                      <c:pt idx="10">
                        <c:v>1918.0002732004002</c:v>
                      </c:pt>
                      <c:pt idx="11">
                        <c:v>1844.9997259715999</c:v>
                      </c:pt>
                      <c:pt idx="12">
                        <c:v>1765.99976644</c:v>
                      </c:pt>
                      <c:pt idx="13">
                        <c:v>1708.9997340024997</c:v>
                      </c:pt>
                      <c:pt idx="14">
                        <c:v>1648.0003036249002</c:v>
                      </c:pt>
                      <c:pt idx="15">
                        <c:v>1550.0000496016003</c:v>
                      </c:pt>
                      <c:pt idx="16">
                        <c:v>1518.0000407104001</c:v>
                      </c:pt>
                      <c:pt idx="17">
                        <c:v>1416.0003428483997</c:v>
                      </c:pt>
                      <c:pt idx="18">
                        <c:v>1344.0003255720999</c:v>
                      </c:pt>
                      <c:pt idx="19">
                        <c:v>1284.0003057024999</c:v>
                      </c:pt>
                      <c:pt idx="20">
                        <c:v>2889.9999760383998</c:v>
                      </c:pt>
                      <c:pt idx="21">
                        <c:v>2796.9998636889004</c:v>
                      </c:pt>
                      <c:pt idx="22">
                        <c:v>2671.9998001320996</c:v>
                      </c:pt>
                      <c:pt idx="23">
                        <c:v>2525.0001903844004</c:v>
                      </c:pt>
                      <c:pt idx="24">
                        <c:v>2448.0002466528999</c:v>
                      </c:pt>
                      <c:pt idx="25">
                        <c:v>2322.0004613796</c:v>
                      </c:pt>
                      <c:pt idx="26">
                        <c:v>2178.9999936576</c:v>
                      </c:pt>
                      <c:pt idx="27">
                        <c:v>2156.0002725625</c:v>
                      </c:pt>
                      <c:pt idx="28">
                        <c:v>1972.9995887716002</c:v>
                      </c:pt>
                      <c:pt idx="29">
                        <c:v>1953.9998045649002</c:v>
                      </c:pt>
                      <c:pt idx="30">
                        <c:v>3839.9995613529004</c:v>
                      </c:pt>
                      <c:pt idx="31">
                        <c:v>3696.0004116675996</c:v>
                      </c:pt>
                      <c:pt idx="32">
                        <c:v>3528.0000451809005</c:v>
                      </c:pt>
                      <c:pt idx="33">
                        <c:v>3408.9997304896001</c:v>
                      </c:pt>
                      <c:pt idx="34">
                        <c:v>3249.9998569128998</c:v>
                      </c:pt>
                      <c:pt idx="35">
                        <c:v>3117.00006601</c:v>
                      </c:pt>
                      <c:pt idx="36">
                        <c:v>2928.0003209999995</c:v>
                      </c:pt>
                      <c:pt idx="37">
                        <c:v>2832.9996243648998</c:v>
                      </c:pt>
                      <c:pt idx="38">
                        <c:v>2694.0003021375996</c:v>
                      </c:pt>
                      <c:pt idx="39">
                        <c:v>2557.0002509040996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Sheet1!$F$2:$F$411</c15:sqref>
                        </c15:formulaRef>
                      </c:ext>
                    </c:extLst>
                    <c:numCache>
                      <c:formatCode>General</c:formatCode>
                      <c:ptCount val="410"/>
                      <c:pt idx="0">
                        <c:v>1.3606</c:v>
                      </c:pt>
                      <c:pt idx="1">
                        <c:v>2.5775000000000001</c:v>
                      </c:pt>
                      <c:pt idx="2">
                        <c:v>1.8392999999999999</c:v>
                      </c:pt>
                      <c:pt idx="3">
                        <c:v>1.3028999999999999</c:v>
                      </c:pt>
                      <c:pt idx="4">
                        <c:v>1.0206999999999999</c:v>
                      </c:pt>
                      <c:pt idx="5">
                        <c:v>0.8024</c:v>
                      </c:pt>
                      <c:pt idx="6">
                        <c:v>0.68679999999999997</c:v>
                      </c:pt>
                      <c:pt idx="7">
                        <c:v>0.53810000000000002</c:v>
                      </c:pt>
                      <c:pt idx="8">
                        <c:v>0.45379999999999998</c:v>
                      </c:pt>
                      <c:pt idx="9">
                        <c:v>0.376</c:v>
                      </c:pt>
                      <c:pt idx="10">
                        <c:v>6.8384</c:v>
                      </c:pt>
                      <c:pt idx="11">
                        <c:v>4.2089999999999996</c:v>
                      </c:pt>
                      <c:pt idx="12">
                        <c:v>2.5836999999999999</c:v>
                      </c:pt>
                      <c:pt idx="13">
                        <c:v>1.7915000000000001</c:v>
                      </c:pt>
                      <c:pt idx="14">
                        <c:v>1.3571</c:v>
                      </c:pt>
                      <c:pt idx="15">
                        <c:v>1.0354000000000001</c:v>
                      </c:pt>
                      <c:pt idx="16">
                        <c:v>0.87739999999999996</c:v>
                      </c:pt>
                      <c:pt idx="17">
                        <c:v>0.70250000000000001</c:v>
                      </c:pt>
                      <c:pt idx="18">
                        <c:v>0.56720000000000004</c:v>
                      </c:pt>
                      <c:pt idx="19">
                        <c:v>0.48309999999999997</c:v>
                      </c:pt>
                      <c:pt idx="20">
                        <c:v>12.307700000000001</c:v>
                      </c:pt>
                      <c:pt idx="21">
                        <c:v>7.2398999999999996</c:v>
                      </c:pt>
                      <c:pt idx="22">
                        <c:v>4.3329000000000004</c:v>
                      </c:pt>
                      <c:pt idx="23">
                        <c:v>2.9241999999999999</c:v>
                      </c:pt>
                      <c:pt idx="24">
                        <c:v>2.2694000000000001</c:v>
                      </c:pt>
                      <c:pt idx="25">
                        <c:v>1.7546999999999999</c:v>
                      </c:pt>
                      <c:pt idx="26">
                        <c:v>1.4069</c:v>
                      </c:pt>
                      <c:pt idx="27">
                        <c:v>1.2232000000000001</c:v>
                      </c:pt>
                      <c:pt idx="28">
                        <c:v>0.88780000000000003</c:v>
                      </c:pt>
                      <c:pt idx="29">
                        <c:v>0.78990000000000005</c:v>
                      </c:pt>
                      <c:pt idx="30">
                        <c:v>21.2361</c:v>
                      </c:pt>
                      <c:pt idx="31">
                        <c:v>10.463200000000001</c:v>
                      </c:pt>
                      <c:pt idx="32">
                        <c:v>6.1760000000000002</c:v>
                      </c:pt>
                      <c:pt idx="33">
                        <c:v>4.3418000000000001</c:v>
                      </c:pt>
                      <c:pt idx="34">
                        <c:v>3.2193000000000001</c:v>
                      </c:pt>
                      <c:pt idx="35">
                        <c:v>2.5499000000000001</c:v>
                      </c:pt>
                      <c:pt idx="36">
                        <c:v>1.9585999999999999</c:v>
                      </c:pt>
                      <c:pt idx="37">
                        <c:v>1.6827000000000001</c:v>
                      </c:pt>
                      <c:pt idx="38">
                        <c:v>1.3743000000000001</c:v>
                      </c:pt>
                      <c:pt idx="39">
                        <c:v>1.2215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245603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Elements</a:t>
                </a:r>
                <a:r>
                  <a:rPr lang="en-US" baseline="0"/>
                  <a:t> (N)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5610544"/>
        <c:crosses val="autoZero"/>
        <c:crossBetween val="midCat"/>
      </c:valAx>
      <c:valAx>
        <c:axId val="245610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56038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Complexity</a:t>
            </a:r>
            <a:r>
              <a:rPr lang="en-US" baseline="0"/>
              <a:t>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DBSCAN 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Sheet1!$I$2:$I$41</c:f>
              <c:numCache>
                <c:formatCode>#,##0</c:formatCode>
                <c:ptCount val="40"/>
                <c:pt idx="0">
                  <c:v>957.00021057640004</c:v>
                </c:pt>
                <c:pt idx="1">
                  <c:v>920.99989008039995</c:v>
                </c:pt>
                <c:pt idx="2">
                  <c:v>877.00024935610008</c:v>
                </c:pt>
                <c:pt idx="3">
                  <c:v>835.00019917690008</c:v>
                </c:pt>
                <c:pt idx="4">
                  <c:v>835.00019917690008</c:v>
                </c:pt>
                <c:pt idx="5">
                  <c:v>784.99991862249999</c:v>
                </c:pt>
                <c:pt idx="6">
                  <c:v>764.00000430250009</c:v>
                </c:pt>
                <c:pt idx="7">
                  <c:v>710.9998265764001</c:v>
                </c:pt>
                <c:pt idx="8">
                  <c:v>661.99996600960003</c:v>
                </c:pt>
                <c:pt idx="9">
                  <c:v>664.99979800810013</c:v>
                </c:pt>
                <c:pt idx="10">
                  <c:v>1918.0002732004002</c:v>
                </c:pt>
                <c:pt idx="11">
                  <c:v>1844.9997259715999</c:v>
                </c:pt>
                <c:pt idx="12">
                  <c:v>1765.99976644</c:v>
                </c:pt>
                <c:pt idx="13">
                  <c:v>1708.9997340024997</c:v>
                </c:pt>
                <c:pt idx="14">
                  <c:v>1648.0003036249002</c:v>
                </c:pt>
                <c:pt idx="15">
                  <c:v>1550.0000496016003</c:v>
                </c:pt>
                <c:pt idx="16">
                  <c:v>1518.0000407104001</c:v>
                </c:pt>
                <c:pt idx="17">
                  <c:v>1416.0003428483997</c:v>
                </c:pt>
                <c:pt idx="18">
                  <c:v>1344.0003255720999</c:v>
                </c:pt>
                <c:pt idx="19">
                  <c:v>1284.0003057024999</c:v>
                </c:pt>
                <c:pt idx="20">
                  <c:v>2889.9999760383998</c:v>
                </c:pt>
                <c:pt idx="21">
                  <c:v>2796.9998636889004</c:v>
                </c:pt>
                <c:pt idx="22">
                  <c:v>2671.9998001320996</c:v>
                </c:pt>
                <c:pt idx="23">
                  <c:v>2525.0001903844004</c:v>
                </c:pt>
                <c:pt idx="24">
                  <c:v>2448.0002466528999</c:v>
                </c:pt>
                <c:pt idx="25">
                  <c:v>2322.0004613796</c:v>
                </c:pt>
                <c:pt idx="26">
                  <c:v>2178.9999936576</c:v>
                </c:pt>
                <c:pt idx="27">
                  <c:v>2156.0002725625</c:v>
                </c:pt>
                <c:pt idx="28">
                  <c:v>1972.9995887716002</c:v>
                </c:pt>
                <c:pt idx="29">
                  <c:v>1953.9998045649002</c:v>
                </c:pt>
                <c:pt idx="30">
                  <c:v>3839.9995613529004</c:v>
                </c:pt>
                <c:pt idx="31">
                  <c:v>3696.0004116675996</c:v>
                </c:pt>
                <c:pt idx="32">
                  <c:v>3528.0000451809005</c:v>
                </c:pt>
                <c:pt idx="33">
                  <c:v>3408.9997304896001</c:v>
                </c:pt>
                <c:pt idx="34">
                  <c:v>3249.9998569128998</c:v>
                </c:pt>
                <c:pt idx="35">
                  <c:v>3117.00006601</c:v>
                </c:pt>
                <c:pt idx="36">
                  <c:v>2928.0003209999995</c:v>
                </c:pt>
                <c:pt idx="37">
                  <c:v>2832.9996243648998</c:v>
                </c:pt>
                <c:pt idx="38">
                  <c:v>2694.0003021375996</c:v>
                </c:pt>
                <c:pt idx="39">
                  <c:v>2557.0002509040996</c:v>
                </c:pt>
              </c:numCache>
            </c:numRef>
          </c:xVal>
          <c:yVal>
            <c:numRef>
              <c:f>Sheet1!$E$2:$E$41</c:f>
              <c:numCache>
                <c:formatCode>General</c:formatCode>
                <c:ptCount val="40"/>
                <c:pt idx="0">
                  <c:v>1.3338000000000001</c:v>
                </c:pt>
                <c:pt idx="1">
                  <c:v>2.7281</c:v>
                </c:pt>
                <c:pt idx="2">
                  <c:v>2.7399</c:v>
                </c:pt>
                <c:pt idx="3">
                  <c:v>2.5831</c:v>
                </c:pt>
                <c:pt idx="4">
                  <c:v>2.4885000000000002</c:v>
                </c:pt>
                <c:pt idx="5">
                  <c:v>2.4853999999999998</c:v>
                </c:pt>
                <c:pt idx="6">
                  <c:v>2.3544</c:v>
                </c:pt>
                <c:pt idx="7">
                  <c:v>2.0878999999999999</c:v>
                </c:pt>
                <c:pt idx="8">
                  <c:v>1.8706</c:v>
                </c:pt>
                <c:pt idx="9">
                  <c:v>1.7653000000000001</c:v>
                </c:pt>
                <c:pt idx="10">
                  <c:v>6.9610000000000003</c:v>
                </c:pt>
                <c:pt idx="11">
                  <c:v>6.4050000000000002</c:v>
                </c:pt>
                <c:pt idx="12">
                  <c:v>5.9374000000000002</c:v>
                </c:pt>
                <c:pt idx="13">
                  <c:v>5.6101999999999999</c:v>
                </c:pt>
                <c:pt idx="14">
                  <c:v>5.2496999999999998</c:v>
                </c:pt>
                <c:pt idx="15">
                  <c:v>4.7240000000000002</c:v>
                </c:pt>
                <c:pt idx="16">
                  <c:v>4.5854999999999997</c:v>
                </c:pt>
                <c:pt idx="17">
                  <c:v>4.048</c:v>
                </c:pt>
                <c:pt idx="18">
                  <c:v>3.6873999999999998</c:v>
                </c:pt>
                <c:pt idx="19">
                  <c:v>3.407</c:v>
                </c:pt>
                <c:pt idx="20">
                  <c:v>13.342000000000001</c:v>
                </c:pt>
                <c:pt idx="21">
                  <c:v>14.060499999999999</c:v>
                </c:pt>
                <c:pt idx="22">
                  <c:v>12.919600000000001</c:v>
                </c:pt>
                <c:pt idx="23">
                  <c:v>11.6615</c:v>
                </c:pt>
                <c:pt idx="24">
                  <c:v>11.272399999999999</c:v>
                </c:pt>
                <c:pt idx="25">
                  <c:v>10.267300000000001</c:v>
                </c:pt>
                <c:pt idx="26">
                  <c:v>9.2310999999999996</c:v>
                </c:pt>
                <c:pt idx="27">
                  <c:v>9.0732999999999997</c:v>
                </c:pt>
                <c:pt idx="28">
                  <c:v>7.7386999999999997</c:v>
                </c:pt>
                <c:pt idx="29">
                  <c:v>7.4010999999999996</c:v>
                </c:pt>
                <c:pt idx="30">
                  <c:v>24.939800000000002</c:v>
                </c:pt>
                <c:pt idx="31">
                  <c:v>24.071100000000001</c:v>
                </c:pt>
                <c:pt idx="32">
                  <c:v>22.067399999999999</c:v>
                </c:pt>
                <c:pt idx="33">
                  <c:v>20.817299999999999</c:v>
                </c:pt>
                <c:pt idx="34">
                  <c:v>18.993400000000001</c:v>
                </c:pt>
                <c:pt idx="35">
                  <c:v>17.6873</c:v>
                </c:pt>
                <c:pt idx="36">
                  <c:v>15.7582</c:v>
                </c:pt>
                <c:pt idx="37">
                  <c:v>14.7967</c:v>
                </c:pt>
                <c:pt idx="38">
                  <c:v>13.5177</c:v>
                </c:pt>
                <c:pt idx="39">
                  <c:v>12.4953</c:v>
                </c:pt>
              </c:numCache>
            </c:numRef>
          </c:yVal>
          <c:smooth val="0"/>
        </c:ser>
        <c:ser>
          <c:idx val="2"/>
          <c:order val="2"/>
          <c:tx>
            <c:v>eps=1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(Sheet1!$I$2,Sheet1!$I$12,Sheet1!$I$22,Sheet1!$I$32)</c:f>
              <c:numCache>
                <c:formatCode>#,##0</c:formatCode>
                <c:ptCount val="4"/>
                <c:pt idx="0">
                  <c:v>957.00021057640004</c:v>
                </c:pt>
                <c:pt idx="1">
                  <c:v>1918.0002732004002</c:v>
                </c:pt>
                <c:pt idx="2">
                  <c:v>2889.9999760383998</c:v>
                </c:pt>
                <c:pt idx="3">
                  <c:v>3839.9995613529004</c:v>
                </c:pt>
              </c:numCache>
            </c:numRef>
          </c:xVal>
          <c:yVal>
            <c:numRef>
              <c:f>(Sheet1!$E$2,Sheet1!$E$12,Sheet1!$E$22,Sheet1!$E$32)</c:f>
              <c:numCache>
                <c:formatCode>General</c:formatCode>
                <c:ptCount val="4"/>
                <c:pt idx="0">
                  <c:v>1.3338000000000001</c:v>
                </c:pt>
                <c:pt idx="1">
                  <c:v>6.9610000000000003</c:v>
                </c:pt>
                <c:pt idx="2">
                  <c:v>13.342000000000001</c:v>
                </c:pt>
                <c:pt idx="3">
                  <c:v>24.939800000000002</c:v>
                </c:pt>
              </c:numCache>
            </c:numRef>
          </c:yVal>
          <c:smooth val="0"/>
        </c:ser>
        <c:ser>
          <c:idx val="3"/>
          <c:order val="3"/>
          <c:tx>
            <c:v>eps=2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>
                    <a:lumMod val="60000"/>
                  </a:schemeClr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(Sheet1!$I$3,Sheet1!$I$13,Sheet1!$I$23,Sheet1!$I$33)</c:f>
              <c:numCache>
                <c:formatCode>#,##0</c:formatCode>
                <c:ptCount val="4"/>
                <c:pt idx="0">
                  <c:v>920.99989008039995</c:v>
                </c:pt>
                <c:pt idx="1">
                  <c:v>1844.9997259715999</c:v>
                </c:pt>
                <c:pt idx="2">
                  <c:v>2796.9998636889004</c:v>
                </c:pt>
                <c:pt idx="3">
                  <c:v>3696.0004116675996</c:v>
                </c:pt>
              </c:numCache>
            </c:numRef>
          </c:xVal>
          <c:yVal>
            <c:numRef>
              <c:f>(Sheet1!$F$3,Sheet1!$F$13,Sheet1!$F$23,Sheet1!$F$33)</c:f>
              <c:numCache>
                <c:formatCode>General</c:formatCode>
                <c:ptCount val="4"/>
                <c:pt idx="0">
                  <c:v>2.5775000000000001</c:v>
                </c:pt>
                <c:pt idx="1">
                  <c:v>4.2089999999999996</c:v>
                </c:pt>
                <c:pt idx="2">
                  <c:v>7.2398999999999996</c:v>
                </c:pt>
                <c:pt idx="3">
                  <c:v>10.463200000000001</c:v>
                </c:pt>
              </c:numCache>
            </c:numRef>
          </c:yVal>
          <c:smooth val="0"/>
        </c:ser>
        <c:ser>
          <c:idx val="4"/>
          <c:order val="4"/>
          <c:tx>
            <c:v>eps=3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(Sheet1!$I$4,Sheet1!$I$14,Sheet1!$I$24,Sheet1!$I$34)</c:f>
              <c:numCache>
                <c:formatCode>#,##0</c:formatCode>
                <c:ptCount val="4"/>
                <c:pt idx="0">
                  <c:v>877.00024935610008</c:v>
                </c:pt>
                <c:pt idx="1">
                  <c:v>1765.99976644</c:v>
                </c:pt>
                <c:pt idx="2">
                  <c:v>2671.9998001320996</c:v>
                </c:pt>
                <c:pt idx="3">
                  <c:v>3528.0000451809005</c:v>
                </c:pt>
              </c:numCache>
            </c:numRef>
          </c:xVal>
          <c:yVal>
            <c:numRef>
              <c:f>(Sheet1!$F$4,Sheet1!$F$14,Sheet1!$F$24,Sheet1!$F$34)</c:f>
              <c:numCache>
                <c:formatCode>General</c:formatCode>
                <c:ptCount val="4"/>
                <c:pt idx="0">
                  <c:v>1.8392999999999999</c:v>
                </c:pt>
                <c:pt idx="1">
                  <c:v>2.5836999999999999</c:v>
                </c:pt>
                <c:pt idx="2">
                  <c:v>4.3329000000000004</c:v>
                </c:pt>
                <c:pt idx="3">
                  <c:v>6.1760000000000002</c:v>
                </c:pt>
              </c:numCache>
            </c:numRef>
          </c:yVal>
          <c:smooth val="0"/>
        </c:ser>
        <c:ser>
          <c:idx val="5"/>
          <c:order val="5"/>
          <c:tx>
            <c:v>eps=4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(Sheet1!$I$5,Sheet1!$I$15,Sheet1!$I$25,Sheet1!$I$35)</c:f>
              <c:numCache>
                <c:formatCode>#,##0</c:formatCode>
                <c:ptCount val="4"/>
                <c:pt idx="0">
                  <c:v>835.00019917690008</c:v>
                </c:pt>
                <c:pt idx="1">
                  <c:v>1708.9997340024997</c:v>
                </c:pt>
                <c:pt idx="2">
                  <c:v>2525.0001903844004</c:v>
                </c:pt>
                <c:pt idx="3">
                  <c:v>3408.9997304896001</c:v>
                </c:pt>
              </c:numCache>
            </c:numRef>
          </c:xVal>
          <c:yVal>
            <c:numRef>
              <c:f>(Sheet1!$F$5,Sheet1!$F$15,Sheet1!$F$25,Sheet1!$F$35)</c:f>
              <c:numCache>
                <c:formatCode>General</c:formatCode>
                <c:ptCount val="4"/>
                <c:pt idx="0">
                  <c:v>1.3028999999999999</c:v>
                </c:pt>
                <c:pt idx="1">
                  <c:v>1.7915000000000001</c:v>
                </c:pt>
                <c:pt idx="2">
                  <c:v>2.9241999999999999</c:v>
                </c:pt>
                <c:pt idx="3">
                  <c:v>4.3418000000000001</c:v>
                </c:pt>
              </c:numCache>
            </c:numRef>
          </c:yVal>
          <c:smooth val="0"/>
        </c:ser>
        <c:ser>
          <c:idx val="6"/>
          <c:order val="6"/>
          <c:tx>
            <c:v>eps=5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(Sheet1!$I$6,Sheet1!$I$16,Sheet1!$I$26,Sheet1!$I$36)</c:f>
              <c:numCache>
                <c:formatCode>#,##0</c:formatCode>
                <c:ptCount val="4"/>
                <c:pt idx="0">
                  <c:v>835.00019917690008</c:v>
                </c:pt>
                <c:pt idx="1">
                  <c:v>1648.0003036249002</c:v>
                </c:pt>
                <c:pt idx="2">
                  <c:v>2448.0002466528999</c:v>
                </c:pt>
                <c:pt idx="3">
                  <c:v>3249.9998569128998</c:v>
                </c:pt>
              </c:numCache>
            </c:numRef>
          </c:xVal>
          <c:yVal>
            <c:numRef>
              <c:f>(Sheet1!$F$6,Sheet1!$F$16,Sheet1!$F$26,Sheet1!$F$36)</c:f>
              <c:numCache>
                <c:formatCode>General</c:formatCode>
                <c:ptCount val="4"/>
                <c:pt idx="0">
                  <c:v>1.0206999999999999</c:v>
                </c:pt>
                <c:pt idx="1">
                  <c:v>1.3571</c:v>
                </c:pt>
                <c:pt idx="2">
                  <c:v>2.2694000000000001</c:v>
                </c:pt>
                <c:pt idx="3">
                  <c:v>3.2193000000000001</c:v>
                </c:pt>
              </c:numCache>
            </c:numRef>
          </c:yVal>
          <c:smooth val="0"/>
        </c:ser>
        <c:ser>
          <c:idx val="7"/>
          <c:order val="7"/>
          <c:tx>
            <c:v>eps=6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(Sheet1!$I$7,Sheet1!$I$17,Sheet1!$I$27,Sheet1!$I$37)</c:f>
              <c:numCache>
                <c:formatCode>#,##0</c:formatCode>
                <c:ptCount val="4"/>
                <c:pt idx="0">
                  <c:v>784.99991862249999</c:v>
                </c:pt>
                <c:pt idx="1">
                  <c:v>1550.0000496016003</c:v>
                </c:pt>
                <c:pt idx="2">
                  <c:v>2322.0004613796</c:v>
                </c:pt>
                <c:pt idx="3">
                  <c:v>3117.00006601</c:v>
                </c:pt>
              </c:numCache>
            </c:numRef>
          </c:xVal>
          <c:yVal>
            <c:numRef>
              <c:f>(Sheet1!$F$7,Sheet1!$F$17,Sheet1!$F$27,Sheet1!$F$37)</c:f>
              <c:numCache>
                <c:formatCode>General</c:formatCode>
                <c:ptCount val="4"/>
                <c:pt idx="0">
                  <c:v>0.8024</c:v>
                </c:pt>
                <c:pt idx="1">
                  <c:v>1.0354000000000001</c:v>
                </c:pt>
                <c:pt idx="2">
                  <c:v>1.7546999999999999</c:v>
                </c:pt>
                <c:pt idx="3">
                  <c:v>2.5499000000000001</c:v>
                </c:pt>
              </c:numCache>
            </c:numRef>
          </c:yVal>
          <c:smooth val="0"/>
        </c:ser>
        <c:ser>
          <c:idx val="8"/>
          <c:order val="8"/>
          <c:tx>
            <c:v>eps=7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(Sheet1!$I$8,Sheet1!$I$18,Sheet1!$I$28,Sheet1!$I$38)</c:f>
              <c:numCache>
                <c:formatCode>#,##0</c:formatCode>
                <c:ptCount val="4"/>
                <c:pt idx="0">
                  <c:v>764.00000430250009</c:v>
                </c:pt>
                <c:pt idx="1">
                  <c:v>1518.0000407104001</c:v>
                </c:pt>
                <c:pt idx="2">
                  <c:v>2178.9999936576</c:v>
                </c:pt>
                <c:pt idx="3">
                  <c:v>2928.0003209999995</c:v>
                </c:pt>
              </c:numCache>
            </c:numRef>
          </c:xVal>
          <c:yVal>
            <c:numRef>
              <c:f>(Sheet1!$F$8,Sheet1!$F$18,Sheet1!$F$28,Sheet1!$F$38)</c:f>
              <c:numCache>
                <c:formatCode>General</c:formatCode>
                <c:ptCount val="4"/>
                <c:pt idx="0">
                  <c:v>0.68679999999999997</c:v>
                </c:pt>
                <c:pt idx="1">
                  <c:v>0.87739999999999996</c:v>
                </c:pt>
                <c:pt idx="2">
                  <c:v>1.4069</c:v>
                </c:pt>
                <c:pt idx="3">
                  <c:v>1.9585999999999999</c:v>
                </c:pt>
              </c:numCache>
            </c:numRef>
          </c:yVal>
          <c:smooth val="0"/>
        </c:ser>
        <c:ser>
          <c:idx val="9"/>
          <c:order val="9"/>
          <c:tx>
            <c:v>eps=8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xVal>
            <c:numRef>
              <c:f>(Sheet1!$I$9,Sheet1!$I$19,Sheet1!$I$29,Sheet1!$I$39)</c:f>
              <c:numCache>
                <c:formatCode>#,##0</c:formatCode>
                <c:ptCount val="4"/>
                <c:pt idx="0">
                  <c:v>710.9998265764001</c:v>
                </c:pt>
                <c:pt idx="1">
                  <c:v>1416.0003428483997</c:v>
                </c:pt>
                <c:pt idx="2">
                  <c:v>2156.0002725625</c:v>
                </c:pt>
                <c:pt idx="3">
                  <c:v>2832.9996243648998</c:v>
                </c:pt>
              </c:numCache>
            </c:numRef>
          </c:xVal>
          <c:yVal>
            <c:numRef>
              <c:f>(Sheet1!$F$9,Sheet1!$F$19,Sheet1!$F$29,Sheet1!$F$39)</c:f>
              <c:numCache>
                <c:formatCode>General</c:formatCode>
                <c:ptCount val="4"/>
                <c:pt idx="0">
                  <c:v>0.53810000000000002</c:v>
                </c:pt>
                <c:pt idx="1">
                  <c:v>0.70250000000000001</c:v>
                </c:pt>
                <c:pt idx="2">
                  <c:v>1.2232000000000001</c:v>
                </c:pt>
                <c:pt idx="3">
                  <c:v>1.6827000000000001</c:v>
                </c:pt>
              </c:numCache>
            </c:numRef>
          </c:yVal>
          <c:smooth val="0"/>
        </c:ser>
        <c:ser>
          <c:idx val="10"/>
          <c:order val="10"/>
          <c:tx>
            <c:v>eps=9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xVal>
            <c:numRef>
              <c:f>(Sheet1!$I$10,Sheet1!$I$20,Sheet1!$I$30,Sheet1!$I$40)</c:f>
              <c:numCache>
                <c:formatCode>#,##0</c:formatCode>
                <c:ptCount val="4"/>
                <c:pt idx="0">
                  <c:v>661.99996600960003</c:v>
                </c:pt>
                <c:pt idx="1">
                  <c:v>1344.0003255720999</c:v>
                </c:pt>
                <c:pt idx="2">
                  <c:v>1972.9995887716002</c:v>
                </c:pt>
                <c:pt idx="3">
                  <c:v>2694.0003021375996</c:v>
                </c:pt>
              </c:numCache>
            </c:numRef>
          </c:xVal>
          <c:yVal>
            <c:numRef>
              <c:f>(Sheet1!$F$10,Sheet1!$F$20,Sheet1!$F$30,Sheet1!$F$40)</c:f>
              <c:numCache>
                <c:formatCode>General</c:formatCode>
                <c:ptCount val="4"/>
                <c:pt idx="0">
                  <c:v>0.45379999999999998</c:v>
                </c:pt>
                <c:pt idx="1">
                  <c:v>0.56720000000000004</c:v>
                </c:pt>
                <c:pt idx="2">
                  <c:v>0.88780000000000003</c:v>
                </c:pt>
                <c:pt idx="3">
                  <c:v>1.3743000000000001</c:v>
                </c:pt>
              </c:numCache>
            </c:numRef>
          </c:yVal>
          <c:smooth val="0"/>
        </c:ser>
        <c:ser>
          <c:idx val="11"/>
          <c:order val="11"/>
          <c:tx>
            <c:v>eps=10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9525">
                <a:solidFill>
                  <a:schemeClr val="accent5">
                    <a:lumMod val="80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>
                    <a:lumMod val="8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(Sheet1!$I$11,Sheet1!$I$21,Sheet1!$I$31,Sheet1!$I$41)</c:f>
              <c:numCache>
                <c:formatCode>#,##0</c:formatCode>
                <c:ptCount val="4"/>
                <c:pt idx="0">
                  <c:v>664.99979800810013</c:v>
                </c:pt>
                <c:pt idx="1">
                  <c:v>1284.0003057024999</c:v>
                </c:pt>
                <c:pt idx="2">
                  <c:v>1953.9998045649002</c:v>
                </c:pt>
                <c:pt idx="3">
                  <c:v>2557.0002509040996</c:v>
                </c:pt>
              </c:numCache>
            </c:numRef>
          </c:xVal>
          <c:yVal>
            <c:numRef>
              <c:f>(Sheet1!$F$11,Sheet1!$F$21,Sheet1!$F$31,Sheet1!$F$41)</c:f>
              <c:numCache>
                <c:formatCode>General</c:formatCode>
                <c:ptCount val="4"/>
                <c:pt idx="0">
                  <c:v>0.376</c:v>
                </c:pt>
                <c:pt idx="1">
                  <c:v>0.48309999999999997</c:v>
                </c:pt>
                <c:pt idx="2">
                  <c:v>0.78990000000000005</c:v>
                </c:pt>
                <c:pt idx="3">
                  <c:v>1.2215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5606624"/>
        <c:axId val="245608584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RDBSCAN t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Sheet1!$I$2:$I$41</c15:sqref>
                        </c15:formulaRef>
                      </c:ext>
                    </c:extLst>
                    <c:numCache>
                      <c:formatCode>#,##0</c:formatCode>
                      <c:ptCount val="40"/>
                      <c:pt idx="0">
                        <c:v>957.00021057640004</c:v>
                      </c:pt>
                      <c:pt idx="1">
                        <c:v>920.99989008039995</c:v>
                      </c:pt>
                      <c:pt idx="2">
                        <c:v>877.00024935610008</c:v>
                      </c:pt>
                      <c:pt idx="3">
                        <c:v>835.00019917690008</c:v>
                      </c:pt>
                      <c:pt idx="4">
                        <c:v>835.00019917690008</c:v>
                      </c:pt>
                      <c:pt idx="5">
                        <c:v>784.99991862249999</c:v>
                      </c:pt>
                      <c:pt idx="6">
                        <c:v>764.00000430250009</c:v>
                      </c:pt>
                      <c:pt idx="7">
                        <c:v>710.9998265764001</c:v>
                      </c:pt>
                      <c:pt idx="8">
                        <c:v>661.99996600960003</c:v>
                      </c:pt>
                      <c:pt idx="9">
                        <c:v>664.99979800810013</c:v>
                      </c:pt>
                      <c:pt idx="10">
                        <c:v>1918.0002732004002</c:v>
                      </c:pt>
                      <c:pt idx="11">
                        <c:v>1844.9997259715999</c:v>
                      </c:pt>
                      <c:pt idx="12">
                        <c:v>1765.99976644</c:v>
                      </c:pt>
                      <c:pt idx="13">
                        <c:v>1708.9997340024997</c:v>
                      </c:pt>
                      <c:pt idx="14">
                        <c:v>1648.0003036249002</c:v>
                      </c:pt>
                      <c:pt idx="15">
                        <c:v>1550.0000496016003</c:v>
                      </c:pt>
                      <c:pt idx="16">
                        <c:v>1518.0000407104001</c:v>
                      </c:pt>
                      <c:pt idx="17">
                        <c:v>1416.0003428483997</c:v>
                      </c:pt>
                      <c:pt idx="18">
                        <c:v>1344.0003255720999</c:v>
                      </c:pt>
                      <c:pt idx="19">
                        <c:v>1284.0003057024999</c:v>
                      </c:pt>
                      <c:pt idx="20">
                        <c:v>2889.9999760383998</c:v>
                      </c:pt>
                      <c:pt idx="21">
                        <c:v>2796.9998636889004</c:v>
                      </c:pt>
                      <c:pt idx="22">
                        <c:v>2671.9998001320996</c:v>
                      </c:pt>
                      <c:pt idx="23">
                        <c:v>2525.0001903844004</c:v>
                      </c:pt>
                      <c:pt idx="24">
                        <c:v>2448.0002466528999</c:v>
                      </c:pt>
                      <c:pt idx="25">
                        <c:v>2322.0004613796</c:v>
                      </c:pt>
                      <c:pt idx="26">
                        <c:v>2178.9999936576</c:v>
                      </c:pt>
                      <c:pt idx="27">
                        <c:v>2156.0002725625</c:v>
                      </c:pt>
                      <c:pt idx="28">
                        <c:v>1972.9995887716002</c:v>
                      </c:pt>
                      <c:pt idx="29">
                        <c:v>1953.9998045649002</c:v>
                      </c:pt>
                      <c:pt idx="30">
                        <c:v>3839.9995613529004</c:v>
                      </c:pt>
                      <c:pt idx="31">
                        <c:v>3696.0004116675996</c:v>
                      </c:pt>
                      <c:pt idx="32">
                        <c:v>3528.0000451809005</c:v>
                      </c:pt>
                      <c:pt idx="33">
                        <c:v>3408.9997304896001</c:v>
                      </c:pt>
                      <c:pt idx="34">
                        <c:v>3249.9998569128998</c:v>
                      </c:pt>
                      <c:pt idx="35">
                        <c:v>3117.00006601</c:v>
                      </c:pt>
                      <c:pt idx="36">
                        <c:v>2928.0003209999995</c:v>
                      </c:pt>
                      <c:pt idx="37">
                        <c:v>2832.9996243648998</c:v>
                      </c:pt>
                      <c:pt idx="38">
                        <c:v>2694.0003021375996</c:v>
                      </c:pt>
                      <c:pt idx="39">
                        <c:v>2557.0002509040996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Sheet1!$F$2:$F$411</c15:sqref>
                        </c15:formulaRef>
                      </c:ext>
                    </c:extLst>
                    <c:numCache>
                      <c:formatCode>General</c:formatCode>
                      <c:ptCount val="410"/>
                      <c:pt idx="0">
                        <c:v>1.3606</c:v>
                      </c:pt>
                      <c:pt idx="1">
                        <c:v>2.5775000000000001</c:v>
                      </c:pt>
                      <c:pt idx="2">
                        <c:v>1.8392999999999999</c:v>
                      </c:pt>
                      <c:pt idx="3">
                        <c:v>1.3028999999999999</c:v>
                      </c:pt>
                      <c:pt idx="4">
                        <c:v>1.0206999999999999</c:v>
                      </c:pt>
                      <c:pt idx="5">
                        <c:v>0.8024</c:v>
                      </c:pt>
                      <c:pt idx="6">
                        <c:v>0.68679999999999997</c:v>
                      </c:pt>
                      <c:pt idx="7">
                        <c:v>0.53810000000000002</c:v>
                      </c:pt>
                      <c:pt idx="8">
                        <c:v>0.45379999999999998</c:v>
                      </c:pt>
                      <c:pt idx="9">
                        <c:v>0.376</c:v>
                      </c:pt>
                      <c:pt idx="10">
                        <c:v>6.8384</c:v>
                      </c:pt>
                      <c:pt idx="11">
                        <c:v>4.2089999999999996</c:v>
                      </c:pt>
                      <c:pt idx="12">
                        <c:v>2.5836999999999999</c:v>
                      </c:pt>
                      <c:pt idx="13">
                        <c:v>1.7915000000000001</c:v>
                      </c:pt>
                      <c:pt idx="14">
                        <c:v>1.3571</c:v>
                      </c:pt>
                      <c:pt idx="15">
                        <c:v>1.0354000000000001</c:v>
                      </c:pt>
                      <c:pt idx="16">
                        <c:v>0.87739999999999996</c:v>
                      </c:pt>
                      <c:pt idx="17">
                        <c:v>0.70250000000000001</c:v>
                      </c:pt>
                      <c:pt idx="18">
                        <c:v>0.56720000000000004</c:v>
                      </c:pt>
                      <c:pt idx="19">
                        <c:v>0.48309999999999997</c:v>
                      </c:pt>
                      <c:pt idx="20">
                        <c:v>12.307700000000001</c:v>
                      </c:pt>
                      <c:pt idx="21">
                        <c:v>7.2398999999999996</c:v>
                      </c:pt>
                      <c:pt idx="22">
                        <c:v>4.3329000000000004</c:v>
                      </c:pt>
                      <c:pt idx="23">
                        <c:v>2.9241999999999999</c:v>
                      </c:pt>
                      <c:pt idx="24">
                        <c:v>2.2694000000000001</c:v>
                      </c:pt>
                      <c:pt idx="25">
                        <c:v>1.7546999999999999</c:v>
                      </c:pt>
                      <c:pt idx="26">
                        <c:v>1.4069</c:v>
                      </c:pt>
                      <c:pt idx="27">
                        <c:v>1.2232000000000001</c:v>
                      </c:pt>
                      <c:pt idx="28">
                        <c:v>0.88780000000000003</c:v>
                      </c:pt>
                      <c:pt idx="29">
                        <c:v>0.78990000000000005</c:v>
                      </c:pt>
                      <c:pt idx="30">
                        <c:v>21.2361</c:v>
                      </c:pt>
                      <c:pt idx="31">
                        <c:v>10.463200000000001</c:v>
                      </c:pt>
                      <c:pt idx="32">
                        <c:v>6.1760000000000002</c:v>
                      </c:pt>
                      <c:pt idx="33">
                        <c:v>4.3418000000000001</c:v>
                      </c:pt>
                      <c:pt idx="34">
                        <c:v>3.2193000000000001</c:v>
                      </c:pt>
                      <c:pt idx="35">
                        <c:v>2.5499000000000001</c:v>
                      </c:pt>
                      <c:pt idx="36">
                        <c:v>1.9585999999999999</c:v>
                      </c:pt>
                      <c:pt idx="37">
                        <c:v>1.6827000000000001</c:v>
                      </c:pt>
                      <c:pt idx="38">
                        <c:v>1.3743000000000001</c:v>
                      </c:pt>
                      <c:pt idx="39">
                        <c:v>1.2215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245606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Elements</a:t>
                </a:r>
                <a:r>
                  <a:rPr lang="en-US" baseline="0"/>
                  <a:t> (N)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5608584"/>
        <c:crosses val="autoZero"/>
        <c:crossBetween val="midCat"/>
      </c:valAx>
      <c:valAx>
        <c:axId val="245608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56066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Complexity</a:t>
            </a:r>
            <a:r>
              <a:rPr lang="en-US" baseline="0" dirty="0" smtClean="0"/>
              <a:t> Analysis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RDBSCAN 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0C23356E-0007-4495-86E6-02FBD8E62FC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43A7610-F87E-45F6-834F-FD5BDDDC0BD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E9DBD27-2198-49A7-BED3-154C88C0561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935F4A0-77CA-49EA-A97A-1F9C0FD57FB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7CB6639-ACE7-4934-AA19-5A14F8511A2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58C463DD-FDCF-43A2-BB09-38CD985C50A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45CC19D9-D412-47D3-A1BC-79FF989F870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382457A7-6095-4B41-A48A-FADD11ABBB8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0ABD006D-4753-4B27-BC80-1FC5A3B2447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DBA8B9FB-8658-4B44-BF60-F6C7BF5BCF2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C43B510C-9099-48B6-90E1-3EB46DE26C2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BEFAAAB3-F247-4278-A168-6221C609EB7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9D4F0A14-038D-47C7-97C8-D7CF67A8704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7742044F-503E-4332-A563-1B16BC8A0CC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A663A926-77BA-45C3-996E-342A35D7C3D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554FC135-F6E7-4C63-8F3D-53096F8E95C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1D6EDA03-A47D-4058-AA42-84B6F9085BB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47FCEA61-F849-4A98-834B-8637247D213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E072BCEE-AC25-4F24-A78B-384CF711773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C4A797E3-84C2-45AB-B2E8-64C40C71DF9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1E6BFDE7-1E5F-4C6E-8039-03174EF09B0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A7375443-3A7E-4D27-B865-08F5AB3087D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CA83C57C-ED7D-4B31-BB64-9CA2A7BA3E9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1BFEE731-AD0C-4918-BDBD-889DF7535E4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5B44A449-402F-423B-9364-864C1261AC2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6D5DBF54-C9D3-4E8A-9B1F-74549E6CB50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EE211BA1-5BD4-44AF-8509-BD2287C3492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895CDEE7-824B-4A6B-AA6D-62E7F195EC4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34E0FBE3-0151-405E-9250-F7CEA565F3C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5CDCC1A1-0093-4BCB-9EC3-31442DB04E3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6288F3E3-40A6-434F-B3E7-E5F0D2DF2DE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752B11C1-ABA3-490B-9FE9-AD55BA54001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421C6159-2417-43A0-85BE-A3B64643D64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13C74EF1-4321-4CFF-8432-9AC3B16D62F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00DE55BA-6329-4626-A883-ED3DFDC2994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E3A3DF5B-CDF2-4CE6-A475-C4D9BAB35AD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254BB5B6-3BF1-4FE9-B876-4E76F8DB51D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86303A7D-5739-4BB6-A8B1-4513F310CA1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604C5EDC-B46B-4BFF-A7AD-D977BC56766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A660E942-93C4-48C5-ACE8-5C2AC24B727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6"/>
                </a:solidFill>
                <a:prstDash val="sysDot"/>
              </a:ln>
              <a:effectLst/>
            </c:spPr>
            <c:trendlineType val="power"/>
            <c:dispRSqr val="0"/>
            <c:dispEq val="1"/>
            <c:trendlineLbl>
              <c:layout>
                <c:manualLayout>
                  <c:x val="3.3142449187178076E-2"/>
                  <c:y val="-7.255126789494240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Sheet1!$C$2:$C$41</c:f>
              <c:numCache>
                <c:formatCode>General</c:formatCode>
                <c:ptCount val="40"/>
                <c:pt idx="0">
                  <c:v>0.39858389999999999</c:v>
                </c:pt>
                <c:pt idx="1">
                  <c:v>1.5989580000000001</c:v>
                </c:pt>
                <c:pt idx="2">
                  <c:v>3.5731099999999998</c:v>
                </c:pt>
                <c:pt idx="3">
                  <c:v>6.3137999999999996</c:v>
                </c:pt>
                <c:pt idx="4">
                  <c:v>10.30864</c:v>
                </c:pt>
                <c:pt idx="5">
                  <c:v>14.597110000000001</c:v>
                </c:pt>
                <c:pt idx="6">
                  <c:v>20.24662</c:v>
                </c:pt>
                <c:pt idx="7">
                  <c:v>25.795919999999999</c:v>
                </c:pt>
                <c:pt idx="8">
                  <c:v>31.898869999999999</c:v>
                </c:pt>
                <c:pt idx="9">
                  <c:v>41.5625</c:v>
                </c:pt>
                <c:pt idx="10">
                  <c:v>0.79883380000000004</c:v>
                </c:pt>
                <c:pt idx="11">
                  <c:v>3.203125</c:v>
                </c:pt>
                <c:pt idx="12">
                  <c:v>7.1951109999999998</c:v>
                </c:pt>
                <c:pt idx="13">
                  <c:v>12.922499999999999</c:v>
                </c:pt>
                <c:pt idx="14">
                  <c:v>20.345680000000002</c:v>
                </c:pt>
                <c:pt idx="15">
                  <c:v>28.822310000000002</c:v>
                </c:pt>
                <c:pt idx="16">
                  <c:v>40.228230000000003</c:v>
                </c:pt>
                <c:pt idx="17">
                  <c:v>51.37415</c:v>
                </c:pt>
                <c:pt idx="18">
                  <c:v>64.761449999999996</c:v>
                </c:pt>
                <c:pt idx="19">
                  <c:v>80.25</c:v>
                </c:pt>
                <c:pt idx="20">
                  <c:v>1.203665</c:v>
                </c:pt>
                <c:pt idx="21">
                  <c:v>4.8559029999999996</c:v>
                </c:pt>
                <c:pt idx="22">
                  <c:v>10.886369999999999</c:v>
                </c:pt>
                <c:pt idx="23">
                  <c:v>19.09263</c:v>
                </c:pt>
                <c:pt idx="24">
                  <c:v>30.22222</c:v>
                </c:pt>
                <c:pt idx="25">
                  <c:v>43.177689999999998</c:v>
                </c:pt>
                <c:pt idx="26">
                  <c:v>57.745269999999998</c:v>
                </c:pt>
                <c:pt idx="27">
                  <c:v>78.222219999999993</c:v>
                </c:pt>
                <c:pt idx="28">
                  <c:v>95.0702</c:v>
                </c:pt>
                <c:pt idx="29">
                  <c:v>122.125</c:v>
                </c:pt>
                <c:pt idx="30">
                  <c:v>1.599334</c:v>
                </c:pt>
                <c:pt idx="31">
                  <c:v>6.4166670000000003</c:v>
                </c:pt>
                <c:pt idx="32">
                  <c:v>14.37392</c:v>
                </c:pt>
                <c:pt idx="33">
                  <c:v>25.77694</c:v>
                </c:pt>
                <c:pt idx="34">
                  <c:v>40.123460000000001</c:v>
                </c:pt>
                <c:pt idx="35">
                  <c:v>57.960740000000001</c:v>
                </c:pt>
                <c:pt idx="36">
                  <c:v>77.594380000000001</c:v>
                </c:pt>
                <c:pt idx="37">
                  <c:v>102.7846</c:v>
                </c:pt>
                <c:pt idx="38">
                  <c:v>129.81200000000001</c:v>
                </c:pt>
                <c:pt idx="39">
                  <c:v>159.8125</c:v>
                </c:pt>
              </c:numCache>
            </c:numRef>
          </c:xVal>
          <c:yVal>
            <c:numRef>
              <c:f>Sheet1!$F$2:$F$41</c:f>
              <c:numCache>
                <c:formatCode>General</c:formatCode>
                <c:ptCount val="40"/>
                <c:pt idx="0">
                  <c:v>1.3606</c:v>
                </c:pt>
                <c:pt idx="1">
                  <c:v>2.5775000000000001</c:v>
                </c:pt>
                <c:pt idx="2">
                  <c:v>1.8392999999999999</c:v>
                </c:pt>
                <c:pt idx="3">
                  <c:v>1.3028999999999999</c:v>
                </c:pt>
                <c:pt idx="4">
                  <c:v>1.0206999999999999</c:v>
                </c:pt>
                <c:pt idx="5">
                  <c:v>0.8024</c:v>
                </c:pt>
                <c:pt idx="6">
                  <c:v>0.68679999999999997</c:v>
                </c:pt>
                <c:pt idx="7">
                  <c:v>0.53810000000000002</c:v>
                </c:pt>
                <c:pt idx="8">
                  <c:v>0.45379999999999998</c:v>
                </c:pt>
                <c:pt idx="9">
                  <c:v>0.376</c:v>
                </c:pt>
                <c:pt idx="10">
                  <c:v>6.8384</c:v>
                </c:pt>
                <c:pt idx="11">
                  <c:v>4.2089999999999996</c:v>
                </c:pt>
                <c:pt idx="12">
                  <c:v>2.5836999999999999</c:v>
                </c:pt>
                <c:pt idx="13">
                  <c:v>1.7915000000000001</c:v>
                </c:pt>
                <c:pt idx="14">
                  <c:v>1.3571</c:v>
                </c:pt>
                <c:pt idx="15">
                  <c:v>1.0354000000000001</c:v>
                </c:pt>
                <c:pt idx="16">
                  <c:v>0.87739999999999996</c:v>
                </c:pt>
                <c:pt idx="17">
                  <c:v>0.70250000000000001</c:v>
                </c:pt>
                <c:pt idx="18">
                  <c:v>0.56720000000000004</c:v>
                </c:pt>
                <c:pt idx="19">
                  <c:v>0.48309999999999997</c:v>
                </c:pt>
                <c:pt idx="20">
                  <c:v>12.307700000000001</c:v>
                </c:pt>
                <c:pt idx="21">
                  <c:v>7.2398999999999996</c:v>
                </c:pt>
                <c:pt idx="22">
                  <c:v>4.3329000000000004</c:v>
                </c:pt>
                <c:pt idx="23">
                  <c:v>2.9241999999999999</c:v>
                </c:pt>
                <c:pt idx="24">
                  <c:v>2.2694000000000001</c:v>
                </c:pt>
                <c:pt idx="25">
                  <c:v>1.7546999999999999</c:v>
                </c:pt>
                <c:pt idx="26">
                  <c:v>1.4069</c:v>
                </c:pt>
                <c:pt idx="27">
                  <c:v>1.2232000000000001</c:v>
                </c:pt>
                <c:pt idx="28">
                  <c:v>0.88780000000000003</c:v>
                </c:pt>
                <c:pt idx="29">
                  <c:v>0.78990000000000005</c:v>
                </c:pt>
                <c:pt idx="30">
                  <c:v>21.2361</c:v>
                </c:pt>
                <c:pt idx="31">
                  <c:v>10.463200000000001</c:v>
                </c:pt>
                <c:pt idx="32">
                  <c:v>6.1760000000000002</c:v>
                </c:pt>
                <c:pt idx="33">
                  <c:v>4.3418000000000001</c:v>
                </c:pt>
                <c:pt idx="34">
                  <c:v>3.2193000000000001</c:v>
                </c:pt>
                <c:pt idx="35">
                  <c:v>2.5499000000000001</c:v>
                </c:pt>
                <c:pt idx="36">
                  <c:v>1.9585999999999999</c:v>
                </c:pt>
                <c:pt idx="37">
                  <c:v>1.6827000000000001</c:v>
                </c:pt>
                <c:pt idx="38">
                  <c:v>1.3743000000000001</c:v>
                </c:pt>
                <c:pt idx="39">
                  <c:v>1.2215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Sheet1!$I$2:$I$41</c15:f>
                <c15:dlblRangeCache>
                  <c:ptCount val="40"/>
                  <c:pt idx="0">
                    <c:v>957</c:v>
                  </c:pt>
                  <c:pt idx="1">
                    <c:v>921</c:v>
                  </c:pt>
                  <c:pt idx="2">
                    <c:v>877</c:v>
                  </c:pt>
                  <c:pt idx="3">
                    <c:v>835</c:v>
                  </c:pt>
                  <c:pt idx="4">
                    <c:v>835</c:v>
                  </c:pt>
                  <c:pt idx="5">
                    <c:v>785</c:v>
                  </c:pt>
                  <c:pt idx="6">
                    <c:v>764</c:v>
                  </c:pt>
                  <c:pt idx="7">
                    <c:v>711</c:v>
                  </c:pt>
                  <c:pt idx="8">
                    <c:v>662</c:v>
                  </c:pt>
                  <c:pt idx="9">
                    <c:v>665</c:v>
                  </c:pt>
                  <c:pt idx="10">
                    <c:v>1,918</c:v>
                  </c:pt>
                  <c:pt idx="11">
                    <c:v>1,845</c:v>
                  </c:pt>
                  <c:pt idx="12">
                    <c:v>1,766</c:v>
                  </c:pt>
                  <c:pt idx="13">
                    <c:v>1,709</c:v>
                  </c:pt>
                  <c:pt idx="14">
                    <c:v>1,648</c:v>
                  </c:pt>
                  <c:pt idx="15">
                    <c:v>1,550</c:v>
                  </c:pt>
                  <c:pt idx="16">
                    <c:v>1,518</c:v>
                  </c:pt>
                  <c:pt idx="17">
                    <c:v>1,416</c:v>
                  </c:pt>
                  <c:pt idx="18">
                    <c:v>1,344</c:v>
                  </c:pt>
                  <c:pt idx="19">
                    <c:v>1,284</c:v>
                  </c:pt>
                  <c:pt idx="20">
                    <c:v>2,890</c:v>
                  </c:pt>
                  <c:pt idx="21">
                    <c:v>2,797</c:v>
                  </c:pt>
                  <c:pt idx="22">
                    <c:v>2,672</c:v>
                  </c:pt>
                  <c:pt idx="23">
                    <c:v>2,525</c:v>
                  </c:pt>
                  <c:pt idx="24">
                    <c:v>2,448</c:v>
                  </c:pt>
                  <c:pt idx="25">
                    <c:v>2,322</c:v>
                  </c:pt>
                  <c:pt idx="26">
                    <c:v>2,179</c:v>
                  </c:pt>
                  <c:pt idx="27">
                    <c:v>2,156</c:v>
                  </c:pt>
                  <c:pt idx="28">
                    <c:v>1,973</c:v>
                  </c:pt>
                  <c:pt idx="29">
                    <c:v>1,954</c:v>
                  </c:pt>
                  <c:pt idx="30">
                    <c:v>3,840</c:v>
                  </c:pt>
                  <c:pt idx="31">
                    <c:v>3,696</c:v>
                  </c:pt>
                  <c:pt idx="32">
                    <c:v>3,528</c:v>
                  </c:pt>
                  <c:pt idx="33">
                    <c:v>3,409</c:v>
                  </c:pt>
                  <c:pt idx="34">
                    <c:v>3,250</c:v>
                  </c:pt>
                  <c:pt idx="35">
                    <c:v>3,117</c:v>
                  </c:pt>
                  <c:pt idx="36">
                    <c:v>2,928</c:v>
                  </c:pt>
                  <c:pt idx="37">
                    <c:v>2,833</c:v>
                  </c:pt>
                  <c:pt idx="38">
                    <c:v>2,694</c:v>
                  </c:pt>
                  <c:pt idx="39">
                    <c:v>2,557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5610152"/>
        <c:axId val="245604664"/>
      </c:scatterChart>
      <c:valAx>
        <c:axId val="245610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Points Per Epsilon (PPE)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5604664"/>
        <c:crosses val="autoZero"/>
        <c:crossBetween val="midCat"/>
      </c:valAx>
      <c:valAx>
        <c:axId val="245604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</a:t>
                </a:r>
                <a:r>
                  <a:rPr lang="en-US" baseline="0"/>
                  <a:t> Time (s)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56101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Accuracy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Accuracy Analysis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Sheet1!$C$2:$C$41</c:f>
              <c:numCache>
                <c:formatCode>General</c:formatCode>
                <c:ptCount val="40"/>
                <c:pt idx="0">
                  <c:v>0.39858389999999999</c:v>
                </c:pt>
                <c:pt idx="1">
                  <c:v>1.5989580000000001</c:v>
                </c:pt>
                <c:pt idx="2">
                  <c:v>3.5731099999999998</c:v>
                </c:pt>
                <c:pt idx="3">
                  <c:v>6.3137999999999996</c:v>
                </c:pt>
                <c:pt idx="4">
                  <c:v>10.30864</c:v>
                </c:pt>
                <c:pt idx="5">
                  <c:v>14.597110000000001</c:v>
                </c:pt>
                <c:pt idx="6">
                  <c:v>20.24662</c:v>
                </c:pt>
                <c:pt idx="7">
                  <c:v>25.795919999999999</c:v>
                </c:pt>
                <c:pt idx="8">
                  <c:v>31.898869999999999</c:v>
                </c:pt>
                <c:pt idx="9">
                  <c:v>41.5625</c:v>
                </c:pt>
                <c:pt idx="10">
                  <c:v>0.79883380000000004</c:v>
                </c:pt>
                <c:pt idx="11">
                  <c:v>3.203125</c:v>
                </c:pt>
                <c:pt idx="12">
                  <c:v>7.1951109999999998</c:v>
                </c:pt>
                <c:pt idx="13">
                  <c:v>12.922499999999999</c:v>
                </c:pt>
                <c:pt idx="14">
                  <c:v>20.345680000000002</c:v>
                </c:pt>
                <c:pt idx="15">
                  <c:v>28.822310000000002</c:v>
                </c:pt>
                <c:pt idx="16">
                  <c:v>40.228230000000003</c:v>
                </c:pt>
                <c:pt idx="17">
                  <c:v>51.37415</c:v>
                </c:pt>
                <c:pt idx="18">
                  <c:v>64.761449999999996</c:v>
                </c:pt>
                <c:pt idx="19">
                  <c:v>80.25</c:v>
                </c:pt>
                <c:pt idx="20">
                  <c:v>1.203665</c:v>
                </c:pt>
                <c:pt idx="21">
                  <c:v>4.8559029999999996</c:v>
                </c:pt>
                <c:pt idx="22">
                  <c:v>10.886369999999999</c:v>
                </c:pt>
                <c:pt idx="23">
                  <c:v>19.09263</c:v>
                </c:pt>
                <c:pt idx="24">
                  <c:v>30.22222</c:v>
                </c:pt>
                <c:pt idx="25">
                  <c:v>43.177689999999998</c:v>
                </c:pt>
                <c:pt idx="26">
                  <c:v>57.745269999999998</c:v>
                </c:pt>
                <c:pt idx="27">
                  <c:v>78.222219999999993</c:v>
                </c:pt>
                <c:pt idx="28">
                  <c:v>95.0702</c:v>
                </c:pt>
                <c:pt idx="29">
                  <c:v>122.125</c:v>
                </c:pt>
                <c:pt idx="30">
                  <c:v>1.599334</c:v>
                </c:pt>
                <c:pt idx="31">
                  <c:v>6.4166670000000003</c:v>
                </c:pt>
                <c:pt idx="32">
                  <c:v>14.37392</c:v>
                </c:pt>
                <c:pt idx="33">
                  <c:v>25.77694</c:v>
                </c:pt>
                <c:pt idx="34">
                  <c:v>40.123460000000001</c:v>
                </c:pt>
                <c:pt idx="35">
                  <c:v>57.960740000000001</c:v>
                </c:pt>
                <c:pt idx="36">
                  <c:v>77.594380000000001</c:v>
                </c:pt>
                <c:pt idx="37">
                  <c:v>102.7846</c:v>
                </c:pt>
                <c:pt idx="38">
                  <c:v>129.81200000000001</c:v>
                </c:pt>
                <c:pt idx="39">
                  <c:v>159.8125</c:v>
                </c:pt>
              </c:numCache>
            </c:numRef>
          </c:xVal>
          <c:yVal>
            <c:numRef>
              <c:f>Sheet1!$J$2:$J$41</c:f>
              <c:numCache>
                <c:formatCode>General</c:formatCode>
                <c:ptCount val="40"/>
                <c:pt idx="0">
                  <c:v>0</c:v>
                </c:pt>
                <c:pt idx="1">
                  <c:v>23.109660000000002</c:v>
                </c:pt>
                <c:pt idx="2">
                  <c:v>3.22919</c:v>
                </c:pt>
                <c:pt idx="3">
                  <c:v>0.11856289999999998</c:v>
                </c:pt>
                <c:pt idx="4">
                  <c:v>3.7125749999999999E-2</c:v>
                </c:pt>
                <c:pt idx="5">
                  <c:v>2.165605E-2</c:v>
                </c:pt>
                <c:pt idx="6">
                  <c:v>0</c:v>
                </c:pt>
                <c:pt idx="7">
                  <c:v>5.2039380000000003E-2</c:v>
                </c:pt>
                <c:pt idx="8">
                  <c:v>0</c:v>
                </c:pt>
                <c:pt idx="9">
                  <c:v>0</c:v>
                </c:pt>
                <c:pt idx="10">
                  <c:v>11.52398</c:v>
                </c:pt>
                <c:pt idx="11">
                  <c:v>1.5447150000000001</c:v>
                </c:pt>
                <c:pt idx="12">
                  <c:v>2.321631E-2</c:v>
                </c:pt>
                <c:pt idx="13">
                  <c:v>9.947338E-3</c:v>
                </c:pt>
                <c:pt idx="14">
                  <c:v>9.101942E-3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57.784080000000003</c:v>
                </c:pt>
                <c:pt idx="21">
                  <c:v>0.1133357</c:v>
                </c:pt>
                <c:pt idx="22">
                  <c:v>4.8652690000000002E-3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55.096350000000008</c:v>
                </c:pt>
                <c:pt idx="31">
                  <c:v>2.5974029999999999E-2</c:v>
                </c:pt>
                <c:pt idx="32">
                  <c:v>2.8344669999999999E-4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5606232"/>
        <c:axId val="245333256"/>
      </c:scatterChart>
      <c:valAx>
        <c:axId val="245606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Points Per Epsilon (PPE)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5333256"/>
        <c:crosses val="autoZero"/>
        <c:crossBetween val="midCat"/>
      </c:valAx>
      <c:valAx>
        <c:axId val="245333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 dirty="0" smtClean="0"/>
                  <a:t>Error (%)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56062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CFA38-7E9A-4417-BD40-5EF0B26BB28B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211FB-6627-4207-9D20-35F54C1A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97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11FB-6627-4207-9D20-35F54C1AAB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78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11FB-6627-4207-9D20-35F54C1AAB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07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11FB-6627-4207-9D20-35F54C1AAB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65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11FB-6627-4207-9D20-35F54C1AAB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2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11FB-6627-4207-9D20-35F54C1AAB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72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11FB-6627-4207-9D20-35F54C1AAB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75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C42ABE0-5593-4C98-A075-587DF931A617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8F9B-2EE7-41EA-BC6F-16B13DD73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97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ABE0-5593-4C98-A075-587DF931A617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8F9B-2EE7-41EA-BC6F-16B13DD7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9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ABE0-5593-4C98-A075-587DF931A617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8F9B-2EE7-41EA-BC6F-16B13DD7348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26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ABE0-5593-4C98-A075-587DF931A617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8F9B-2EE7-41EA-BC6F-16B13DD7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4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ABE0-5593-4C98-A075-587DF931A617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8F9B-2EE7-41EA-BC6F-16B13DD73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3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ABE0-5593-4C98-A075-587DF931A617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8F9B-2EE7-41EA-BC6F-16B13DD7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ABE0-5593-4C98-A075-587DF931A617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8F9B-2EE7-41EA-BC6F-16B13DD7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2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ABE0-5593-4C98-A075-587DF931A617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8F9B-2EE7-41EA-BC6F-16B13DD7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4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ABE0-5593-4C98-A075-587DF931A617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8F9B-2EE7-41EA-BC6F-16B13DD7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5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ABE0-5593-4C98-A075-587DF931A617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8F9B-2EE7-41EA-BC6F-16B13DD7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0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ABE0-5593-4C98-A075-587DF931A617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8F9B-2EE7-41EA-BC6F-16B13DD73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1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C42ABE0-5593-4C98-A075-587DF931A617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9C78F9B-2EE7-41EA-BC6F-16B13DD7348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69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3" Type="http://schemas.openxmlformats.org/officeDocument/2006/relationships/image" Target="../media/image60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10" Type="http://schemas.openxmlformats.org/officeDocument/2006/relationships/image" Target="../media/image28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11" Type="http://schemas.openxmlformats.org/officeDocument/2006/relationships/image" Target="../media/image28.png"/><Relationship Id="rId10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mathworld.wolfram.com/about/author.html" TargetMode="External"/><Relationship Id="rId3" Type="http://schemas.openxmlformats.org/officeDocument/2006/relationships/hyperlink" Target="http://en.wikipedia.org/wiki/AAAI_Press" TargetMode="External"/><Relationship Id="rId7" Type="http://schemas.openxmlformats.org/officeDocument/2006/relationships/hyperlink" Target="http://citeseerx.ist.psu.edu/viewdoc/summary?doi=10.1.1.71.1980" TargetMode="External"/><Relationship Id="rId2" Type="http://schemas.openxmlformats.org/officeDocument/2006/relationships/hyperlink" Target="http://en.wikipedia.org/wiki/Hans-Peter_Krieg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iteSeer#CiteSeerX" TargetMode="External"/><Relationship Id="rId5" Type="http://schemas.openxmlformats.org/officeDocument/2006/relationships/hyperlink" Target="http://en.wikipedia.org/wiki/Special:BookSources/1-57735-004-9" TargetMode="External"/><Relationship Id="rId10" Type="http://schemas.openxmlformats.org/officeDocument/2006/relationships/hyperlink" Target="http://mathworld.wolfram.com/Lens.html" TargetMode="External"/><Relationship Id="rId4" Type="http://schemas.openxmlformats.org/officeDocument/2006/relationships/hyperlink" Target="http://en.wikipedia.org/wiki/International_Standard_Book_Number" TargetMode="External"/><Relationship Id="rId9" Type="http://schemas.openxmlformats.org/officeDocument/2006/relationships/hyperlink" Target="http://mathworld.wolfram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DBSCAN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Density-based spatial clustering of applications with noise</a:t>
            </a:r>
          </a:p>
          <a:p>
            <a:endParaRPr lang="en-US" dirty="0"/>
          </a:p>
          <a:p>
            <a:r>
              <a:rPr lang="en-US" dirty="0" smtClean="0"/>
              <a:t>By: Cory Cook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39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2057400"/>
                <a:ext cx="4821196" cy="3811588"/>
              </a:xfrm>
            </p:spPr>
            <p:txBody>
              <a:bodyPr/>
              <a:lstStyle/>
              <a:p>
                <a:r>
                  <a:rPr lang="en-US" dirty="0" smtClean="0"/>
                  <a:t>For now, assume uniform distribution and two dimensions.</a:t>
                </a:r>
              </a:p>
              <a:p>
                <a:r>
                  <a:rPr lang="en-US" dirty="0" smtClean="0"/>
                  <a:t>The probability of selecting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distance </a:t>
                </a:r>
                <a:r>
                  <a:rPr lang="en-US" dirty="0"/>
                  <a:t>d from the reference point is defined </a:t>
                </a:r>
                <a:r>
                  <a:rPr lang="en-US" dirty="0" smtClean="0"/>
                  <a:t>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𝑑𝑟</m:t>
                                  </m:r>
                                </m:e>
                              </m:nary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probability increases as d increases.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10" name="Tex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2057400"/>
                <a:ext cx="4821196" cy="3811588"/>
              </a:xfrm>
              <a:blipFill rotWithShape="0">
                <a:blip r:embed="rId3"/>
                <a:stretch>
                  <a:fillRect l="-759" t="-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Freeform 56"/>
          <p:cNvSpPr/>
          <p:nvPr/>
        </p:nvSpPr>
        <p:spPr>
          <a:xfrm>
            <a:off x="8552092" y="2541491"/>
            <a:ext cx="1114423" cy="1987205"/>
          </a:xfrm>
          <a:custGeom>
            <a:avLst/>
            <a:gdLst>
              <a:gd name="connsiteX0" fmla="*/ 557212 w 1114423"/>
              <a:gd name="connsiteY0" fmla="*/ 0 h 1987205"/>
              <a:gd name="connsiteX1" fmla="*/ 599927 w 1114423"/>
              <a:gd name="connsiteY1" fmla="*/ 25950 h 1987205"/>
              <a:gd name="connsiteX2" fmla="*/ 1114423 w 1114423"/>
              <a:gd name="connsiteY2" fmla="*/ 993602 h 1987205"/>
              <a:gd name="connsiteX3" fmla="*/ 599927 w 1114423"/>
              <a:gd name="connsiteY3" fmla="*/ 1961254 h 1987205"/>
              <a:gd name="connsiteX4" fmla="*/ 557212 w 1114423"/>
              <a:gd name="connsiteY4" fmla="*/ 1987205 h 1987205"/>
              <a:gd name="connsiteX5" fmla="*/ 514496 w 1114423"/>
              <a:gd name="connsiteY5" fmla="*/ 1961254 h 1987205"/>
              <a:gd name="connsiteX6" fmla="*/ 0 w 1114423"/>
              <a:gd name="connsiteY6" fmla="*/ 993602 h 1987205"/>
              <a:gd name="connsiteX7" fmla="*/ 514496 w 1114423"/>
              <a:gd name="connsiteY7" fmla="*/ 25950 h 1987205"/>
              <a:gd name="connsiteX8" fmla="*/ 557212 w 1114423"/>
              <a:gd name="connsiteY8" fmla="*/ 0 h 198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4423" h="1987205">
                <a:moveTo>
                  <a:pt x="557212" y="0"/>
                </a:moveTo>
                <a:lnTo>
                  <a:pt x="599927" y="25950"/>
                </a:lnTo>
                <a:cubicBezTo>
                  <a:pt x="910337" y="235659"/>
                  <a:pt x="1114423" y="590797"/>
                  <a:pt x="1114423" y="993602"/>
                </a:cubicBezTo>
                <a:cubicBezTo>
                  <a:pt x="1114423" y="1396407"/>
                  <a:pt x="910337" y="1751545"/>
                  <a:pt x="599927" y="1961254"/>
                </a:cubicBezTo>
                <a:lnTo>
                  <a:pt x="557212" y="1987205"/>
                </a:lnTo>
                <a:lnTo>
                  <a:pt x="514496" y="1961254"/>
                </a:lnTo>
                <a:cubicBezTo>
                  <a:pt x="204086" y="1751545"/>
                  <a:pt x="0" y="1396407"/>
                  <a:pt x="0" y="993602"/>
                </a:cubicBezTo>
                <a:cubicBezTo>
                  <a:pt x="0" y="590797"/>
                  <a:pt x="204086" y="235659"/>
                  <a:pt x="514496" y="25950"/>
                </a:cubicBezTo>
                <a:lnTo>
                  <a:pt x="557212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7332619" y="2368144"/>
            <a:ext cx="1776685" cy="2333896"/>
          </a:xfrm>
          <a:custGeom>
            <a:avLst/>
            <a:gdLst>
              <a:gd name="connsiteX0" fmla="*/ 1166948 w 1776685"/>
              <a:gd name="connsiteY0" fmla="*/ 0 h 2333896"/>
              <a:gd name="connsiteX1" fmla="*/ 1723185 w 1776685"/>
              <a:gd name="connsiteY1" fmla="*/ 140844 h 2333896"/>
              <a:gd name="connsiteX2" fmla="*/ 1776685 w 1776685"/>
              <a:gd name="connsiteY2" fmla="*/ 173346 h 2333896"/>
              <a:gd name="connsiteX3" fmla="*/ 1733969 w 1776685"/>
              <a:gd name="connsiteY3" fmla="*/ 199296 h 2333896"/>
              <a:gd name="connsiteX4" fmla="*/ 1219473 w 1776685"/>
              <a:gd name="connsiteY4" fmla="*/ 1166948 h 2333896"/>
              <a:gd name="connsiteX5" fmla="*/ 1733969 w 1776685"/>
              <a:gd name="connsiteY5" fmla="*/ 2134600 h 2333896"/>
              <a:gd name="connsiteX6" fmla="*/ 1776685 w 1776685"/>
              <a:gd name="connsiteY6" fmla="*/ 2160551 h 2333896"/>
              <a:gd name="connsiteX7" fmla="*/ 1723185 w 1776685"/>
              <a:gd name="connsiteY7" fmla="*/ 2193052 h 2333896"/>
              <a:gd name="connsiteX8" fmla="*/ 1166948 w 1776685"/>
              <a:gd name="connsiteY8" fmla="*/ 2333896 h 2333896"/>
              <a:gd name="connsiteX9" fmla="*/ 0 w 1776685"/>
              <a:gd name="connsiteY9" fmla="*/ 1166948 h 2333896"/>
              <a:gd name="connsiteX10" fmla="*/ 1166948 w 1776685"/>
              <a:gd name="connsiteY10" fmla="*/ 0 h 233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76685" h="2333896">
                <a:moveTo>
                  <a:pt x="1166948" y="0"/>
                </a:moveTo>
                <a:cubicBezTo>
                  <a:pt x="1368351" y="0"/>
                  <a:pt x="1557836" y="51022"/>
                  <a:pt x="1723185" y="140844"/>
                </a:cubicBezTo>
                <a:lnTo>
                  <a:pt x="1776685" y="173346"/>
                </a:lnTo>
                <a:lnTo>
                  <a:pt x="1733969" y="199296"/>
                </a:lnTo>
                <a:cubicBezTo>
                  <a:pt x="1423559" y="409005"/>
                  <a:pt x="1219473" y="764143"/>
                  <a:pt x="1219473" y="1166948"/>
                </a:cubicBezTo>
                <a:cubicBezTo>
                  <a:pt x="1219473" y="1569753"/>
                  <a:pt x="1423559" y="1924891"/>
                  <a:pt x="1733969" y="2134600"/>
                </a:cubicBezTo>
                <a:lnTo>
                  <a:pt x="1776685" y="2160551"/>
                </a:lnTo>
                <a:lnTo>
                  <a:pt x="1723185" y="2193052"/>
                </a:lnTo>
                <a:cubicBezTo>
                  <a:pt x="1557836" y="2282875"/>
                  <a:pt x="1368351" y="2333896"/>
                  <a:pt x="1166948" y="2333896"/>
                </a:cubicBezTo>
                <a:cubicBezTo>
                  <a:pt x="522460" y="2333896"/>
                  <a:pt x="0" y="1811436"/>
                  <a:pt x="0" y="1166948"/>
                </a:cubicBezTo>
                <a:cubicBezTo>
                  <a:pt x="0" y="522460"/>
                  <a:pt x="522460" y="0"/>
                  <a:pt x="1166948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9109303" y="2368144"/>
            <a:ext cx="1776684" cy="2333896"/>
          </a:xfrm>
          <a:custGeom>
            <a:avLst/>
            <a:gdLst>
              <a:gd name="connsiteX0" fmla="*/ 609736 w 1776684"/>
              <a:gd name="connsiteY0" fmla="*/ 0 h 2333896"/>
              <a:gd name="connsiteX1" fmla="*/ 1776684 w 1776684"/>
              <a:gd name="connsiteY1" fmla="*/ 1166948 h 2333896"/>
              <a:gd name="connsiteX2" fmla="*/ 609736 w 1776684"/>
              <a:gd name="connsiteY2" fmla="*/ 2333896 h 2333896"/>
              <a:gd name="connsiteX3" fmla="*/ 53499 w 1776684"/>
              <a:gd name="connsiteY3" fmla="*/ 2193052 h 2333896"/>
              <a:gd name="connsiteX4" fmla="*/ 0 w 1776684"/>
              <a:gd name="connsiteY4" fmla="*/ 2160551 h 2333896"/>
              <a:gd name="connsiteX5" fmla="*/ 42715 w 1776684"/>
              <a:gd name="connsiteY5" fmla="*/ 2134600 h 2333896"/>
              <a:gd name="connsiteX6" fmla="*/ 557211 w 1776684"/>
              <a:gd name="connsiteY6" fmla="*/ 1166948 h 2333896"/>
              <a:gd name="connsiteX7" fmla="*/ 42715 w 1776684"/>
              <a:gd name="connsiteY7" fmla="*/ 199296 h 2333896"/>
              <a:gd name="connsiteX8" fmla="*/ 0 w 1776684"/>
              <a:gd name="connsiteY8" fmla="*/ 173346 h 2333896"/>
              <a:gd name="connsiteX9" fmla="*/ 53499 w 1776684"/>
              <a:gd name="connsiteY9" fmla="*/ 140844 h 2333896"/>
              <a:gd name="connsiteX10" fmla="*/ 609736 w 1776684"/>
              <a:gd name="connsiteY10" fmla="*/ 0 h 233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76684" h="2333896">
                <a:moveTo>
                  <a:pt x="609736" y="0"/>
                </a:moveTo>
                <a:cubicBezTo>
                  <a:pt x="1254224" y="0"/>
                  <a:pt x="1776684" y="522460"/>
                  <a:pt x="1776684" y="1166948"/>
                </a:cubicBezTo>
                <a:cubicBezTo>
                  <a:pt x="1776684" y="1811436"/>
                  <a:pt x="1254224" y="2333896"/>
                  <a:pt x="609736" y="2333896"/>
                </a:cubicBezTo>
                <a:cubicBezTo>
                  <a:pt x="408334" y="2333896"/>
                  <a:pt x="218848" y="2282875"/>
                  <a:pt x="53499" y="2193052"/>
                </a:cubicBezTo>
                <a:lnTo>
                  <a:pt x="0" y="2160551"/>
                </a:lnTo>
                <a:lnTo>
                  <a:pt x="42715" y="2134600"/>
                </a:lnTo>
                <a:cubicBezTo>
                  <a:pt x="353125" y="1924891"/>
                  <a:pt x="557211" y="1569753"/>
                  <a:pt x="557211" y="1166948"/>
                </a:cubicBezTo>
                <a:cubicBezTo>
                  <a:pt x="557211" y="764143"/>
                  <a:pt x="353125" y="409005"/>
                  <a:pt x="42715" y="199296"/>
                </a:cubicBezTo>
                <a:lnTo>
                  <a:pt x="0" y="173346"/>
                </a:lnTo>
                <a:lnTo>
                  <a:pt x="53499" y="140844"/>
                </a:lnTo>
                <a:cubicBezTo>
                  <a:pt x="218848" y="51022"/>
                  <a:pt x="408334" y="0"/>
                  <a:pt x="609736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218195" y="1201196"/>
            <a:ext cx="4667792" cy="4667792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775407" y="1375367"/>
            <a:ext cx="2333896" cy="23338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775407" y="3360921"/>
            <a:ext cx="2333896" cy="23338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36" idx="2"/>
          </p:cNvCxnSpPr>
          <p:nvPr/>
        </p:nvCxnSpPr>
        <p:spPr>
          <a:xfrm>
            <a:off x="6218195" y="3535092"/>
            <a:ext cx="23338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552091" y="3535092"/>
            <a:ext cx="11144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930788" y="3165760"/>
                <a:ext cx="3522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788" y="3165760"/>
                <a:ext cx="352276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535148" y="3165760"/>
                <a:ext cx="4805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148" y="3165760"/>
                <a:ext cx="48051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023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2057400"/>
                <a:ext cx="4821196" cy="38115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probability of finding a point in the 2-epsilon shell given a k-point at distance d is defined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This is from a modified lens equation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Divided by the area of the 2-epsilon shell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This can be approximated </a:t>
                </a:r>
                <a:r>
                  <a:rPr lang="en-US" dirty="0"/>
                  <a:t>(from </a:t>
                </a:r>
                <a:r>
                  <a:rPr lang="en-US" dirty="0" err="1"/>
                  <a:t>Vesica</a:t>
                </a:r>
                <a:r>
                  <a:rPr lang="en-US" dirty="0"/>
                  <a:t> </a:t>
                </a:r>
                <a:r>
                  <a:rPr lang="en-US" dirty="0" err="1"/>
                  <a:t>Piscis</a:t>
                </a:r>
                <a:r>
                  <a:rPr lang="en-US" dirty="0" smtClean="0"/>
                  <a:t>)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0.203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0" name="Tex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2057400"/>
                <a:ext cx="4821196" cy="3811588"/>
              </a:xfrm>
              <a:blipFill rotWithShape="0">
                <a:blip r:embed="rId3"/>
                <a:stretch>
                  <a:fillRect l="-759" t="-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Freeform 56"/>
          <p:cNvSpPr/>
          <p:nvPr/>
        </p:nvSpPr>
        <p:spPr>
          <a:xfrm>
            <a:off x="8552092" y="2541491"/>
            <a:ext cx="1114423" cy="1987205"/>
          </a:xfrm>
          <a:custGeom>
            <a:avLst/>
            <a:gdLst>
              <a:gd name="connsiteX0" fmla="*/ 557212 w 1114423"/>
              <a:gd name="connsiteY0" fmla="*/ 0 h 1987205"/>
              <a:gd name="connsiteX1" fmla="*/ 599927 w 1114423"/>
              <a:gd name="connsiteY1" fmla="*/ 25950 h 1987205"/>
              <a:gd name="connsiteX2" fmla="*/ 1114423 w 1114423"/>
              <a:gd name="connsiteY2" fmla="*/ 993602 h 1987205"/>
              <a:gd name="connsiteX3" fmla="*/ 599927 w 1114423"/>
              <a:gd name="connsiteY3" fmla="*/ 1961254 h 1987205"/>
              <a:gd name="connsiteX4" fmla="*/ 557212 w 1114423"/>
              <a:gd name="connsiteY4" fmla="*/ 1987205 h 1987205"/>
              <a:gd name="connsiteX5" fmla="*/ 514496 w 1114423"/>
              <a:gd name="connsiteY5" fmla="*/ 1961254 h 1987205"/>
              <a:gd name="connsiteX6" fmla="*/ 0 w 1114423"/>
              <a:gd name="connsiteY6" fmla="*/ 993602 h 1987205"/>
              <a:gd name="connsiteX7" fmla="*/ 514496 w 1114423"/>
              <a:gd name="connsiteY7" fmla="*/ 25950 h 1987205"/>
              <a:gd name="connsiteX8" fmla="*/ 557212 w 1114423"/>
              <a:gd name="connsiteY8" fmla="*/ 0 h 198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4423" h="1987205">
                <a:moveTo>
                  <a:pt x="557212" y="0"/>
                </a:moveTo>
                <a:lnTo>
                  <a:pt x="599927" y="25950"/>
                </a:lnTo>
                <a:cubicBezTo>
                  <a:pt x="910337" y="235659"/>
                  <a:pt x="1114423" y="590797"/>
                  <a:pt x="1114423" y="993602"/>
                </a:cubicBezTo>
                <a:cubicBezTo>
                  <a:pt x="1114423" y="1396407"/>
                  <a:pt x="910337" y="1751545"/>
                  <a:pt x="599927" y="1961254"/>
                </a:cubicBezTo>
                <a:lnTo>
                  <a:pt x="557212" y="1987205"/>
                </a:lnTo>
                <a:lnTo>
                  <a:pt x="514496" y="1961254"/>
                </a:lnTo>
                <a:cubicBezTo>
                  <a:pt x="204086" y="1751545"/>
                  <a:pt x="0" y="1396407"/>
                  <a:pt x="0" y="993602"/>
                </a:cubicBezTo>
                <a:cubicBezTo>
                  <a:pt x="0" y="590797"/>
                  <a:pt x="204086" y="235659"/>
                  <a:pt x="514496" y="25950"/>
                </a:cubicBezTo>
                <a:lnTo>
                  <a:pt x="557212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7332619" y="2368144"/>
            <a:ext cx="1776685" cy="2333896"/>
          </a:xfrm>
          <a:custGeom>
            <a:avLst/>
            <a:gdLst>
              <a:gd name="connsiteX0" fmla="*/ 1166948 w 1776685"/>
              <a:gd name="connsiteY0" fmla="*/ 0 h 2333896"/>
              <a:gd name="connsiteX1" fmla="*/ 1723185 w 1776685"/>
              <a:gd name="connsiteY1" fmla="*/ 140844 h 2333896"/>
              <a:gd name="connsiteX2" fmla="*/ 1776685 w 1776685"/>
              <a:gd name="connsiteY2" fmla="*/ 173346 h 2333896"/>
              <a:gd name="connsiteX3" fmla="*/ 1733969 w 1776685"/>
              <a:gd name="connsiteY3" fmla="*/ 199296 h 2333896"/>
              <a:gd name="connsiteX4" fmla="*/ 1219473 w 1776685"/>
              <a:gd name="connsiteY4" fmla="*/ 1166948 h 2333896"/>
              <a:gd name="connsiteX5" fmla="*/ 1733969 w 1776685"/>
              <a:gd name="connsiteY5" fmla="*/ 2134600 h 2333896"/>
              <a:gd name="connsiteX6" fmla="*/ 1776685 w 1776685"/>
              <a:gd name="connsiteY6" fmla="*/ 2160551 h 2333896"/>
              <a:gd name="connsiteX7" fmla="*/ 1723185 w 1776685"/>
              <a:gd name="connsiteY7" fmla="*/ 2193052 h 2333896"/>
              <a:gd name="connsiteX8" fmla="*/ 1166948 w 1776685"/>
              <a:gd name="connsiteY8" fmla="*/ 2333896 h 2333896"/>
              <a:gd name="connsiteX9" fmla="*/ 0 w 1776685"/>
              <a:gd name="connsiteY9" fmla="*/ 1166948 h 2333896"/>
              <a:gd name="connsiteX10" fmla="*/ 1166948 w 1776685"/>
              <a:gd name="connsiteY10" fmla="*/ 0 h 233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76685" h="2333896">
                <a:moveTo>
                  <a:pt x="1166948" y="0"/>
                </a:moveTo>
                <a:cubicBezTo>
                  <a:pt x="1368351" y="0"/>
                  <a:pt x="1557836" y="51022"/>
                  <a:pt x="1723185" y="140844"/>
                </a:cubicBezTo>
                <a:lnTo>
                  <a:pt x="1776685" y="173346"/>
                </a:lnTo>
                <a:lnTo>
                  <a:pt x="1733969" y="199296"/>
                </a:lnTo>
                <a:cubicBezTo>
                  <a:pt x="1423559" y="409005"/>
                  <a:pt x="1219473" y="764143"/>
                  <a:pt x="1219473" y="1166948"/>
                </a:cubicBezTo>
                <a:cubicBezTo>
                  <a:pt x="1219473" y="1569753"/>
                  <a:pt x="1423559" y="1924891"/>
                  <a:pt x="1733969" y="2134600"/>
                </a:cubicBezTo>
                <a:lnTo>
                  <a:pt x="1776685" y="2160551"/>
                </a:lnTo>
                <a:lnTo>
                  <a:pt x="1723185" y="2193052"/>
                </a:lnTo>
                <a:cubicBezTo>
                  <a:pt x="1557836" y="2282875"/>
                  <a:pt x="1368351" y="2333896"/>
                  <a:pt x="1166948" y="2333896"/>
                </a:cubicBezTo>
                <a:cubicBezTo>
                  <a:pt x="522460" y="2333896"/>
                  <a:pt x="0" y="1811436"/>
                  <a:pt x="0" y="1166948"/>
                </a:cubicBezTo>
                <a:cubicBezTo>
                  <a:pt x="0" y="522460"/>
                  <a:pt x="522460" y="0"/>
                  <a:pt x="1166948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9109303" y="2368144"/>
            <a:ext cx="1776684" cy="2333896"/>
          </a:xfrm>
          <a:custGeom>
            <a:avLst/>
            <a:gdLst>
              <a:gd name="connsiteX0" fmla="*/ 609736 w 1776684"/>
              <a:gd name="connsiteY0" fmla="*/ 0 h 2333896"/>
              <a:gd name="connsiteX1" fmla="*/ 1776684 w 1776684"/>
              <a:gd name="connsiteY1" fmla="*/ 1166948 h 2333896"/>
              <a:gd name="connsiteX2" fmla="*/ 609736 w 1776684"/>
              <a:gd name="connsiteY2" fmla="*/ 2333896 h 2333896"/>
              <a:gd name="connsiteX3" fmla="*/ 53499 w 1776684"/>
              <a:gd name="connsiteY3" fmla="*/ 2193052 h 2333896"/>
              <a:gd name="connsiteX4" fmla="*/ 0 w 1776684"/>
              <a:gd name="connsiteY4" fmla="*/ 2160551 h 2333896"/>
              <a:gd name="connsiteX5" fmla="*/ 42715 w 1776684"/>
              <a:gd name="connsiteY5" fmla="*/ 2134600 h 2333896"/>
              <a:gd name="connsiteX6" fmla="*/ 557211 w 1776684"/>
              <a:gd name="connsiteY6" fmla="*/ 1166948 h 2333896"/>
              <a:gd name="connsiteX7" fmla="*/ 42715 w 1776684"/>
              <a:gd name="connsiteY7" fmla="*/ 199296 h 2333896"/>
              <a:gd name="connsiteX8" fmla="*/ 0 w 1776684"/>
              <a:gd name="connsiteY8" fmla="*/ 173346 h 2333896"/>
              <a:gd name="connsiteX9" fmla="*/ 53499 w 1776684"/>
              <a:gd name="connsiteY9" fmla="*/ 140844 h 2333896"/>
              <a:gd name="connsiteX10" fmla="*/ 609736 w 1776684"/>
              <a:gd name="connsiteY10" fmla="*/ 0 h 233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76684" h="2333896">
                <a:moveTo>
                  <a:pt x="609736" y="0"/>
                </a:moveTo>
                <a:cubicBezTo>
                  <a:pt x="1254224" y="0"/>
                  <a:pt x="1776684" y="522460"/>
                  <a:pt x="1776684" y="1166948"/>
                </a:cubicBezTo>
                <a:cubicBezTo>
                  <a:pt x="1776684" y="1811436"/>
                  <a:pt x="1254224" y="2333896"/>
                  <a:pt x="609736" y="2333896"/>
                </a:cubicBezTo>
                <a:cubicBezTo>
                  <a:pt x="408334" y="2333896"/>
                  <a:pt x="218848" y="2282875"/>
                  <a:pt x="53499" y="2193052"/>
                </a:cubicBezTo>
                <a:lnTo>
                  <a:pt x="0" y="2160551"/>
                </a:lnTo>
                <a:lnTo>
                  <a:pt x="42715" y="2134600"/>
                </a:lnTo>
                <a:cubicBezTo>
                  <a:pt x="353125" y="1924891"/>
                  <a:pt x="557211" y="1569753"/>
                  <a:pt x="557211" y="1166948"/>
                </a:cubicBezTo>
                <a:cubicBezTo>
                  <a:pt x="557211" y="764143"/>
                  <a:pt x="353125" y="409005"/>
                  <a:pt x="42715" y="199296"/>
                </a:cubicBezTo>
                <a:lnTo>
                  <a:pt x="0" y="173346"/>
                </a:lnTo>
                <a:lnTo>
                  <a:pt x="53499" y="140844"/>
                </a:lnTo>
                <a:cubicBezTo>
                  <a:pt x="218848" y="51022"/>
                  <a:pt x="408334" y="0"/>
                  <a:pt x="609736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218195" y="1201196"/>
            <a:ext cx="4667792" cy="4667792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775407" y="1375367"/>
            <a:ext cx="2333896" cy="23338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775407" y="3360921"/>
            <a:ext cx="2333896" cy="23338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36" idx="2"/>
          </p:cNvCxnSpPr>
          <p:nvPr/>
        </p:nvCxnSpPr>
        <p:spPr>
          <a:xfrm>
            <a:off x="6218195" y="3535092"/>
            <a:ext cx="23338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552091" y="3535092"/>
            <a:ext cx="11144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930788" y="3165760"/>
                <a:ext cx="3522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788" y="3165760"/>
                <a:ext cx="35227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535148" y="3165760"/>
                <a:ext cx="4805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148" y="3165760"/>
                <a:ext cx="48051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388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2057400"/>
                <a:ext cx="4821196" cy="3811588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0.203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This probability is greater than zero for all d greater than zero. So long as a point exists between the reference point and epsilon then there is a chance that it will find the target point in the 2-epsilon shell.</a:t>
                </a:r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This is the probability for finding a single point in the 2-epsilon shell. For each additional point in the shell the probability increases for finding </a:t>
                </a:r>
                <a:r>
                  <a:rPr lang="en-US" i="1" dirty="0" smtClean="0">
                    <a:ea typeface="Cambria Math" panose="02040503050406030204" pitchFamily="18" charset="0"/>
                  </a:rPr>
                  <a:t>any</a:t>
                </a:r>
                <a:r>
                  <a:rPr lang="en-US" dirty="0" smtClean="0">
                    <a:ea typeface="Cambria Math" panose="02040503050406030204" pitchFamily="18" charset="0"/>
                  </a:rPr>
                  <a:t> point.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∪…∪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2057400"/>
                <a:ext cx="4821196" cy="3811588"/>
              </a:xfrm>
              <a:blipFill rotWithShape="0">
                <a:blip r:embed="rId3"/>
                <a:stretch>
                  <a:fillRect l="-759" r="-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Freeform 56"/>
          <p:cNvSpPr/>
          <p:nvPr/>
        </p:nvSpPr>
        <p:spPr>
          <a:xfrm>
            <a:off x="8552092" y="2541491"/>
            <a:ext cx="1114423" cy="1987205"/>
          </a:xfrm>
          <a:custGeom>
            <a:avLst/>
            <a:gdLst>
              <a:gd name="connsiteX0" fmla="*/ 557212 w 1114423"/>
              <a:gd name="connsiteY0" fmla="*/ 0 h 1987205"/>
              <a:gd name="connsiteX1" fmla="*/ 599927 w 1114423"/>
              <a:gd name="connsiteY1" fmla="*/ 25950 h 1987205"/>
              <a:gd name="connsiteX2" fmla="*/ 1114423 w 1114423"/>
              <a:gd name="connsiteY2" fmla="*/ 993602 h 1987205"/>
              <a:gd name="connsiteX3" fmla="*/ 599927 w 1114423"/>
              <a:gd name="connsiteY3" fmla="*/ 1961254 h 1987205"/>
              <a:gd name="connsiteX4" fmla="*/ 557212 w 1114423"/>
              <a:gd name="connsiteY4" fmla="*/ 1987205 h 1987205"/>
              <a:gd name="connsiteX5" fmla="*/ 514496 w 1114423"/>
              <a:gd name="connsiteY5" fmla="*/ 1961254 h 1987205"/>
              <a:gd name="connsiteX6" fmla="*/ 0 w 1114423"/>
              <a:gd name="connsiteY6" fmla="*/ 993602 h 1987205"/>
              <a:gd name="connsiteX7" fmla="*/ 514496 w 1114423"/>
              <a:gd name="connsiteY7" fmla="*/ 25950 h 1987205"/>
              <a:gd name="connsiteX8" fmla="*/ 557212 w 1114423"/>
              <a:gd name="connsiteY8" fmla="*/ 0 h 198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4423" h="1987205">
                <a:moveTo>
                  <a:pt x="557212" y="0"/>
                </a:moveTo>
                <a:lnTo>
                  <a:pt x="599927" y="25950"/>
                </a:lnTo>
                <a:cubicBezTo>
                  <a:pt x="910337" y="235659"/>
                  <a:pt x="1114423" y="590797"/>
                  <a:pt x="1114423" y="993602"/>
                </a:cubicBezTo>
                <a:cubicBezTo>
                  <a:pt x="1114423" y="1396407"/>
                  <a:pt x="910337" y="1751545"/>
                  <a:pt x="599927" y="1961254"/>
                </a:cubicBezTo>
                <a:lnTo>
                  <a:pt x="557212" y="1987205"/>
                </a:lnTo>
                <a:lnTo>
                  <a:pt x="514496" y="1961254"/>
                </a:lnTo>
                <a:cubicBezTo>
                  <a:pt x="204086" y="1751545"/>
                  <a:pt x="0" y="1396407"/>
                  <a:pt x="0" y="993602"/>
                </a:cubicBezTo>
                <a:cubicBezTo>
                  <a:pt x="0" y="590797"/>
                  <a:pt x="204086" y="235659"/>
                  <a:pt x="514496" y="25950"/>
                </a:cubicBezTo>
                <a:lnTo>
                  <a:pt x="557212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7332619" y="2368144"/>
            <a:ext cx="1776685" cy="2333896"/>
          </a:xfrm>
          <a:custGeom>
            <a:avLst/>
            <a:gdLst>
              <a:gd name="connsiteX0" fmla="*/ 1166948 w 1776685"/>
              <a:gd name="connsiteY0" fmla="*/ 0 h 2333896"/>
              <a:gd name="connsiteX1" fmla="*/ 1723185 w 1776685"/>
              <a:gd name="connsiteY1" fmla="*/ 140844 h 2333896"/>
              <a:gd name="connsiteX2" fmla="*/ 1776685 w 1776685"/>
              <a:gd name="connsiteY2" fmla="*/ 173346 h 2333896"/>
              <a:gd name="connsiteX3" fmla="*/ 1733969 w 1776685"/>
              <a:gd name="connsiteY3" fmla="*/ 199296 h 2333896"/>
              <a:gd name="connsiteX4" fmla="*/ 1219473 w 1776685"/>
              <a:gd name="connsiteY4" fmla="*/ 1166948 h 2333896"/>
              <a:gd name="connsiteX5" fmla="*/ 1733969 w 1776685"/>
              <a:gd name="connsiteY5" fmla="*/ 2134600 h 2333896"/>
              <a:gd name="connsiteX6" fmla="*/ 1776685 w 1776685"/>
              <a:gd name="connsiteY6" fmla="*/ 2160551 h 2333896"/>
              <a:gd name="connsiteX7" fmla="*/ 1723185 w 1776685"/>
              <a:gd name="connsiteY7" fmla="*/ 2193052 h 2333896"/>
              <a:gd name="connsiteX8" fmla="*/ 1166948 w 1776685"/>
              <a:gd name="connsiteY8" fmla="*/ 2333896 h 2333896"/>
              <a:gd name="connsiteX9" fmla="*/ 0 w 1776685"/>
              <a:gd name="connsiteY9" fmla="*/ 1166948 h 2333896"/>
              <a:gd name="connsiteX10" fmla="*/ 1166948 w 1776685"/>
              <a:gd name="connsiteY10" fmla="*/ 0 h 233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76685" h="2333896">
                <a:moveTo>
                  <a:pt x="1166948" y="0"/>
                </a:moveTo>
                <a:cubicBezTo>
                  <a:pt x="1368351" y="0"/>
                  <a:pt x="1557836" y="51022"/>
                  <a:pt x="1723185" y="140844"/>
                </a:cubicBezTo>
                <a:lnTo>
                  <a:pt x="1776685" y="173346"/>
                </a:lnTo>
                <a:lnTo>
                  <a:pt x="1733969" y="199296"/>
                </a:lnTo>
                <a:cubicBezTo>
                  <a:pt x="1423559" y="409005"/>
                  <a:pt x="1219473" y="764143"/>
                  <a:pt x="1219473" y="1166948"/>
                </a:cubicBezTo>
                <a:cubicBezTo>
                  <a:pt x="1219473" y="1569753"/>
                  <a:pt x="1423559" y="1924891"/>
                  <a:pt x="1733969" y="2134600"/>
                </a:cubicBezTo>
                <a:lnTo>
                  <a:pt x="1776685" y="2160551"/>
                </a:lnTo>
                <a:lnTo>
                  <a:pt x="1723185" y="2193052"/>
                </a:lnTo>
                <a:cubicBezTo>
                  <a:pt x="1557836" y="2282875"/>
                  <a:pt x="1368351" y="2333896"/>
                  <a:pt x="1166948" y="2333896"/>
                </a:cubicBezTo>
                <a:cubicBezTo>
                  <a:pt x="522460" y="2333896"/>
                  <a:pt x="0" y="1811436"/>
                  <a:pt x="0" y="1166948"/>
                </a:cubicBezTo>
                <a:cubicBezTo>
                  <a:pt x="0" y="522460"/>
                  <a:pt x="522460" y="0"/>
                  <a:pt x="1166948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9109303" y="2368144"/>
            <a:ext cx="1776684" cy="2333896"/>
          </a:xfrm>
          <a:custGeom>
            <a:avLst/>
            <a:gdLst>
              <a:gd name="connsiteX0" fmla="*/ 609736 w 1776684"/>
              <a:gd name="connsiteY0" fmla="*/ 0 h 2333896"/>
              <a:gd name="connsiteX1" fmla="*/ 1776684 w 1776684"/>
              <a:gd name="connsiteY1" fmla="*/ 1166948 h 2333896"/>
              <a:gd name="connsiteX2" fmla="*/ 609736 w 1776684"/>
              <a:gd name="connsiteY2" fmla="*/ 2333896 h 2333896"/>
              <a:gd name="connsiteX3" fmla="*/ 53499 w 1776684"/>
              <a:gd name="connsiteY3" fmla="*/ 2193052 h 2333896"/>
              <a:gd name="connsiteX4" fmla="*/ 0 w 1776684"/>
              <a:gd name="connsiteY4" fmla="*/ 2160551 h 2333896"/>
              <a:gd name="connsiteX5" fmla="*/ 42715 w 1776684"/>
              <a:gd name="connsiteY5" fmla="*/ 2134600 h 2333896"/>
              <a:gd name="connsiteX6" fmla="*/ 557211 w 1776684"/>
              <a:gd name="connsiteY6" fmla="*/ 1166948 h 2333896"/>
              <a:gd name="connsiteX7" fmla="*/ 42715 w 1776684"/>
              <a:gd name="connsiteY7" fmla="*/ 199296 h 2333896"/>
              <a:gd name="connsiteX8" fmla="*/ 0 w 1776684"/>
              <a:gd name="connsiteY8" fmla="*/ 173346 h 2333896"/>
              <a:gd name="connsiteX9" fmla="*/ 53499 w 1776684"/>
              <a:gd name="connsiteY9" fmla="*/ 140844 h 2333896"/>
              <a:gd name="connsiteX10" fmla="*/ 609736 w 1776684"/>
              <a:gd name="connsiteY10" fmla="*/ 0 h 233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76684" h="2333896">
                <a:moveTo>
                  <a:pt x="609736" y="0"/>
                </a:moveTo>
                <a:cubicBezTo>
                  <a:pt x="1254224" y="0"/>
                  <a:pt x="1776684" y="522460"/>
                  <a:pt x="1776684" y="1166948"/>
                </a:cubicBezTo>
                <a:cubicBezTo>
                  <a:pt x="1776684" y="1811436"/>
                  <a:pt x="1254224" y="2333896"/>
                  <a:pt x="609736" y="2333896"/>
                </a:cubicBezTo>
                <a:cubicBezTo>
                  <a:pt x="408334" y="2333896"/>
                  <a:pt x="218848" y="2282875"/>
                  <a:pt x="53499" y="2193052"/>
                </a:cubicBezTo>
                <a:lnTo>
                  <a:pt x="0" y="2160551"/>
                </a:lnTo>
                <a:lnTo>
                  <a:pt x="42715" y="2134600"/>
                </a:lnTo>
                <a:cubicBezTo>
                  <a:pt x="353125" y="1924891"/>
                  <a:pt x="557211" y="1569753"/>
                  <a:pt x="557211" y="1166948"/>
                </a:cubicBezTo>
                <a:cubicBezTo>
                  <a:pt x="557211" y="764143"/>
                  <a:pt x="353125" y="409005"/>
                  <a:pt x="42715" y="199296"/>
                </a:cubicBezTo>
                <a:lnTo>
                  <a:pt x="0" y="173346"/>
                </a:lnTo>
                <a:lnTo>
                  <a:pt x="53499" y="140844"/>
                </a:lnTo>
                <a:cubicBezTo>
                  <a:pt x="218848" y="51022"/>
                  <a:pt x="408334" y="0"/>
                  <a:pt x="609736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218195" y="1201196"/>
            <a:ext cx="4667792" cy="4667792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775407" y="1375367"/>
            <a:ext cx="2333896" cy="23338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775407" y="3360921"/>
            <a:ext cx="2333896" cy="23338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36" idx="2"/>
          </p:cNvCxnSpPr>
          <p:nvPr/>
        </p:nvCxnSpPr>
        <p:spPr>
          <a:xfrm>
            <a:off x="6218195" y="3535092"/>
            <a:ext cx="23338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552091" y="3535092"/>
            <a:ext cx="11144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930788" y="3165760"/>
                <a:ext cx="3522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788" y="3165760"/>
                <a:ext cx="35227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535148" y="3165760"/>
                <a:ext cx="4805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148" y="3165760"/>
                <a:ext cx="480516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56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affect of a point in a neighborhood is independent of the size of the problem and the epsilon chosen.</a:t>
                </a:r>
              </a:p>
              <a:p>
                <a:pPr marL="0" indent="0">
                  <a:buNone/>
                </a:pPr>
                <a:r>
                  <a:rPr lang="en-US" dirty="0" smtClean="0"/>
                  <a:t>Choose k points as the maximum number of neighbors to propagate.</a:t>
                </a:r>
              </a:p>
              <a:p>
                <a:pPr marL="0" indent="0">
                  <a:buNone/>
                </a:pPr>
                <a:r>
                  <a:rPr lang="en-US" dirty="0" smtClean="0"/>
                  <a:t>Assume m (size of the neighborhood) is constant: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Assume m = n/p where p is constant. Meaning that the neighborhood size is a fraction of the total size: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Therefore, it is possible choose epsilon and minimum points to maximize the efficiency of the algorithm.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690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1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Choosing epsilon and minimum points such that the average number of points in a neighborhood is the square root of the number of points in the universe allows us to reduce the time complexity of the problem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4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45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br>
              <a:rPr lang="en-US" dirty="0" smtClean="0"/>
            </a:br>
            <a:r>
              <a:rPr lang="en-US" dirty="0" smtClean="0"/>
              <a:t>(Implementation in R)</a:t>
            </a:r>
            <a:endParaRPr lang="en-US" dirty="0"/>
          </a:p>
        </p:txBody>
      </p:sp>
      <p:pic>
        <p:nvPicPr>
          <p:cNvPr id="23" name="Content Placeholder 2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2559" y="2286000"/>
            <a:ext cx="4028720" cy="40227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Content Placeholder 2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86859" y="2286000"/>
            <a:ext cx="4028720" cy="40227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6205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u="sng" dirty="0" smtClean="0"/>
              <a:t>Method</a:t>
            </a:r>
          </a:p>
          <a:p>
            <a:r>
              <a:rPr lang="en-US" dirty="0" smtClean="0"/>
              <a:t>Generate a random data set of n elements with values ranging between 0 and 50. Then trim values between 25 and 25+epsilon on the x and y axis. This should give us at least 4 clusters.</a:t>
            </a:r>
          </a:p>
          <a:p>
            <a:r>
              <a:rPr lang="en-US" dirty="0" smtClean="0"/>
              <a:t>Run the each algorithm 100 times on each data set and record the average running time for each algorithm and the average accuracy of Randomized DBSCAN.</a:t>
            </a:r>
          </a:p>
          <a:p>
            <a:r>
              <a:rPr lang="en-US" dirty="0" smtClean="0"/>
              <a:t>Repeat for 1000, 2000, 3000, 4000 initial points (before trim)</a:t>
            </a:r>
          </a:p>
          <a:p>
            <a:r>
              <a:rPr lang="en-US" dirty="0" smtClean="0"/>
              <a:t>Repeat for eps = [1:10]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075885"/>
              </p:ext>
            </p:extLst>
          </p:nvPr>
        </p:nvGraphicFramePr>
        <p:xfrm>
          <a:off x="5715000" y="822325"/>
          <a:ext cx="5678488" cy="5184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2778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Randomized DBSCAN improves as the epsilon increases (increasing the number of points per epsilon and the relative density).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DBSCAN will perform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regardless of epsilon and relative density.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Randomized DBSCAN always performs as well as DBSCAN regardless of the relative density and chosen epsilon.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 rotWithShape="0">
                <a:blip r:embed="rId2"/>
                <a:stretch>
                  <a:fillRect l="-556" t="-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7123370"/>
              </p:ext>
            </p:extLst>
          </p:nvPr>
        </p:nvGraphicFramePr>
        <p:xfrm>
          <a:off x="5715000" y="822325"/>
          <a:ext cx="5678488" cy="5184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85808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Running time is dependent upon number of elements; however, it improves with higher relative densities.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Even a large amount of data can be processed quickly with a high relative density.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3341430"/>
              </p:ext>
            </p:extLst>
          </p:nvPr>
        </p:nvGraphicFramePr>
        <p:xfrm>
          <a:off x="5715000" y="822325"/>
          <a:ext cx="5678488" cy="5184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5136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any relative density above the minimum points threshold the Randomized DBSCAN algorithm returns the exact same result as the DBSCAN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would expect the Randomized DBSCAN to be more accurate at higher densities (higher probability for each point in epsilon range); however, it doesn’t seem to matter above a very small threshold.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0256600"/>
              </p:ext>
            </p:extLst>
          </p:nvPr>
        </p:nvGraphicFramePr>
        <p:xfrm>
          <a:off x="5715000" y="822325"/>
          <a:ext cx="5678488" cy="5184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978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Analysis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7" t="-1365" b="7335"/>
          <a:stretch/>
        </p:blipFill>
        <p:spPr>
          <a:xfrm>
            <a:off x="6897188" y="2220686"/>
            <a:ext cx="2972299" cy="2203268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goal of cluster analysis is to associate data elements with each other based on some relevant element distance analysis. Each ‘cluster’ will represent elements that are part of a disjoint set in the superset.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image reference: http://ca-science7.wikispaces.com/file/view/cluster_analysis.gif/343040618/cluster_analysis.gif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966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Probabilistic analysis to determine accuracy of the algorithm in n dimensions. Does the k-accuracy relationship scale linearly or (more likely) exponentially with the number of dimensions.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Determine performance and accuracy implications for classification and discreet attributes.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Combine the randomized DBSCAN with an indexed region query to reduce the time complexity of the clustering algorithm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Rerun tests with balanced data sets to highlight (and better represent) improvement.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Determining optimal epsilon for performance and accuracy of a particular data set.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91" t="-2576" r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01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Density-based Spatial Clustering Method with Random Sampling</a:t>
            </a:r>
          </a:p>
          <a:p>
            <a:pPr lvl="1"/>
            <a:r>
              <a:rPr lang="en-US" dirty="0" smtClean="0"/>
              <a:t>Initially proposed by Xin Wang and Howard J. Hamilton in 2003</a:t>
            </a:r>
          </a:p>
          <a:p>
            <a:pPr lvl="1"/>
            <a:r>
              <a:rPr lang="en-US" dirty="0" smtClean="0"/>
              <a:t>Randomly selects points and assigns clusters</a:t>
            </a:r>
          </a:p>
          <a:p>
            <a:pPr lvl="1"/>
            <a:r>
              <a:rPr lang="en-US" dirty="0" smtClean="0"/>
              <a:t>Merges clusters that should be together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Handles varying densities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Same time and space complexity limitations as DBSCAN</a:t>
            </a:r>
          </a:p>
          <a:p>
            <a:pPr lvl="1"/>
            <a:r>
              <a:rPr lang="en-US" dirty="0" smtClean="0"/>
              <a:t>Requires an additional parameter and accompanying concept: purity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776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Ester</a:t>
            </a:r>
            <a:r>
              <a:rPr lang="en-US" dirty="0"/>
              <a:t>, Martin; </a:t>
            </a:r>
            <a:r>
              <a:rPr lang="en-US" dirty="0" err="1">
                <a:hlinkClick r:id="rId2" tooltip="Hans-Peter Kriegel"/>
              </a:rPr>
              <a:t>Kriegel</a:t>
            </a:r>
            <a:r>
              <a:rPr lang="en-US" dirty="0">
                <a:hlinkClick r:id="rId2" tooltip="Hans-Peter Kriegel"/>
              </a:rPr>
              <a:t>, Hans-Peter</a:t>
            </a:r>
            <a:r>
              <a:rPr lang="en-US" dirty="0"/>
              <a:t>; Sander, </a:t>
            </a:r>
            <a:r>
              <a:rPr lang="en-US" dirty="0" err="1"/>
              <a:t>Jörg</a:t>
            </a:r>
            <a:r>
              <a:rPr lang="en-US" dirty="0"/>
              <a:t>; Xu, </a:t>
            </a:r>
            <a:r>
              <a:rPr lang="en-US" dirty="0" err="1"/>
              <a:t>Xiaowei</a:t>
            </a:r>
            <a:r>
              <a:rPr lang="en-US" dirty="0"/>
              <a:t> (1996). "A density-based algorithm for discovering clusters in large spatial databases with noise". In </a:t>
            </a:r>
            <a:r>
              <a:rPr lang="en-US" dirty="0" err="1"/>
              <a:t>Simoudis</a:t>
            </a:r>
            <a:r>
              <a:rPr lang="en-US" dirty="0"/>
              <a:t>, </a:t>
            </a:r>
            <a:r>
              <a:rPr lang="en-US" dirty="0" err="1"/>
              <a:t>Evangelos</a:t>
            </a:r>
            <a:r>
              <a:rPr lang="en-US" dirty="0"/>
              <a:t>; Han, </a:t>
            </a:r>
            <a:r>
              <a:rPr lang="en-US" dirty="0" err="1"/>
              <a:t>Jiawei</a:t>
            </a:r>
            <a:r>
              <a:rPr lang="en-US" dirty="0"/>
              <a:t>; Fayyad, </a:t>
            </a:r>
            <a:r>
              <a:rPr lang="en-US" dirty="0" err="1"/>
              <a:t>Usama</a:t>
            </a:r>
            <a:r>
              <a:rPr lang="en-US" dirty="0"/>
              <a:t> M. "Proceedings of the Second International Conference on Knowledge Discovery and Data Mining (KDD-96)". </a:t>
            </a:r>
            <a:r>
              <a:rPr lang="en-US" dirty="0">
                <a:hlinkClick r:id="rId3" tooltip="AAAI Press"/>
              </a:rPr>
              <a:t>AAAI Press</a:t>
            </a:r>
            <a:r>
              <a:rPr lang="en-US" dirty="0"/>
              <a:t>. pp. 226–231. </a:t>
            </a:r>
            <a:r>
              <a:rPr lang="en-US" dirty="0">
                <a:hlinkClick r:id="rId4" tooltip="International Standard Book Number"/>
              </a:rPr>
              <a:t>ISBN</a:t>
            </a:r>
            <a:r>
              <a:rPr lang="en-US" dirty="0"/>
              <a:t> </a:t>
            </a:r>
            <a:r>
              <a:rPr lang="en-US" dirty="0">
                <a:hlinkClick r:id="rId5" tooltip="Special:BookSources/1-57735-004-9"/>
              </a:rPr>
              <a:t>1-57735-004-9</a:t>
            </a:r>
            <a:r>
              <a:rPr lang="en-US" dirty="0"/>
              <a:t>. </a:t>
            </a:r>
            <a:r>
              <a:rPr lang="en-US" dirty="0" err="1">
                <a:hlinkClick r:id="rId6" tooltip="CiteSeer"/>
              </a:rPr>
              <a:t>CiteSeerX</a:t>
            </a:r>
            <a:r>
              <a:rPr lang="en-US" dirty="0"/>
              <a:t>: </a:t>
            </a:r>
            <a:r>
              <a:rPr lang="en-US" dirty="0">
                <a:hlinkClick r:id="rId7"/>
              </a:rPr>
              <a:t>10.1.1.71.1980</a:t>
            </a:r>
            <a:r>
              <a:rPr lang="en-US" dirty="0" smtClean="0"/>
              <a:t>.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Wang, Xin; Hamilton, Howard J. (2003) “DBRS: A </a:t>
            </a:r>
            <a:r>
              <a:rPr lang="en-US" dirty="0" err="1" smtClean="0"/>
              <a:t>Desity</a:t>
            </a:r>
            <a:r>
              <a:rPr lang="en-US" dirty="0" smtClean="0"/>
              <a:t>-Based Spatial Clustering Method with Random Sampling.”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Gareth James, Daniela Witten, Trevor Hastie and Robert </a:t>
            </a:r>
            <a:r>
              <a:rPr lang="en-US" dirty="0" err="1" smtClean="0"/>
              <a:t>Tibshirani</a:t>
            </a:r>
            <a:r>
              <a:rPr lang="en-US" dirty="0" smtClean="0"/>
              <a:t>, An Introduction to Statistical Learning: with Applications in R, Springer, 1st </a:t>
            </a:r>
            <a:r>
              <a:rPr lang="en-US" dirty="0" err="1" smtClean="0"/>
              <a:t>ed</a:t>
            </a:r>
            <a:r>
              <a:rPr lang="en-US" dirty="0" smtClean="0"/>
              <a:t>, 2013, ISBN: 978-1461471370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Michael </a:t>
            </a:r>
            <a:r>
              <a:rPr lang="en-US" dirty="0" err="1" smtClean="0"/>
              <a:t>Mitzenmacher</a:t>
            </a:r>
            <a:r>
              <a:rPr lang="en-US" dirty="0" smtClean="0"/>
              <a:t> and Eli </a:t>
            </a:r>
            <a:r>
              <a:rPr lang="en-US" dirty="0" err="1" smtClean="0"/>
              <a:t>Upfal</a:t>
            </a:r>
            <a:r>
              <a:rPr lang="en-US" dirty="0" smtClean="0"/>
              <a:t>, Probability and Computing: Randomized Algorithms and Probabilistic Analysis, Cambridge University Press, 1st </a:t>
            </a:r>
            <a:r>
              <a:rPr lang="en-US" dirty="0" err="1" smtClean="0"/>
              <a:t>ed</a:t>
            </a:r>
            <a:r>
              <a:rPr lang="en-US" dirty="0" smtClean="0"/>
              <a:t>, 2005, ISBN: 978-0521835404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err="1">
                <a:hlinkClick r:id="rId8"/>
              </a:rPr>
              <a:t>Weisstein</a:t>
            </a:r>
            <a:r>
              <a:rPr lang="en-US" dirty="0">
                <a:hlinkClick r:id="rId8"/>
              </a:rPr>
              <a:t>, Eric W.</a:t>
            </a:r>
            <a:r>
              <a:rPr lang="en-US" dirty="0"/>
              <a:t> "Lens." From </a:t>
            </a:r>
            <a:r>
              <a:rPr lang="en-US" i="1" dirty="0" err="1">
                <a:hlinkClick r:id="rId9"/>
              </a:rPr>
              <a:t>MathWorld</a:t>
            </a:r>
            <a:r>
              <a:rPr lang="en-US" dirty="0"/>
              <a:t>--A Wolfram Web Resource. </a:t>
            </a:r>
            <a:r>
              <a:rPr lang="en-US" dirty="0">
                <a:hlinkClick r:id="rId10"/>
              </a:rPr>
              <a:t>http://mathworld.wolfram.com/Lens.html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39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 proposed by Martin Ester, Hans-Peter </a:t>
            </a:r>
            <a:r>
              <a:rPr lang="en-US" dirty="0" err="1" smtClean="0"/>
              <a:t>Kriegel</a:t>
            </a:r>
            <a:r>
              <a:rPr lang="en-US" dirty="0" smtClean="0"/>
              <a:t>, </a:t>
            </a:r>
            <a:r>
              <a:rPr lang="en-US" dirty="0" err="1" smtClean="0"/>
              <a:t>Jörg</a:t>
            </a:r>
            <a:r>
              <a:rPr lang="en-US" dirty="0" smtClean="0"/>
              <a:t> Sander and </a:t>
            </a:r>
            <a:r>
              <a:rPr lang="en-US" dirty="0" err="1" smtClean="0"/>
              <a:t>Xiaowei</a:t>
            </a:r>
            <a:r>
              <a:rPr lang="en-US" dirty="0" smtClean="0"/>
              <a:t> Xu in 1996</a:t>
            </a:r>
          </a:p>
          <a:p>
            <a:r>
              <a:rPr lang="en-US" dirty="0" smtClean="0"/>
              <a:t>Allows the user to perform data cluster analysis without specifying the number of clusters before hand</a:t>
            </a:r>
          </a:p>
          <a:p>
            <a:r>
              <a:rPr lang="en-US" dirty="0" smtClean="0"/>
              <a:t>Can find clusters of arbitrary shape and size (albeit uniform density)</a:t>
            </a:r>
          </a:p>
          <a:p>
            <a:r>
              <a:rPr lang="en-US" dirty="0" smtClean="0"/>
              <a:t>Is noise and outlier resistant</a:t>
            </a:r>
          </a:p>
          <a:p>
            <a:r>
              <a:rPr lang="en-US" dirty="0" smtClean="0"/>
              <a:t>Requires only a number of minimum points and neighborhood distance as input parameters.</a:t>
            </a:r>
          </a:p>
        </p:txBody>
      </p:sp>
    </p:spTree>
    <p:extLst>
      <p:ext uri="{BB962C8B-B14F-4D97-AF65-F5344CB8AC3E}">
        <p14:creationId xmlns:p14="http://schemas.microsoft.com/office/powerpoint/2010/main" val="184463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27462"/>
          </a:xfrm>
        </p:spPr>
        <p:txBody>
          <a:bodyPr/>
          <a:lstStyle/>
          <a:p>
            <a:r>
              <a:rPr lang="en-US" dirty="0" smtClean="0"/>
              <a:t>DBSCAN Algorithm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86" y="1922172"/>
            <a:ext cx="3991202" cy="2873665"/>
          </a:xfr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839788" y="1384662"/>
            <a:ext cx="5343298" cy="448432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DBSCAN(D, eps, </a:t>
            </a:r>
            <a:r>
              <a:rPr lang="en-US" dirty="0" err="1" smtClean="0"/>
              <a:t>MinPts</a:t>
            </a:r>
            <a:r>
              <a:rPr lang="en-US" dirty="0" smtClean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   C = 0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   for each unvisited point P in dataset 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      mark P as visited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      </a:t>
            </a:r>
            <a:r>
              <a:rPr lang="en-US" dirty="0" err="1" smtClean="0"/>
              <a:t>NeighborPts</a:t>
            </a:r>
            <a:r>
              <a:rPr lang="en-US" dirty="0" smtClean="0"/>
              <a:t> = </a:t>
            </a:r>
            <a:r>
              <a:rPr lang="en-US" dirty="0" err="1" smtClean="0"/>
              <a:t>regionQuery</a:t>
            </a:r>
            <a:r>
              <a:rPr lang="en-US" dirty="0" smtClean="0"/>
              <a:t>(P, eps)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      if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NeighborPts</a:t>
            </a:r>
            <a:r>
              <a:rPr lang="en-US" dirty="0" smtClean="0"/>
              <a:t>) &lt; </a:t>
            </a:r>
            <a:r>
              <a:rPr lang="en-US" dirty="0" err="1" smtClean="0"/>
              <a:t>MinPts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         mark P as NOISE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      else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         C = next cluster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         </a:t>
            </a:r>
            <a:r>
              <a:rPr lang="en-US" dirty="0" err="1" smtClean="0"/>
              <a:t>expandCluster</a:t>
            </a:r>
            <a:r>
              <a:rPr lang="en-US" dirty="0" smtClean="0"/>
              <a:t>(P, </a:t>
            </a:r>
            <a:r>
              <a:rPr lang="en-US" dirty="0" err="1" smtClean="0"/>
              <a:t>NeighborPts</a:t>
            </a:r>
            <a:r>
              <a:rPr lang="en-US" dirty="0" smtClean="0"/>
              <a:t>, C, eps, </a:t>
            </a:r>
            <a:r>
              <a:rPr lang="en-US" dirty="0" err="1" smtClean="0"/>
              <a:t>MinPts</a:t>
            </a:r>
            <a:r>
              <a:rPr lang="en-US" dirty="0" smtClean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err="1" smtClean="0"/>
              <a:t>expandCluster</a:t>
            </a:r>
            <a:r>
              <a:rPr lang="en-US" dirty="0" smtClean="0"/>
              <a:t>(P, </a:t>
            </a:r>
            <a:r>
              <a:rPr lang="en-US" dirty="0" err="1" smtClean="0"/>
              <a:t>NeighborPts</a:t>
            </a:r>
            <a:r>
              <a:rPr lang="en-US" dirty="0" smtClean="0"/>
              <a:t>, C, eps, </a:t>
            </a:r>
            <a:r>
              <a:rPr lang="en-US" dirty="0" err="1" smtClean="0"/>
              <a:t>MinPts</a:t>
            </a:r>
            <a:r>
              <a:rPr lang="en-US" dirty="0" smtClean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   add P to cluster C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   for each point P' in </a:t>
            </a:r>
            <a:r>
              <a:rPr lang="en-US" dirty="0" err="1" smtClean="0"/>
              <a:t>NeighborPts</a:t>
            </a:r>
            <a:r>
              <a:rPr lang="en-US" dirty="0" smtClean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      if P' is not visited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         mark P' as visited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         </a:t>
            </a:r>
            <a:r>
              <a:rPr lang="en-US" dirty="0" err="1" smtClean="0"/>
              <a:t>NeighborPts</a:t>
            </a:r>
            <a:r>
              <a:rPr lang="en-US" dirty="0" smtClean="0"/>
              <a:t>' = </a:t>
            </a:r>
            <a:r>
              <a:rPr lang="en-US" dirty="0" err="1" smtClean="0"/>
              <a:t>regionQuery</a:t>
            </a:r>
            <a:r>
              <a:rPr lang="en-US" dirty="0" smtClean="0"/>
              <a:t>(P', eps)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         if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NeighborPts</a:t>
            </a:r>
            <a:r>
              <a:rPr lang="en-US" dirty="0" smtClean="0"/>
              <a:t>') &gt;= </a:t>
            </a:r>
            <a:r>
              <a:rPr lang="en-US" dirty="0" err="1" smtClean="0"/>
              <a:t>MinPts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            </a:t>
            </a:r>
            <a:r>
              <a:rPr lang="en-US" dirty="0" err="1" smtClean="0"/>
              <a:t>NeighborPts</a:t>
            </a:r>
            <a:r>
              <a:rPr lang="en-US" dirty="0" smtClean="0"/>
              <a:t> = </a:t>
            </a:r>
            <a:r>
              <a:rPr lang="en-US" dirty="0" err="1" smtClean="0"/>
              <a:t>NeighborPts</a:t>
            </a:r>
            <a:r>
              <a:rPr lang="en-US" dirty="0" smtClean="0"/>
              <a:t> joined with </a:t>
            </a:r>
            <a:r>
              <a:rPr lang="en-US" dirty="0" err="1" smtClean="0"/>
              <a:t>NeighborPts</a:t>
            </a:r>
            <a:r>
              <a:rPr lang="en-US" dirty="0" smtClean="0"/>
              <a:t>'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      if P' is not yet member of any cluster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         add P' to cluster C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err="1" smtClean="0"/>
              <a:t>regionQuery</a:t>
            </a:r>
            <a:r>
              <a:rPr lang="en-US" dirty="0" smtClean="0"/>
              <a:t>(P, eps)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   return all points within P's eps-neighborhood (including P)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Image Reference: http://upload.wikimedia.org/wikipedia/commons/a/af/DBSCAN-Illustration.svg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Complexity is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b="0" dirty="0" smtClean="0"/>
                  <a:t>for the main algorithm and additional complexity for the region query. Resulting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 smtClean="0"/>
                  <a:t> for the entire algorithm.</a:t>
                </a:r>
              </a:p>
              <a:p>
                <a:r>
                  <a:rPr lang="en-US" b="0" dirty="0" smtClean="0"/>
                  <a:t>The algorithm “visits” each point and determines the neighbors for that point.</a:t>
                </a:r>
              </a:p>
              <a:p>
                <a:r>
                  <a:rPr lang="en-US" dirty="0" smtClean="0"/>
                  <a:t>Determining neighbors depends on the algorithm used for region query; however, it is most likely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 smtClean="0"/>
                  <a:t> as the distance will need to be queried between each point and the point in question.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3" t="-1818" r="-1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59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Improvements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It is possible to improve the time complexity of the algorithm by utilizing an indexing structure to query neighborhoods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b="0" dirty="0" smtClean="0"/>
                  <a:t>; however, the structure would require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0" dirty="0" smtClean="0"/>
                  <a:t> space to store </a:t>
                </a:r>
                <a:r>
                  <a:rPr lang="en-US" b="0" smtClean="0"/>
                  <a:t>the </a:t>
                </a:r>
                <a:r>
                  <a:rPr lang="en-US" b="0" smtClean="0"/>
                  <a:t>indices.</a:t>
                </a:r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A majority of attempts to improve DBSCAN involve overcoming the statistical limitations, such as varying density in the data set.</a:t>
                </a:r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4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43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Randomized DBSCAN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8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Randomized DBSCAN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190638"/>
            <a:ext cx="5678488" cy="4448148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Instead of analyzing every single point in the neighborhood we can select a random subset of points to analyze.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Randomizing ensures that the selection will roughly represent the entire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Selecting on an order fewer points to analyze will result in an improvement in the overall complexity of the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Effectiveness of this approach is largely determined by the data density relative to the epsilon distance.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229601" y="1190638"/>
            <a:ext cx="452846" cy="45284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055429" y="2457995"/>
            <a:ext cx="452846" cy="45284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82447" y="554834"/>
            <a:ext cx="19038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Edge cases will not be analyzed by DBSCAN as they do not meet the minimum points requirement.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96893" y="1955303"/>
            <a:ext cx="18113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Any of the points in the epsilon-neighborhood will share many of the same points.</a:t>
            </a:r>
            <a:endParaRPr lang="en-US" sz="1100" dirty="0"/>
          </a:p>
        </p:txBody>
      </p:sp>
      <p:sp>
        <p:nvSpPr>
          <p:cNvPr id="13" name="Oval 12"/>
          <p:cNvSpPr/>
          <p:nvPr/>
        </p:nvSpPr>
        <p:spPr>
          <a:xfrm>
            <a:off x="8003178" y="2498321"/>
            <a:ext cx="452846" cy="45284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Image Reference: http://i.stack.imgur.com/Su734.jpg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3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 smtClean="0"/>
              <a:t>expandCluster</a:t>
            </a:r>
            <a:r>
              <a:rPr lang="en-US" dirty="0" smtClean="0"/>
              <a:t>(P, </a:t>
            </a:r>
            <a:r>
              <a:rPr lang="en-US" dirty="0" err="1" smtClean="0"/>
              <a:t>NeighborPts</a:t>
            </a:r>
            <a:r>
              <a:rPr lang="en-US" dirty="0" smtClean="0"/>
              <a:t>, C, eps, </a:t>
            </a:r>
            <a:r>
              <a:rPr lang="en-US" dirty="0" err="1" smtClean="0"/>
              <a:t>MinPts</a:t>
            </a:r>
            <a:r>
              <a:rPr lang="en-US" dirty="0" smtClean="0"/>
              <a:t>, k)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  add P to cluster 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  for each point P' in </a:t>
            </a:r>
            <a:r>
              <a:rPr lang="en-US" dirty="0" err="1" smtClean="0"/>
              <a:t>NeighborPts</a:t>
            </a:r>
            <a:r>
              <a:rPr lang="en-US" dirty="0" smtClean="0"/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     if P' is not visited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        mark P' as visited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NeighborPts</a:t>
            </a:r>
            <a:r>
              <a:rPr lang="en-US" dirty="0" smtClean="0"/>
              <a:t>' = </a:t>
            </a:r>
            <a:r>
              <a:rPr lang="en-US" dirty="0" err="1" smtClean="0"/>
              <a:t>regionQuery</a:t>
            </a:r>
            <a:r>
              <a:rPr lang="en-US" dirty="0" smtClean="0"/>
              <a:t>(P', eps)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        if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NeighborPts</a:t>
            </a:r>
            <a:r>
              <a:rPr lang="en-US" dirty="0" smtClean="0"/>
              <a:t>') &gt;= </a:t>
            </a:r>
            <a:r>
              <a:rPr lang="en-US" dirty="0" err="1" smtClean="0"/>
              <a:t>MinPts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         </a:t>
            </a:r>
            <a:r>
              <a:rPr lang="en-US" b="1" dirty="0" smtClean="0"/>
              <a:t>   </a:t>
            </a:r>
            <a:r>
              <a:rPr lang="en-US" b="1" dirty="0" err="1" smtClean="0"/>
              <a:t>NeighborPts</a:t>
            </a:r>
            <a:r>
              <a:rPr lang="en-US" b="1" dirty="0"/>
              <a:t>’ = </a:t>
            </a:r>
            <a:r>
              <a:rPr lang="en-US" b="1" dirty="0" err="1"/>
              <a:t>maximumCoercion</a:t>
            </a:r>
            <a:r>
              <a:rPr lang="en-US" b="1" dirty="0"/>
              <a:t>(</a:t>
            </a:r>
            <a:r>
              <a:rPr lang="en-US" b="1" dirty="0" err="1"/>
              <a:t>NeighbotPts</a:t>
            </a:r>
            <a:r>
              <a:rPr lang="en-US" b="1" dirty="0"/>
              <a:t>’, k</a:t>
            </a:r>
            <a:r>
              <a:rPr lang="en-US" b="1" dirty="0" smtClean="0"/>
              <a:t>)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NeighborPts</a:t>
            </a:r>
            <a:r>
              <a:rPr lang="en-US" dirty="0" smtClean="0"/>
              <a:t> = </a:t>
            </a:r>
            <a:r>
              <a:rPr lang="en-US" dirty="0" err="1" smtClean="0"/>
              <a:t>NeighborPts</a:t>
            </a:r>
            <a:r>
              <a:rPr lang="en-US" dirty="0" smtClean="0"/>
              <a:t> joined with </a:t>
            </a:r>
            <a:r>
              <a:rPr lang="en-US" dirty="0" err="1" smtClean="0"/>
              <a:t>NeighborPts</a:t>
            </a:r>
            <a:r>
              <a:rPr lang="en-US" dirty="0" smtClean="0"/>
              <a:t>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     if P' is not yet member of any cluster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        add P' to cluster 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err="1" smtClean="0"/>
              <a:t>maximumCoercion</a:t>
            </a:r>
            <a:r>
              <a:rPr lang="en-US" b="1" dirty="0" smtClean="0"/>
              <a:t>(Pts, k)</a:t>
            </a:r>
            <a:endParaRPr lang="en-US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 </a:t>
            </a:r>
            <a:r>
              <a:rPr lang="en-US" b="1" dirty="0" smtClean="0"/>
              <a:t>   visited &lt;- number of visited points in Pts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/>
              <a:t>    points &lt;- select max(</a:t>
            </a:r>
            <a:r>
              <a:rPr lang="en-US" b="1" dirty="0" err="1" smtClean="0"/>
              <a:t>sizeof</a:t>
            </a:r>
            <a:r>
              <a:rPr lang="en-US" b="1" dirty="0" smtClean="0"/>
              <a:t>(Pts) – k – visited, 0) elements from Pts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/>
              <a:t>    for each point P’ in points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 </a:t>
            </a:r>
            <a:r>
              <a:rPr lang="en-US" b="1" dirty="0" smtClean="0"/>
              <a:t>       mark P’ as visited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 </a:t>
            </a:r>
            <a:r>
              <a:rPr lang="en-US" b="1" dirty="0" smtClean="0"/>
              <a:t>   return Pts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algorithm is the same as DBSCAN with a slight modification.</a:t>
            </a:r>
          </a:p>
          <a:p>
            <a:r>
              <a:rPr lang="en-US" dirty="0" smtClean="0"/>
              <a:t>We force a maximum number of points to continue analysis. If there are more points in the neighborhood than the maximum then we mark them as visited.</a:t>
            </a:r>
          </a:p>
          <a:p>
            <a:r>
              <a:rPr lang="en-US" dirty="0" smtClean="0"/>
              <a:t>Marking points as visited allows us to “skip” them by not performing a region query for those points.</a:t>
            </a:r>
          </a:p>
          <a:p>
            <a:r>
              <a:rPr lang="en-US" dirty="0" smtClean="0"/>
              <a:t>This effectively reduces the overall complexity.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3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3554</TotalTime>
  <Words>1178</Words>
  <Application>Microsoft Office PowerPoint</Application>
  <PresentationFormat>Widescreen</PresentationFormat>
  <Paragraphs>173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Tw Cen MT</vt:lpstr>
      <vt:lpstr>Tw Cen MT Condensed</vt:lpstr>
      <vt:lpstr>Wingdings 3</vt:lpstr>
      <vt:lpstr>Integral</vt:lpstr>
      <vt:lpstr>DBSCAN</vt:lpstr>
      <vt:lpstr>Cluster Analysis</vt:lpstr>
      <vt:lpstr>DBSCAN</vt:lpstr>
      <vt:lpstr>DBSCAN Algorithm</vt:lpstr>
      <vt:lpstr>DBSCAN Complexity</vt:lpstr>
      <vt:lpstr>DBSCAN Improvements</vt:lpstr>
      <vt:lpstr>Randomized DBSCAN</vt:lpstr>
      <vt:lpstr>Randomized DBSCAN</vt:lpstr>
      <vt:lpstr>Algorithm</vt:lpstr>
      <vt:lpstr>Probabilistic Analysis</vt:lpstr>
      <vt:lpstr>Probabilistic Analysis</vt:lpstr>
      <vt:lpstr>Probabilistic Analysis</vt:lpstr>
      <vt:lpstr>Complexity</vt:lpstr>
      <vt:lpstr>Complexity</vt:lpstr>
      <vt:lpstr>Testing (Implementation in R)</vt:lpstr>
      <vt:lpstr>Testing</vt:lpstr>
      <vt:lpstr>Testing</vt:lpstr>
      <vt:lpstr>Testing</vt:lpstr>
      <vt:lpstr>Testing</vt:lpstr>
      <vt:lpstr>Future Work</vt:lpstr>
      <vt:lpstr>DBRS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Density Based</dc:title>
  <dc:creator>Cory Cook</dc:creator>
  <cp:lastModifiedBy>Cory Cook</cp:lastModifiedBy>
  <cp:revision>65</cp:revision>
  <dcterms:created xsi:type="dcterms:W3CDTF">2014-11-17T01:43:52Z</dcterms:created>
  <dcterms:modified xsi:type="dcterms:W3CDTF">2014-11-25T05:49:41Z</dcterms:modified>
</cp:coreProperties>
</file>