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CA1B7D2-0B83-4232-84E3-721D4867DED0}">
  <a:tblStyle styleId="{0CA1B7D2-0B83-4232-84E3-721D4867DED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La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9e2ce1085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9e2ce1085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9e2ce10852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9e2ce1085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9e2ce1085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9e2ce1085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9e97bcad2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9e97bcad2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a0a995b16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a0a995b16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cb9a0b07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cb9a0b07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9e2ce1085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9e2ce1085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9e2ce1085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9e2ce1085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9e2ce1085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9e2ce1085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9e2ce1085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9e2ce1085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9e97bcad2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9e97bcad2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hyperlink" Target="https://www.youtube.com/watch?v=gH6-nBwOwkA" TargetMode="Externa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Writing a Report - C1 Advanced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Woodstock </a:t>
            </a:r>
            <a:r>
              <a:rPr lang="en">
                <a:solidFill>
                  <a:schemeClr val="accent5"/>
                </a:solidFill>
              </a:rPr>
              <a:t>1969</a:t>
            </a:r>
            <a:endParaRPr>
              <a:solidFill>
                <a:schemeClr val="accent5"/>
              </a:solidFill>
            </a:endParaRPr>
          </a:p>
          <a:p>
            <a:pPr indent="0" lvl="0" marL="0" rtl="0" algn="l">
              <a:spcBef>
                <a:spcPts val="0"/>
              </a:spcBef>
              <a:spcAft>
                <a:spcPts val="0"/>
              </a:spcAft>
              <a:buNone/>
            </a:pPr>
            <a:r>
              <a:rPr b="0" lang="en" sz="1800">
                <a:solidFill>
                  <a:srgbClr val="181818"/>
                </a:solidFill>
                <a:highlight>
                  <a:srgbClr val="FFFFFF"/>
                </a:highlight>
                <a:latin typeface="Arial"/>
                <a:ea typeface="Arial"/>
                <a:cs typeface="Arial"/>
                <a:sym typeface="Arial"/>
              </a:rPr>
              <a:t>The Woodstock Music Festival began on August 15, 1969, as half a million people waited on a dairy farm in Bethel, New York, for the three-day music festival to start. Billed as “An Aquarian Experience: 3 Days of Peace and Music,” the epic event would later be known simply as Woodstock and become synonymous with the counterculture movement of the 1960s. Woodstock was a success, but the massive concert didn’t come off without a hitch: Last-minute venue changes, bad weather and the hordes of attendees caused major headaches. Still, despite—or because of—a lot of sex, drugs, rock ‘n’ roll and rain, Woodstock was a peaceful celebration and earned its hallowed place in pop culture history.</a:t>
            </a:r>
            <a:endParaRPr>
              <a:solidFill>
                <a:schemeClr val="accent5"/>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Woodstock </a:t>
            </a:r>
            <a:r>
              <a:rPr lang="en" sz="6900">
                <a:solidFill>
                  <a:schemeClr val="accent5"/>
                </a:solidFill>
              </a:rPr>
              <a:t>1999</a:t>
            </a:r>
            <a:endParaRPr sz="6900">
              <a:solidFill>
                <a:schemeClr val="accent5"/>
              </a:solidFill>
            </a:endParaRPr>
          </a:p>
          <a:p>
            <a:pPr indent="0" lvl="0" marL="0" rtl="0" algn="l">
              <a:spcBef>
                <a:spcPts val="0"/>
              </a:spcBef>
              <a:spcAft>
                <a:spcPts val="0"/>
              </a:spcAft>
              <a:buNone/>
            </a:pPr>
            <a:r>
              <a:t/>
            </a:r>
            <a:endParaRPr>
              <a:solidFill>
                <a:schemeClr val="accent5"/>
              </a:solidFill>
            </a:endParaRPr>
          </a:p>
        </p:txBody>
      </p:sp>
      <p:pic>
        <p:nvPicPr>
          <p:cNvPr id="149" name="Google Shape;149;p23"/>
          <p:cNvPicPr preferRelativeResize="0"/>
          <p:nvPr/>
        </p:nvPicPr>
        <p:blipFill>
          <a:blip r:embed="rId3">
            <a:alphaModFix/>
          </a:blip>
          <a:stretch>
            <a:fillRect/>
          </a:stretch>
        </p:blipFill>
        <p:spPr>
          <a:xfrm>
            <a:off x="0" y="2113875"/>
            <a:ext cx="4534825" cy="3029625"/>
          </a:xfrm>
          <a:prstGeom prst="rect">
            <a:avLst/>
          </a:prstGeom>
          <a:noFill/>
          <a:ln>
            <a:noFill/>
          </a:ln>
        </p:spPr>
      </p:pic>
      <p:pic>
        <p:nvPicPr>
          <p:cNvPr id="150" name="Google Shape;150;p23"/>
          <p:cNvPicPr preferRelativeResize="0"/>
          <p:nvPr/>
        </p:nvPicPr>
        <p:blipFill>
          <a:blip r:embed="rId4">
            <a:alphaModFix/>
          </a:blip>
          <a:stretch>
            <a:fillRect/>
          </a:stretch>
        </p:blipFill>
        <p:spPr>
          <a:xfrm>
            <a:off x="6528100" y="2518175"/>
            <a:ext cx="2615900" cy="2615925"/>
          </a:xfrm>
          <a:prstGeom prst="rect">
            <a:avLst/>
          </a:prstGeom>
          <a:noFill/>
          <a:ln>
            <a:noFill/>
          </a:ln>
        </p:spPr>
      </p:pic>
      <p:pic>
        <p:nvPicPr>
          <p:cNvPr id="151" name="Google Shape;151;p23"/>
          <p:cNvPicPr preferRelativeResize="0"/>
          <p:nvPr/>
        </p:nvPicPr>
        <p:blipFill>
          <a:blip r:embed="rId5">
            <a:alphaModFix/>
          </a:blip>
          <a:stretch>
            <a:fillRect/>
          </a:stretch>
        </p:blipFill>
        <p:spPr>
          <a:xfrm>
            <a:off x="6247250" y="44100"/>
            <a:ext cx="2896750" cy="2450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Woodstock </a:t>
            </a:r>
            <a:r>
              <a:rPr lang="en" sz="6900">
                <a:solidFill>
                  <a:schemeClr val="accent5"/>
                </a:solidFill>
              </a:rPr>
              <a:t>1999</a:t>
            </a:r>
            <a:endParaRPr sz="6900">
              <a:solidFill>
                <a:schemeClr val="accent5"/>
              </a:solidFill>
            </a:endParaRPr>
          </a:p>
          <a:p>
            <a:pPr indent="0" lvl="0" marL="0" rtl="0" algn="l">
              <a:spcBef>
                <a:spcPts val="0"/>
              </a:spcBef>
              <a:spcAft>
                <a:spcPts val="0"/>
              </a:spcAft>
              <a:buNone/>
            </a:pPr>
            <a:r>
              <a:rPr lang="en" sz="2500">
                <a:solidFill>
                  <a:schemeClr val="accent5"/>
                </a:solidFill>
              </a:rPr>
              <a:t>After the success of the first Woodstock festival, the organisers decided to repeat it, hoping it would be just as historically and culturally successful… It wasn’t.</a:t>
            </a:r>
            <a:endParaRPr sz="2500">
              <a:solidFill>
                <a:schemeClr val="accent5"/>
              </a:solidFill>
            </a:endParaRPr>
          </a:p>
          <a:p>
            <a:pPr indent="0" lvl="0" marL="0" rtl="0" algn="l">
              <a:spcBef>
                <a:spcPts val="0"/>
              </a:spcBef>
              <a:spcAft>
                <a:spcPts val="0"/>
              </a:spcAft>
              <a:buNone/>
            </a:pPr>
            <a:r>
              <a:t/>
            </a:r>
            <a:endParaRPr>
              <a:solidFill>
                <a:schemeClr val="accent5"/>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219050" y="771275"/>
            <a:ext cx="8093400" cy="93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2400">
                <a:solidFill>
                  <a:schemeClr val="dk2"/>
                </a:solidFill>
              </a:rPr>
              <a:t>Watch the short video (10mins) and complete the table.</a:t>
            </a:r>
            <a:endParaRPr b="0" sz="2400">
              <a:solidFill>
                <a:schemeClr val="dk2"/>
              </a:solidFill>
            </a:endParaRPr>
          </a:p>
          <a:p>
            <a:pPr indent="0" lvl="0" marL="0" rtl="0" algn="l">
              <a:spcBef>
                <a:spcPts val="0"/>
              </a:spcBef>
              <a:spcAft>
                <a:spcPts val="0"/>
              </a:spcAft>
              <a:buNone/>
            </a:pPr>
            <a:r>
              <a:rPr b="0" lang="en" sz="2400" u="sng">
                <a:solidFill>
                  <a:schemeClr val="hlink"/>
                </a:solidFill>
                <a:hlinkClick r:id="rId3"/>
              </a:rPr>
              <a:t>https://www.youtube.com/watch?v=gH6-nBwOwkA</a:t>
            </a:r>
            <a:r>
              <a:rPr b="0" lang="en" sz="2400">
                <a:solidFill>
                  <a:schemeClr val="dk2"/>
                </a:solidFill>
              </a:rPr>
              <a:t> </a:t>
            </a:r>
            <a:endParaRPr b="0" sz="2400">
              <a:solidFill>
                <a:schemeClr val="dk2"/>
              </a:solidFill>
            </a:endParaRPr>
          </a:p>
        </p:txBody>
      </p:sp>
      <p:pic>
        <p:nvPicPr>
          <p:cNvPr id="162" name="Google Shape;162;p25"/>
          <p:cNvPicPr preferRelativeResize="0"/>
          <p:nvPr/>
        </p:nvPicPr>
        <p:blipFill>
          <a:blip r:embed="rId4">
            <a:alphaModFix/>
          </a:blip>
          <a:stretch>
            <a:fillRect/>
          </a:stretch>
        </p:blipFill>
        <p:spPr>
          <a:xfrm>
            <a:off x="4370425" y="1964475"/>
            <a:ext cx="4773583" cy="3179025"/>
          </a:xfrm>
          <a:prstGeom prst="rect">
            <a:avLst/>
          </a:prstGeom>
          <a:noFill/>
          <a:ln>
            <a:noFill/>
          </a:ln>
        </p:spPr>
      </p:pic>
      <p:graphicFrame>
        <p:nvGraphicFramePr>
          <p:cNvPr id="163" name="Google Shape;163;p25"/>
          <p:cNvGraphicFramePr/>
          <p:nvPr/>
        </p:nvGraphicFramePr>
        <p:xfrm>
          <a:off x="38575" y="3500750"/>
          <a:ext cx="3000000" cy="3000000"/>
        </p:xfrm>
        <a:graphic>
          <a:graphicData uri="http://schemas.openxmlformats.org/drawingml/2006/table">
            <a:tbl>
              <a:tblPr>
                <a:noFill/>
                <a:tableStyleId>{0CA1B7D2-0B83-4232-84E3-721D4867DED0}</a:tableStyleId>
              </a:tblPr>
              <a:tblGrid>
                <a:gridCol w="1019300"/>
                <a:gridCol w="1033250"/>
                <a:gridCol w="1005350"/>
                <a:gridCol w="1216800"/>
              </a:tblGrid>
              <a:tr h="480275">
                <a:tc>
                  <a:txBody>
                    <a:bodyPr/>
                    <a:lstStyle/>
                    <a:p>
                      <a:pPr indent="0" lvl="0" marL="0" rtl="0" algn="l">
                        <a:spcBef>
                          <a:spcPts val="0"/>
                        </a:spcBef>
                        <a:spcAft>
                          <a:spcPts val="0"/>
                        </a:spcAft>
                        <a:buNone/>
                      </a:pPr>
                      <a:r>
                        <a:rPr lang="en"/>
                        <a:t>Location</a:t>
                      </a:r>
                      <a:endParaRPr/>
                    </a:p>
                  </a:txBody>
                  <a:tcPr marT="91425" marB="91425" marR="91425" marL="91425"/>
                </a:tc>
                <a:tc>
                  <a:txBody>
                    <a:bodyPr/>
                    <a:lstStyle/>
                    <a:p>
                      <a:pPr indent="0" lvl="0" marL="0" rtl="0" algn="l">
                        <a:spcBef>
                          <a:spcPts val="0"/>
                        </a:spcBef>
                        <a:spcAft>
                          <a:spcPts val="0"/>
                        </a:spcAft>
                        <a:buNone/>
                      </a:pPr>
                      <a:r>
                        <a:rPr lang="en"/>
                        <a:t>Food and Drink</a:t>
                      </a:r>
                      <a:endParaRPr/>
                    </a:p>
                  </a:txBody>
                  <a:tcPr marT="91425" marB="91425" marR="91425" marL="91425"/>
                </a:tc>
                <a:tc>
                  <a:txBody>
                    <a:bodyPr/>
                    <a:lstStyle/>
                    <a:p>
                      <a:pPr indent="0" lvl="0" marL="0" rtl="0" algn="l">
                        <a:spcBef>
                          <a:spcPts val="0"/>
                        </a:spcBef>
                        <a:spcAft>
                          <a:spcPts val="0"/>
                        </a:spcAft>
                        <a:buNone/>
                      </a:pPr>
                      <a:r>
                        <a:rPr lang="en"/>
                        <a:t>Music</a:t>
                      </a:r>
                      <a:endParaRPr/>
                    </a:p>
                  </a:txBody>
                  <a:tcPr marT="91425" marB="91425" marR="91425" marL="91425"/>
                </a:tc>
                <a:tc>
                  <a:txBody>
                    <a:bodyPr/>
                    <a:lstStyle/>
                    <a:p>
                      <a:pPr indent="0" lvl="0" marL="0" rtl="0" algn="l">
                        <a:spcBef>
                          <a:spcPts val="0"/>
                        </a:spcBef>
                        <a:spcAft>
                          <a:spcPts val="0"/>
                        </a:spcAft>
                        <a:buNone/>
                      </a:pPr>
                      <a:r>
                        <a:rPr lang="en"/>
                        <a:t>Staff and Facilities</a:t>
                      </a:r>
                      <a:endParaRPr/>
                    </a:p>
                  </a:txBody>
                  <a:tcPr marT="91425" marB="91425" marR="91425" marL="91425"/>
                </a:tc>
              </a:tr>
              <a:tr h="1033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64" name="Google Shape;164;p25"/>
          <p:cNvSpPr txBox="1"/>
          <p:nvPr/>
        </p:nvSpPr>
        <p:spPr>
          <a:xfrm>
            <a:off x="65825" y="2478725"/>
            <a:ext cx="4095900" cy="85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Lato"/>
                <a:ea typeface="Lato"/>
                <a:cs typeface="Lato"/>
                <a:sym typeface="Lato"/>
              </a:rPr>
              <a:t>Imagine you were present at the festival. Make notes in each section about what was done well… or badly.</a:t>
            </a:r>
            <a:endParaRPr sz="1800">
              <a:solidFill>
                <a:schemeClr val="dk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endParaRPr/>
          </a:p>
          <a:p>
            <a:pPr indent="0" lvl="0" marL="0" rtl="0" algn="l">
              <a:spcBef>
                <a:spcPts val="0"/>
              </a:spcBef>
              <a:spcAft>
                <a:spcPts val="0"/>
              </a:spcAft>
              <a:buNone/>
            </a:pPr>
            <a:r>
              <a:t/>
            </a:r>
            <a:endParaRPr/>
          </a:p>
          <a:p>
            <a:pPr indent="-393700" lvl="0" marL="457200" rtl="0" algn="l">
              <a:spcBef>
                <a:spcPts val="0"/>
              </a:spcBef>
              <a:spcAft>
                <a:spcPts val="0"/>
              </a:spcAft>
              <a:buSzPts val="2600"/>
              <a:buAutoNum type="arabicPeriod"/>
            </a:pPr>
            <a:r>
              <a:rPr lang="en" sz="2600"/>
              <a:t>In light of the events that transpired regarding… , I’d recommend/advise against…</a:t>
            </a:r>
            <a:endParaRPr sz="2600"/>
          </a:p>
          <a:p>
            <a:pPr indent="-393700" lvl="0" marL="457200" rtl="0" algn="l">
              <a:spcBef>
                <a:spcPts val="0"/>
              </a:spcBef>
              <a:spcAft>
                <a:spcPts val="0"/>
              </a:spcAft>
              <a:buSzPts val="2600"/>
              <a:buAutoNum type="arabicPeriod"/>
            </a:pPr>
            <a:r>
              <a:rPr lang="en" sz="2600"/>
              <a:t>The following measures should be implemented:</a:t>
            </a:r>
            <a:endParaRPr sz="2600"/>
          </a:p>
          <a:p>
            <a:pPr indent="-393700" lvl="0" marL="457200" rtl="0" algn="l">
              <a:spcBef>
                <a:spcPts val="0"/>
              </a:spcBef>
              <a:spcAft>
                <a:spcPts val="0"/>
              </a:spcAft>
              <a:buSzPts val="2600"/>
              <a:buAutoNum type="arabicPeriod"/>
            </a:pPr>
            <a:r>
              <a:rPr lang="en" sz="2600"/>
              <a:t>If we were to repeat the festival, we should…</a:t>
            </a:r>
            <a:endParaRPr sz="2600"/>
          </a:p>
          <a:p>
            <a:pPr indent="-393700" lvl="0" marL="457200" rtl="0" algn="l">
              <a:spcBef>
                <a:spcPts val="0"/>
              </a:spcBef>
              <a:spcAft>
                <a:spcPts val="0"/>
              </a:spcAft>
              <a:buSzPts val="2600"/>
              <a:buAutoNum type="arabicPeriod"/>
            </a:pPr>
            <a:r>
              <a:rPr lang="en" sz="2600"/>
              <a:t>In order to improve… , it is necessary to…</a:t>
            </a:r>
            <a:endParaRPr sz="2600"/>
          </a:p>
          <a:p>
            <a:pPr indent="-393700" lvl="0" marL="457200" rtl="0" algn="l">
              <a:spcBef>
                <a:spcPts val="0"/>
              </a:spcBef>
              <a:spcAft>
                <a:spcPts val="0"/>
              </a:spcAft>
              <a:buSzPts val="2600"/>
              <a:buAutoNum type="arabicPeriod"/>
            </a:pPr>
            <a:r>
              <a:rPr lang="en" sz="2600"/>
              <a:t>Provided that these recommendations are taken into consideration…</a:t>
            </a:r>
            <a:endParaRPr sz="2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283101" y="712150"/>
            <a:ext cx="39981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Homework</a:t>
            </a:r>
            <a:endParaRPr/>
          </a:p>
        </p:txBody>
      </p:sp>
      <p:sp>
        <p:nvSpPr>
          <p:cNvPr id="175" name="Google Shape;175;p27"/>
          <p:cNvSpPr txBox="1"/>
          <p:nvPr/>
        </p:nvSpPr>
        <p:spPr>
          <a:xfrm>
            <a:off x="4281200" y="982575"/>
            <a:ext cx="4471800" cy="339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1100"/>
              <a:buFont typeface="Arial"/>
              <a:buNone/>
            </a:pPr>
            <a:r>
              <a:rPr lang="en" sz="1500">
                <a:solidFill>
                  <a:srgbClr val="1F1F1F"/>
                </a:solidFill>
                <a:highlight>
                  <a:srgbClr val="FFFFFF"/>
                </a:highlight>
              </a:rPr>
              <a:t>You have just finished a three-week study and work programme in an English-speaking country. You studied English language in the mornings and worked for a local company in the afternoons. The programme organiser has asked you to write a report about your experience. In your report, you should evaluate the programme, explaining which part of the programme was more useful, and suggest changes you would recommend for next year’s programme.</a:t>
            </a:r>
            <a:endParaRPr sz="1500">
              <a:solidFill>
                <a:srgbClr val="1F1F1F"/>
              </a:solidFill>
              <a:highlight>
                <a:srgbClr val="FFFFFF"/>
              </a:highlight>
            </a:endParaRPr>
          </a:p>
          <a:p>
            <a:pPr indent="0" lvl="0" marL="0" rtl="0" algn="l">
              <a:lnSpc>
                <a:spcPct val="100000"/>
              </a:lnSpc>
              <a:spcBef>
                <a:spcPts val="3600"/>
              </a:spcBef>
              <a:spcAft>
                <a:spcPts val="0"/>
              </a:spcAft>
              <a:buClr>
                <a:schemeClr val="dk2"/>
              </a:buClr>
              <a:buSzPts val="1100"/>
              <a:buFont typeface="Arial"/>
              <a:buNone/>
            </a:pPr>
            <a:r>
              <a:rPr lang="en" sz="1500">
                <a:solidFill>
                  <a:srgbClr val="1F1F1F"/>
                </a:solidFill>
                <a:highlight>
                  <a:srgbClr val="FFFFFF"/>
                </a:highlight>
              </a:rPr>
              <a:t>Write your </a:t>
            </a:r>
            <a:r>
              <a:rPr b="1" lang="en" sz="1500">
                <a:solidFill>
                  <a:srgbClr val="1F1F1F"/>
                </a:solidFill>
                <a:highlight>
                  <a:srgbClr val="FFFFFF"/>
                </a:highlight>
              </a:rPr>
              <a:t>report</a:t>
            </a:r>
            <a:endParaRPr b="1" sz="1500">
              <a:solidFill>
                <a:srgbClr val="1F1F1F"/>
              </a:solidFill>
              <a:highlight>
                <a:srgbClr val="FFFFFF"/>
              </a:highlight>
            </a:endParaRPr>
          </a:p>
          <a:p>
            <a:pPr indent="0" lvl="0" marL="0" rtl="0" algn="l">
              <a:spcBef>
                <a:spcPts val="3600"/>
              </a:spcBef>
              <a:spcAft>
                <a:spcPts val="0"/>
              </a:spcAft>
              <a:buNone/>
            </a:pPr>
            <a:r>
              <a:t/>
            </a:r>
            <a:endParaRPr sz="1800">
              <a:solidFill>
                <a:schemeClr val="dk2"/>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283100" y="7121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people are saying</a:t>
            </a:r>
            <a:endParaRPr/>
          </a:p>
        </p:txBody>
      </p:sp>
      <p:sp>
        <p:nvSpPr>
          <p:cNvPr id="181" name="Google Shape;181;p28"/>
          <p:cNvSpPr/>
          <p:nvPr/>
        </p:nvSpPr>
        <p:spPr>
          <a:xfrm>
            <a:off x="371775" y="1988900"/>
            <a:ext cx="2629500" cy="22449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8"/>
          <p:cNvSpPr/>
          <p:nvPr/>
        </p:nvSpPr>
        <p:spPr>
          <a:xfrm>
            <a:off x="3210432" y="1988900"/>
            <a:ext cx="2629500" cy="22449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8"/>
          <p:cNvSpPr/>
          <p:nvPr/>
        </p:nvSpPr>
        <p:spPr>
          <a:xfrm>
            <a:off x="6049089" y="1988900"/>
            <a:ext cx="2629500" cy="22449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8"/>
          <p:cNvSpPr txBox="1"/>
          <p:nvPr>
            <p:ph type="title"/>
          </p:nvPr>
        </p:nvSpPr>
        <p:spPr>
          <a:xfrm>
            <a:off x="61252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Translate has officially inspired me to learn French </a:t>
            </a:r>
            <a:endParaRPr sz="2100">
              <a:solidFill>
                <a:schemeClr val="lt1"/>
              </a:solidFill>
            </a:endParaRPr>
          </a:p>
          <a:p>
            <a:pPr indent="0" lvl="0" marL="0" rtl="0" algn="l">
              <a:spcBef>
                <a:spcPts val="1200"/>
              </a:spcBef>
              <a:spcAft>
                <a:spcPts val="1200"/>
              </a:spcAft>
              <a:buNone/>
            </a:pPr>
            <a:r>
              <a:rPr b="0" lang="en" sz="1400"/>
              <a:t>Abby Author</a:t>
            </a:r>
            <a:r>
              <a:rPr b="0" lang="en" sz="1400">
                <a:solidFill>
                  <a:schemeClr val="lt1"/>
                </a:solidFill>
              </a:rPr>
              <a:t>, NYC</a:t>
            </a:r>
            <a:endParaRPr b="0" sz="1400">
              <a:solidFill>
                <a:schemeClr val="lt1"/>
              </a:solidFill>
            </a:endParaRPr>
          </a:p>
        </p:txBody>
      </p:sp>
      <p:sp>
        <p:nvSpPr>
          <p:cNvPr id="185" name="Google Shape;185;p28"/>
          <p:cNvSpPr txBox="1"/>
          <p:nvPr>
            <p:ph type="title"/>
          </p:nvPr>
        </p:nvSpPr>
        <p:spPr>
          <a:xfrm>
            <a:off x="4479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With this app, I’m confident to plan a trip to rural Vietnam</a:t>
            </a:r>
            <a:endParaRPr sz="2100">
              <a:solidFill>
                <a:schemeClr val="lt1"/>
              </a:solidFill>
            </a:endParaRPr>
          </a:p>
          <a:p>
            <a:pPr indent="0" lvl="0" marL="0" rtl="0" algn="l">
              <a:spcBef>
                <a:spcPts val="1200"/>
              </a:spcBef>
              <a:spcAft>
                <a:spcPts val="1200"/>
              </a:spcAft>
              <a:buNone/>
            </a:pPr>
            <a:r>
              <a:rPr b="0" lang="en" sz="1400"/>
              <a:t>Wendy Writer</a:t>
            </a:r>
            <a:r>
              <a:rPr b="0" lang="en" sz="1400">
                <a:solidFill>
                  <a:schemeClr val="lt1"/>
                </a:solidFill>
              </a:rPr>
              <a:t>, CA</a:t>
            </a:r>
            <a:endParaRPr sz="1400">
              <a:solidFill>
                <a:schemeClr val="lt1"/>
              </a:solidFill>
            </a:endParaRPr>
          </a:p>
        </p:txBody>
      </p:sp>
      <p:sp>
        <p:nvSpPr>
          <p:cNvPr id="186" name="Google Shape;186;p28"/>
          <p:cNvSpPr txBox="1"/>
          <p:nvPr>
            <p:ph type="title"/>
          </p:nvPr>
        </p:nvSpPr>
        <p:spPr>
          <a:xfrm>
            <a:off x="328662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Visual translation feels like magic</a:t>
            </a:r>
            <a:endParaRPr sz="2100">
              <a:solidFill>
                <a:schemeClr val="lt1"/>
              </a:solidFill>
            </a:endParaRPr>
          </a:p>
          <a:p>
            <a:pPr indent="0" lvl="0" marL="0" rtl="0" algn="l">
              <a:spcBef>
                <a:spcPts val="1200"/>
              </a:spcBef>
              <a:spcAft>
                <a:spcPts val="1200"/>
              </a:spcAft>
              <a:buNone/>
            </a:pPr>
            <a:r>
              <a:rPr b="0" lang="en" sz="1400"/>
              <a:t>Ronny Reader</a:t>
            </a:r>
            <a:r>
              <a:rPr b="0" lang="en" sz="1400">
                <a:solidFill>
                  <a:schemeClr val="lt1"/>
                </a:solidFill>
              </a:rPr>
              <a:t>, NYC</a:t>
            </a:r>
            <a:endParaRPr b="0" sz="1400">
              <a:solidFill>
                <a:schemeClr val="lt1"/>
              </a:solidFill>
            </a:endParaRPr>
          </a:p>
        </p:txBody>
      </p:sp>
      <p:sp>
        <p:nvSpPr>
          <p:cNvPr id="187" name="Google Shape;187;p28"/>
          <p:cNvSpPr txBox="1"/>
          <p:nvPr/>
        </p:nvSpPr>
        <p:spPr>
          <a:xfrm>
            <a:off x="283100" y="4654975"/>
            <a:ext cx="62442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200">
                <a:solidFill>
                  <a:schemeClr val="lt1"/>
                </a:solidFill>
                <a:latin typeface="Lato"/>
                <a:ea typeface="Lato"/>
                <a:cs typeface="Lato"/>
                <a:sym typeface="Lato"/>
              </a:rPr>
              <a:t>Quotes for illustration purposes only</a:t>
            </a:r>
            <a:endParaRPr i="1" sz="1200">
              <a:solidFill>
                <a:schemeClr val="accent5"/>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4"/>
          <p:cNvSpPr txBox="1"/>
          <p:nvPr>
            <p:ph idx="4294967295" type="title"/>
          </p:nvPr>
        </p:nvSpPr>
        <p:spPr>
          <a:xfrm>
            <a:off x="535775" y="183075"/>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Writing Part 2 - Report</a:t>
            </a:r>
            <a:endParaRPr sz="2400"/>
          </a:p>
        </p:txBody>
      </p:sp>
      <p:sp>
        <p:nvSpPr>
          <p:cNvPr id="78" name="Google Shape;78;p14"/>
          <p:cNvSpPr txBox="1"/>
          <p:nvPr>
            <p:ph idx="4294967295" type="title"/>
          </p:nvPr>
        </p:nvSpPr>
        <p:spPr>
          <a:xfrm>
            <a:off x="535775" y="97835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latin typeface="Lato"/>
                <a:ea typeface="Lato"/>
                <a:cs typeface="Lato"/>
                <a:sym typeface="Lato"/>
              </a:rPr>
              <a:t>The purpose of a report is to </a:t>
            </a:r>
            <a:r>
              <a:rPr b="0" lang="en" sz="1800">
                <a:solidFill>
                  <a:schemeClr val="dk1"/>
                </a:solidFill>
                <a:latin typeface="Lato"/>
                <a:ea typeface="Lato"/>
                <a:cs typeface="Lato"/>
                <a:sym typeface="Lato"/>
              </a:rPr>
              <a:t>outline information</a:t>
            </a:r>
            <a:r>
              <a:rPr b="0" lang="en" sz="1800">
                <a:latin typeface="Lato"/>
                <a:ea typeface="Lato"/>
                <a:cs typeface="Lato"/>
                <a:sym typeface="Lato"/>
              </a:rPr>
              <a:t> gathered from:</a:t>
            </a:r>
            <a:endParaRPr b="0" sz="1800">
              <a:latin typeface="Lato"/>
              <a:ea typeface="Lato"/>
              <a:cs typeface="Lato"/>
              <a:sym typeface="Lato"/>
            </a:endParaRPr>
          </a:p>
          <a:p>
            <a:pPr indent="-342900" lvl="0" marL="457200" rtl="0" algn="l">
              <a:lnSpc>
                <a:spcPct val="115000"/>
              </a:lnSpc>
              <a:spcBef>
                <a:spcPts val="1600"/>
              </a:spcBef>
              <a:spcAft>
                <a:spcPts val="0"/>
              </a:spcAft>
              <a:buSzPts val="1800"/>
              <a:buFont typeface="Lato"/>
              <a:buChar char="●"/>
            </a:pPr>
            <a:r>
              <a:rPr b="0" lang="en" sz="1800">
                <a:latin typeface="Lato"/>
                <a:ea typeface="Lato"/>
                <a:cs typeface="Lato"/>
                <a:sym typeface="Lato"/>
              </a:rPr>
              <a:t>An event</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A program</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A course</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An experience  </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A survey </a:t>
            </a:r>
            <a:endParaRPr b="0" sz="1800">
              <a:latin typeface="Lato"/>
              <a:ea typeface="Lato"/>
              <a:cs typeface="Lato"/>
              <a:sym typeface="Lato"/>
            </a:endParaRPr>
          </a:p>
          <a:p>
            <a:pPr indent="0" lvl="0" marL="0" rtl="0" algn="l">
              <a:lnSpc>
                <a:spcPct val="115000"/>
              </a:lnSpc>
              <a:spcBef>
                <a:spcPts val="1600"/>
              </a:spcBef>
              <a:spcAft>
                <a:spcPts val="1600"/>
              </a:spcAft>
              <a:buNone/>
            </a:pPr>
            <a:r>
              <a:rPr b="0" lang="en" sz="1800">
                <a:latin typeface="Lato"/>
                <a:ea typeface="Lato"/>
                <a:cs typeface="Lato"/>
                <a:sym typeface="Lato"/>
              </a:rPr>
              <a:t>and make relevant </a:t>
            </a:r>
            <a:r>
              <a:rPr b="0" lang="en" sz="1800">
                <a:latin typeface="Lato"/>
                <a:ea typeface="Lato"/>
                <a:cs typeface="Lato"/>
                <a:sym typeface="Lato"/>
              </a:rPr>
              <a:t>recommendations</a:t>
            </a:r>
            <a:r>
              <a:rPr b="0" lang="en" sz="1800">
                <a:latin typeface="Lato"/>
                <a:ea typeface="Lato"/>
                <a:cs typeface="Lato"/>
                <a:sym typeface="Lato"/>
              </a:rPr>
              <a:t> for </a:t>
            </a:r>
            <a:r>
              <a:rPr b="0" lang="en" sz="1800">
                <a:solidFill>
                  <a:schemeClr val="dk1"/>
                </a:solidFill>
                <a:latin typeface="Lato"/>
                <a:ea typeface="Lato"/>
                <a:cs typeface="Lato"/>
                <a:sym typeface="Lato"/>
              </a:rPr>
              <a:t>future improvements.</a:t>
            </a:r>
            <a:r>
              <a:rPr b="0" lang="en" sz="1800">
                <a:latin typeface="Lato"/>
                <a:ea typeface="Lato"/>
                <a:cs typeface="Lato"/>
                <a:sym typeface="Lato"/>
              </a:rPr>
              <a:t> You should give a detailed account of what you witnessed, both good and bad!</a:t>
            </a:r>
            <a:endParaRPr sz="17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2" name="Shape 82"/>
        <p:cNvGrpSpPr/>
        <p:nvPr/>
      </p:nvGrpSpPr>
      <p:grpSpPr>
        <a:xfrm>
          <a:off x="0" y="0"/>
          <a:ext cx="0" cy="0"/>
          <a:chOff x="0" y="0"/>
          <a:chExt cx="0" cy="0"/>
        </a:xfrm>
      </p:grpSpPr>
      <p:pic>
        <p:nvPicPr>
          <p:cNvPr id="83" name="Google Shape;83;p15"/>
          <p:cNvPicPr preferRelativeResize="0"/>
          <p:nvPr/>
        </p:nvPicPr>
        <p:blipFill>
          <a:blip r:embed="rId3">
            <a:alphaModFix/>
          </a:blip>
          <a:stretch>
            <a:fillRect/>
          </a:stretch>
        </p:blipFill>
        <p:spPr>
          <a:xfrm>
            <a:off x="1543600" y="162725"/>
            <a:ext cx="6337999" cy="4818049"/>
          </a:xfrm>
          <a:prstGeom prst="rect">
            <a:avLst/>
          </a:prstGeom>
          <a:noFill/>
          <a:ln>
            <a:noFill/>
          </a:ln>
        </p:spPr>
      </p:pic>
      <p:pic>
        <p:nvPicPr>
          <p:cNvPr descr="Piece of duct tape sticking a note to the slide" id="84" name="Google Shape;84;p15"/>
          <p:cNvPicPr preferRelativeResize="0"/>
          <p:nvPr/>
        </p:nvPicPr>
        <p:blipFill rotWithShape="1">
          <a:blip r:embed="rId4">
            <a:alphaModFix/>
          </a:blip>
          <a:srcRect b="10011" l="9244" r="2118" t="5926"/>
          <a:stretch/>
        </p:blipFill>
        <p:spPr>
          <a:xfrm rot="154828">
            <a:off x="3568725" y="68101"/>
            <a:ext cx="2072000" cy="736050"/>
          </a:xfrm>
          <a:prstGeom prst="rect">
            <a:avLst/>
          </a:prstGeom>
          <a:noFill/>
          <a:ln>
            <a:noFill/>
          </a:ln>
        </p:spPr>
      </p:pic>
      <p:sp>
        <p:nvSpPr>
          <p:cNvPr id="85" name="Google Shape;85;p15"/>
          <p:cNvSpPr txBox="1"/>
          <p:nvPr/>
        </p:nvSpPr>
        <p:spPr>
          <a:xfrm>
            <a:off x="2855550" y="44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lt2"/>
                </a:solidFill>
                <a:latin typeface="Raleway"/>
                <a:ea typeface="Raleway"/>
                <a:cs typeface="Raleway"/>
                <a:sym typeface="Raleway"/>
              </a:rPr>
              <a:t>What you </a:t>
            </a:r>
            <a:r>
              <a:rPr b="1" lang="en" sz="2000">
                <a:solidFill>
                  <a:srgbClr val="00FF00"/>
                </a:solidFill>
                <a:latin typeface="Raleway"/>
                <a:ea typeface="Raleway"/>
                <a:cs typeface="Raleway"/>
                <a:sym typeface="Raleway"/>
              </a:rPr>
              <a:t>should</a:t>
            </a:r>
            <a:r>
              <a:rPr b="1" lang="en" sz="2000">
                <a:solidFill>
                  <a:schemeClr val="lt2"/>
                </a:solidFill>
                <a:latin typeface="Raleway"/>
                <a:ea typeface="Raleway"/>
                <a:cs typeface="Raleway"/>
                <a:sym typeface="Raleway"/>
              </a:rPr>
              <a:t> include:</a:t>
            </a:r>
            <a:endParaRPr b="1" sz="1900">
              <a:solidFill>
                <a:schemeClr val="lt2"/>
              </a:solidFill>
              <a:latin typeface="Raleway"/>
              <a:ea typeface="Raleway"/>
              <a:cs typeface="Raleway"/>
              <a:sym typeface="Raleway"/>
            </a:endParaRPr>
          </a:p>
        </p:txBody>
      </p:sp>
      <p:sp>
        <p:nvSpPr>
          <p:cNvPr id="86" name="Google Shape;86;p15"/>
          <p:cNvSpPr txBox="1"/>
          <p:nvPr>
            <p:ph idx="4294967295" type="body"/>
          </p:nvPr>
        </p:nvSpPr>
        <p:spPr>
          <a:xfrm>
            <a:off x="2108000" y="850425"/>
            <a:ext cx="5209200" cy="384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2"/>
              </a:solidFill>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Inversions</a:t>
            </a:r>
            <a:r>
              <a:rPr lang="en" sz="1400">
                <a:latin typeface="Raleway"/>
                <a:ea typeface="Raleway"/>
                <a:cs typeface="Raleway"/>
                <a:sym typeface="Raleway"/>
              </a:rPr>
              <a:t> - (Not only/Seldom/No Sooner)</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Inverted Conditional </a:t>
            </a:r>
            <a:r>
              <a:rPr lang="en" sz="1400">
                <a:latin typeface="Raleway"/>
                <a:ea typeface="Raleway"/>
                <a:cs typeface="Raleway"/>
                <a:sym typeface="Raleway"/>
              </a:rPr>
              <a:t>- (Were we to…)</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Participle Clause</a:t>
            </a:r>
            <a:r>
              <a:rPr b="1" lang="en" sz="1400">
                <a:solidFill>
                  <a:schemeClr val="dk1"/>
                </a:solidFill>
                <a:latin typeface="Raleway"/>
                <a:ea typeface="Raleway"/>
                <a:cs typeface="Raleway"/>
                <a:sym typeface="Raleway"/>
              </a:rPr>
              <a:t> </a:t>
            </a:r>
            <a:r>
              <a:rPr lang="en" sz="1400">
                <a:latin typeface="Raleway"/>
                <a:ea typeface="Raleway"/>
                <a:cs typeface="Raleway"/>
                <a:sym typeface="Raleway"/>
              </a:rPr>
              <a:t>- (Being…/ Having gone…)</a:t>
            </a:r>
            <a:endParaRPr sz="1200">
              <a:solidFill>
                <a:schemeClr val="dk2"/>
              </a:solidFill>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b="1" lang="en" sz="1400">
                <a:solidFill>
                  <a:schemeClr val="dk1"/>
                </a:solidFill>
                <a:latin typeface="Raleway"/>
                <a:ea typeface="Raleway"/>
                <a:cs typeface="Raleway"/>
                <a:sym typeface="Raleway"/>
              </a:rPr>
              <a:t>Double Comparative </a:t>
            </a:r>
            <a:r>
              <a:rPr lang="en" sz="1400">
                <a:latin typeface="Raleway"/>
                <a:ea typeface="Raleway"/>
                <a:cs typeface="Raleway"/>
                <a:sym typeface="Raleway"/>
              </a:rPr>
              <a:t>- (The more we… the more…)</a:t>
            </a:r>
            <a:endParaRPr sz="1200">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b="1" lang="en" sz="1400">
                <a:solidFill>
                  <a:schemeClr val="dk1"/>
                </a:solidFill>
                <a:latin typeface="Raleway"/>
                <a:ea typeface="Raleway"/>
                <a:cs typeface="Raleway"/>
                <a:sym typeface="Raleway"/>
              </a:rPr>
              <a:t>Passive Structures </a:t>
            </a:r>
            <a:r>
              <a:rPr lang="en" sz="1400">
                <a:latin typeface="Raleway"/>
                <a:ea typeface="Raleway"/>
                <a:cs typeface="Raleway"/>
                <a:sym typeface="Raleway"/>
              </a:rPr>
              <a:t>- (The committee has been informed about…)</a:t>
            </a:r>
            <a:endParaRPr sz="14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Linkers </a:t>
            </a:r>
            <a:r>
              <a:rPr lang="en" sz="1400">
                <a:latin typeface="Raleway"/>
                <a:ea typeface="Raleway"/>
                <a:cs typeface="Raleway"/>
                <a:sym typeface="Raleway"/>
              </a:rPr>
              <a:t>- (Notwithstanding/However/So as to/Due to/Consequently)</a:t>
            </a:r>
            <a:endParaRPr sz="1400">
              <a:latin typeface="Raleway"/>
              <a:ea typeface="Raleway"/>
              <a:cs typeface="Raleway"/>
              <a:sym typeface="Raleway"/>
            </a:endParaRPr>
          </a:p>
          <a:p>
            <a:pPr indent="0" lvl="0" marL="457200" rtl="0" algn="l">
              <a:spcBef>
                <a:spcPts val="1000"/>
              </a:spcBef>
              <a:spcAft>
                <a:spcPts val="1000"/>
              </a:spcAft>
              <a:buNone/>
            </a:pPr>
            <a:r>
              <a:t/>
            </a:r>
            <a:endParaRPr sz="1400">
              <a:latin typeface="Raleway"/>
              <a:ea typeface="Raleway"/>
              <a:cs typeface="Raleway"/>
              <a:sym typeface="Raleway"/>
            </a:endParaRPr>
          </a:p>
        </p:txBody>
      </p:sp>
      <p:pic>
        <p:nvPicPr>
          <p:cNvPr id="87" name="Google Shape;87;p15"/>
          <p:cNvPicPr preferRelativeResize="0"/>
          <p:nvPr/>
        </p:nvPicPr>
        <p:blipFill>
          <a:blip r:embed="rId5">
            <a:alphaModFix/>
          </a:blip>
          <a:stretch>
            <a:fillRect/>
          </a:stretch>
        </p:blipFill>
        <p:spPr>
          <a:xfrm>
            <a:off x="6849200" y="162725"/>
            <a:ext cx="2214474" cy="22144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1" name="Shape 91"/>
        <p:cNvGrpSpPr/>
        <p:nvPr/>
      </p:nvGrpSpPr>
      <p:grpSpPr>
        <a:xfrm>
          <a:off x="0" y="0"/>
          <a:ext cx="0" cy="0"/>
          <a:chOff x="0" y="0"/>
          <a:chExt cx="0" cy="0"/>
        </a:xfrm>
      </p:grpSpPr>
      <p:pic>
        <p:nvPicPr>
          <p:cNvPr id="92" name="Google Shape;92;p16"/>
          <p:cNvPicPr preferRelativeResize="0"/>
          <p:nvPr/>
        </p:nvPicPr>
        <p:blipFill>
          <a:blip r:embed="rId3">
            <a:alphaModFix/>
          </a:blip>
          <a:stretch>
            <a:fillRect/>
          </a:stretch>
        </p:blipFill>
        <p:spPr>
          <a:xfrm>
            <a:off x="1543600" y="162725"/>
            <a:ext cx="6337999" cy="4818049"/>
          </a:xfrm>
          <a:prstGeom prst="rect">
            <a:avLst/>
          </a:prstGeom>
          <a:noFill/>
          <a:ln>
            <a:noFill/>
          </a:ln>
        </p:spPr>
      </p:pic>
      <p:pic>
        <p:nvPicPr>
          <p:cNvPr descr="Piece of duct tape sticking a note to the slide" id="93" name="Google Shape;93;p16"/>
          <p:cNvPicPr preferRelativeResize="0"/>
          <p:nvPr/>
        </p:nvPicPr>
        <p:blipFill rotWithShape="1">
          <a:blip r:embed="rId4">
            <a:alphaModFix/>
          </a:blip>
          <a:srcRect b="10011" l="9244" r="2118" t="5926"/>
          <a:stretch/>
        </p:blipFill>
        <p:spPr>
          <a:xfrm rot="154828">
            <a:off x="3568725" y="68101"/>
            <a:ext cx="2072000" cy="736050"/>
          </a:xfrm>
          <a:prstGeom prst="rect">
            <a:avLst/>
          </a:prstGeom>
          <a:noFill/>
          <a:ln>
            <a:noFill/>
          </a:ln>
        </p:spPr>
      </p:pic>
      <p:sp>
        <p:nvSpPr>
          <p:cNvPr id="94" name="Google Shape;94;p16"/>
          <p:cNvSpPr txBox="1"/>
          <p:nvPr/>
        </p:nvSpPr>
        <p:spPr>
          <a:xfrm>
            <a:off x="2465400" y="321950"/>
            <a:ext cx="4772700" cy="927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lt2"/>
                </a:solidFill>
                <a:latin typeface="Raleway"/>
                <a:ea typeface="Raleway"/>
                <a:cs typeface="Raleway"/>
                <a:sym typeface="Raleway"/>
              </a:rPr>
              <a:t>What you should </a:t>
            </a:r>
            <a:r>
              <a:rPr b="1" lang="en" sz="2000">
                <a:solidFill>
                  <a:srgbClr val="FF0000"/>
                </a:solidFill>
                <a:latin typeface="Raleway"/>
                <a:ea typeface="Raleway"/>
                <a:cs typeface="Raleway"/>
                <a:sym typeface="Raleway"/>
              </a:rPr>
              <a:t>NOT</a:t>
            </a:r>
            <a:r>
              <a:rPr b="1" lang="en" sz="2000">
                <a:solidFill>
                  <a:schemeClr val="lt2"/>
                </a:solidFill>
                <a:latin typeface="Raleway"/>
                <a:ea typeface="Raleway"/>
                <a:cs typeface="Raleway"/>
                <a:sym typeface="Raleway"/>
              </a:rPr>
              <a:t> include:</a:t>
            </a:r>
            <a:endParaRPr b="1" sz="1900">
              <a:solidFill>
                <a:schemeClr val="lt2"/>
              </a:solidFill>
              <a:latin typeface="Raleway"/>
              <a:ea typeface="Raleway"/>
              <a:cs typeface="Raleway"/>
              <a:sym typeface="Raleway"/>
            </a:endParaRPr>
          </a:p>
        </p:txBody>
      </p:sp>
      <p:sp>
        <p:nvSpPr>
          <p:cNvPr id="95" name="Google Shape;95;p16"/>
          <p:cNvSpPr txBox="1"/>
          <p:nvPr>
            <p:ph idx="4294967295" type="body"/>
          </p:nvPr>
        </p:nvSpPr>
        <p:spPr>
          <a:xfrm>
            <a:off x="2108000" y="785000"/>
            <a:ext cx="5209200" cy="384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2"/>
              </a:solidFill>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Descriptive and Colourful Writing</a:t>
            </a:r>
            <a:r>
              <a:rPr lang="en" sz="1400">
                <a:latin typeface="Raleway"/>
                <a:ea typeface="Raleway"/>
                <a:cs typeface="Raleway"/>
                <a:sym typeface="Raleway"/>
              </a:rPr>
              <a:t> - (Amazing/Lovely/Fantastic)</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Idioms </a:t>
            </a:r>
            <a:r>
              <a:rPr lang="en" sz="1400">
                <a:latin typeface="Raleway"/>
                <a:ea typeface="Raleway"/>
                <a:cs typeface="Raleway"/>
                <a:sym typeface="Raleway"/>
              </a:rPr>
              <a:t>- (It was a </a:t>
            </a:r>
            <a:r>
              <a:rPr lang="en" sz="1400">
                <a:latin typeface="Raleway"/>
                <a:ea typeface="Raleway"/>
                <a:cs typeface="Raleway"/>
                <a:sym typeface="Raleway"/>
              </a:rPr>
              <a:t>piece</a:t>
            </a:r>
            <a:r>
              <a:rPr lang="en" sz="1400">
                <a:latin typeface="Raleway"/>
                <a:ea typeface="Raleway"/>
                <a:cs typeface="Raleway"/>
                <a:sym typeface="Raleway"/>
              </a:rPr>
              <a:t> of cake)</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Phrasal Verbs</a:t>
            </a:r>
            <a:r>
              <a:rPr b="1" lang="en" sz="1400">
                <a:solidFill>
                  <a:schemeClr val="dk1"/>
                </a:solidFill>
                <a:latin typeface="Raleway"/>
                <a:ea typeface="Raleway"/>
                <a:cs typeface="Raleway"/>
                <a:sym typeface="Raleway"/>
              </a:rPr>
              <a:t> </a:t>
            </a:r>
            <a:r>
              <a:rPr lang="en" sz="1400">
                <a:latin typeface="Raleway"/>
                <a:ea typeface="Raleway"/>
                <a:cs typeface="Raleway"/>
                <a:sym typeface="Raleway"/>
              </a:rPr>
              <a:t>- (Turn up/ Look for)</a:t>
            </a:r>
            <a:endParaRPr sz="1200">
              <a:solidFill>
                <a:schemeClr val="dk2"/>
              </a:solidFill>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b="1" lang="en" sz="1400">
                <a:solidFill>
                  <a:schemeClr val="dk1"/>
                </a:solidFill>
                <a:latin typeface="Raleway"/>
                <a:ea typeface="Raleway"/>
                <a:cs typeface="Raleway"/>
                <a:sym typeface="Raleway"/>
              </a:rPr>
              <a:t>Contractions</a:t>
            </a:r>
            <a:r>
              <a:rPr b="1" lang="en" sz="1400">
                <a:solidFill>
                  <a:schemeClr val="dk1"/>
                </a:solidFill>
                <a:latin typeface="Raleway"/>
                <a:ea typeface="Raleway"/>
                <a:cs typeface="Raleway"/>
                <a:sym typeface="Raleway"/>
              </a:rPr>
              <a:t> </a:t>
            </a:r>
            <a:r>
              <a:rPr lang="en" sz="1400">
                <a:latin typeface="Raleway"/>
                <a:ea typeface="Raleway"/>
                <a:cs typeface="Raleway"/>
                <a:sym typeface="Raleway"/>
              </a:rPr>
              <a:t>- (We’ve/ Don’t)</a:t>
            </a:r>
            <a:endParaRPr sz="1200">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b="1" lang="en" sz="1400">
                <a:solidFill>
                  <a:schemeClr val="dk1"/>
                </a:solidFill>
                <a:latin typeface="Raleway"/>
                <a:ea typeface="Raleway"/>
                <a:cs typeface="Raleway"/>
                <a:sym typeface="Raleway"/>
              </a:rPr>
              <a:t>Personal Opinions </a:t>
            </a:r>
            <a:r>
              <a:rPr lang="en" sz="1400">
                <a:latin typeface="Raleway"/>
                <a:ea typeface="Raleway"/>
                <a:cs typeface="Raleway"/>
                <a:sym typeface="Raleway"/>
              </a:rPr>
              <a:t>- (I think that…/ I really liked…)</a:t>
            </a:r>
            <a:endParaRPr sz="1400">
              <a:latin typeface="Raleway"/>
              <a:ea typeface="Raleway"/>
              <a:cs typeface="Raleway"/>
              <a:sym typeface="Raleway"/>
            </a:endParaRPr>
          </a:p>
          <a:p>
            <a:pPr indent="0" lvl="0" marL="457200" rtl="0" algn="l">
              <a:spcBef>
                <a:spcPts val="1000"/>
              </a:spcBef>
              <a:spcAft>
                <a:spcPts val="0"/>
              </a:spcAft>
              <a:buNone/>
            </a:pPr>
            <a:r>
              <a:t/>
            </a:r>
            <a:endParaRPr sz="1400">
              <a:latin typeface="Raleway"/>
              <a:ea typeface="Raleway"/>
              <a:cs typeface="Raleway"/>
              <a:sym typeface="Raleway"/>
            </a:endParaRPr>
          </a:p>
          <a:p>
            <a:pPr indent="0" lvl="0" marL="457200" rtl="0" algn="l">
              <a:spcBef>
                <a:spcPts val="1000"/>
              </a:spcBef>
              <a:spcAft>
                <a:spcPts val="1000"/>
              </a:spcAft>
              <a:buNone/>
            </a:pPr>
            <a:r>
              <a:t/>
            </a:r>
            <a:endParaRPr sz="1400">
              <a:latin typeface="Raleway"/>
              <a:ea typeface="Raleway"/>
              <a:cs typeface="Raleway"/>
              <a:sym typeface="Raleway"/>
            </a:endParaRPr>
          </a:p>
        </p:txBody>
      </p:sp>
      <p:pic>
        <p:nvPicPr>
          <p:cNvPr id="96" name="Google Shape;96;p16"/>
          <p:cNvPicPr preferRelativeResize="0"/>
          <p:nvPr/>
        </p:nvPicPr>
        <p:blipFill>
          <a:blip r:embed="rId5">
            <a:alphaModFix/>
          </a:blip>
          <a:stretch>
            <a:fillRect/>
          </a:stretch>
        </p:blipFill>
        <p:spPr>
          <a:xfrm>
            <a:off x="73525" y="3109025"/>
            <a:ext cx="2034475" cy="2034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0" name="Shape 100"/>
        <p:cNvGrpSpPr/>
        <p:nvPr/>
      </p:nvGrpSpPr>
      <p:grpSpPr>
        <a:xfrm>
          <a:off x="0" y="0"/>
          <a:ext cx="0" cy="0"/>
          <a:chOff x="0" y="0"/>
          <a:chExt cx="0" cy="0"/>
        </a:xfrm>
      </p:grpSpPr>
      <p:pic>
        <p:nvPicPr>
          <p:cNvPr id="101" name="Google Shape;101;p17"/>
          <p:cNvPicPr preferRelativeResize="0"/>
          <p:nvPr/>
        </p:nvPicPr>
        <p:blipFill>
          <a:blip r:embed="rId3">
            <a:alphaModFix/>
          </a:blip>
          <a:stretch>
            <a:fillRect/>
          </a:stretch>
        </p:blipFill>
        <p:spPr>
          <a:xfrm>
            <a:off x="278175" y="162725"/>
            <a:ext cx="8699774" cy="4818049"/>
          </a:xfrm>
          <a:prstGeom prst="rect">
            <a:avLst/>
          </a:prstGeom>
          <a:noFill/>
          <a:ln>
            <a:noFill/>
          </a:ln>
        </p:spPr>
      </p:pic>
      <p:pic>
        <p:nvPicPr>
          <p:cNvPr descr="Piece of duct tape sticking a note to the slide" id="102" name="Google Shape;102;p17"/>
          <p:cNvPicPr preferRelativeResize="0"/>
          <p:nvPr/>
        </p:nvPicPr>
        <p:blipFill rotWithShape="1">
          <a:blip r:embed="rId4">
            <a:alphaModFix/>
          </a:blip>
          <a:srcRect b="10011" l="9244" r="2118" t="5926"/>
          <a:stretch/>
        </p:blipFill>
        <p:spPr>
          <a:xfrm rot="154828">
            <a:off x="3568725" y="68101"/>
            <a:ext cx="2072000" cy="736050"/>
          </a:xfrm>
          <a:prstGeom prst="rect">
            <a:avLst/>
          </a:prstGeom>
          <a:noFill/>
          <a:ln>
            <a:noFill/>
          </a:ln>
        </p:spPr>
      </p:pic>
      <p:sp>
        <p:nvSpPr>
          <p:cNvPr id="103" name="Google Shape;103;p17"/>
          <p:cNvSpPr txBox="1"/>
          <p:nvPr/>
        </p:nvSpPr>
        <p:spPr>
          <a:xfrm>
            <a:off x="771675" y="572725"/>
            <a:ext cx="1819200" cy="637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lt2"/>
                </a:solidFill>
                <a:latin typeface="Raleway"/>
                <a:ea typeface="Raleway"/>
                <a:cs typeface="Raleway"/>
                <a:sym typeface="Raleway"/>
              </a:rPr>
              <a:t>Introduction:</a:t>
            </a:r>
            <a:endParaRPr b="1" sz="1900">
              <a:solidFill>
                <a:schemeClr val="lt2"/>
              </a:solidFill>
              <a:latin typeface="Raleway"/>
              <a:ea typeface="Raleway"/>
              <a:cs typeface="Raleway"/>
              <a:sym typeface="Raleway"/>
            </a:endParaRPr>
          </a:p>
        </p:txBody>
      </p:sp>
      <p:sp>
        <p:nvSpPr>
          <p:cNvPr id="104" name="Google Shape;104;p17"/>
          <p:cNvSpPr txBox="1"/>
          <p:nvPr>
            <p:ph idx="4294967295" type="body"/>
          </p:nvPr>
        </p:nvSpPr>
        <p:spPr>
          <a:xfrm>
            <a:off x="4783500" y="894525"/>
            <a:ext cx="3799200" cy="34146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1F1F1F"/>
                </a:solidFill>
                <a:highlight>
                  <a:srgbClr val="FFFFFF"/>
                </a:highlight>
                <a:latin typeface="Arial"/>
                <a:ea typeface="Arial"/>
                <a:cs typeface="Arial"/>
                <a:sym typeface="Arial"/>
              </a:rPr>
              <a:t>Example: Report on six-month progress as a teacher:</a:t>
            </a:r>
            <a:endParaRPr sz="2100">
              <a:solidFill>
                <a:srgbClr val="1F1F1F"/>
              </a:solidFill>
              <a:highlight>
                <a:srgbClr val="FFFFFF"/>
              </a:highlight>
              <a:latin typeface="Arial"/>
              <a:ea typeface="Arial"/>
              <a:cs typeface="Arial"/>
              <a:sym typeface="Arial"/>
            </a:endParaRPr>
          </a:p>
          <a:p>
            <a:pPr indent="0" lvl="0" marL="0" rtl="0" algn="l">
              <a:spcBef>
                <a:spcPts val="1600"/>
              </a:spcBef>
              <a:spcAft>
                <a:spcPts val="0"/>
              </a:spcAft>
              <a:buNone/>
            </a:pPr>
            <a:r>
              <a:rPr i="1" lang="en" sz="1500" u="sng">
                <a:solidFill>
                  <a:srgbClr val="1F1F1F"/>
                </a:solidFill>
                <a:highlight>
                  <a:srgbClr val="FFFFFF"/>
                </a:highlight>
                <a:latin typeface="Arial"/>
                <a:ea typeface="Arial"/>
                <a:cs typeface="Arial"/>
                <a:sym typeface="Arial"/>
              </a:rPr>
              <a:t>Introduction</a:t>
            </a:r>
            <a:endParaRPr i="1" sz="1500" u="sng">
              <a:solidFill>
                <a:srgbClr val="1F1F1F"/>
              </a:solidFill>
              <a:highlight>
                <a:srgbClr val="FFFFFF"/>
              </a:highlight>
              <a:latin typeface="Arial"/>
              <a:ea typeface="Arial"/>
              <a:cs typeface="Arial"/>
              <a:sym typeface="Arial"/>
            </a:endParaRPr>
          </a:p>
          <a:p>
            <a:pPr indent="0" lvl="0" marL="0" rtl="0" algn="l">
              <a:spcBef>
                <a:spcPts val="1600"/>
              </a:spcBef>
              <a:spcAft>
                <a:spcPts val="1600"/>
              </a:spcAft>
              <a:buNone/>
            </a:pPr>
            <a:r>
              <a:rPr i="1" lang="en" sz="1500">
                <a:solidFill>
                  <a:schemeClr val="dk1"/>
                </a:solidFill>
                <a:highlight>
                  <a:srgbClr val="FFFFFF"/>
                </a:highlight>
                <a:latin typeface="Arial"/>
                <a:ea typeface="Arial"/>
                <a:cs typeface="Arial"/>
                <a:sym typeface="Arial"/>
              </a:rPr>
              <a:t>The purpose of this report is </a:t>
            </a:r>
            <a:r>
              <a:rPr i="1" lang="en" sz="1500">
                <a:solidFill>
                  <a:srgbClr val="1F1F1F"/>
                </a:solidFill>
                <a:highlight>
                  <a:srgbClr val="FFFFFF"/>
                </a:highlight>
                <a:latin typeface="Arial"/>
                <a:ea typeface="Arial"/>
                <a:cs typeface="Arial"/>
                <a:sym typeface="Arial"/>
              </a:rPr>
              <a:t>to evaluate the progress following the first half year in my current position as an English Teacher as well as enumerate </a:t>
            </a:r>
            <a:r>
              <a:rPr i="1" lang="en" sz="1500">
                <a:solidFill>
                  <a:schemeClr val="dk1"/>
                </a:solidFill>
                <a:highlight>
                  <a:srgbClr val="FFFFFF"/>
                </a:highlight>
                <a:latin typeface="Arial"/>
                <a:ea typeface="Arial"/>
                <a:cs typeface="Arial"/>
                <a:sym typeface="Arial"/>
              </a:rPr>
              <a:t>achievements outline issues</a:t>
            </a:r>
            <a:r>
              <a:rPr i="1" lang="en" sz="1500">
                <a:solidFill>
                  <a:srgbClr val="1F1F1F"/>
                </a:solidFill>
                <a:highlight>
                  <a:srgbClr val="FFFFFF"/>
                </a:highlight>
                <a:latin typeface="Arial"/>
                <a:ea typeface="Arial"/>
                <a:cs typeface="Arial"/>
                <a:sym typeface="Arial"/>
              </a:rPr>
              <a:t> and </a:t>
            </a:r>
            <a:r>
              <a:rPr i="1" lang="en" sz="1500">
                <a:solidFill>
                  <a:schemeClr val="dk1"/>
                </a:solidFill>
                <a:highlight>
                  <a:srgbClr val="FFFFFF"/>
                </a:highlight>
                <a:latin typeface="Arial"/>
                <a:ea typeface="Arial"/>
                <a:cs typeface="Arial"/>
                <a:sym typeface="Arial"/>
              </a:rPr>
              <a:t>make suggestions</a:t>
            </a:r>
            <a:r>
              <a:rPr i="1" lang="en" sz="1500">
                <a:solidFill>
                  <a:srgbClr val="1F1F1F"/>
                </a:solidFill>
                <a:highlight>
                  <a:srgbClr val="FFFFFF"/>
                </a:highlight>
                <a:latin typeface="Arial"/>
                <a:ea typeface="Arial"/>
                <a:cs typeface="Arial"/>
                <a:sym typeface="Arial"/>
              </a:rPr>
              <a:t> for professional development measures.</a:t>
            </a:r>
            <a:endParaRPr i="1"/>
          </a:p>
        </p:txBody>
      </p:sp>
      <p:sp>
        <p:nvSpPr>
          <p:cNvPr id="105" name="Google Shape;105;p17"/>
          <p:cNvSpPr txBox="1"/>
          <p:nvPr/>
        </p:nvSpPr>
        <p:spPr>
          <a:xfrm>
            <a:off x="905425" y="1210225"/>
            <a:ext cx="3458100" cy="348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1F1F1F"/>
                </a:solidFill>
                <a:highlight>
                  <a:srgbClr val="FFFFFF"/>
                </a:highlight>
              </a:rPr>
              <a:t>The introduction must contain all the necessary information covered by the report:</a:t>
            </a:r>
            <a:endParaRPr sz="1500">
              <a:solidFill>
                <a:srgbClr val="1F1F1F"/>
              </a:solidFill>
              <a:highlight>
                <a:srgbClr val="FFFFFF"/>
              </a:highlight>
            </a:endParaRPr>
          </a:p>
          <a:p>
            <a:pPr indent="0" lvl="0" marL="0" rtl="0" algn="l">
              <a:spcBef>
                <a:spcPts val="0"/>
              </a:spcBef>
              <a:spcAft>
                <a:spcPts val="0"/>
              </a:spcAft>
              <a:buNone/>
            </a:pPr>
            <a:r>
              <a:t/>
            </a:r>
            <a:endParaRPr sz="1500">
              <a:solidFill>
                <a:srgbClr val="1F1F1F"/>
              </a:solidFill>
              <a:highlight>
                <a:srgbClr val="FFFFFF"/>
              </a:highlight>
            </a:endParaRPr>
          </a:p>
          <a:p>
            <a:pPr indent="-317500" lvl="0" marL="457200" rtl="0" algn="l">
              <a:lnSpc>
                <a:spcPct val="115000"/>
              </a:lnSpc>
              <a:spcBef>
                <a:spcPts val="0"/>
              </a:spcBef>
              <a:spcAft>
                <a:spcPts val="0"/>
              </a:spcAft>
              <a:buClr>
                <a:srgbClr val="1F1F1F"/>
              </a:buClr>
              <a:buSzPts val="1400"/>
              <a:buAutoNum type="arabicPeriod"/>
            </a:pPr>
            <a:r>
              <a:rPr b="1" lang="en">
                <a:solidFill>
                  <a:srgbClr val="1F1F1F"/>
                </a:solidFill>
                <a:highlight>
                  <a:srgbClr val="FFFFFF"/>
                </a:highlight>
              </a:rPr>
              <a:t>appropriate beginning</a:t>
            </a:r>
            <a:r>
              <a:rPr lang="en">
                <a:solidFill>
                  <a:srgbClr val="1F1F1F"/>
                </a:solidFill>
                <a:highlight>
                  <a:srgbClr val="FFFFFF"/>
                </a:highlight>
              </a:rPr>
              <a:t> in which you should explain your purpose for writing your report</a:t>
            </a:r>
            <a:br>
              <a:rPr lang="en">
                <a:solidFill>
                  <a:srgbClr val="1F1F1F"/>
                </a:solidFill>
                <a:highlight>
                  <a:srgbClr val="FFFFFF"/>
                </a:highlight>
              </a:rPr>
            </a:br>
            <a:r>
              <a:rPr b="1" i="1" lang="en">
                <a:solidFill>
                  <a:srgbClr val="800080"/>
                </a:solidFill>
                <a:highlight>
                  <a:srgbClr val="FFFFFF"/>
                </a:highlight>
              </a:rPr>
              <a:t>The purpose of this report is to…..</a:t>
            </a:r>
            <a:endParaRPr b="1" i="1">
              <a:solidFill>
                <a:srgbClr val="800080"/>
              </a:solidFill>
              <a:highlight>
                <a:srgbClr val="FFFFFF"/>
              </a:highlight>
            </a:endParaRPr>
          </a:p>
          <a:p>
            <a:pPr indent="-317500" lvl="0" marL="457200" rtl="0" algn="l">
              <a:lnSpc>
                <a:spcPct val="115000"/>
              </a:lnSpc>
              <a:spcBef>
                <a:spcPts val="0"/>
              </a:spcBef>
              <a:spcAft>
                <a:spcPts val="0"/>
              </a:spcAft>
              <a:buClr>
                <a:srgbClr val="1F1F1F"/>
              </a:buClr>
              <a:buSzPts val="1400"/>
              <a:buAutoNum type="arabicPeriod"/>
            </a:pPr>
            <a:r>
              <a:rPr lang="en">
                <a:solidFill>
                  <a:srgbClr val="1F1F1F"/>
                </a:solidFill>
                <a:highlight>
                  <a:srgbClr val="FFFFFF"/>
                </a:highlight>
              </a:rPr>
              <a:t>The </a:t>
            </a:r>
            <a:r>
              <a:rPr b="1" lang="en">
                <a:solidFill>
                  <a:srgbClr val="1F1F1F"/>
                </a:solidFill>
                <a:highlight>
                  <a:srgbClr val="FFFFFF"/>
                </a:highlight>
              </a:rPr>
              <a:t>topic</a:t>
            </a:r>
            <a:r>
              <a:rPr lang="en">
                <a:solidFill>
                  <a:srgbClr val="1F1F1F"/>
                </a:solidFill>
                <a:highlight>
                  <a:srgbClr val="FFFFFF"/>
                </a:highlight>
              </a:rPr>
              <a:t> of the report </a:t>
            </a:r>
            <a:r>
              <a:rPr i="1" lang="en">
                <a:solidFill>
                  <a:srgbClr val="800080"/>
                </a:solidFill>
                <a:highlight>
                  <a:srgbClr val="FFFFFF"/>
                </a:highlight>
              </a:rPr>
              <a:t>(see step 1) </a:t>
            </a:r>
            <a:endParaRPr i="1">
              <a:solidFill>
                <a:srgbClr val="800080"/>
              </a:solidFill>
              <a:highlight>
                <a:srgbClr val="FFFFFF"/>
              </a:highlight>
            </a:endParaRPr>
          </a:p>
          <a:p>
            <a:pPr indent="-317500" lvl="0" marL="457200" rtl="0" algn="l">
              <a:lnSpc>
                <a:spcPct val="115000"/>
              </a:lnSpc>
              <a:spcBef>
                <a:spcPts val="0"/>
              </a:spcBef>
              <a:spcAft>
                <a:spcPts val="0"/>
              </a:spcAft>
              <a:buClr>
                <a:srgbClr val="1F1F1F"/>
              </a:buClr>
              <a:buSzPts val="1400"/>
              <a:buAutoNum type="arabicPeriod"/>
            </a:pPr>
            <a:r>
              <a:rPr b="1" lang="en">
                <a:solidFill>
                  <a:srgbClr val="1F1F1F"/>
                </a:solidFill>
                <a:highlight>
                  <a:srgbClr val="FFFFFF"/>
                </a:highlight>
              </a:rPr>
              <a:t>The three main key points </a:t>
            </a:r>
            <a:r>
              <a:rPr lang="en">
                <a:solidFill>
                  <a:srgbClr val="1F1F1F"/>
                </a:solidFill>
                <a:highlight>
                  <a:srgbClr val="FFFFFF"/>
                </a:highlight>
              </a:rPr>
              <a:t>that you discovered </a:t>
            </a:r>
            <a:r>
              <a:rPr i="1" lang="en">
                <a:solidFill>
                  <a:srgbClr val="800080"/>
                </a:solidFill>
                <a:highlight>
                  <a:srgbClr val="FFFFFF"/>
                </a:highlight>
              </a:rPr>
              <a:t>(see step 1)</a:t>
            </a:r>
            <a:endParaRPr i="1">
              <a:solidFill>
                <a:srgbClr val="800080"/>
              </a:solidFill>
              <a:highlight>
                <a:srgbClr val="FFFFFF"/>
              </a:highlight>
            </a:endParaRPr>
          </a:p>
          <a:p>
            <a:pPr indent="0" lvl="0" marL="0" rtl="0" algn="l">
              <a:spcBef>
                <a:spcPts val="3000"/>
              </a:spcBef>
              <a:spcAft>
                <a:spcPts val="0"/>
              </a:spcAft>
              <a:buNone/>
            </a:pPr>
            <a:r>
              <a:t/>
            </a:r>
            <a:endParaRPr sz="1500">
              <a:solidFill>
                <a:srgbClr val="1F1F1F"/>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9" name="Shape 109"/>
        <p:cNvGrpSpPr/>
        <p:nvPr/>
      </p:nvGrpSpPr>
      <p:grpSpPr>
        <a:xfrm>
          <a:off x="0" y="0"/>
          <a:ext cx="0" cy="0"/>
          <a:chOff x="0" y="0"/>
          <a:chExt cx="0" cy="0"/>
        </a:xfrm>
      </p:grpSpPr>
      <p:pic>
        <p:nvPicPr>
          <p:cNvPr id="110" name="Google Shape;110;p18"/>
          <p:cNvPicPr preferRelativeResize="0"/>
          <p:nvPr/>
        </p:nvPicPr>
        <p:blipFill>
          <a:blip r:embed="rId3">
            <a:alphaModFix/>
          </a:blip>
          <a:stretch>
            <a:fillRect/>
          </a:stretch>
        </p:blipFill>
        <p:spPr>
          <a:xfrm>
            <a:off x="278175" y="162725"/>
            <a:ext cx="8699774" cy="4818049"/>
          </a:xfrm>
          <a:prstGeom prst="rect">
            <a:avLst/>
          </a:prstGeom>
          <a:noFill/>
          <a:ln>
            <a:noFill/>
          </a:ln>
        </p:spPr>
      </p:pic>
      <p:pic>
        <p:nvPicPr>
          <p:cNvPr descr="Piece of duct tape sticking a note to the slide" id="111" name="Google Shape;111;p18"/>
          <p:cNvPicPr preferRelativeResize="0"/>
          <p:nvPr/>
        </p:nvPicPr>
        <p:blipFill rotWithShape="1">
          <a:blip r:embed="rId4">
            <a:alphaModFix/>
          </a:blip>
          <a:srcRect b="10011" l="9244" r="2118" t="5926"/>
          <a:stretch/>
        </p:blipFill>
        <p:spPr>
          <a:xfrm rot="154828">
            <a:off x="3568725" y="68101"/>
            <a:ext cx="2072000" cy="736050"/>
          </a:xfrm>
          <a:prstGeom prst="rect">
            <a:avLst/>
          </a:prstGeom>
          <a:noFill/>
          <a:ln>
            <a:noFill/>
          </a:ln>
        </p:spPr>
      </p:pic>
      <p:sp>
        <p:nvSpPr>
          <p:cNvPr id="112" name="Google Shape;112;p18"/>
          <p:cNvSpPr txBox="1"/>
          <p:nvPr/>
        </p:nvSpPr>
        <p:spPr>
          <a:xfrm>
            <a:off x="771675" y="572725"/>
            <a:ext cx="1819200" cy="637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lt2"/>
                </a:solidFill>
                <a:latin typeface="Raleway"/>
                <a:ea typeface="Raleway"/>
                <a:cs typeface="Raleway"/>
                <a:sym typeface="Raleway"/>
              </a:rPr>
              <a:t>Main Body:</a:t>
            </a:r>
            <a:endParaRPr b="1" sz="1900">
              <a:solidFill>
                <a:schemeClr val="lt2"/>
              </a:solidFill>
              <a:latin typeface="Raleway"/>
              <a:ea typeface="Raleway"/>
              <a:cs typeface="Raleway"/>
              <a:sym typeface="Raleway"/>
            </a:endParaRPr>
          </a:p>
        </p:txBody>
      </p:sp>
      <p:sp>
        <p:nvSpPr>
          <p:cNvPr id="113" name="Google Shape;113;p18"/>
          <p:cNvSpPr txBox="1"/>
          <p:nvPr>
            <p:ph idx="4294967295" type="body"/>
          </p:nvPr>
        </p:nvSpPr>
        <p:spPr>
          <a:xfrm>
            <a:off x="916325" y="1363600"/>
            <a:ext cx="3354300" cy="2890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1100"/>
              <a:buFont typeface="Arial"/>
              <a:buNone/>
            </a:pPr>
            <a:r>
              <a:rPr lang="en">
                <a:solidFill>
                  <a:srgbClr val="1F1F1F"/>
                </a:solidFill>
                <a:highlight>
                  <a:srgbClr val="FFFFFF"/>
                </a:highlight>
                <a:latin typeface="Arial"/>
                <a:ea typeface="Arial"/>
                <a:cs typeface="Arial"/>
                <a:sym typeface="Arial"/>
              </a:rPr>
              <a:t>In the main content, you should </a:t>
            </a:r>
            <a:r>
              <a:rPr b="1" lang="en">
                <a:solidFill>
                  <a:srgbClr val="7B0060"/>
                </a:solidFill>
                <a:highlight>
                  <a:srgbClr val="FFFFFF"/>
                </a:highlight>
                <a:latin typeface="Arial"/>
                <a:ea typeface="Arial"/>
                <a:cs typeface="Arial"/>
                <a:sym typeface="Arial"/>
              </a:rPr>
              <a:t>comment on/answer</a:t>
            </a:r>
            <a:r>
              <a:rPr lang="en">
                <a:solidFill>
                  <a:srgbClr val="7B0060"/>
                </a:solidFill>
                <a:highlight>
                  <a:srgbClr val="FFFFFF"/>
                </a:highlight>
                <a:latin typeface="Arial"/>
                <a:ea typeface="Arial"/>
                <a:cs typeface="Arial"/>
                <a:sym typeface="Arial"/>
              </a:rPr>
              <a:t> </a:t>
            </a:r>
            <a:r>
              <a:rPr b="1" lang="en">
                <a:solidFill>
                  <a:srgbClr val="7B0060"/>
                </a:solidFill>
                <a:highlight>
                  <a:srgbClr val="FFFFFF"/>
                </a:highlight>
                <a:latin typeface="Arial"/>
                <a:ea typeface="Arial"/>
                <a:cs typeface="Arial"/>
                <a:sym typeface="Arial"/>
              </a:rPr>
              <a:t>the main key points</a:t>
            </a:r>
            <a:r>
              <a:rPr lang="en">
                <a:solidFill>
                  <a:srgbClr val="1F1F1F"/>
                </a:solidFill>
                <a:highlight>
                  <a:srgbClr val="FFFFFF"/>
                </a:highlight>
                <a:latin typeface="Arial"/>
                <a:ea typeface="Arial"/>
                <a:cs typeface="Arial"/>
                <a:sym typeface="Arial"/>
              </a:rPr>
              <a:t> that you discovered in the task</a:t>
            </a:r>
            <a:r>
              <a:rPr i="1" lang="en">
                <a:solidFill>
                  <a:srgbClr val="800080"/>
                </a:solidFill>
                <a:highlight>
                  <a:srgbClr val="FFFFFF"/>
                </a:highlight>
                <a:latin typeface="Arial"/>
                <a:ea typeface="Arial"/>
                <a:cs typeface="Arial"/>
                <a:sym typeface="Arial"/>
              </a:rPr>
              <a:t> (see step 1)</a:t>
            </a:r>
            <a:r>
              <a:rPr lang="en">
                <a:solidFill>
                  <a:srgbClr val="1F1F1F"/>
                </a:solidFill>
                <a:highlight>
                  <a:srgbClr val="FFFFFF"/>
                </a:highlight>
                <a:latin typeface="Arial"/>
                <a:ea typeface="Arial"/>
                <a:cs typeface="Arial"/>
                <a:sym typeface="Arial"/>
              </a:rPr>
              <a:t> under suitable </a:t>
            </a:r>
            <a:r>
              <a:rPr b="1" lang="en">
                <a:solidFill>
                  <a:srgbClr val="1F1F1F"/>
                </a:solidFill>
                <a:highlight>
                  <a:srgbClr val="FFFFFF"/>
                </a:highlight>
                <a:latin typeface="Arial"/>
                <a:ea typeface="Arial"/>
                <a:cs typeface="Arial"/>
                <a:sym typeface="Arial"/>
              </a:rPr>
              <a:t>subheadings</a:t>
            </a:r>
            <a:r>
              <a:rPr lang="en">
                <a:solidFill>
                  <a:srgbClr val="1F1F1F"/>
                </a:solidFill>
                <a:highlight>
                  <a:srgbClr val="FFFFFF"/>
                </a:highlight>
                <a:latin typeface="Arial"/>
                <a:ea typeface="Arial"/>
                <a:cs typeface="Arial"/>
                <a:sym typeface="Arial"/>
              </a:rPr>
              <a:t> (positive/negative points), and each is placed in a </a:t>
            </a:r>
            <a:r>
              <a:rPr b="1" lang="en">
                <a:solidFill>
                  <a:srgbClr val="1F1F1F"/>
                </a:solidFill>
                <a:highlight>
                  <a:srgbClr val="FFFFFF"/>
                </a:highlight>
                <a:latin typeface="Arial"/>
                <a:ea typeface="Arial"/>
                <a:cs typeface="Arial"/>
                <a:sym typeface="Arial"/>
              </a:rPr>
              <a:t>separate section/paragraph</a:t>
            </a:r>
            <a:r>
              <a:rPr lang="en">
                <a:solidFill>
                  <a:srgbClr val="1F1F1F"/>
                </a:solidFill>
                <a:highlight>
                  <a:srgbClr val="FFFFFF"/>
                </a:highlight>
                <a:latin typeface="Arial"/>
                <a:ea typeface="Arial"/>
                <a:cs typeface="Arial"/>
                <a:sym typeface="Arial"/>
              </a:rPr>
              <a:t>.</a:t>
            </a:r>
            <a:endParaRPr sz="2100"/>
          </a:p>
        </p:txBody>
      </p:sp>
      <p:sp>
        <p:nvSpPr>
          <p:cNvPr id="114" name="Google Shape;114;p18"/>
          <p:cNvSpPr txBox="1"/>
          <p:nvPr/>
        </p:nvSpPr>
        <p:spPr>
          <a:xfrm>
            <a:off x="4914400" y="1002950"/>
            <a:ext cx="3458100" cy="34806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60000"/>
              </a:lnSpc>
              <a:spcBef>
                <a:spcPts val="0"/>
              </a:spcBef>
              <a:spcAft>
                <a:spcPts val="0"/>
              </a:spcAft>
              <a:buNone/>
            </a:pPr>
            <a:r>
              <a:rPr b="1" lang="en" sz="1500">
                <a:solidFill>
                  <a:srgbClr val="1F1F1F"/>
                </a:solidFill>
                <a:highlight>
                  <a:srgbClr val="FFFFFF"/>
                </a:highlight>
              </a:rPr>
              <a:t>Main key points</a:t>
            </a:r>
            <a:r>
              <a:rPr lang="en" sz="1500">
                <a:solidFill>
                  <a:srgbClr val="1F1F1F"/>
                </a:solidFill>
                <a:highlight>
                  <a:srgbClr val="FFFFFF"/>
                </a:highlight>
              </a:rPr>
              <a:t> </a:t>
            </a:r>
            <a:r>
              <a:rPr i="1" lang="en" sz="1500">
                <a:solidFill>
                  <a:srgbClr val="800080"/>
                </a:solidFill>
                <a:highlight>
                  <a:srgbClr val="FFFFFF"/>
                </a:highlight>
              </a:rPr>
              <a:t> (see step 1):</a:t>
            </a:r>
            <a:endParaRPr i="1" sz="1500">
              <a:solidFill>
                <a:srgbClr val="800080"/>
              </a:solidFill>
              <a:highlight>
                <a:srgbClr val="FFFFFF"/>
              </a:highlight>
            </a:endParaRPr>
          </a:p>
          <a:p>
            <a:pPr indent="-349250" lvl="0" marL="457200" rtl="0" algn="l">
              <a:lnSpc>
                <a:spcPct val="115000"/>
              </a:lnSpc>
              <a:spcBef>
                <a:spcPts val="3600"/>
              </a:spcBef>
              <a:spcAft>
                <a:spcPts val="0"/>
              </a:spcAft>
              <a:buClr>
                <a:srgbClr val="1F1F1F"/>
              </a:buClr>
              <a:buSzPts val="1900"/>
              <a:buAutoNum type="arabicPeriod"/>
            </a:pPr>
            <a:r>
              <a:rPr i="1" lang="en" sz="1900">
                <a:solidFill>
                  <a:srgbClr val="800080"/>
                </a:solidFill>
                <a:highlight>
                  <a:srgbClr val="FFFFFF"/>
                </a:highlight>
              </a:rPr>
              <a:t>explain what you feel has been achieved</a:t>
            </a:r>
            <a:endParaRPr i="1" sz="1900">
              <a:solidFill>
                <a:srgbClr val="800080"/>
              </a:solidFill>
              <a:highlight>
                <a:srgbClr val="FFFFFF"/>
              </a:highlight>
            </a:endParaRPr>
          </a:p>
          <a:p>
            <a:pPr indent="-349250" lvl="0" marL="457200" rtl="0" algn="l">
              <a:lnSpc>
                <a:spcPct val="115000"/>
              </a:lnSpc>
              <a:spcBef>
                <a:spcPts val="0"/>
              </a:spcBef>
              <a:spcAft>
                <a:spcPts val="0"/>
              </a:spcAft>
              <a:buClr>
                <a:srgbClr val="1F1F1F"/>
              </a:buClr>
              <a:buSzPts val="1900"/>
              <a:buAutoNum type="arabicPeriod"/>
            </a:pPr>
            <a:r>
              <a:rPr i="1" lang="en" sz="1900">
                <a:solidFill>
                  <a:srgbClr val="800080"/>
                </a:solidFill>
                <a:highlight>
                  <a:srgbClr val="FFFFFF"/>
                </a:highlight>
              </a:rPr>
              <a:t>describe any problems </a:t>
            </a:r>
            <a:endParaRPr i="1" sz="1900">
              <a:solidFill>
                <a:srgbClr val="800080"/>
              </a:solidFill>
              <a:highlight>
                <a:srgbClr val="FFFFFF"/>
              </a:highlight>
            </a:endParaRPr>
          </a:p>
          <a:p>
            <a:pPr indent="0" lvl="0" marL="0" rtl="0" algn="l">
              <a:lnSpc>
                <a:spcPct val="115000"/>
              </a:lnSpc>
              <a:spcBef>
                <a:spcPts val="3000"/>
              </a:spcBef>
              <a:spcAft>
                <a:spcPts val="0"/>
              </a:spcAft>
              <a:buNone/>
            </a:pPr>
            <a:r>
              <a:t/>
            </a:r>
            <a:endParaRPr i="1" sz="1500">
              <a:solidFill>
                <a:srgbClr val="800080"/>
              </a:solidFill>
              <a:highlight>
                <a:srgbClr val="FFFFFF"/>
              </a:highlight>
            </a:endParaRPr>
          </a:p>
          <a:p>
            <a:pPr indent="0" lvl="0" marL="457200" rtl="0" algn="l">
              <a:lnSpc>
                <a:spcPct val="115000"/>
              </a:lnSpc>
              <a:spcBef>
                <a:spcPts val="3000"/>
              </a:spcBef>
              <a:spcAft>
                <a:spcPts val="0"/>
              </a:spcAft>
              <a:buNone/>
            </a:pPr>
            <a:r>
              <a:t/>
            </a:r>
            <a:endParaRPr sz="1500">
              <a:solidFill>
                <a:srgbClr val="1F1F1F"/>
              </a:solidFill>
              <a:highlight>
                <a:srgbClr val="FFFFFF"/>
              </a:highlight>
            </a:endParaRPr>
          </a:p>
          <a:p>
            <a:pPr indent="0" lvl="0" marL="0" rtl="0" algn="l">
              <a:spcBef>
                <a:spcPts val="3000"/>
              </a:spcBef>
              <a:spcAft>
                <a:spcPts val="0"/>
              </a:spcAft>
              <a:buNone/>
            </a:pPr>
            <a:r>
              <a:t/>
            </a:r>
            <a:endParaRPr sz="1500">
              <a:solidFill>
                <a:srgbClr val="1F1F1F"/>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8" name="Shape 118"/>
        <p:cNvGrpSpPr/>
        <p:nvPr/>
      </p:nvGrpSpPr>
      <p:grpSpPr>
        <a:xfrm>
          <a:off x="0" y="0"/>
          <a:ext cx="0" cy="0"/>
          <a:chOff x="0" y="0"/>
          <a:chExt cx="0" cy="0"/>
        </a:xfrm>
      </p:grpSpPr>
      <p:pic>
        <p:nvPicPr>
          <p:cNvPr id="119" name="Google Shape;119;p19"/>
          <p:cNvPicPr preferRelativeResize="0"/>
          <p:nvPr/>
        </p:nvPicPr>
        <p:blipFill>
          <a:blip r:embed="rId3">
            <a:alphaModFix/>
          </a:blip>
          <a:stretch>
            <a:fillRect/>
          </a:stretch>
        </p:blipFill>
        <p:spPr>
          <a:xfrm>
            <a:off x="278175" y="162725"/>
            <a:ext cx="8699774" cy="4818049"/>
          </a:xfrm>
          <a:prstGeom prst="rect">
            <a:avLst/>
          </a:prstGeom>
          <a:noFill/>
          <a:ln>
            <a:noFill/>
          </a:ln>
        </p:spPr>
      </p:pic>
      <p:pic>
        <p:nvPicPr>
          <p:cNvPr descr="Piece of duct tape sticking a note to the slide" id="120" name="Google Shape;120;p19"/>
          <p:cNvPicPr preferRelativeResize="0"/>
          <p:nvPr/>
        </p:nvPicPr>
        <p:blipFill rotWithShape="1">
          <a:blip r:embed="rId4">
            <a:alphaModFix/>
          </a:blip>
          <a:srcRect b="10011" l="9244" r="2118" t="5926"/>
          <a:stretch/>
        </p:blipFill>
        <p:spPr>
          <a:xfrm rot="154828">
            <a:off x="3568725" y="68101"/>
            <a:ext cx="2072000" cy="736050"/>
          </a:xfrm>
          <a:prstGeom prst="rect">
            <a:avLst/>
          </a:prstGeom>
          <a:noFill/>
          <a:ln>
            <a:noFill/>
          </a:ln>
        </p:spPr>
      </p:pic>
      <p:sp>
        <p:nvSpPr>
          <p:cNvPr id="121" name="Google Shape;121;p19"/>
          <p:cNvSpPr txBox="1"/>
          <p:nvPr/>
        </p:nvSpPr>
        <p:spPr>
          <a:xfrm>
            <a:off x="771675" y="572725"/>
            <a:ext cx="1819200" cy="637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lt2"/>
                </a:solidFill>
                <a:latin typeface="Raleway"/>
                <a:ea typeface="Raleway"/>
                <a:cs typeface="Raleway"/>
                <a:sym typeface="Raleway"/>
              </a:rPr>
              <a:t>Conclusion:</a:t>
            </a:r>
            <a:endParaRPr b="1" sz="1900">
              <a:solidFill>
                <a:schemeClr val="lt2"/>
              </a:solidFill>
              <a:latin typeface="Raleway"/>
              <a:ea typeface="Raleway"/>
              <a:cs typeface="Raleway"/>
              <a:sym typeface="Raleway"/>
            </a:endParaRPr>
          </a:p>
        </p:txBody>
      </p:sp>
      <p:sp>
        <p:nvSpPr>
          <p:cNvPr id="122" name="Google Shape;122;p19"/>
          <p:cNvSpPr txBox="1"/>
          <p:nvPr>
            <p:ph idx="4294967295" type="body"/>
          </p:nvPr>
        </p:nvSpPr>
        <p:spPr>
          <a:xfrm>
            <a:off x="807250" y="1254500"/>
            <a:ext cx="3801600" cy="3120000"/>
          </a:xfrm>
          <a:prstGeom prst="rect">
            <a:avLst/>
          </a:prstGeom>
        </p:spPr>
        <p:txBody>
          <a:bodyPr anchorCtr="0" anchor="t" bIns="91425" lIns="91425" spcFirstLastPara="1" rIns="91425" wrap="square" tIns="91425">
            <a:noAutofit/>
          </a:bodyPr>
          <a:lstStyle/>
          <a:p>
            <a:pPr indent="0" lvl="0" marL="0" rtl="0" algn="l">
              <a:lnSpc>
                <a:spcPct val="160000"/>
              </a:lnSpc>
              <a:spcBef>
                <a:spcPts val="0"/>
              </a:spcBef>
              <a:spcAft>
                <a:spcPts val="0"/>
              </a:spcAft>
              <a:buNone/>
            </a:pPr>
            <a:r>
              <a:rPr lang="en" sz="1500">
                <a:solidFill>
                  <a:srgbClr val="1F1F1F"/>
                </a:solidFill>
                <a:highlight>
                  <a:srgbClr val="FFFFFF"/>
                </a:highlight>
                <a:latin typeface="Arial"/>
                <a:ea typeface="Arial"/>
                <a:cs typeface="Arial"/>
                <a:sym typeface="Arial"/>
              </a:rPr>
              <a:t>The conclusion should contain a </a:t>
            </a:r>
            <a:r>
              <a:rPr b="1" lang="en" sz="1500">
                <a:solidFill>
                  <a:srgbClr val="1F1F1F"/>
                </a:solidFill>
                <a:highlight>
                  <a:srgbClr val="FFFFFF"/>
                </a:highlight>
                <a:latin typeface="Arial"/>
                <a:ea typeface="Arial"/>
                <a:cs typeface="Arial"/>
                <a:sym typeface="Arial"/>
              </a:rPr>
              <a:t>final assessment of the report</a:t>
            </a:r>
            <a:r>
              <a:rPr lang="en" sz="1500">
                <a:solidFill>
                  <a:srgbClr val="1F1F1F"/>
                </a:solidFill>
                <a:highlight>
                  <a:srgbClr val="FFFFFF"/>
                </a:highlight>
                <a:latin typeface="Arial"/>
                <a:ea typeface="Arial"/>
                <a:cs typeface="Arial"/>
                <a:sym typeface="Arial"/>
              </a:rPr>
              <a:t>, providing information, conclusions and giving a final answer.</a:t>
            </a:r>
            <a:endParaRPr sz="1500">
              <a:solidFill>
                <a:srgbClr val="1F1F1F"/>
              </a:solidFill>
              <a:highlight>
                <a:srgbClr val="FFFFFF"/>
              </a:highlight>
              <a:latin typeface="Arial"/>
              <a:ea typeface="Arial"/>
              <a:cs typeface="Arial"/>
              <a:sym typeface="Arial"/>
            </a:endParaRPr>
          </a:p>
          <a:p>
            <a:pPr indent="0" lvl="0" marL="0" rtl="0" algn="l">
              <a:lnSpc>
                <a:spcPct val="160000"/>
              </a:lnSpc>
              <a:spcBef>
                <a:spcPts val="3600"/>
              </a:spcBef>
              <a:spcAft>
                <a:spcPts val="0"/>
              </a:spcAft>
              <a:buNone/>
            </a:pPr>
            <a:r>
              <a:t/>
            </a:r>
            <a:endParaRPr i="1" sz="1500">
              <a:solidFill>
                <a:srgbClr val="1F1F1F"/>
              </a:solidFill>
              <a:highlight>
                <a:srgbClr val="FFFFFF"/>
              </a:highlight>
              <a:latin typeface="Arial"/>
              <a:ea typeface="Arial"/>
              <a:cs typeface="Arial"/>
              <a:sym typeface="Arial"/>
            </a:endParaRPr>
          </a:p>
          <a:p>
            <a:pPr indent="0" lvl="0" marL="0" rtl="0" algn="l">
              <a:lnSpc>
                <a:spcPct val="100000"/>
              </a:lnSpc>
              <a:spcBef>
                <a:spcPts val="3600"/>
              </a:spcBef>
              <a:spcAft>
                <a:spcPts val="0"/>
              </a:spcAft>
              <a:buNone/>
            </a:pPr>
            <a:r>
              <a:t/>
            </a:r>
            <a:endParaRPr>
              <a:solidFill>
                <a:srgbClr val="1F1F1F"/>
              </a:solidFill>
              <a:highlight>
                <a:srgbClr val="FFFFFF"/>
              </a:highlight>
              <a:latin typeface="Arial"/>
              <a:ea typeface="Arial"/>
              <a:cs typeface="Arial"/>
              <a:sym typeface="Arial"/>
            </a:endParaRPr>
          </a:p>
        </p:txBody>
      </p:sp>
      <p:sp>
        <p:nvSpPr>
          <p:cNvPr id="123" name="Google Shape;123;p19"/>
          <p:cNvSpPr txBox="1"/>
          <p:nvPr/>
        </p:nvSpPr>
        <p:spPr>
          <a:xfrm>
            <a:off x="4636100" y="692050"/>
            <a:ext cx="3943800" cy="34806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sz="2100">
                <a:solidFill>
                  <a:srgbClr val="1F1F1F"/>
                </a:solidFill>
                <a:highlight>
                  <a:srgbClr val="FFFFFF"/>
                </a:highlight>
              </a:rPr>
              <a:t>Example: </a:t>
            </a:r>
            <a:r>
              <a:rPr lang="en" sz="2100">
                <a:solidFill>
                  <a:srgbClr val="1F1F1F"/>
                </a:solidFill>
                <a:highlight>
                  <a:srgbClr val="FFFFFF"/>
                </a:highlight>
              </a:rPr>
              <a:t>Report on six-month progress as a teacher:</a:t>
            </a:r>
            <a:endParaRPr sz="1500" u="sng">
              <a:solidFill>
                <a:srgbClr val="1F1F1F"/>
              </a:solidFill>
              <a:highlight>
                <a:srgbClr val="FFFFFF"/>
              </a:highlight>
            </a:endParaRPr>
          </a:p>
          <a:p>
            <a:pPr indent="0" lvl="0" marL="0" rtl="0" algn="l">
              <a:lnSpc>
                <a:spcPct val="115000"/>
              </a:lnSpc>
              <a:spcBef>
                <a:spcPts val="1600"/>
              </a:spcBef>
              <a:spcAft>
                <a:spcPts val="0"/>
              </a:spcAft>
              <a:buNone/>
            </a:pPr>
            <a:r>
              <a:rPr lang="en" sz="1500" u="sng">
                <a:solidFill>
                  <a:srgbClr val="1F1F1F"/>
                </a:solidFill>
                <a:highlight>
                  <a:srgbClr val="FFFFFF"/>
                </a:highlight>
              </a:rPr>
              <a:t>Conclusion</a:t>
            </a:r>
            <a:endParaRPr sz="1500" u="sng">
              <a:solidFill>
                <a:srgbClr val="1F1F1F"/>
              </a:solidFill>
              <a:highlight>
                <a:srgbClr val="FFFFFF"/>
              </a:highlight>
            </a:endParaRPr>
          </a:p>
          <a:p>
            <a:pPr indent="0" lvl="0" marL="0" rtl="0" algn="l">
              <a:lnSpc>
                <a:spcPct val="115000"/>
              </a:lnSpc>
              <a:spcBef>
                <a:spcPts val="3000"/>
              </a:spcBef>
              <a:spcAft>
                <a:spcPts val="0"/>
              </a:spcAft>
              <a:buNone/>
            </a:pPr>
            <a:r>
              <a:rPr lang="en" sz="1500">
                <a:solidFill>
                  <a:srgbClr val="1F1F1F"/>
                </a:solidFill>
                <a:highlight>
                  <a:srgbClr val="FFFFFF"/>
                </a:highlight>
              </a:rPr>
              <a:t>In the final analysis, the situation of the teachers and students at our school is very likely to improve and overall satisfaction will probably increase due to more efficient work processes </a:t>
            </a:r>
            <a:r>
              <a:rPr lang="en" sz="1500">
                <a:solidFill>
                  <a:schemeClr val="dk1"/>
                </a:solidFill>
                <a:highlight>
                  <a:schemeClr val="lt1"/>
                </a:highlight>
              </a:rPr>
              <a:t>if ideas included in the report are implemented.</a:t>
            </a:r>
            <a:endParaRPr b="1" sz="1500">
              <a:solidFill>
                <a:schemeClr val="dk1"/>
              </a:solidFill>
              <a:highlight>
                <a:schemeClr val="lt1"/>
              </a:highlight>
            </a:endParaRPr>
          </a:p>
          <a:p>
            <a:pPr indent="0" lvl="0" marL="0" rtl="0" algn="l">
              <a:lnSpc>
                <a:spcPct val="115000"/>
              </a:lnSpc>
              <a:spcBef>
                <a:spcPts val="3000"/>
              </a:spcBef>
              <a:spcAft>
                <a:spcPts val="0"/>
              </a:spcAft>
              <a:buNone/>
            </a:pPr>
            <a:r>
              <a:t/>
            </a:r>
            <a:endParaRPr i="1" sz="1500">
              <a:solidFill>
                <a:srgbClr val="800080"/>
              </a:solidFill>
              <a:highlight>
                <a:srgbClr val="FFFFFF"/>
              </a:highlight>
            </a:endParaRPr>
          </a:p>
          <a:p>
            <a:pPr indent="0" lvl="0" marL="457200" rtl="0" algn="l">
              <a:lnSpc>
                <a:spcPct val="115000"/>
              </a:lnSpc>
              <a:spcBef>
                <a:spcPts val="3000"/>
              </a:spcBef>
              <a:spcAft>
                <a:spcPts val="0"/>
              </a:spcAft>
              <a:buNone/>
            </a:pPr>
            <a:r>
              <a:t/>
            </a:r>
            <a:endParaRPr sz="1500">
              <a:solidFill>
                <a:srgbClr val="1F1F1F"/>
              </a:solidFill>
              <a:highlight>
                <a:srgbClr val="FFFFFF"/>
              </a:highlight>
            </a:endParaRPr>
          </a:p>
          <a:p>
            <a:pPr indent="0" lvl="0" marL="0" rtl="0" algn="l">
              <a:spcBef>
                <a:spcPts val="3000"/>
              </a:spcBef>
              <a:spcAft>
                <a:spcPts val="0"/>
              </a:spcAft>
              <a:buNone/>
            </a:pPr>
            <a:r>
              <a:t/>
            </a:r>
            <a:endParaRPr sz="1500">
              <a:solidFill>
                <a:srgbClr val="1F1F1F"/>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nvSpPr>
        <p:spPr>
          <a:xfrm>
            <a:off x="0" y="0"/>
            <a:ext cx="3000000" cy="54336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1F1F1F"/>
              </a:buClr>
              <a:buSzPts val="1500"/>
              <a:buChar char="●"/>
            </a:pPr>
            <a:r>
              <a:rPr i="1" lang="en" sz="1500">
                <a:solidFill>
                  <a:srgbClr val="1F1F1F"/>
                </a:solidFill>
                <a:highlight>
                  <a:srgbClr val="FFFFFF"/>
                </a:highlight>
              </a:rPr>
              <a:t>The first observation to make concerns…</a:t>
            </a:r>
            <a:endParaRPr i="1" sz="1500">
              <a:solidFill>
                <a:srgbClr val="1F1F1F"/>
              </a:solidFill>
              <a:highlight>
                <a:srgbClr val="FFFFFF"/>
              </a:highlight>
            </a:endParaRPr>
          </a:p>
          <a:p>
            <a:pPr indent="-323850" lvl="0" marL="457200" rtl="0" algn="l">
              <a:spcBef>
                <a:spcPts val="0"/>
              </a:spcBef>
              <a:spcAft>
                <a:spcPts val="0"/>
              </a:spcAft>
              <a:buClr>
                <a:srgbClr val="1F1F1F"/>
              </a:buClr>
              <a:buSzPts val="1500"/>
              <a:buChar char="●"/>
            </a:pPr>
            <a:r>
              <a:rPr i="1" lang="en" sz="1500">
                <a:solidFill>
                  <a:srgbClr val="1F1F1F"/>
                </a:solidFill>
                <a:highlight>
                  <a:srgbClr val="FFFFFF"/>
                </a:highlight>
              </a:rPr>
              <a:t>Not only were the… but also..</a:t>
            </a:r>
            <a:endParaRPr i="1" sz="1500">
              <a:solidFill>
                <a:srgbClr val="1F1F1F"/>
              </a:solidFill>
              <a:highlight>
                <a:srgbClr val="FFFFFF"/>
              </a:highlight>
            </a:endParaRPr>
          </a:p>
          <a:p>
            <a:pPr indent="-323850" lvl="0" marL="457200" rtl="0" algn="l">
              <a:spcBef>
                <a:spcPts val="0"/>
              </a:spcBef>
              <a:spcAft>
                <a:spcPts val="0"/>
              </a:spcAft>
              <a:buClr>
                <a:srgbClr val="1F1F1F"/>
              </a:buClr>
              <a:buSzPts val="1500"/>
              <a:buChar char="●"/>
            </a:pPr>
            <a:r>
              <a:rPr i="1" lang="en" sz="1500">
                <a:solidFill>
                  <a:srgbClr val="1F1F1F"/>
                </a:solidFill>
                <a:highlight>
                  <a:srgbClr val="FFFFFF"/>
                </a:highlight>
              </a:rPr>
              <a:t>Furthermore,…</a:t>
            </a:r>
            <a:endParaRPr i="1" sz="1500">
              <a:solidFill>
                <a:srgbClr val="1F1F1F"/>
              </a:solidFill>
              <a:highlight>
                <a:srgbClr val="FFFFFF"/>
              </a:highlight>
            </a:endParaRPr>
          </a:p>
          <a:p>
            <a:pPr indent="-323850" lvl="0" marL="457200" rtl="0" algn="l">
              <a:spcBef>
                <a:spcPts val="0"/>
              </a:spcBef>
              <a:spcAft>
                <a:spcPts val="0"/>
              </a:spcAft>
              <a:buClr>
                <a:srgbClr val="1F1F1F"/>
              </a:buClr>
              <a:buSzPts val="1500"/>
              <a:buChar char="●"/>
            </a:pPr>
            <a:r>
              <a:rPr i="1" lang="en" sz="1500">
                <a:solidFill>
                  <a:srgbClr val="1F1F1F"/>
                </a:solidFill>
                <a:highlight>
                  <a:srgbClr val="FFFFFF"/>
                </a:highlight>
              </a:rPr>
              <a:t>Moreover,…</a:t>
            </a:r>
            <a:endParaRPr i="1" sz="1500">
              <a:solidFill>
                <a:srgbClr val="1F1F1F"/>
              </a:solidFill>
              <a:highlight>
                <a:srgbClr val="FFFFFF"/>
              </a:highlight>
            </a:endParaRPr>
          </a:p>
          <a:p>
            <a:pPr indent="-323850" lvl="0" marL="457200" rtl="0" algn="l">
              <a:spcBef>
                <a:spcPts val="0"/>
              </a:spcBef>
              <a:spcAft>
                <a:spcPts val="0"/>
              </a:spcAft>
              <a:buClr>
                <a:srgbClr val="1F1F1F"/>
              </a:buClr>
              <a:buSzPts val="1500"/>
              <a:buChar char="●"/>
            </a:pPr>
            <a:r>
              <a:rPr i="1" lang="en" sz="1500">
                <a:solidFill>
                  <a:srgbClr val="1F1F1F"/>
                </a:solidFill>
                <a:highlight>
                  <a:srgbClr val="FFFFFF"/>
                </a:highlight>
              </a:rPr>
              <a:t>Silence is golden. Unless you have kids, then it’s suspicious.</a:t>
            </a:r>
            <a:endParaRPr i="1" sz="1500">
              <a:solidFill>
                <a:srgbClr val="1F1F1F"/>
              </a:solidFill>
              <a:highlight>
                <a:srgbClr val="FFFFFF"/>
              </a:highlight>
            </a:endParaRPr>
          </a:p>
          <a:p>
            <a:pPr indent="-323850" lvl="0" marL="457200" rtl="0" algn="l">
              <a:spcBef>
                <a:spcPts val="0"/>
              </a:spcBef>
              <a:spcAft>
                <a:spcPts val="0"/>
              </a:spcAft>
              <a:buClr>
                <a:srgbClr val="1F1F1F"/>
              </a:buClr>
              <a:buSzPts val="1500"/>
              <a:buChar char="●"/>
            </a:pPr>
            <a:r>
              <a:rPr i="1" lang="en" sz="1500">
                <a:solidFill>
                  <a:srgbClr val="1F1F1F"/>
                </a:solidFill>
                <a:highlight>
                  <a:srgbClr val="FFFFFF"/>
                </a:highlight>
              </a:rPr>
              <a:t>It has to been stressed that…</a:t>
            </a:r>
            <a:endParaRPr i="1" sz="1500">
              <a:solidFill>
                <a:srgbClr val="1F1F1F"/>
              </a:solidFill>
              <a:highlight>
                <a:srgbClr val="FFFFFF"/>
              </a:highlight>
            </a:endParaRPr>
          </a:p>
          <a:p>
            <a:pPr indent="-323850" lvl="0" marL="457200" rtl="0" algn="l">
              <a:spcBef>
                <a:spcPts val="0"/>
              </a:spcBef>
              <a:spcAft>
                <a:spcPts val="0"/>
              </a:spcAft>
              <a:buClr>
                <a:srgbClr val="1F1F1F"/>
              </a:buClr>
              <a:buSzPts val="1500"/>
              <a:buChar char="●"/>
            </a:pPr>
            <a:r>
              <a:rPr i="1" lang="en" sz="1500">
                <a:solidFill>
                  <a:srgbClr val="1F1F1F"/>
                </a:solidFill>
                <a:highlight>
                  <a:srgbClr val="FFFFFF"/>
                </a:highlight>
              </a:rPr>
              <a:t>According to (the majority of respondents)…</a:t>
            </a:r>
            <a:endParaRPr i="1" sz="1500">
              <a:solidFill>
                <a:srgbClr val="1F1F1F"/>
              </a:solidFill>
              <a:highlight>
                <a:srgbClr val="FFFFFF"/>
              </a:highlight>
            </a:endParaRPr>
          </a:p>
          <a:p>
            <a:pPr indent="-323850" lvl="0" marL="457200" rtl="0" algn="l">
              <a:spcBef>
                <a:spcPts val="0"/>
              </a:spcBef>
              <a:spcAft>
                <a:spcPts val="0"/>
              </a:spcAft>
              <a:buClr>
                <a:srgbClr val="1F1F1F"/>
              </a:buClr>
              <a:buSzPts val="1500"/>
              <a:buChar char="●"/>
            </a:pPr>
            <a:r>
              <a:rPr i="1" lang="en" sz="1500">
                <a:solidFill>
                  <a:srgbClr val="1F1F1F"/>
                </a:solidFill>
                <a:highlight>
                  <a:srgbClr val="FFFFFF"/>
                </a:highlight>
              </a:rPr>
              <a:t>In spite of (the fact that)…</a:t>
            </a:r>
            <a:endParaRPr i="1" sz="1500">
              <a:solidFill>
                <a:srgbClr val="1F1F1F"/>
              </a:solidFill>
              <a:highlight>
                <a:srgbClr val="FFFFFF"/>
              </a:highlight>
            </a:endParaRPr>
          </a:p>
          <a:p>
            <a:pPr indent="-317500" lvl="0" marL="457200" rtl="0" algn="l">
              <a:spcBef>
                <a:spcPts val="0"/>
              </a:spcBef>
              <a:spcAft>
                <a:spcPts val="0"/>
              </a:spcAft>
              <a:buClr>
                <a:schemeClr val="dk2"/>
              </a:buClr>
              <a:buSzPts val="1400"/>
              <a:buChar char="●"/>
            </a:pPr>
            <a:r>
              <a:rPr lang="en">
                <a:solidFill>
                  <a:schemeClr val="dk2"/>
                </a:solidFill>
              </a:rPr>
              <a:t>In conclusion,…</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From the research one can conclude that…</a:t>
            </a:r>
            <a:endParaRPr i="1" sz="1500">
              <a:solidFill>
                <a:srgbClr val="1F1F1F"/>
              </a:solidFill>
              <a:highlight>
                <a:srgbClr val="FFFFFF"/>
              </a:highlight>
            </a:endParaRPr>
          </a:p>
          <a:p>
            <a:pPr indent="-323850" lvl="0" marL="457200" rtl="0" algn="l">
              <a:spcBef>
                <a:spcPts val="0"/>
              </a:spcBef>
              <a:spcAft>
                <a:spcPts val="0"/>
              </a:spcAft>
              <a:buClr>
                <a:srgbClr val="1F1F1F"/>
              </a:buClr>
              <a:buSzPts val="1500"/>
              <a:buChar char="●"/>
            </a:pPr>
            <a:r>
              <a:rPr i="1" lang="en" sz="1500">
                <a:solidFill>
                  <a:srgbClr val="1F1F1F"/>
                </a:solidFill>
                <a:highlight>
                  <a:srgbClr val="FFFFFF"/>
                </a:highlight>
              </a:rPr>
              <a:t>Cook for 35 minutes at 180c</a:t>
            </a:r>
            <a:endParaRPr i="1" sz="1500">
              <a:solidFill>
                <a:srgbClr val="1F1F1F"/>
              </a:solidFill>
              <a:highlight>
                <a:srgbClr val="FFFFFF"/>
              </a:highlight>
            </a:endParaRPr>
          </a:p>
          <a:p>
            <a:pPr indent="-323850" lvl="0" marL="457200" rtl="0" algn="l">
              <a:spcBef>
                <a:spcPts val="0"/>
              </a:spcBef>
              <a:spcAft>
                <a:spcPts val="0"/>
              </a:spcAft>
              <a:buClr>
                <a:srgbClr val="1F1F1F"/>
              </a:buClr>
              <a:buSzPts val="1500"/>
              <a:buChar char="●"/>
            </a:pPr>
            <a:r>
              <a:rPr i="1" lang="en" sz="1500">
                <a:solidFill>
                  <a:srgbClr val="1F1F1F"/>
                </a:solidFill>
                <a:highlight>
                  <a:srgbClr val="FFFFFF"/>
                </a:highlight>
              </a:rPr>
              <a:t>The outlook for …… is (far from)bright/optimistic/depressing/daunting</a:t>
            </a:r>
            <a:endParaRPr i="1" sz="1500">
              <a:solidFill>
                <a:srgbClr val="1F1F1F"/>
              </a:solidFill>
              <a:highlight>
                <a:srgbClr val="FFFFFF"/>
              </a:highlight>
            </a:endParaRPr>
          </a:p>
          <a:p>
            <a:pPr indent="0" lvl="0" marL="0" rtl="0" algn="l">
              <a:spcBef>
                <a:spcPts val="0"/>
              </a:spcBef>
              <a:spcAft>
                <a:spcPts val="0"/>
              </a:spcAft>
              <a:buNone/>
            </a:pPr>
            <a:r>
              <a:t/>
            </a:r>
            <a:endParaRPr/>
          </a:p>
        </p:txBody>
      </p:sp>
      <p:sp>
        <p:nvSpPr>
          <p:cNvPr id="129" name="Google Shape;129;p20"/>
          <p:cNvSpPr txBox="1"/>
          <p:nvPr/>
        </p:nvSpPr>
        <p:spPr>
          <a:xfrm>
            <a:off x="2845450" y="0"/>
            <a:ext cx="3600300" cy="5202600"/>
          </a:xfrm>
          <a:prstGeom prst="rect">
            <a:avLst/>
          </a:prstGeom>
          <a:noFill/>
          <a:ln>
            <a:noFill/>
          </a:ln>
        </p:spPr>
        <p:txBody>
          <a:bodyPr anchorCtr="0" anchor="t" bIns="91425" lIns="91425" spcFirstLastPara="1" rIns="91425" wrap="square" tIns="91425">
            <a:spAutoFit/>
          </a:bodyPr>
          <a:lstStyle/>
          <a:p>
            <a:pPr indent="-323850" lvl="0" marL="457200" rtl="0" algn="l">
              <a:lnSpc>
                <a:spcPct val="100000"/>
              </a:lnSpc>
              <a:spcBef>
                <a:spcPts val="0"/>
              </a:spcBef>
              <a:spcAft>
                <a:spcPts val="0"/>
              </a:spcAft>
              <a:buClr>
                <a:srgbClr val="1F1F1F"/>
              </a:buClr>
              <a:buSzPts val="1500"/>
              <a:buChar char="●"/>
            </a:pPr>
            <a:r>
              <a:rPr i="1" lang="en" sz="1500">
                <a:solidFill>
                  <a:srgbClr val="1F1F1F"/>
                </a:solidFill>
                <a:highlight>
                  <a:srgbClr val="FFFFFF"/>
                </a:highlight>
              </a:rPr>
              <a:t>I would strongly recommend that…</a:t>
            </a:r>
            <a:endParaRPr i="1" sz="1500">
              <a:solidFill>
                <a:srgbClr val="1F1F1F"/>
              </a:solidFill>
              <a:highlight>
                <a:srgbClr val="FFFFFF"/>
              </a:highlight>
            </a:endParaRPr>
          </a:p>
          <a:p>
            <a:pPr indent="-323850" lvl="0" marL="457200" rtl="0" algn="l">
              <a:lnSpc>
                <a:spcPct val="100000"/>
              </a:lnSpc>
              <a:spcBef>
                <a:spcPts val="0"/>
              </a:spcBef>
              <a:spcAft>
                <a:spcPts val="0"/>
              </a:spcAft>
              <a:buClr>
                <a:srgbClr val="1F1F1F"/>
              </a:buClr>
              <a:buSzPts val="1500"/>
              <a:buChar char="●"/>
            </a:pPr>
            <a:r>
              <a:rPr i="1" lang="en" sz="1500">
                <a:solidFill>
                  <a:srgbClr val="1F1F1F"/>
                </a:solidFill>
                <a:highlight>
                  <a:srgbClr val="FFFFFF"/>
                </a:highlight>
              </a:rPr>
              <a:t>The following measures should be implemented:</a:t>
            </a:r>
            <a:endParaRPr i="1" sz="1500">
              <a:solidFill>
                <a:srgbClr val="1F1F1F"/>
              </a:solidFill>
              <a:highlight>
                <a:srgbClr val="FFFFFF"/>
              </a:highlight>
            </a:endParaRPr>
          </a:p>
          <a:p>
            <a:pPr indent="-323850" lvl="0" marL="457200" rtl="0" algn="l">
              <a:lnSpc>
                <a:spcPct val="100000"/>
              </a:lnSpc>
              <a:spcBef>
                <a:spcPts val="0"/>
              </a:spcBef>
              <a:spcAft>
                <a:spcPts val="0"/>
              </a:spcAft>
              <a:buClr>
                <a:srgbClr val="1F1F1F"/>
              </a:buClr>
              <a:buSzPts val="1500"/>
              <a:buChar char="●"/>
            </a:pPr>
            <a:r>
              <a:rPr i="1" lang="en" sz="1500">
                <a:solidFill>
                  <a:srgbClr val="1F1F1F"/>
                </a:solidFill>
                <a:highlight>
                  <a:srgbClr val="FFFFFF"/>
                </a:highlight>
              </a:rPr>
              <a:t>Take the tablet every 6-8 hours to relieve symptoms.</a:t>
            </a:r>
            <a:endParaRPr i="1" sz="1500">
              <a:solidFill>
                <a:srgbClr val="1F1F1F"/>
              </a:solidFill>
              <a:highlight>
                <a:srgbClr val="FFFFFF"/>
              </a:highlight>
            </a:endParaRPr>
          </a:p>
          <a:p>
            <a:pPr indent="-323850" lvl="0" marL="457200" rtl="0" algn="l">
              <a:lnSpc>
                <a:spcPct val="100000"/>
              </a:lnSpc>
              <a:spcBef>
                <a:spcPts val="0"/>
              </a:spcBef>
              <a:spcAft>
                <a:spcPts val="0"/>
              </a:spcAft>
              <a:buClr>
                <a:srgbClr val="1F1F1F"/>
              </a:buClr>
              <a:buSzPts val="1500"/>
              <a:buChar char="●"/>
            </a:pPr>
            <a:r>
              <a:rPr i="1" lang="en" sz="1500">
                <a:solidFill>
                  <a:srgbClr val="1F1F1F"/>
                </a:solidFill>
                <a:highlight>
                  <a:srgbClr val="FFFFFF"/>
                </a:highlight>
              </a:rPr>
              <a:t>In the light of the results of the survey I would advise against…</a:t>
            </a:r>
            <a:endParaRPr i="1" sz="1500">
              <a:solidFill>
                <a:srgbClr val="1F1F1F"/>
              </a:solidFill>
              <a:highlight>
                <a:srgbClr val="FFFFFF"/>
              </a:highlight>
            </a:endParaRPr>
          </a:p>
          <a:p>
            <a:pPr indent="-323850" lvl="0" marL="457200" rtl="0" algn="l">
              <a:lnSpc>
                <a:spcPct val="100000"/>
              </a:lnSpc>
              <a:spcBef>
                <a:spcPts val="0"/>
              </a:spcBef>
              <a:spcAft>
                <a:spcPts val="0"/>
              </a:spcAft>
              <a:buClr>
                <a:srgbClr val="1F1F1F"/>
              </a:buClr>
              <a:buSzPts val="1500"/>
              <a:buChar char="●"/>
            </a:pPr>
            <a:r>
              <a:rPr i="1" lang="en" sz="1500">
                <a:solidFill>
                  <a:srgbClr val="1F1F1F"/>
                </a:solidFill>
                <a:highlight>
                  <a:srgbClr val="FFFFFF"/>
                </a:highlight>
              </a:rPr>
              <a:t>The more the… the better/worse the…</a:t>
            </a:r>
            <a:endParaRPr i="1" sz="1500">
              <a:solidFill>
                <a:srgbClr val="1F1F1F"/>
              </a:solidFill>
              <a:highlight>
                <a:srgbClr val="FFFFFF"/>
              </a:highlight>
            </a:endParaRPr>
          </a:p>
          <a:p>
            <a:pPr indent="-323850" lvl="0" marL="457200" rtl="0" algn="l">
              <a:lnSpc>
                <a:spcPct val="100000"/>
              </a:lnSpc>
              <a:spcBef>
                <a:spcPts val="0"/>
              </a:spcBef>
              <a:spcAft>
                <a:spcPts val="0"/>
              </a:spcAft>
              <a:buClr>
                <a:srgbClr val="1F1F1F"/>
              </a:buClr>
              <a:buSzPts val="1500"/>
              <a:buChar char="●"/>
            </a:pPr>
            <a:r>
              <a:rPr i="1" lang="en" sz="1500">
                <a:solidFill>
                  <a:srgbClr val="1F1F1F"/>
                </a:solidFill>
                <a:highlight>
                  <a:srgbClr val="FFFFFF"/>
                </a:highlight>
              </a:rPr>
              <a:t>Hey. So great to hear from you.</a:t>
            </a:r>
            <a:endParaRPr i="1" sz="1500">
              <a:solidFill>
                <a:srgbClr val="1F1F1F"/>
              </a:solidFill>
              <a:highlight>
                <a:srgbClr val="FFFFFF"/>
              </a:highlight>
            </a:endParaRPr>
          </a:p>
          <a:p>
            <a:pPr indent="-323850" lvl="0" marL="457200" rtl="0" algn="l">
              <a:lnSpc>
                <a:spcPct val="100000"/>
              </a:lnSpc>
              <a:spcBef>
                <a:spcPts val="0"/>
              </a:spcBef>
              <a:spcAft>
                <a:spcPts val="0"/>
              </a:spcAft>
              <a:buClr>
                <a:srgbClr val="1F1F1F"/>
              </a:buClr>
              <a:buSzPts val="1500"/>
              <a:buChar char="●"/>
            </a:pPr>
            <a:r>
              <a:rPr i="1" lang="en" sz="1500">
                <a:solidFill>
                  <a:srgbClr val="1F1F1F"/>
                </a:solidFill>
                <a:highlight>
                  <a:srgbClr val="FFFFFF"/>
                </a:highlight>
              </a:rPr>
              <a:t>The purpose of this report is to outline…</a:t>
            </a:r>
            <a:endParaRPr i="1" sz="1500">
              <a:solidFill>
                <a:srgbClr val="1F1F1F"/>
              </a:solidFill>
              <a:highlight>
                <a:srgbClr val="FFFFFF"/>
              </a:highlight>
            </a:endParaRPr>
          </a:p>
          <a:p>
            <a:pPr indent="-323850" lvl="0" marL="457200" rtl="0" algn="l">
              <a:lnSpc>
                <a:spcPct val="100000"/>
              </a:lnSpc>
              <a:spcBef>
                <a:spcPts val="0"/>
              </a:spcBef>
              <a:spcAft>
                <a:spcPts val="0"/>
              </a:spcAft>
              <a:buClr>
                <a:srgbClr val="1F1F1F"/>
              </a:buClr>
              <a:buSzPts val="1500"/>
              <a:buChar char="●"/>
            </a:pPr>
            <a:r>
              <a:rPr i="1" lang="en" sz="1500">
                <a:solidFill>
                  <a:srgbClr val="1F1F1F"/>
                </a:solidFill>
                <a:highlight>
                  <a:srgbClr val="FFFFFF"/>
                </a:highlight>
              </a:rPr>
              <a:t>Given the results of the survey, I would advise for…</a:t>
            </a:r>
            <a:endParaRPr i="1" sz="1500">
              <a:solidFill>
                <a:srgbClr val="1F1F1F"/>
              </a:solidFill>
              <a:highlight>
                <a:srgbClr val="FFFFFF"/>
              </a:highlight>
            </a:endParaRPr>
          </a:p>
          <a:p>
            <a:pPr indent="-323850" lvl="0" marL="457200" rtl="0" algn="l">
              <a:lnSpc>
                <a:spcPct val="100000"/>
              </a:lnSpc>
              <a:spcBef>
                <a:spcPts val="0"/>
              </a:spcBef>
              <a:spcAft>
                <a:spcPts val="0"/>
              </a:spcAft>
              <a:buClr>
                <a:srgbClr val="1F1F1F"/>
              </a:buClr>
              <a:buSzPts val="1500"/>
              <a:buChar char="●"/>
            </a:pPr>
            <a:r>
              <a:rPr i="1" lang="en" sz="1500">
                <a:solidFill>
                  <a:srgbClr val="1F1F1F"/>
                </a:solidFill>
                <a:highlight>
                  <a:srgbClr val="FFFFFF"/>
                </a:highlight>
              </a:rPr>
              <a:t>Despite (the fact that)…</a:t>
            </a:r>
            <a:endParaRPr i="1" sz="1500">
              <a:solidFill>
                <a:srgbClr val="1F1F1F"/>
              </a:solidFill>
              <a:highlight>
                <a:srgbClr val="FFFFFF"/>
              </a:highlight>
            </a:endParaRPr>
          </a:p>
          <a:p>
            <a:pPr indent="-323850" lvl="0" marL="457200" rtl="0" algn="l">
              <a:lnSpc>
                <a:spcPct val="100000"/>
              </a:lnSpc>
              <a:spcBef>
                <a:spcPts val="0"/>
              </a:spcBef>
              <a:spcAft>
                <a:spcPts val="0"/>
              </a:spcAft>
              <a:buClr>
                <a:srgbClr val="1F1F1F"/>
              </a:buClr>
              <a:buSzPts val="1500"/>
              <a:buChar char="●"/>
            </a:pPr>
            <a:r>
              <a:rPr i="1" lang="en" sz="1500">
                <a:solidFill>
                  <a:srgbClr val="1F1F1F"/>
                </a:solidFill>
                <a:highlight>
                  <a:srgbClr val="FFFFFF"/>
                </a:highlight>
              </a:rPr>
              <a:t>Every sixty seconds in Africa, a minute passes.</a:t>
            </a:r>
            <a:endParaRPr i="1" sz="1500">
              <a:solidFill>
                <a:srgbClr val="1F1F1F"/>
              </a:solidFill>
              <a:highlight>
                <a:srgbClr val="FFFFFF"/>
              </a:highlight>
            </a:endParaRPr>
          </a:p>
          <a:p>
            <a:pPr indent="-323850" lvl="0" marL="457200" rtl="0" algn="l">
              <a:lnSpc>
                <a:spcPct val="100000"/>
              </a:lnSpc>
              <a:spcBef>
                <a:spcPts val="0"/>
              </a:spcBef>
              <a:spcAft>
                <a:spcPts val="0"/>
              </a:spcAft>
              <a:buClr>
                <a:srgbClr val="1F1F1F"/>
              </a:buClr>
              <a:buSzPts val="1500"/>
              <a:buChar char="●"/>
            </a:pPr>
            <a:r>
              <a:rPr i="1" lang="en" sz="1500">
                <a:solidFill>
                  <a:srgbClr val="1F1F1F"/>
                </a:solidFill>
                <a:highlight>
                  <a:srgbClr val="FFFFFF"/>
                </a:highlight>
              </a:rPr>
              <a:t>Had they been… they would have…</a:t>
            </a:r>
            <a:endParaRPr i="1" sz="1500">
              <a:solidFill>
                <a:srgbClr val="1F1F1F"/>
              </a:solidFill>
              <a:highlight>
                <a:srgbClr val="FFFFFF"/>
              </a:highlight>
            </a:endParaRPr>
          </a:p>
          <a:p>
            <a:pPr indent="0" lvl="0" marL="0" rtl="0" algn="l">
              <a:lnSpc>
                <a:spcPct val="115000"/>
              </a:lnSpc>
              <a:spcBef>
                <a:spcPts val="3600"/>
              </a:spcBef>
              <a:spcAft>
                <a:spcPts val="0"/>
              </a:spcAft>
              <a:buNone/>
            </a:pPr>
            <a:r>
              <a:t/>
            </a:r>
            <a:endParaRPr i="1" sz="1100">
              <a:solidFill>
                <a:schemeClr val="dk2"/>
              </a:solidFill>
            </a:endParaRPr>
          </a:p>
        </p:txBody>
      </p:sp>
      <p:sp>
        <p:nvSpPr>
          <p:cNvPr id="130" name="Google Shape;130;p20"/>
          <p:cNvSpPr txBox="1"/>
          <p:nvPr/>
        </p:nvSpPr>
        <p:spPr>
          <a:xfrm>
            <a:off x="6234050" y="30750"/>
            <a:ext cx="3000000" cy="5602800"/>
          </a:xfrm>
          <a:prstGeom prst="rect">
            <a:avLst/>
          </a:prstGeom>
          <a:noFill/>
          <a:ln>
            <a:noFill/>
          </a:ln>
        </p:spPr>
        <p:txBody>
          <a:bodyPr anchorCtr="0" anchor="t" bIns="91425" lIns="91425" spcFirstLastPara="1" rIns="91425" wrap="square" tIns="91425">
            <a:spAutoFit/>
          </a:bodyPr>
          <a:lstStyle/>
          <a:p>
            <a:pPr indent="-317500" lvl="0" marL="457200" rtl="0" algn="l">
              <a:lnSpc>
                <a:spcPct val="100000"/>
              </a:lnSpc>
              <a:spcBef>
                <a:spcPts val="0"/>
              </a:spcBef>
              <a:spcAft>
                <a:spcPts val="0"/>
              </a:spcAft>
              <a:buSzPts val="1400"/>
              <a:buChar char="●"/>
            </a:pPr>
            <a:r>
              <a:rPr lang="en"/>
              <a:t>Provided that these recommendations are taken into consideration,…</a:t>
            </a:r>
            <a:endParaRPr/>
          </a:p>
          <a:p>
            <a:pPr indent="-317500" lvl="0" marL="457200" rtl="0" algn="l">
              <a:lnSpc>
                <a:spcPct val="100000"/>
              </a:lnSpc>
              <a:spcBef>
                <a:spcPts val="0"/>
              </a:spcBef>
              <a:spcAft>
                <a:spcPts val="0"/>
              </a:spcAft>
              <a:buSzPts val="1400"/>
              <a:buChar char="●"/>
            </a:pPr>
            <a:r>
              <a:rPr lang="en"/>
              <a:t>In conclusion,…</a:t>
            </a:r>
            <a:endParaRPr/>
          </a:p>
          <a:p>
            <a:pPr indent="-317500" lvl="0" marL="457200" rtl="0" algn="l">
              <a:lnSpc>
                <a:spcPct val="100000"/>
              </a:lnSpc>
              <a:spcBef>
                <a:spcPts val="0"/>
              </a:spcBef>
              <a:spcAft>
                <a:spcPts val="0"/>
              </a:spcAft>
              <a:buSzPts val="1400"/>
              <a:buChar char="●"/>
            </a:pPr>
            <a:r>
              <a:rPr lang="en"/>
              <a:t>From the research one can conclude that…</a:t>
            </a:r>
            <a:endParaRPr/>
          </a:p>
          <a:p>
            <a:pPr indent="-317500" lvl="0" marL="457200" rtl="0" algn="l">
              <a:lnSpc>
                <a:spcPct val="100000"/>
              </a:lnSpc>
              <a:spcBef>
                <a:spcPts val="0"/>
              </a:spcBef>
              <a:spcAft>
                <a:spcPts val="0"/>
              </a:spcAft>
              <a:buSzPts val="1400"/>
              <a:buChar char="●"/>
            </a:pPr>
            <a:r>
              <a:rPr lang="en"/>
              <a:t>Were it to repeat… it should…</a:t>
            </a:r>
            <a:endParaRPr/>
          </a:p>
          <a:p>
            <a:pPr indent="-323850" lvl="0" marL="457200" rtl="0" algn="l">
              <a:lnSpc>
                <a:spcPct val="100000"/>
              </a:lnSpc>
              <a:spcBef>
                <a:spcPts val="0"/>
              </a:spcBef>
              <a:spcAft>
                <a:spcPts val="0"/>
              </a:spcAft>
              <a:buClr>
                <a:srgbClr val="1F1F1F"/>
              </a:buClr>
              <a:buSzPts val="1500"/>
              <a:buChar char="●"/>
            </a:pPr>
            <a:r>
              <a:rPr i="1" lang="en" sz="1500">
                <a:solidFill>
                  <a:srgbClr val="1F1F1F"/>
                </a:solidFill>
                <a:highlight>
                  <a:srgbClr val="FFFFFF"/>
                </a:highlight>
              </a:rPr>
              <a:t>The future looks bleak/remains uncertain/is promising</a:t>
            </a:r>
            <a:endParaRPr i="1" sz="1500">
              <a:solidFill>
                <a:srgbClr val="1F1F1F"/>
              </a:solidFill>
              <a:highlight>
                <a:srgbClr val="FFFFFF"/>
              </a:highlight>
            </a:endParaRPr>
          </a:p>
          <a:p>
            <a:pPr indent="-323850" lvl="0" marL="457200" rtl="0" algn="l">
              <a:lnSpc>
                <a:spcPct val="100000"/>
              </a:lnSpc>
              <a:spcBef>
                <a:spcPts val="0"/>
              </a:spcBef>
              <a:spcAft>
                <a:spcPts val="0"/>
              </a:spcAft>
              <a:buClr>
                <a:srgbClr val="1F1F1F"/>
              </a:buClr>
              <a:buSzPts val="1500"/>
              <a:buChar char="●"/>
            </a:pPr>
            <a:r>
              <a:rPr i="1" lang="en" sz="1500">
                <a:solidFill>
                  <a:srgbClr val="1F1F1F"/>
                </a:solidFill>
                <a:highlight>
                  <a:srgbClr val="FFFFFF"/>
                </a:highlight>
              </a:rPr>
              <a:t>This seems unlikely in the near/foreseeable future</a:t>
            </a:r>
            <a:endParaRPr i="1" sz="1500">
              <a:solidFill>
                <a:srgbClr val="1F1F1F"/>
              </a:solidFill>
              <a:highlight>
                <a:srgbClr val="FFFFFF"/>
              </a:highlight>
            </a:endParaRPr>
          </a:p>
          <a:p>
            <a:pPr indent="-323850" lvl="0" marL="457200" rtl="0" algn="l">
              <a:lnSpc>
                <a:spcPct val="100000"/>
              </a:lnSpc>
              <a:spcBef>
                <a:spcPts val="0"/>
              </a:spcBef>
              <a:spcAft>
                <a:spcPts val="0"/>
              </a:spcAft>
              <a:buClr>
                <a:srgbClr val="1F1F1F"/>
              </a:buClr>
              <a:buSzPts val="1500"/>
              <a:buChar char="●"/>
            </a:pPr>
            <a:r>
              <a:rPr i="1" lang="en" sz="1500">
                <a:solidFill>
                  <a:srgbClr val="1F1F1F"/>
                </a:solidFill>
                <a:highlight>
                  <a:srgbClr val="FFFFFF"/>
                </a:highlight>
              </a:rPr>
              <a:t>I feel it would be to our advantage if…</a:t>
            </a:r>
            <a:endParaRPr i="1" sz="1500">
              <a:solidFill>
                <a:srgbClr val="1F1F1F"/>
              </a:solidFill>
              <a:highlight>
                <a:srgbClr val="FFFFFF"/>
              </a:highlight>
            </a:endParaRPr>
          </a:p>
          <a:p>
            <a:pPr indent="-323850" lvl="0" marL="457200" rtl="0" algn="l">
              <a:lnSpc>
                <a:spcPct val="100000"/>
              </a:lnSpc>
              <a:spcBef>
                <a:spcPts val="0"/>
              </a:spcBef>
              <a:spcAft>
                <a:spcPts val="0"/>
              </a:spcAft>
              <a:buClr>
                <a:srgbClr val="1F1F1F"/>
              </a:buClr>
              <a:buSzPts val="1500"/>
              <a:buChar char="●"/>
            </a:pPr>
            <a:r>
              <a:rPr i="1" lang="en" sz="1500">
                <a:solidFill>
                  <a:srgbClr val="1F1F1F"/>
                </a:solidFill>
                <a:highlight>
                  <a:srgbClr val="FFFFFF"/>
                </a:highlight>
              </a:rPr>
              <a:t>The best solution would be to…</a:t>
            </a:r>
            <a:endParaRPr i="1" sz="1500">
              <a:solidFill>
                <a:srgbClr val="1F1F1F"/>
              </a:solidFill>
              <a:highlight>
                <a:srgbClr val="FFFFFF"/>
              </a:highlight>
            </a:endParaRPr>
          </a:p>
          <a:p>
            <a:pPr indent="-323850" lvl="0" marL="457200" rtl="0" algn="l">
              <a:lnSpc>
                <a:spcPct val="100000"/>
              </a:lnSpc>
              <a:spcBef>
                <a:spcPts val="0"/>
              </a:spcBef>
              <a:spcAft>
                <a:spcPts val="0"/>
              </a:spcAft>
              <a:buClr>
                <a:srgbClr val="1F1F1F"/>
              </a:buClr>
              <a:buSzPts val="1500"/>
              <a:buChar char="●"/>
            </a:pPr>
            <a:r>
              <a:rPr i="1" lang="en" sz="1500">
                <a:solidFill>
                  <a:srgbClr val="1F1F1F"/>
                </a:solidFill>
                <a:highlight>
                  <a:srgbClr val="FFFFFF"/>
                </a:highlight>
              </a:rPr>
              <a:t>In order to improve …… it is necessary to..</a:t>
            </a:r>
            <a:endParaRPr i="1" sz="1500">
              <a:solidFill>
                <a:srgbClr val="1F1F1F"/>
              </a:solidFill>
              <a:highlight>
                <a:srgbClr val="FFFFFF"/>
              </a:highlight>
            </a:endParaRPr>
          </a:p>
          <a:p>
            <a:pPr indent="-323850" lvl="0" marL="457200" rtl="0" algn="l">
              <a:lnSpc>
                <a:spcPct val="100000"/>
              </a:lnSpc>
              <a:spcBef>
                <a:spcPts val="0"/>
              </a:spcBef>
              <a:spcAft>
                <a:spcPts val="0"/>
              </a:spcAft>
              <a:buClr>
                <a:srgbClr val="1F1F1F"/>
              </a:buClr>
              <a:buSzPts val="1500"/>
              <a:buChar char="●"/>
            </a:pPr>
            <a:r>
              <a:rPr i="1" lang="en" sz="1500">
                <a:solidFill>
                  <a:srgbClr val="1F1F1F"/>
                </a:solidFill>
                <a:highlight>
                  <a:srgbClr val="FFFFFF"/>
                </a:highlight>
              </a:rPr>
              <a:t>Life is a bowl of soup, and I’m a fork.</a:t>
            </a:r>
            <a:br>
              <a:rPr i="1" lang="en" sz="1500">
                <a:solidFill>
                  <a:srgbClr val="1F1F1F"/>
                </a:solidFill>
                <a:highlight>
                  <a:srgbClr val="FFFFFF"/>
                </a:highlight>
              </a:rPr>
            </a:br>
            <a:br>
              <a:rPr i="1" lang="en" sz="1500">
                <a:solidFill>
                  <a:srgbClr val="1F1F1F"/>
                </a:solidFill>
                <a:highlight>
                  <a:srgbClr val="FFFFFF"/>
                </a:highlight>
              </a:rPr>
            </a:br>
            <a:br>
              <a:rPr i="1" lang="en" sz="1500">
                <a:solidFill>
                  <a:srgbClr val="1F1F1F"/>
                </a:solidFill>
                <a:highlight>
                  <a:srgbClr val="FFFFFF"/>
                </a:highlight>
              </a:rPr>
            </a:br>
            <a:endParaRPr i="1" sz="1500">
              <a:solidFill>
                <a:srgbClr val="1F1F1F"/>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Woodstock </a:t>
            </a:r>
            <a:r>
              <a:rPr lang="en">
                <a:solidFill>
                  <a:schemeClr val="accent5"/>
                </a:solidFill>
              </a:rPr>
              <a:t>1969</a:t>
            </a:r>
            <a:endParaRPr>
              <a:solidFill>
                <a:schemeClr val="accent5"/>
              </a:solidFill>
            </a:endParaRPr>
          </a:p>
        </p:txBody>
      </p:sp>
      <p:pic>
        <p:nvPicPr>
          <p:cNvPr id="136" name="Google Shape;136;p21"/>
          <p:cNvPicPr preferRelativeResize="0"/>
          <p:nvPr/>
        </p:nvPicPr>
        <p:blipFill>
          <a:blip r:embed="rId3">
            <a:alphaModFix/>
          </a:blip>
          <a:stretch>
            <a:fillRect/>
          </a:stretch>
        </p:blipFill>
        <p:spPr>
          <a:xfrm>
            <a:off x="-2" y="2722750"/>
            <a:ext cx="3514725" cy="2420750"/>
          </a:xfrm>
          <a:prstGeom prst="rect">
            <a:avLst/>
          </a:prstGeom>
          <a:noFill/>
          <a:ln>
            <a:noFill/>
          </a:ln>
        </p:spPr>
      </p:pic>
      <p:pic>
        <p:nvPicPr>
          <p:cNvPr id="137" name="Google Shape;137;p21"/>
          <p:cNvPicPr preferRelativeResize="0"/>
          <p:nvPr/>
        </p:nvPicPr>
        <p:blipFill>
          <a:blip r:embed="rId4">
            <a:alphaModFix/>
          </a:blip>
          <a:stretch>
            <a:fillRect/>
          </a:stretch>
        </p:blipFill>
        <p:spPr>
          <a:xfrm>
            <a:off x="6124563" y="409563"/>
            <a:ext cx="3019425" cy="4733925"/>
          </a:xfrm>
          <a:prstGeom prst="rect">
            <a:avLst/>
          </a:prstGeom>
          <a:noFill/>
          <a:ln>
            <a:noFill/>
          </a:ln>
        </p:spPr>
      </p:pic>
      <p:pic>
        <p:nvPicPr>
          <p:cNvPr id="138" name="Google Shape;138;p21"/>
          <p:cNvPicPr preferRelativeResize="0"/>
          <p:nvPr/>
        </p:nvPicPr>
        <p:blipFill>
          <a:blip r:embed="rId5">
            <a:alphaModFix/>
          </a:blip>
          <a:stretch>
            <a:fillRect/>
          </a:stretch>
        </p:blipFill>
        <p:spPr>
          <a:xfrm>
            <a:off x="3514724" y="2216299"/>
            <a:ext cx="3916475" cy="2898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