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Imprima"/>
      <p:regular r:id="rId10"/>
    </p:embeddedFont>
    <p:embeddedFont>
      <p:font typeface="Aladin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ladin-regular.fntdata"/><Relationship Id="rId10" Type="http://schemas.openxmlformats.org/officeDocument/2006/relationships/font" Target="fonts/Imprima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c20166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c20166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c20166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c20166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c20166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c20166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4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972100"/>
            <a:ext cx="85206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1C23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rnenglishteens.britishcouncil.org/grammar/beginner-grammar/adverbs-frequenc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07625" y="6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Simple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562450"/>
            <a:ext cx="85206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A regular repeated action, often with an</a:t>
            </a:r>
            <a:r>
              <a:rPr b="1" lang="en"/>
              <a:t> adverb of frequency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</a:t>
            </a:r>
            <a:r>
              <a:rPr lang="en">
                <a:solidFill>
                  <a:srgbClr val="741B47"/>
                </a:solidFill>
              </a:rPr>
              <a:t>I </a:t>
            </a:r>
            <a:r>
              <a:rPr b="1" lang="en">
                <a:solidFill>
                  <a:srgbClr val="741B47"/>
                </a:solidFill>
              </a:rPr>
              <a:t>often</a:t>
            </a:r>
            <a:r>
              <a:rPr lang="en">
                <a:solidFill>
                  <a:srgbClr val="741B47"/>
                </a:solidFill>
              </a:rPr>
              <a:t> go to the swimming pool in the mornings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 permanent situation; facts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The sun rises in the east		I work for St George’s Academy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Spoken instructions and processes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Turn left and go straight on		Put your money in and press the button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With </a:t>
            </a:r>
            <a:r>
              <a:rPr b="1" lang="en"/>
              <a:t>stative verbs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I love you!</a:t>
            </a:r>
            <a:r>
              <a:rPr lang="en"/>
              <a:t>					</a:t>
            </a:r>
            <a:r>
              <a:rPr lang="en">
                <a:solidFill>
                  <a:srgbClr val="741B47"/>
                </a:solidFill>
              </a:rPr>
              <a:t>I can’t believe it!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741B47"/>
                </a:solidFill>
              </a:rPr>
              <a:t>	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324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Continuous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07625" y="3740725"/>
            <a:ext cx="8520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rima"/>
                <a:ea typeface="Imprima"/>
                <a:cs typeface="Imprima"/>
                <a:sym typeface="Imprima"/>
              </a:rPr>
              <a:t>1. An action happening at this exact time</a:t>
            </a:r>
            <a:endParaRPr sz="1800">
              <a:latin typeface="Imprima"/>
              <a:ea typeface="Imprima"/>
              <a:cs typeface="Imprima"/>
              <a:sym typeface="Impri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rima"/>
                <a:ea typeface="Imprima"/>
                <a:cs typeface="Imprima"/>
                <a:sym typeface="Imprima"/>
              </a:rPr>
              <a:t>		</a:t>
            </a:r>
            <a:r>
              <a:rPr lang="en" sz="1800">
                <a:solidFill>
                  <a:srgbClr val="741B47"/>
                </a:solidFill>
                <a:latin typeface="Imprima"/>
                <a:ea typeface="Imprima"/>
                <a:cs typeface="Imprima"/>
                <a:sym typeface="Imprima"/>
              </a:rPr>
              <a:t>I am teaching this English class		Yeray is listening</a:t>
            </a:r>
            <a:endParaRPr sz="1800">
              <a:solidFill>
                <a:srgbClr val="741B47"/>
              </a:solidFill>
              <a:latin typeface="Imprima"/>
              <a:ea typeface="Imprima"/>
              <a:cs typeface="Imprima"/>
              <a:sym typeface="Impri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2. A temporary situation happening around now</a:t>
            </a:r>
            <a:endParaRPr sz="1800">
              <a:solidFill>
                <a:schemeClr val="dk1"/>
              </a:solidFill>
              <a:latin typeface="Imprima"/>
              <a:ea typeface="Imprima"/>
              <a:cs typeface="Imprima"/>
              <a:sym typeface="Impri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Imprima"/>
                <a:ea typeface="Imprima"/>
                <a:cs typeface="Imprima"/>
                <a:sym typeface="Imprima"/>
              </a:rPr>
              <a:t>		I am learning Basque 				</a:t>
            </a:r>
            <a:endParaRPr sz="1800">
              <a:solidFill>
                <a:srgbClr val="741B47"/>
              </a:solidFill>
              <a:latin typeface="Imprima"/>
              <a:ea typeface="Imprima"/>
              <a:cs typeface="Imprima"/>
              <a:sym typeface="Impri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8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Adverbs of Frequency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675" y="660900"/>
            <a:ext cx="7427200" cy="4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93750" y="3605375"/>
            <a:ext cx="1747500" cy="3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mprima"/>
                <a:ea typeface="Imprima"/>
                <a:cs typeface="Imprima"/>
                <a:sym typeface="Imprima"/>
              </a:rPr>
              <a:t>HARDLY EVER</a:t>
            </a:r>
            <a:endParaRPr b="1" sz="1800">
              <a:latin typeface="Imprima"/>
              <a:ea typeface="Imprima"/>
              <a:cs typeface="Imprima"/>
              <a:sym typeface="Imprim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2375" y="2092000"/>
            <a:ext cx="1279800" cy="7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mprima"/>
                <a:ea typeface="Imprima"/>
                <a:cs typeface="Imprima"/>
                <a:sym typeface="Imprima"/>
              </a:rPr>
              <a:t>MOST OF THE TIME</a:t>
            </a:r>
            <a:endParaRPr b="1" sz="1800">
              <a:latin typeface="Imprima"/>
              <a:ea typeface="Imprima"/>
              <a:cs typeface="Imprima"/>
              <a:sym typeface="Impri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Adverbs of Frequency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97825" y="775200"/>
            <a:ext cx="85206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usually come: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after</a:t>
            </a:r>
            <a:r>
              <a:rPr lang="en"/>
              <a:t> the auxiliary verb:		</a:t>
            </a:r>
            <a:r>
              <a:rPr lang="en">
                <a:solidFill>
                  <a:srgbClr val="741B47"/>
                </a:solidFill>
              </a:rPr>
              <a:t>I have </a:t>
            </a:r>
            <a:r>
              <a:rPr b="1" lang="en">
                <a:solidFill>
                  <a:srgbClr val="741B47"/>
                </a:solidFill>
              </a:rPr>
              <a:t>always</a:t>
            </a:r>
            <a:r>
              <a:rPr lang="en">
                <a:solidFill>
                  <a:srgbClr val="741B47"/>
                </a:solidFill>
              </a:rPr>
              <a:t> liked chocolates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after </a:t>
            </a:r>
            <a:r>
              <a:rPr lang="en"/>
              <a:t>the verb ‘to be’: 			</a:t>
            </a:r>
            <a:r>
              <a:rPr lang="en">
                <a:solidFill>
                  <a:srgbClr val="741B47"/>
                </a:solidFill>
              </a:rPr>
              <a:t>He is </a:t>
            </a:r>
            <a:r>
              <a:rPr b="1" lang="en">
                <a:solidFill>
                  <a:srgbClr val="741B47"/>
                </a:solidFill>
              </a:rPr>
              <a:t>occasionally</a:t>
            </a:r>
            <a:r>
              <a:rPr lang="en">
                <a:solidFill>
                  <a:srgbClr val="741B47"/>
                </a:solidFill>
              </a:rPr>
              <a:t> late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before</a:t>
            </a:r>
            <a:r>
              <a:rPr lang="en"/>
              <a:t> all other verbs:			</a:t>
            </a:r>
            <a:r>
              <a:rPr lang="en">
                <a:solidFill>
                  <a:srgbClr val="741B47"/>
                </a:solidFill>
              </a:rPr>
              <a:t>I </a:t>
            </a:r>
            <a:r>
              <a:rPr b="1" lang="en">
                <a:solidFill>
                  <a:srgbClr val="741B47"/>
                </a:solidFill>
              </a:rPr>
              <a:t>never</a:t>
            </a:r>
            <a:r>
              <a:rPr lang="en">
                <a:solidFill>
                  <a:srgbClr val="741B47"/>
                </a:solidFill>
              </a:rPr>
              <a:t> ride a bike to school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Longer adverbial phrases </a:t>
            </a:r>
            <a:r>
              <a:rPr lang="en"/>
              <a:t>come </a:t>
            </a:r>
            <a:r>
              <a:rPr b="1" lang="en"/>
              <a:t>at the end</a:t>
            </a:r>
            <a:r>
              <a:rPr lang="en"/>
              <a:t> of the clause:  </a:t>
            </a:r>
            <a:r>
              <a:rPr lang="en">
                <a:solidFill>
                  <a:srgbClr val="741B47"/>
                </a:solidFill>
              </a:rPr>
              <a:t>I go to rugby </a:t>
            </a:r>
            <a:r>
              <a:rPr b="1" lang="en">
                <a:solidFill>
                  <a:srgbClr val="741B47"/>
                </a:solidFill>
              </a:rPr>
              <a:t>twice a week</a:t>
            </a:r>
            <a:endParaRPr b="1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Sometimes, often </a:t>
            </a:r>
            <a:r>
              <a:rPr lang="en"/>
              <a:t>and </a:t>
            </a:r>
            <a:r>
              <a:rPr b="1" lang="en"/>
              <a:t>occasionally </a:t>
            </a:r>
            <a:r>
              <a:rPr lang="en"/>
              <a:t>can come at the</a:t>
            </a:r>
            <a:r>
              <a:rPr b="1" lang="en"/>
              <a:t> beginning or end </a:t>
            </a:r>
            <a:r>
              <a:rPr lang="en"/>
              <a:t>of a clause in </a:t>
            </a:r>
            <a:r>
              <a:rPr b="1" lang="en"/>
              <a:t>spoken English:				</a:t>
            </a:r>
            <a:r>
              <a:rPr lang="en">
                <a:solidFill>
                  <a:srgbClr val="741B47"/>
                </a:solidFill>
              </a:rPr>
              <a:t>I go to the supermarket </a:t>
            </a:r>
            <a:r>
              <a:rPr b="1" lang="en">
                <a:solidFill>
                  <a:srgbClr val="741B47"/>
                </a:solidFill>
              </a:rPr>
              <a:t>often</a:t>
            </a:r>
            <a:endParaRPr b="1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72" name="Google Shape;72;p15">
            <a:hlinkClick r:id="rId3"/>
          </p:cNvPr>
          <p:cNvSpPr txBox="1"/>
          <p:nvPr/>
        </p:nvSpPr>
        <p:spPr>
          <a:xfrm>
            <a:off x="3113175" y="4011450"/>
            <a:ext cx="2658000" cy="511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din"/>
                <a:ea typeface="Aladin"/>
                <a:cs typeface="Aladin"/>
                <a:sym typeface="Aladin"/>
              </a:rPr>
              <a:t>Test yourselves!</a:t>
            </a:r>
            <a:endParaRPr sz="3000">
              <a:latin typeface="Aladin"/>
              <a:ea typeface="Aladin"/>
              <a:cs typeface="Aladin"/>
              <a:sym typeface="Alad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4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Stative verbs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72100"/>
            <a:ext cx="85206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Stative verbs: </a:t>
            </a:r>
            <a:r>
              <a:rPr lang="en"/>
              <a:t> for something you </a:t>
            </a:r>
            <a:r>
              <a:rPr b="1" lang="en"/>
              <a:t>feel </a:t>
            </a:r>
            <a:r>
              <a:rPr lang="en"/>
              <a:t>or </a:t>
            </a:r>
            <a:r>
              <a:rPr b="1" lang="en"/>
              <a:t>think</a:t>
            </a:r>
            <a:r>
              <a:rPr lang="en"/>
              <a:t>.  There is no physical action involved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Love, hate, like, feel, think, understand, believe, know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Usually</a:t>
            </a:r>
            <a:r>
              <a:rPr lang="en"/>
              <a:t> used in Present Simple tense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Active verbs:</a:t>
            </a:r>
            <a:r>
              <a:rPr lang="en"/>
              <a:t> for things that you </a:t>
            </a:r>
            <a:r>
              <a:rPr b="1" lang="en"/>
              <a:t>do.  </a:t>
            </a:r>
            <a:r>
              <a:rPr lang="en"/>
              <a:t>There </a:t>
            </a:r>
            <a:r>
              <a:rPr b="1" lang="en"/>
              <a:t>is </a:t>
            </a:r>
            <a:r>
              <a:rPr lang="en"/>
              <a:t>an action involved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741B47"/>
                </a:solidFill>
              </a:rPr>
              <a:t>Run, swim , live, explain, cook…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be used in both Present Simple and Continuous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