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hWKaTR1L64RnPALbycz7+FX2g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0c15a37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0c15a3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0c15a379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0c15a37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0c15a379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0c15a37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0c15a379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0c15a37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0c15a379f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0c15a379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0c15a379f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0c15a37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0c15a379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0c15a37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0c15a379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0c15a37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0c15a379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0c15a37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0c15a379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0c15a379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0c15a379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0c15a37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0c15a379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0c15a37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0c15a379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0c15a37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0c15a379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0c15a37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0c15a379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0c15a37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0c15a379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0c15a37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0c15a379f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0c15a37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objecte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text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vertical i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ol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çalera de la secció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cte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més títo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ingut amb l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tge amb l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0c15a379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Test</a:t>
            </a:r>
            <a:endParaRPr/>
          </a:p>
        </p:txBody>
      </p:sp>
      <p:sp>
        <p:nvSpPr>
          <p:cNvPr id="85" name="Google Shape;85;g230c15a379f_0_0"/>
          <p:cNvSpPr txBox="1"/>
          <p:nvPr>
            <p:ph idx="1" type="body"/>
          </p:nvPr>
        </p:nvSpPr>
        <p:spPr>
          <a:xfrm>
            <a:off x="838200" y="1825625"/>
            <a:ext cx="1079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 time tonight, …………………….. another episode of Ted Lasso.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 the lottery, ………………………. my job.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 in the 1400s, ………………………… an explorer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81643" y="1338942"/>
            <a:ext cx="12025992" cy="5412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1st Conditional – Possible future events.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I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What two words/expressions can I use to make it sound less likely that I’ll see Dave?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I </a:t>
            </a:r>
            <a:r>
              <a:rPr lang="en-GB">
                <a:solidFill>
                  <a:srgbClr val="FF0000"/>
                </a:solidFill>
              </a:rPr>
              <a:t>should</a:t>
            </a:r>
            <a:r>
              <a:rPr lang="en-GB"/>
              <a:t>/_____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81643" y="1338942"/>
            <a:ext cx="12025992" cy="5412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1st Conditional – Possible future events.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I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What two words/expressions can I use to make it sound less likely that I’ll see Dave?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I </a:t>
            </a:r>
            <a:r>
              <a:rPr lang="en-GB">
                <a:solidFill>
                  <a:srgbClr val="FF0000"/>
                </a:solidFill>
              </a:rPr>
              <a:t>should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happen to</a:t>
            </a:r>
            <a:r>
              <a:rPr lang="en-GB"/>
              <a:t>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want to make the conditional more formal, what word do I start with?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________ I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81643" y="1338942"/>
            <a:ext cx="12025992" cy="5412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1st Conditional – Possible future events.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I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What two words/expressions can I use to make it sound less likely that I’ll see Dave?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I </a:t>
            </a:r>
            <a:r>
              <a:rPr lang="en-GB">
                <a:solidFill>
                  <a:srgbClr val="FF0000"/>
                </a:solidFill>
              </a:rPr>
              <a:t>should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happen to</a:t>
            </a:r>
            <a:r>
              <a:rPr lang="en-GB"/>
              <a:t>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want to make the conditional more formal, what word do I start with?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GB">
                <a:solidFill>
                  <a:srgbClr val="FF0000"/>
                </a:solidFill>
              </a:rPr>
              <a:t>Should</a:t>
            </a:r>
            <a:r>
              <a:rPr lang="en-GB"/>
              <a:t> I see Dave at the party, I’ll invite him over for dinner next week.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Invert &amp; complete these conditionals with your partner: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have time when I get home, ….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have enough money this summer, ….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0c15a379f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First Conditional Structures</a:t>
            </a:r>
            <a:endParaRPr/>
          </a:p>
        </p:txBody>
      </p:sp>
      <p:sp>
        <p:nvSpPr>
          <p:cNvPr id="157" name="Google Shape;157;g230c15a379f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Alternatives to “if” in formal first conditional sentences: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Complete with the missing words: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P……..d/P……..g that</a:t>
            </a:r>
            <a:r>
              <a:rPr lang="en-GB"/>
              <a:t> you submit all the paperwork on time, </a:t>
            </a:r>
            <a:r>
              <a:rPr lang="en-GB">
                <a:solidFill>
                  <a:schemeClr val="accent2"/>
                </a:solidFill>
              </a:rPr>
              <a:t>you will be</a:t>
            </a:r>
            <a:r>
              <a:rPr lang="en-GB"/>
              <a:t> eligible to travel to the USA.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As/so ……. as </a:t>
            </a:r>
            <a:r>
              <a:rPr lang="en-GB"/>
              <a:t>you leave your credit card details, </a:t>
            </a:r>
            <a:r>
              <a:rPr lang="en-GB">
                <a:solidFill>
                  <a:schemeClr val="accent2"/>
                </a:solidFill>
              </a:rPr>
              <a:t>we will hold</a:t>
            </a:r>
            <a:r>
              <a:rPr lang="en-GB"/>
              <a:t> 4 tickets to the concert for you on the door.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chemeClr val="accent2"/>
                </a:solidFill>
              </a:rPr>
              <a:t>The furniture will be delivered</a:t>
            </a:r>
            <a:r>
              <a:rPr lang="en-GB"/>
              <a:t> on Friday morning, </a:t>
            </a:r>
            <a:r>
              <a:rPr lang="en-GB">
                <a:solidFill>
                  <a:srgbClr val="00B050"/>
                </a:solidFill>
              </a:rPr>
              <a:t>….. condition that</a:t>
            </a:r>
            <a:r>
              <a:rPr lang="en-GB"/>
              <a:t> payment is received in advance.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0c15a379f_0_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First Conditional Structures</a:t>
            </a:r>
            <a:endParaRPr/>
          </a:p>
        </p:txBody>
      </p:sp>
      <p:sp>
        <p:nvSpPr>
          <p:cNvPr id="163" name="Google Shape;163;g230c15a379f_0_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Alternatives to “if” in formal first conditional sentences: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Complete with the missing words: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Providing/provided that</a:t>
            </a:r>
            <a:r>
              <a:rPr lang="en-GB"/>
              <a:t> you submit all the paperwork on time, </a:t>
            </a:r>
            <a:r>
              <a:rPr lang="en-GB">
                <a:solidFill>
                  <a:schemeClr val="accent2"/>
                </a:solidFill>
              </a:rPr>
              <a:t>you will be</a:t>
            </a:r>
            <a:r>
              <a:rPr lang="en-GB"/>
              <a:t> eligible to travel to the USA.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As/so ……. as </a:t>
            </a:r>
            <a:r>
              <a:rPr lang="en-GB"/>
              <a:t>you leave your credit card details, </a:t>
            </a:r>
            <a:r>
              <a:rPr lang="en-GB">
                <a:solidFill>
                  <a:schemeClr val="accent2"/>
                </a:solidFill>
              </a:rPr>
              <a:t>we will hold</a:t>
            </a:r>
            <a:r>
              <a:rPr lang="en-GB"/>
              <a:t> 4 tickets to the concert for you on the door.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chemeClr val="accent2"/>
                </a:solidFill>
              </a:rPr>
              <a:t>The furniture will be delivered</a:t>
            </a:r>
            <a:r>
              <a:rPr lang="en-GB"/>
              <a:t> on Friday morning, </a:t>
            </a:r>
            <a:r>
              <a:rPr lang="en-GB">
                <a:solidFill>
                  <a:srgbClr val="00B050"/>
                </a:solidFill>
              </a:rPr>
              <a:t>….. condition that</a:t>
            </a:r>
            <a:r>
              <a:rPr lang="en-GB"/>
              <a:t> payment is received in advance.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0c15a379f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First Conditional Structures</a:t>
            </a:r>
            <a:endParaRPr/>
          </a:p>
        </p:txBody>
      </p:sp>
      <p:sp>
        <p:nvSpPr>
          <p:cNvPr id="169" name="Google Shape;169;g230c15a379f_0_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Alternatives to “if” in formal first conditional sentences: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Complete with the missing words: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Providing/provided that</a:t>
            </a:r>
            <a:r>
              <a:rPr lang="en-GB"/>
              <a:t> you submit all the paperwork on time, </a:t>
            </a:r>
            <a:r>
              <a:rPr lang="en-GB">
                <a:solidFill>
                  <a:schemeClr val="accent2"/>
                </a:solidFill>
              </a:rPr>
              <a:t>you will be</a:t>
            </a:r>
            <a:r>
              <a:rPr lang="en-GB"/>
              <a:t> eligible to travel to the USA.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As/so long as </a:t>
            </a:r>
            <a:r>
              <a:rPr lang="en-GB"/>
              <a:t>you leave your credit card details, </a:t>
            </a:r>
            <a:r>
              <a:rPr lang="en-GB">
                <a:solidFill>
                  <a:schemeClr val="accent2"/>
                </a:solidFill>
              </a:rPr>
              <a:t>we will hold</a:t>
            </a:r>
            <a:r>
              <a:rPr lang="en-GB"/>
              <a:t> 4 tickets to the concert for you on the door.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chemeClr val="accent2"/>
                </a:solidFill>
              </a:rPr>
              <a:t>The furniture will be delivered</a:t>
            </a:r>
            <a:r>
              <a:rPr lang="en-GB"/>
              <a:t> on Friday morning, </a:t>
            </a:r>
            <a:r>
              <a:rPr lang="en-GB">
                <a:solidFill>
                  <a:srgbClr val="00B050"/>
                </a:solidFill>
              </a:rPr>
              <a:t>….. condition that</a:t>
            </a:r>
            <a:r>
              <a:rPr lang="en-GB"/>
              <a:t> payment is received in advance.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0c15a379f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First Conditional Structures</a:t>
            </a:r>
            <a:endParaRPr/>
          </a:p>
        </p:txBody>
      </p:sp>
      <p:sp>
        <p:nvSpPr>
          <p:cNvPr id="175" name="Google Shape;175;g230c15a379f_0_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Alternatives to “if” in formal first conditional sentences: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Complete with the missing words: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Providing/provided that</a:t>
            </a:r>
            <a:r>
              <a:rPr lang="en-GB"/>
              <a:t> you submit all the paperwork on time, </a:t>
            </a:r>
            <a:r>
              <a:rPr lang="en-GB">
                <a:solidFill>
                  <a:schemeClr val="accent2"/>
                </a:solidFill>
              </a:rPr>
              <a:t>you will be</a:t>
            </a:r>
            <a:r>
              <a:rPr lang="en-GB"/>
              <a:t> eligible to travel to the USA.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As/so long as </a:t>
            </a:r>
            <a:r>
              <a:rPr lang="en-GB"/>
              <a:t>you leave your credit card details, </a:t>
            </a:r>
            <a:r>
              <a:rPr lang="en-GB">
                <a:solidFill>
                  <a:schemeClr val="accent2"/>
                </a:solidFill>
              </a:rPr>
              <a:t>we will hold</a:t>
            </a:r>
            <a:r>
              <a:rPr lang="en-GB"/>
              <a:t> 4 tickets to the concert for you on the door.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chemeClr val="accent2"/>
                </a:solidFill>
              </a:rPr>
              <a:t>The furniture will be delivered</a:t>
            </a:r>
            <a:r>
              <a:rPr lang="en-GB"/>
              <a:t> on Friday morning, </a:t>
            </a:r>
            <a:r>
              <a:rPr lang="en-GB">
                <a:solidFill>
                  <a:srgbClr val="00B050"/>
                </a:solidFill>
              </a:rPr>
              <a:t>on</a:t>
            </a:r>
            <a:r>
              <a:rPr lang="en-GB">
                <a:solidFill>
                  <a:srgbClr val="00B050"/>
                </a:solidFill>
              </a:rPr>
              <a:t> condition that</a:t>
            </a:r>
            <a:r>
              <a:rPr lang="en-GB"/>
              <a:t> payment is received in advance.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0c15a379f_0_70"/>
          <p:cNvSpPr txBox="1"/>
          <p:nvPr>
            <p:ph type="title"/>
          </p:nvPr>
        </p:nvSpPr>
        <p:spPr>
          <a:xfrm>
            <a:off x="838200" y="9566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Role-play: The Cleaning Rota</a:t>
            </a:r>
            <a:endParaRPr/>
          </a:p>
        </p:txBody>
      </p:sp>
      <p:sp>
        <p:nvSpPr>
          <p:cNvPr id="181" name="Google Shape;181;g230c15a379f_0_70"/>
          <p:cNvSpPr txBox="1"/>
          <p:nvPr>
            <p:ph idx="1" type="body"/>
          </p:nvPr>
        </p:nvSpPr>
        <p:spPr>
          <a:xfrm>
            <a:off x="838200" y="23372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Providing/provided that</a:t>
            </a:r>
            <a:r>
              <a:rPr lang="en-GB"/>
              <a:t> you submit all the paperwork on time, </a:t>
            </a:r>
            <a:r>
              <a:rPr lang="en-GB">
                <a:solidFill>
                  <a:schemeClr val="accent2"/>
                </a:solidFill>
              </a:rPr>
              <a:t>you will be</a:t>
            </a:r>
            <a:r>
              <a:rPr lang="en-GB"/>
              <a:t> eligible to travel to the USA.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rgbClr val="00B050"/>
                </a:solidFill>
              </a:rPr>
              <a:t>As/so long as </a:t>
            </a:r>
            <a:r>
              <a:rPr lang="en-GB"/>
              <a:t>you leave your credit card details, </a:t>
            </a:r>
            <a:r>
              <a:rPr lang="en-GB">
                <a:solidFill>
                  <a:schemeClr val="accent2"/>
                </a:solidFill>
              </a:rPr>
              <a:t>we will hold</a:t>
            </a:r>
            <a:r>
              <a:rPr lang="en-GB"/>
              <a:t> 4 tickets to the concert for you on the door.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chemeClr val="accent2"/>
                </a:solidFill>
              </a:rPr>
              <a:t>The furniture will be delivered</a:t>
            </a:r>
            <a:r>
              <a:rPr lang="en-GB"/>
              <a:t> on Friday morning, </a:t>
            </a:r>
            <a:r>
              <a:rPr lang="en-GB">
                <a:solidFill>
                  <a:srgbClr val="00B050"/>
                </a:solidFill>
              </a:rPr>
              <a:t>on condition that</a:t>
            </a:r>
            <a:r>
              <a:rPr lang="en-GB"/>
              <a:t> payment is received in advance.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These structures are often used in negotiations. Roleplay this scenario: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Your group members have recently moved in together. It’s time to draw up a cleaning rota. Make a list of all of the household chores, then use the expressions above to negotiate who is going to do what.</a:t>
            </a:r>
            <a:endParaRPr/>
          </a:p>
        </p:txBody>
      </p:sp>
      <p:pic>
        <p:nvPicPr>
          <p:cNvPr id="182" name="Google Shape;182;g230c15a379f_0_70"/>
          <p:cNvPicPr preferRelativeResize="0"/>
          <p:nvPr/>
        </p:nvPicPr>
        <p:blipFill rotWithShape="1">
          <a:blip r:embed="rId3">
            <a:alphaModFix/>
          </a:blip>
          <a:srcRect b="0" l="9125" r="10261" t="0"/>
          <a:stretch/>
        </p:blipFill>
        <p:spPr>
          <a:xfrm>
            <a:off x="10312650" y="80375"/>
            <a:ext cx="1790250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0c15a379f_0_4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Conditional - Hypothetical/Unreal Situations </a:t>
            </a:r>
            <a:endParaRPr/>
          </a:p>
        </p:txBody>
      </p:sp>
      <p:sp>
        <p:nvSpPr>
          <p:cNvPr id="188" name="Google Shape;188;g230c15a379f_0_4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261257" y="1387929"/>
            <a:ext cx="11593286" cy="516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</a:t>
            </a:r>
            <a:r>
              <a:rPr baseline="30000" lang="en-GB"/>
              <a:t>nd</a:t>
            </a:r>
            <a:r>
              <a:rPr lang="en-GB"/>
              <a:t> Conditional – Hypothetical/unreal situations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FF0000"/>
                </a:solidFill>
              </a:rPr>
              <a:t>lived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every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How can I change the conditional to make it more formal?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_____ _____ </a:t>
            </a:r>
            <a:r>
              <a:rPr lang="en-GB">
                <a:solidFill>
                  <a:srgbClr val="92D050"/>
                </a:solidFill>
              </a:rPr>
              <a:t>live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</a:t>
            </a:r>
            <a:r>
              <a:rPr lang="en-GB"/>
              <a:t>every</a:t>
            </a:r>
            <a:r>
              <a:rPr lang="en-GB"/>
              <a:t>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0c15a379f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Test</a:t>
            </a:r>
            <a:endParaRPr/>
          </a:p>
        </p:txBody>
      </p:sp>
      <p:sp>
        <p:nvSpPr>
          <p:cNvPr id="91" name="Google Shape;91;g230c15a379f_0_5"/>
          <p:cNvSpPr txBox="1"/>
          <p:nvPr>
            <p:ph idx="1" type="body"/>
          </p:nvPr>
        </p:nvSpPr>
        <p:spPr>
          <a:xfrm>
            <a:off x="838200" y="1825625"/>
            <a:ext cx="1079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Should I have</a:t>
            </a:r>
            <a:r>
              <a:rPr lang="en-GB"/>
              <a:t> time tonight, …………………….. another episode of Ted Lasso.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 the lottery, ………………………. my job.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 in the 1400s, ………………………… an explorer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261257" y="1387929"/>
            <a:ext cx="11593286" cy="516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</a:t>
            </a:r>
            <a:r>
              <a:rPr baseline="30000" lang="en-GB"/>
              <a:t>nd</a:t>
            </a:r>
            <a:r>
              <a:rPr lang="en-GB"/>
              <a:t> Conditional – Hypothetical/unreal situations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FF0000"/>
                </a:solidFill>
              </a:rPr>
              <a:t>lived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every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How can I change the conditional to make it more formal?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92D050"/>
                </a:solidFill>
              </a:rPr>
              <a:t>were to live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</a:t>
            </a:r>
            <a:r>
              <a:rPr lang="en-GB"/>
              <a:t>every</a:t>
            </a:r>
            <a:r>
              <a:rPr lang="en-GB"/>
              <a:t>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261257" y="1387929"/>
            <a:ext cx="11593286" cy="516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</a:t>
            </a:r>
            <a:r>
              <a:rPr baseline="30000" lang="en-GB"/>
              <a:t>nd</a:t>
            </a:r>
            <a:r>
              <a:rPr lang="en-GB"/>
              <a:t> Conditional – Hypothetical/unreal situations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FF0000"/>
                </a:solidFill>
              </a:rPr>
              <a:t>lived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every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How can I change the conditional to make it more formal?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92D050"/>
                </a:solidFill>
              </a:rPr>
              <a:t>were to live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</a:t>
            </a:r>
            <a:r>
              <a:rPr lang="en-GB"/>
              <a:t>every</a:t>
            </a:r>
            <a:r>
              <a:rPr lang="en-GB"/>
              <a:t>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want to make the conditional even more formal and fancy what do I do?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_______ I </a:t>
            </a:r>
            <a:r>
              <a:rPr lang="en-GB">
                <a:solidFill>
                  <a:srgbClr val="92D050"/>
                </a:solidFill>
              </a:rPr>
              <a:t>to live </a:t>
            </a:r>
            <a:r>
              <a:rPr lang="en-GB"/>
              <a:t>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</a:t>
            </a:r>
            <a:r>
              <a:rPr lang="en-GB"/>
              <a:t>every</a:t>
            </a:r>
            <a:r>
              <a:rPr lang="en-GB"/>
              <a:t>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261257" y="1387929"/>
            <a:ext cx="11593286" cy="516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</a:t>
            </a:r>
            <a:r>
              <a:rPr baseline="30000" lang="en-GB"/>
              <a:t>nd</a:t>
            </a:r>
            <a:r>
              <a:rPr lang="en-GB"/>
              <a:t> Conditional – Hypothetical/unreal situations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FF0000"/>
                </a:solidFill>
              </a:rPr>
              <a:t>lived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every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How can I change the conditional to make it more formal?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92D050"/>
                </a:solidFill>
              </a:rPr>
              <a:t>were to live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</a:t>
            </a:r>
            <a:r>
              <a:rPr lang="en-GB"/>
              <a:t>every</a:t>
            </a:r>
            <a:r>
              <a:rPr lang="en-GB"/>
              <a:t>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want to make the conditional even more formal and fancy what do I do?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b="1" lang="en-GB">
                <a:solidFill>
                  <a:srgbClr val="92D050"/>
                </a:solidFill>
              </a:rPr>
              <a:t>Were</a:t>
            </a:r>
            <a:r>
              <a:rPr lang="en-GB"/>
              <a:t> I </a:t>
            </a:r>
            <a:r>
              <a:rPr lang="en-GB">
                <a:solidFill>
                  <a:srgbClr val="92D050"/>
                </a:solidFill>
              </a:rPr>
              <a:t>to live </a:t>
            </a:r>
            <a:r>
              <a:rPr lang="en-GB"/>
              <a:t>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every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61257" y="1387929"/>
            <a:ext cx="11593286" cy="516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</a:t>
            </a:r>
            <a:r>
              <a:rPr baseline="30000" lang="en-GB"/>
              <a:t>nd</a:t>
            </a:r>
            <a:r>
              <a:rPr lang="en-GB"/>
              <a:t> Conditional – Hypothetical/unreal situations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FF0000"/>
                </a:solidFill>
              </a:rPr>
              <a:t>lived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every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How can I change the conditional to make it more formal?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92D050"/>
                </a:solidFill>
              </a:rPr>
              <a:t>were to live</a:t>
            </a:r>
            <a:r>
              <a:rPr lang="en-GB"/>
              <a:t> 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</a:t>
            </a:r>
            <a:r>
              <a:rPr lang="en-GB"/>
              <a:t>every</a:t>
            </a:r>
            <a:r>
              <a:rPr lang="en-GB"/>
              <a:t>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want to make the conditional even more formal and fancy what do I do?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b="1" lang="en-GB">
                <a:solidFill>
                  <a:srgbClr val="92D050"/>
                </a:solidFill>
              </a:rPr>
              <a:t>Were</a:t>
            </a:r>
            <a:r>
              <a:rPr lang="en-GB"/>
              <a:t> I </a:t>
            </a:r>
            <a:r>
              <a:rPr lang="en-GB">
                <a:solidFill>
                  <a:srgbClr val="92D050"/>
                </a:solidFill>
              </a:rPr>
              <a:t>to live </a:t>
            </a:r>
            <a:r>
              <a:rPr lang="en-GB"/>
              <a:t>in Australia, I </a:t>
            </a:r>
            <a:r>
              <a:rPr lang="en-GB">
                <a:solidFill>
                  <a:srgbClr val="FFC000"/>
                </a:solidFill>
              </a:rPr>
              <a:t>would go </a:t>
            </a:r>
            <a:r>
              <a:rPr lang="en-GB"/>
              <a:t>surfing </a:t>
            </a:r>
            <a:r>
              <a:rPr lang="en-GB"/>
              <a:t>every</a:t>
            </a:r>
            <a:r>
              <a:rPr lang="en-GB"/>
              <a:t> day.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Invert &amp; complete these hypothetical conditionals: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had a million euros,…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saw a ghost,…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0c15a379f_0_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Conditional Alternatives</a:t>
            </a:r>
            <a:endParaRPr/>
          </a:p>
        </p:txBody>
      </p:sp>
      <p:sp>
        <p:nvSpPr>
          <p:cNvPr id="224" name="Google Shape;224;g230c15a379f_0_7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We can use two words beginning with “s” to introduce hypothetical situations with question forms: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S…../S……..g</a:t>
            </a:r>
            <a:r>
              <a:rPr lang="en-GB"/>
              <a:t> you were on a desert </a:t>
            </a:r>
            <a:r>
              <a:rPr lang="en-GB"/>
              <a:t>island</a:t>
            </a:r>
            <a:r>
              <a:rPr lang="en-GB"/>
              <a:t>, </a:t>
            </a:r>
            <a:r>
              <a:rPr lang="en-GB">
                <a:solidFill>
                  <a:schemeClr val="accent2"/>
                </a:solidFill>
              </a:rPr>
              <a:t>how would you </a:t>
            </a:r>
            <a:r>
              <a:rPr lang="en-GB">
                <a:solidFill>
                  <a:schemeClr val="accent2"/>
                </a:solidFill>
              </a:rPr>
              <a:t>survive</a:t>
            </a:r>
            <a:r>
              <a:rPr lang="en-GB">
                <a:solidFill>
                  <a:schemeClr val="accent2"/>
                </a:solidFill>
              </a:rPr>
              <a:t>?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0c15a379f_0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Conditional Alternatives</a:t>
            </a:r>
            <a:endParaRPr/>
          </a:p>
        </p:txBody>
      </p:sp>
      <p:sp>
        <p:nvSpPr>
          <p:cNvPr id="230" name="Google Shape;230;g230c15a379f_0_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We can use two words beginning with “s” to introduce hypothetical situations with question forms: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Suppose/</a:t>
            </a:r>
            <a:r>
              <a:rPr lang="en-GB">
                <a:solidFill>
                  <a:srgbClr val="00B050"/>
                </a:solidFill>
              </a:rPr>
              <a:t>Supposing</a:t>
            </a:r>
            <a:r>
              <a:rPr lang="en-GB"/>
              <a:t> you were on a desert island, </a:t>
            </a:r>
            <a:r>
              <a:rPr lang="en-GB">
                <a:solidFill>
                  <a:schemeClr val="accent2"/>
                </a:solidFill>
              </a:rPr>
              <a:t>how would you survive?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Come up with 3 tricky hypothetical questions with suppose/supposing.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Answer your classmates’ questions using an inverted second conditional: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Were I ……….., I’d …………………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0c15a379f_0_4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 Conditional - </a:t>
            </a:r>
            <a:r>
              <a:rPr lang="en-GB"/>
              <a:t>Hypothetical</a:t>
            </a:r>
            <a:r>
              <a:rPr lang="en-GB"/>
              <a:t> Past Events</a:t>
            </a:r>
            <a:endParaRPr/>
          </a:p>
        </p:txBody>
      </p:sp>
      <p:sp>
        <p:nvSpPr>
          <p:cNvPr id="236" name="Google Shape;236;g230c15a379f_0_4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242" name="Google Shape;242;p10"/>
          <p:cNvSpPr txBox="1"/>
          <p:nvPr>
            <p:ph idx="1" type="body"/>
          </p:nvPr>
        </p:nvSpPr>
        <p:spPr>
          <a:xfrm>
            <a:off x="135171" y="1825624"/>
            <a:ext cx="11926957" cy="4964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3</a:t>
            </a:r>
            <a:r>
              <a:rPr baseline="30000" lang="en-GB"/>
              <a:t>rd</a:t>
            </a:r>
            <a:r>
              <a:rPr lang="en-GB"/>
              <a:t> Conditional – Hypothetical past situations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00B0F0"/>
                </a:solidFill>
              </a:rPr>
              <a:t>had known </a:t>
            </a:r>
            <a:r>
              <a:rPr lang="en-GB"/>
              <a:t>it was your birthday, I </a:t>
            </a:r>
            <a:r>
              <a:rPr lang="en-GB">
                <a:solidFill>
                  <a:srgbClr val="C00000"/>
                </a:solidFill>
              </a:rPr>
              <a:t>would have baked </a:t>
            </a:r>
            <a:r>
              <a:rPr lang="en-GB"/>
              <a:t>a cake.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00B0F0"/>
                </a:solidFill>
              </a:rPr>
              <a:t>hadn’t seen </a:t>
            </a:r>
            <a:r>
              <a:rPr lang="en-GB"/>
              <a:t>the warning sign, I </a:t>
            </a:r>
            <a:r>
              <a:rPr lang="en-GB">
                <a:solidFill>
                  <a:srgbClr val="C00000"/>
                </a:solidFill>
              </a:rPr>
              <a:t>would have crashed </a:t>
            </a:r>
            <a:r>
              <a:rPr lang="en-GB"/>
              <a:t>into the river.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How can we make these conditionals more formal and fancy?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____ I </a:t>
            </a:r>
            <a:r>
              <a:rPr lang="en-GB">
                <a:solidFill>
                  <a:srgbClr val="00B0F0"/>
                </a:solidFill>
              </a:rPr>
              <a:t>known</a:t>
            </a:r>
            <a:r>
              <a:rPr lang="en-GB"/>
              <a:t> it was your birthday, I </a:t>
            </a:r>
            <a:r>
              <a:rPr lang="en-GB">
                <a:solidFill>
                  <a:srgbClr val="C00000"/>
                </a:solidFill>
              </a:rPr>
              <a:t>would have baked </a:t>
            </a:r>
            <a:r>
              <a:rPr lang="en-GB"/>
              <a:t>a cake.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135171" y="1825624"/>
            <a:ext cx="11926957" cy="4964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3</a:t>
            </a:r>
            <a:r>
              <a:rPr baseline="30000" lang="en-GB"/>
              <a:t>rd</a:t>
            </a:r>
            <a:r>
              <a:rPr lang="en-GB"/>
              <a:t> Conditional – Hypothetical past situations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00B0F0"/>
                </a:solidFill>
              </a:rPr>
              <a:t>had known </a:t>
            </a:r>
            <a:r>
              <a:rPr lang="en-GB"/>
              <a:t>it was your birthday, I </a:t>
            </a:r>
            <a:r>
              <a:rPr lang="en-GB">
                <a:solidFill>
                  <a:srgbClr val="C00000"/>
                </a:solidFill>
              </a:rPr>
              <a:t>would have baked </a:t>
            </a:r>
            <a:r>
              <a:rPr lang="en-GB"/>
              <a:t>a cake.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00B0F0"/>
                </a:solidFill>
              </a:rPr>
              <a:t>hadn’t seen </a:t>
            </a:r>
            <a:r>
              <a:rPr lang="en-GB"/>
              <a:t>the warning sign, I </a:t>
            </a:r>
            <a:r>
              <a:rPr lang="en-GB">
                <a:solidFill>
                  <a:srgbClr val="C00000"/>
                </a:solidFill>
              </a:rPr>
              <a:t>would have crashed </a:t>
            </a:r>
            <a:r>
              <a:rPr lang="en-GB"/>
              <a:t>into the river.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How can we make these conditionals more formal and fancy?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b="1" lang="en-GB">
                <a:solidFill>
                  <a:srgbClr val="00B0F0"/>
                </a:solidFill>
              </a:rPr>
              <a:t>Had</a:t>
            </a:r>
            <a:r>
              <a:rPr lang="en-GB"/>
              <a:t> I </a:t>
            </a:r>
            <a:r>
              <a:rPr lang="en-GB">
                <a:solidFill>
                  <a:srgbClr val="00B0F0"/>
                </a:solidFill>
              </a:rPr>
              <a:t>known</a:t>
            </a:r>
            <a:r>
              <a:rPr lang="en-GB"/>
              <a:t> it was your birthday, I </a:t>
            </a:r>
            <a:r>
              <a:rPr lang="en-GB">
                <a:solidFill>
                  <a:srgbClr val="C00000"/>
                </a:solidFill>
              </a:rPr>
              <a:t>would have baked </a:t>
            </a:r>
            <a:r>
              <a:rPr lang="en-GB"/>
              <a:t>a cake.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Be careful with the negative: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______________ the warning sign, I </a:t>
            </a:r>
            <a:r>
              <a:rPr lang="en-GB">
                <a:solidFill>
                  <a:srgbClr val="C00000"/>
                </a:solidFill>
              </a:rPr>
              <a:t>would have crashed </a:t>
            </a:r>
            <a:r>
              <a:rPr lang="en-GB"/>
              <a:t>into the river.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254" name="Google Shape;254;p12"/>
          <p:cNvSpPr txBox="1"/>
          <p:nvPr>
            <p:ph idx="1" type="body"/>
          </p:nvPr>
        </p:nvSpPr>
        <p:spPr>
          <a:xfrm>
            <a:off x="135171" y="1439186"/>
            <a:ext cx="11926957" cy="535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3</a:t>
            </a:r>
            <a:r>
              <a:rPr baseline="30000" lang="en-GB"/>
              <a:t>rd</a:t>
            </a:r>
            <a:r>
              <a:rPr lang="en-GB"/>
              <a:t> Conditional – Hypothetical past situations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00B0F0"/>
                </a:solidFill>
              </a:rPr>
              <a:t>had known </a:t>
            </a:r>
            <a:r>
              <a:rPr lang="en-GB"/>
              <a:t>it was your birthday, I </a:t>
            </a:r>
            <a:r>
              <a:rPr lang="en-GB">
                <a:solidFill>
                  <a:srgbClr val="C00000"/>
                </a:solidFill>
              </a:rPr>
              <a:t>would have baked </a:t>
            </a:r>
            <a:r>
              <a:rPr lang="en-GB"/>
              <a:t>a cake.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If I </a:t>
            </a:r>
            <a:r>
              <a:rPr lang="en-GB">
                <a:solidFill>
                  <a:srgbClr val="00B0F0"/>
                </a:solidFill>
              </a:rPr>
              <a:t>hadn’t seen </a:t>
            </a:r>
            <a:r>
              <a:rPr lang="en-GB"/>
              <a:t>the warning sign, I </a:t>
            </a:r>
            <a:r>
              <a:rPr lang="en-GB">
                <a:solidFill>
                  <a:srgbClr val="C00000"/>
                </a:solidFill>
              </a:rPr>
              <a:t>would have crashed </a:t>
            </a:r>
            <a:r>
              <a:rPr lang="en-GB"/>
              <a:t>into the river.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How can we make these conditionals more formal and fancy?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b="1" lang="en-GB">
                <a:solidFill>
                  <a:srgbClr val="00B0F0"/>
                </a:solidFill>
              </a:rPr>
              <a:t>Had</a:t>
            </a:r>
            <a:r>
              <a:rPr lang="en-GB"/>
              <a:t> I </a:t>
            </a:r>
            <a:r>
              <a:rPr lang="en-GB">
                <a:solidFill>
                  <a:srgbClr val="00B0F0"/>
                </a:solidFill>
              </a:rPr>
              <a:t>known</a:t>
            </a:r>
            <a:r>
              <a:rPr lang="en-GB"/>
              <a:t> it was your birthday, I </a:t>
            </a:r>
            <a:r>
              <a:rPr lang="en-GB">
                <a:solidFill>
                  <a:srgbClr val="C00000"/>
                </a:solidFill>
              </a:rPr>
              <a:t>would have baked </a:t>
            </a:r>
            <a:r>
              <a:rPr lang="en-GB"/>
              <a:t>a cake.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Be careful with the negative: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>
                <a:solidFill>
                  <a:srgbClr val="00B0F0"/>
                </a:solidFill>
              </a:rPr>
              <a:t>Had </a:t>
            </a:r>
            <a:r>
              <a:rPr lang="en-GB"/>
              <a:t>I</a:t>
            </a:r>
            <a:r>
              <a:rPr lang="en-GB">
                <a:solidFill>
                  <a:srgbClr val="00B0F0"/>
                </a:solidFill>
              </a:rPr>
              <a:t> </a:t>
            </a:r>
            <a:r>
              <a:rPr b="1" lang="en-GB">
                <a:solidFill>
                  <a:srgbClr val="00B0F0"/>
                </a:solidFill>
              </a:rPr>
              <a:t>not </a:t>
            </a:r>
            <a:r>
              <a:rPr lang="en-GB">
                <a:solidFill>
                  <a:srgbClr val="00B0F0"/>
                </a:solidFill>
              </a:rPr>
              <a:t>seen</a:t>
            </a:r>
            <a:r>
              <a:rPr lang="en-GB"/>
              <a:t> the warning sign, I </a:t>
            </a:r>
            <a:r>
              <a:rPr lang="en-GB">
                <a:solidFill>
                  <a:srgbClr val="C00000"/>
                </a:solidFill>
              </a:rPr>
              <a:t>would have crashed </a:t>
            </a:r>
            <a:r>
              <a:rPr lang="en-GB"/>
              <a:t>into the river.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“not” must come after the subject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0c15a379f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Test</a:t>
            </a:r>
            <a:endParaRPr/>
          </a:p>
        </p:txBody>
      </p:sp>
      <p:sp>
        <p:nvSpPr>
          <p:cNvPr id="97" name="Google Shape;97;g230c15a379f_0_10"/>
          <p:cNvSpPr txBox="1"/>
          <p:nvPr>
            <p:ph idx="1" type="body"/>
          </p:nvPr>
        </p:nvSpPr>
        <p:spPr>
          <a:xfrm>
            <a:off x="838200" y="1825625"/>
            <a:ext cx="1079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Should I have</a:t>
            </a:r>
            <a:r>
              <a:rPr lang="en-GB"/>
              <a:t> time tonight, </a:t>
            </a:r>
            <a:r>
              <a:rPr lang="en-GB">
                <a:solidFill>
                  <a:schemeClr val="accent2"/>
                </a:solidFill>
              </a:rPr>
              <a:t>I’ll watch</a:t>
            </a:r>
            <a:r>
              <a:rPr lang="en-GB"/>
              <a:t> another episode of Ted Lasso.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 the lottery, ………………………. my job.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 in the 1400s, ………………………… an explorer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260" name="Google Shape;260;p13"/>
          <p:cNvSpPr txBox="1"/>
          <p:nvPr>
            <p:ph idx="1" type="body"/>
          </p:nvPr>
        </p:nvSpPr>
        <p:spPr>
          <a:xfrm>
            <a:off x="135171" y="1439186"/>
            <a:ext cx="11926957" cy="535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3</a:t>
            </a:r>
            <a:r>
              <a:rPr baseline="30000" lang="en-GB" sz="2590"/>
              <a:t>rd</a:t>
            </a:r>
            <a:r>
              <a:rPr lang="en-GB" sz="2590"/>
              <a:t> Conditional – Hypothetical past situations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If I </a:t>
            </a:r>
            <a:r>
              <a:rPr lang="en-GB" sz="2590">
                <a:solidFill>
                  <a:srgbClr val="00B0F0"/>
                </a:solidFill>
              </a:rPr>
              <a:t>had known </a:t>
            </a:r>
            <a:r>
              <a:rPr lang="en-GB" sz="2590"/>
              <a:t>it was your birthday, I </a:t>
            </a:r>
            <a:r>
              <a:rPr lang="en-GB" sz="2590">
                <a:solidFill>
                  <a:srgbClr val="C00000"/>
                </a:solidFill>
              </a:rPr>
              <a:t>would have baked </a:t>
            </a:r>
            <a:r>
              <a:rPr lang="en-GB" sz="2590"/>
              <a:t>a cake.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If I </a:t>
            </a:r>
            <a:r>
              <a:rPr lang="en-GB" sz="2590">
                <a:solidFill>
                  <a:srgbClr val="00B0F0"/>
                </a:solidFill>
              </a:rPr>
              <a:t>hadn’t seen </a:t>
            </a:r>
            <a:r>
              <a:rPr lang="en-GB" sz="2590"/>
              <a:t>the warning sign, I </a:t>
            </a:r>
            <a:r>
              <a:rPr lang="en-GB" sz="2590">
                <a:solidFill>
                  <a:srgbClr val="C00000"/>
                </a:solidFill>
              </a:rPr>
              <a:t>would have crashed </a:t>
            </a:r>
            <a:r>
              <a:rPr lang="en-GB" sz="2590"/>
              <a:t>into the river.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GB" sz="2590" u="sng"/>
              <a:t>Inversion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How can we make these conditionals more formal and fancy?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b="1" lang="en-GB" sz="2590">
                <a:solidFill>
                  <a:srgbClr val="00B0F0"/>
                </a:solidFill>
              </a:rPr>
              <a:t>Had</a:t>
            </a:r>
            <a:r>
              <a:rPr lang="en-GB" sz="2590"/>
              <a:t> I </a:t>
            </a:r>
            <a:r>
              <a:rPr lang="en-GB" sz="2590">
                <a:solidFill>
                  <a:srgbClr val="00B0F0"/>
                </a:solidFill>
              </a:rPr>
              <a:t>known</a:t>
            </a:r>
            <a:r>
              <a:rPr lang="en-GB" sz="2590"/>
              <a:t> it was your birthday, I </a:t>
            </a:r>
            <a:r>
              <a:rPr lang="en-GB" sz="2590">
                <a:solidFill>
                  <a:srgbClr val="C00000"/>
                </a:solidFill>
              </a:rPr>
              <a:t>would have baked </a:t>
            </a:r>
            <a:r>
              <a:rPr lang="en-GB" sz="2590"/>
              <a:t>a cake.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Be careful with the negative: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en-GB" sz="2590">
                <a:solidFill>
                  <a:srgbClr val="00B0F0"/>
                </a:solidFill>
              </a:rPr>
              <a:t>Had </a:t>
            </a:r>
            <a:r>
              <a:rPr lang="en-GB" sz="2590"/>
              <a:t>I</a:t>
            </a:r>
            <a:r>
              <a:rPr lang="en-GB" sz="2590">
                <a:solidFill>
                  <a:srgbClr val="00B0F0"/>
                </a:solidFill>
              </a:rPr>
              <a:t> </a:t>
            </a:r>
            <a:r>
              <a:rPr b="1" lang="en-GB" sz="2590">
                <a:solidFill>
                  <a:srgbClr val="00B0F0"/>
                </a:solidFill>
              </a:rPr>
              <a:t>not </a:t>
            </a:r>
            <a:r>
              <a:rPr lang="en-GB" sz="2590">
                <a:solidFill>
                  <a:srgbClr val="00B0F0"/>
                </a:solidFill>
              </a:rPr>
              <a:t>seen</a:t>
            </a:r>
            <a:r>
              <a:rPr lang="en-GB" sz="2590"/>
              <a:t> the warning sign, I </a:t>
            </a:r>
            <a:r>
              <a:rPr lang="en-GB" sz="2590">
                <a:solidFill>
                  <a:srgbClr val="C00000"/>
                </a:solidFill>
              </a:rPr>
              <a:t>would have crashed </a:t>
            </a:r>
            <a:r>
              <a:rPr lang="en-GB" sz="2590"/>
              <a:t>into the river.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“not” must come after the subject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Invert &amp; complete these sentences so that they are true for you: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If I </a:t>
            </a:r>
            <a:r>
              <a:rPr lang="en-GB" sz="2590">
                <a:solidFill>
                  <a:srgbClr val="00B0F0"/>
                </a:solidFill>
              </a:rPr>
              <a:t>hadn’t studied </a:t>
            </a:r>
            <a:r>
              <a:rPr lang="en-GB" sz="2590"/>
              <a:t>(subject you study), I….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If I </a:t>
            </a:r>
            <a:r>
              <a:rPr lang="en-GB" sz="2590">
                <a:solidFill>
                  <a:srgbClr val="00B0F0"/>
                </a:solidFill>
              </a:rPr>
              <a:t>had known </a:t>
            </a:r>
            <a:r>
              <a:rPr lang="en-GB" sz="2590"/>
              <a:t>what was going to happen in 2020, …</a:t>
            </a:r>
            <a:endParaRPr sz="259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Things we can be thankful for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</a:t>
            </a:r>
            <a:r>
              <a:rPr baseline="30000" lang="en-GB"/>
              <a:t>nd</a:t>
            </a:r>
            <a:r>
              <a:rPr lang="en-GB"/>
              <a:t> Conditional – Present hypothetical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If it weren’t for </a:t>
            </a:r>
            <a:r>
              <a:rPr lang="en-GB"/>
              <a:t>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Can you replace “</a:t>
            </a:r>
            <a:r>
              <a:rPr lang="en-GB">
                <a:solidFill>
                  <a:srgbClr val="00B050"/>
                </a:solidFill>
              </a:rPr>
              <a:t>if it weren’t for</a:t>
            </a:r>
            <a:r>
              <a:rPr lang="en-GB"/>
              <a:t>” with 1 word?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_______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272" name="Google Shape;272;p15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Things we can be thankful for in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</a:t>
            </a:r>
            <a:r>
              <a:rPr baseline="30000" lang="en-GB"/>
              <a:t>nd</a:t>
            </a:r>
            <a:r>
              <a:rPr lang="en-GB"/>
              <a:t> Conditional – Present hypothetical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If it weren’t for </a:t>
            </a:r>
            <a:r>
              <a:rPr lang="en-GB"/>
              <a:t>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Can you replace “</a:t>
            </a:r>
            <a:r>
              <a:rPr lang="en-GB">
                <a:solidFill>
                  <a:srgbClr val="00B050"/>
                </a:solidFill>
              </a:rPr>
              <a:t>if it weren’t for</a:t>
            </a:r>
            <a:r>
              <a:rPr lang="en-GB"/>
              <a:t>” with 1 word?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Without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Can you invert the conditional about my cats?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_____________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278" name="Google Shape;278;p16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Things we can be thankful for in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GB"/>
              <a:t>2</a:t>
            </a:r>
            <a:r>
              <a:rPr baseline="30000" i="1" lang="en-GB"/>
              <a:t>nd</a:t>
            </a:r>
            <a:r>
              <a:rPr i="1" lang="en-GB"/>
              <a:t> Conditional – Present hypothetical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If it weren’t for </a:t>
            </a:r>
            <a:r>
              <a:rPr lang="en-GB"/>
              <a:t>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Can you replace “</a:t>
            </a:r>
            <a:r>
              <a:rPr lang="en-GB">
                <a:solidFill>
                  <a:srgbClr val="00B050"/>
                </a:solidFill>
              </a:rPr>
              <a:t>if it weren’t for</a:t>
            </a:r>
            <a:r>
              <a:rPr lang="en-GB"/>
              <a:t>” with 1 word?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Without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Can you invert the conditional about my cats?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Were it not for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Things we can be thankful for in 2020.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GB"/>
              <a:t>2</a:t>
            </a:r>
            <a:r>
              <a:rPr baseline="30000" i="1" lang="en-GB"/>
              <a:t>nd</a:t>
            </a:r>
            <a:r>
              <a:rPr i="1" lang="en-GB"/>
              <a:t> Conditional – Present hypothetical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If it weren’t for </a:t>
            </a:r>
            <a:r>
              <a:rPr lang="en-GB"/>
              <a:t>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Can you replace “</a:t>
            </a:r>
            <a:r>
              <a:rPr lang="en-GB">
                <a:solidFill>
                  <a:srgbClr val="00B050"/>
                </a:solidFill>
              </a:rPr>
              <a:t>if it weren’t for</a:t>
            </a:r>
            <a:r>
              <a:rPr lang="en-GB"/>
              <a:t>” with 1 word?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Without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Inversion: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Can you invert the conditional about my cats?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Were it not for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GB"/>
              <a:t>3</a:t>
            </a:r>
            <a:r>
              <a:rPr baseline="30000" i="1" lang="en-GB"/>
              <a:t>rd</a:t>
            </a:r>
            <a:r>
              <a:rPr i="1" lang="en-GB"/>
              <a:t> Conditional – Past Hypothetical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If it hadn’t been for </a:t>
            </a:r>
            <a:r>
              <a:rPr lang="en-GB"/>
              <a:t>my wife’s support, I </a:t>
            </a:r>
            <a:r>
              <a:rPr lang="en-GB">
                <a:solidFill>
                  <a:srgbClr val="C00000"/>
                </a:solidFill>
              </a:rPr>
              <a:t>would have lost </a:t>
            </a:r>
            <a:r>
              <a:rPr lang="en-GB"/>
              <a:t>my mind during lockdown.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290" name="Google Shape;290;p18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GB" sz="2590" u="sng"/>
              <a:t>Things we can be thankful for in 2020.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i="1" lang="en-GB" sz="2590"/>
              <a:t>2</a:t>
            </a:r>
            <a:r>
              <a:rPr baseline="30000" i="1" lang="en-GB" sz="2590"/>
              <a:t>nd</a:t>
            </a:r>
            <a:r>
              <a:rPr i="1" lang="en-GB" sz="2590"/>
              <a:t> Conditional – Present hypothetical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If it weren’t for </a:t>
            </a:r>
            <a:r>
              <a:rPr lang="en-GB" sz="2590"/>
              <a:t>my two cats, I </a:t>
            </a:r>
            <a:r>
              <a:rPr lang="en-GB" sz="2590">
                <a:solidFill>
                  <a:srgbClr val="00B0F0"/>
                </a:solidFill>
              </a:rPr>
              <a:t>would go </a:t>
            </a:r>
            <a:r>
              <a:rPr lang="en-GB" sz="2590"/>
              <a:t>crazy.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Can you replace “</a:t>
            </a:r>
            <a:r>
              <a:rPr lang="en-GB" sz="2590">
                <a:solidFill>
                  <a:srgbClr val="00B050"/>
                </a:solidFill>
              </a:rPr>
              <a:t>if it weren’t for</a:t>
            </a:r>
            <a:r>
              <a:rPr lang="en-GB" sz="2590"/>
              <a:t>” with 1 word?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Without</a:t>
            </a:r>
            <a:r>
              <a:rPr lang="en-GB" sz="2590"/>
              <a:t> my two cats, I </a:t>
            </a:r>
            <a:r>
              <a:rPr lang="en-GB" sz="2590">
                <a:solidFill>
                  <a:srgbClr val="00B0F0"/>
                </a:solidFill>
              </a:rPr>
              <a:t>would go </a:t>
            </a:r>
            <a:r>
              <a:rPr lang="en-GB" sz="2590"/>
              <a:t>crazy.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GB" sz="2590" u="sng"/>
              <a:t>Inversion: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Can you invert the conditional about my cats?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Were it not for</a:t>
            </a:r>
            <a:r>
              <a:rPr lang="en-GB" sz="2590"/>
              <a:t> my two cats, I </a:t>
            </a:r>
            <a:r>
              <a:rPr lang="en-GB" sz="2590">
                <a:solidFill>
                  <a:srgbClr val="00B0F0"/>
                </a:solidFill>
              </a:rPr>
              <a:t>would go </a:t>
            </a:r>
            <a:r>
              <a:rPr lang="en-GB" sz="2590"/>
              <a:t>crazy.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i="1" lang="en-GB" sz="2590"/>
              <a:t>3</a:t>
            </a:r>
            <a:r>
              <a:rPr baseline="30000" i="1" lang="en-GB" sz="2590"/>
              <a:t>rd</a:t>
            </a:r>
            <a:r>
              <a:rPr i="1" lang="en-GB" sz="2590"/>
              <a:t> Conditional – Past Hypothetical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If it hadn’t been for </a:t>
            </a:r>
            <a:r>
              <a:rPr lang="en-GB" sz="2590"/>
              <a:t>my wife’s support, I </a:t>
            </a:r>
            <a:r>
              <a:rPr lang="en-GB" sz="2590">
                <a:solidFill>
                  <a:srgbClr val="C00000"/>
                </a:solidFill>
              </a:rPr>
              <a:t>would have lost </a:t>
            </a:r>
            <a:r>
              <a:rPr lang="en-GB" sz="2590"/>
              <a:t>my mind during lockdown.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GB" sz="2590" u="sng"/>
              <a:t>Inversion: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Can you invert the conditional about my wife?</a:t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_______________ my wife’s support, I </a:t>
            </a:r>
            <a:r>
              <a:rPr lang="en-GB" sz="2590">
                <a:solidFill>
                  <a:srgbClr val="C00000"/>
                </a:solidFill>
              </a:rPr>
              <a:t>would have lost </a:t>
            </a:r>
            <a:r>
              <a:rPr lang="en-GB" sz="2590"/>
              <a:t>my mind during lockdown.</a:t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296" name="Google Shape;296;p19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GB" sz="2590" u="sng"/>
              <a:t>Things we can be thankful for in 2020.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i="1" lang="en-GB" sz="2590"/>
              <a:t>2</a:t>
            </a:r>
            <a:r>
              <a:rPr baseline="30000" i="1" lang="en-GB" sz="2590"/>
              <a:t>nd</a:t>
            </a:r>
            <a:r>
              <a:rPr i="1" lang="en-GB" sz="2590"/>
              <a:t> Conditional – Present hypothetical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If it weren’t for </a:t>
            </a:r>
            <a:r>
              <a:rPr lang="en-GB" sz="2590"/>
              <a:t>my two cats, I </a:t>
            </a:r>
            <a:r>
              <a:rPr lang="en-GB" sz="2590">
                <a:solidFill>
                  <a:srgbClr val="00B0F0"/>
                </a:solidFill>
              </a:rPr>
              <a:t>would go </a:t>
            </a:r>
            <a:r>
              <a:rPr lang="en-GB" sz="2590"/>
              <a:t>crazy.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Can you replace “</a:t>
            </a:r>
            <a:r>
              <a:rPr lang="en-GB" sz="2590">
                <a:solidFill>
                  <a:srgbClr val="00B050"/>
                </a:solidFill>
              </a:rPr>
              <a:t>if it weren’t for</a:t>
            </a:r>
            <a:r>
              <a:rPr lang="en-GB" sz="2590"/>
              <a:t>” with 1 word?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Without</a:t>
            </a:r>
            <a:r>
              <a:rPr lang="en-GB" sz="2590"/>
              <a:t> my two cats, I </a:t>
            </a:r>
            <a:r>
              <a:rPr lang="en-GB" sz="2590">
                <a:solidFill>
                  <a:srgbClr val="00B0F0"/>
                </a:solidFill>
              </a:rPr>
              <a:t>would go </a:t>
            </a:r>
            <a:r>
              <a:rPr lang="en-GB" sz="2590"/>
              <a:t>crazy.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GB" sz="2590" u="sng"/>
              <a:t>Inversion: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Can you invert the conditional about my cats?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Were it not for</a:t>
            </a:r>
            <a:r>
              <a:rPr lang="en-GB" sz="2590"/>
              <a:t> my two cats, I </a:t>
            </a:r>
            <a:r>
              <a:rPr lang="en-GB" sz="2590">
                <a:solidFill>
                  <a:srgbClr val="00B0F0"/>
                </a:solidFill>
              </a:rPr>
              <a:t>would go </a:t>
            </a:r>
            <a:r>
              <a:rPr lang="en-GB" sz="2590"/>
              <a:t>crazy.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i="1" lang="en-GB" sz="2590"/>
              <a:t>3</a:t>
            </a:r>
            <a:r>
              <a:rPr baseline="30000" i="1" lang="en-GB" sz="2590"/>
              <a:t>rd</a:t>
            </a:r>
            <a:r>
              <a:rPr i="1" lang="en-GB" sz="2590"/>
              <a:t> Conditional – Past Hypothetical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If it hadn’t been for </a:t>
            </a:r>
            <a:r>
              <a:rPr lang="en-GB" sz="2590"/>
              <a:t>my wife’s support, I </a:t>
            </a:r>
            <a:r>
              <a:rPr lang="en-GB" sz="2590">
                <a:solidFill>
                  <a:srgbClr val="C00000"/>
                </a:solidFill>
              </a:rPr>
              <a:t>would have lost </a:t>
            </a:r>
            <a:r>
              <a:rPr lang="en-GB" sz="2590"/>
              <a:t>my mind during lockdown.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GB" sz="2590" u="sng"/>
              <a:t>Inversion: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Can you invert the conditional about my wife?</a:t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Had it not been for </a:t>
            </a:r>
            <a:r>
              <a:rPr lang="en-GB" sz="2590"/>
              <a:t>my wife’s support, I </a:t>
            </a:r>
            <a:r>
              <a:rPr lang="en-GB" sz="2590">
                <a:solidFill>
                  <a:srgbClr val="C00000"/>
                </a:solidFill>
              </a:rPr>
              <a:t>would have lost </a:t>
            </a:r>
            <a:r>
              <a:rPr lang="en-GB" sz="2590"/>
              <a:t>my mind during lockdown.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302" name="Google Shape;302;p20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Things we can be thankful for in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Were it not for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Had it not been for </a:t>
            </a:r>
            <a:r>
              <a:rPr lang="en-GB"/>
              <a:t>my wife’s support, I </a:t>
            </a:r>
            <a:r>
              <a:rPr lang="en-GB">
                <a:solidFill>
                  <a:srgbClr val="C00000"/>
                </a:solidFill>
              </a:rPr>
              <a:t>would have lost </a:t>
            </a:r>
            <a:r>
              <a:rPr lang="en-GB"/>
              <a:t>my mind during lockdown.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GB"/>
              <a:t>Another way to express the same thing: (what’s the missing word?)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_____ for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_____for </a:t>
            </a:r>
            <a:r>
              <a:rPr lang="en-GB"/>
              <a:t>my wife’s support, I </a:t>
            </a:r>
            <a:r>
              <a:rPr lang="en-GB">
                <a:solidFill>
                  <a:srgbClr val="C00000"/>
                </a:solidFill>
              </a:rPr>
              <a:t>would have lost </a:t>
            </a:r>
            <a:r>
              <a:rPr lang="en-GB"/>
              <a:t>my mind during lockdown.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Things we can be thankful for in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Were it not for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Had it not been for </a:t>
            </a:r>
            <a:r>
              <a:rPr lang="en-GB"/>
              <a:t>my wife’s support, I </a:t>
            </a:r>
            <a:r>
              <a:rPr lang="en-GB">
                <a:solidFill>
                  <a:srgbClr val="C00000"/>
                </a:solidFill>
              </a:rPr>
              <a:t>would have lost </a:t>
            </a:r>
            <a:r>
              <a:rPr lang="en-GB"/>
              <a:t>my mind during lockdown.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GB"/>
              <a:t>Another way to express the same thing: (what’s the missing word?)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But for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But for </a:t>
            </a:r>
            <a:r>
              <a:rPr lang="en-GB"/>
              <a:t>my wife’s support, I </a:t>
            </a:r>
            <a:r>
              <a:rPr lang="en-GB">
                <a:solidFill>
                  <a:srgbClr val="C00000"/>
                </a:solidFill>
              </a:rPr>
              <a:t>would have lost </a:t>
            </a:r>
            <a:r>
              <a:rPr lang="en-GB"/>
              <a:t>my mind during lockdown.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– Noun Phrases</a:t>
            </a:r>
            <a:endParaRPr/>
          </a:p>
        </p:txBody>
      </p:sp>
      <p:sp>
        <p:nvSpPr>
          <p:cNvPr id="314" name="Google Shape;314;p22"/>
          <p:cNvSpPr txBox="1"/>
          <p:nvPr>
            <p:ph idx="1" type="body"/>
          </p:nvPr>
        </p:nvSpPr>
        <p:spPr>
          <a:xfrm>
            <a:off x="119270" y="1431234"/>
            <a:ext cx="11863346" cy="527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Things we can be thankful for in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Were it not for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Had it not been for </a:t>
            </a:r>
            <a:r>
              <a:rPr lang="en-GB"/>
              <a:t>my wife’s support, I </a:t>
            </a:r>
            <a:r>
              <a:rPr lang="en-GB">
                <a:solidFill>
                  <a:srgbClr val="C00000"/>
                </a:solidFill>
              </a:rPr>
              <a:t>would have lost </a:t>
            </a:r>
            <a:r>
              <a:rPr lang="en-GB"/>
              <a:t>my mind during lockdown.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We can express the same thing using only 2 words: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But for</a:t>
            </a:r>
            <a:r>
              <a:rPr lang="en-GB"/>
              <a:t> my two cats, I </a:t>
            </a:r>
            <a:r>
              <a:rPr lang="en-GB">
                <a:solidFill>
                  <a:srgbClr val="00B0F0"/>
                </a:solidFill>
              </a:rPr>
              <a:t>would go </a:t>
            </a:r>
            <a:r>
              <a:rPr lang="en-GB"/>
              <a:t>crazy.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GB">
                <a:solidFill>
                  <a:srgbClr val="00B050"/>
                </a:solidFill>
              </a:rPr>
              <a:t>But for </a:t>
            </a:r>
            <a:r>
              <a:rPr lang="en-GB"/>
              <a:t>my wife’s support, I </a:t>
            </a:r>
            <a:r>
              <a:rPr lang="en-GB">
                <a:solidFill>
                  <a:srgbClr val="C00000"/>
                </a:solidFill>
              </a:rPr>
              <a:t>would have lost </a:t>
            </a:r>
            <a:r>
              <a:rPr lang="en-GB"/>
              <a:t>my mind during lockdown.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Use the structures to express how thankful you are for: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Things that are helping you now.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Things that helped you get through the pandemic.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0c15a379f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Test</a:t>
            </a:r>
            <a:endParaRPr/>
          </a:p>
        </p:txBody>
      </p:sp>
      <p:sp>
        <p:nvSpPr>
          <p:cNvPr id="103" name="Google Shape;103;g230c15a379f_0_20"/>
          <p:cNvSpPr txBox="1"/>
          <p:nvPr>
            <p:ph idx="1" type="body"/>
          </p:nvPr>
        </p:nvSpPr>
        <p:spPr>
          <a:xfrm>
            <a:off x="838200" y="1825625"/>
            <a:ext cx="1079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Should I have</a:t>
            </a:r>
            <a:r>
              <a:rPr lang="en-GB"/>
              <a:t> time tonight, </a:t>
            </a:r>
            <a:r>
              <a:rPr lang="en-GB">
                <a:solidFill>
                  <a:schemeClr val="accent2"/>
                </a:solidFill>
              </a:rPr>
              <a:t>I’ll watch</a:t>
            </a:r>
            <a:r>
              <a:rPr lang="en-GB"/>
              <a:t> another episode of Ted Lasso.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Were I to win</a:t>
            </a:r>
            <a:r>
              <a:rPr lang="en-GB"/>
              <a:t> the lottery, ………………………. my job.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 in the 1400s, ………………………… an explorer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in Writing Tasks</a:t>
            </a:r>
            <a:endParaRPr/>
          </a:p>
        </p:txBody>
      </p:sp>
      <p:sp>
        <p:nvSpPr>
          <p:cNvPr id="320" name="Google Shape;320;p23"/>
          <p:cNvSpPr txBox="1"/>
          <p:nvPr>
            <p:ph idx="1" type="body"/>
          </p:nvPr>
        </p:nvSpPr>
        <p:spPr>
          <a:xfrm>
            <a:off x="143123" y="1478943"/>
            <a:ext cx="11879249" cy="516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i="1" lang="en-GB" sz="2590" u="sng"/>
              <a:t>Conclusions of a report: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None/>
            </a:pPr>
            <a:r>
              <a:rPr lang="en-GB" sz="2590">
                <a:solidFill>
                  <a:srgbClr val="FF0000"/>
                </a:solidFill>
              </a:rPr>
              <a:t>Should</a:t>
            </a:r>
            <a:r>
              <a:rPr lang="en-GB" sz="2590"/>
              <a:t> the suggestions outlined in this report be carried out, I have no doubt that the event </a:t>
            </a:r>
            <a:r>
              <a:rPr lang="en-GB" sz="2590">
                <a:solidFill>
                  <a:srgbClr val="0070C0"/>
                </a:solidFill>
              </a:rPr>
              <a:t>will be </a:t>
            </a:r>
            <a:r>
              <a:rPr lang="en-GB" sz="2590"/>
              <a:t>a resounding success.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i="1" lang="en-GB" sz="2590" u="sng"/>
              <a:t>Making recommendations: reports, letters etc.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2590"/>
              <a:buNone/>
            </a:pPr>
            <a:r>
              <a:rPr lang="en-GB" sz="2590">
                <a:solidFill>
                  <a:srgbClr val="92D050"/>
                </a:solidFill>
              </a:rPr>
              <a:t>Were</a:t>
            </a:r>
            <a:r>
              <a:rPr lang="en-GB" sz="2590"/>
              <a:t> the government </a:t>
            </a:r>
            <a:r>
              <a:rPr lang="en-GB" sz="2590">
                <a:solidFill>
                  <a:srgbClr val="92D050"/>
                </a:solidFill>
              </a:rPr>
              <a:t>to invest </a:t>
            </a:r>
            <a:r>
              <a:rPr lang="en-GB" sz="2590"/>
              <a:t>in improved parking facilities, traffic congestion </a:t>
            </a:r>
            <a:r>
              <a:rPr lang="en-GB" sz="2590">
                <a:solidFill>
                  <a:srgbClr val="0070C0"/>
                </a:solidFill>
              </a:rPr>
              <a:t>would be </a:t>
            </a:r>
            <a:r>
              <a:rPr lang="en-GB" sz="2590"/>
              <a:t>greatly reduced.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i="1" lang="en-GB" sz="2590" u="sng"/>
              <a:t>Summing up: reviews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2590"/>
              <a:buNone/>
            </a:pPr>
            <a:r>
              <a:rPr lang="en-GB" sz="2590">
                <a:solidFill>
                  <a:srgbClr val="92D050"/>
                </a:solidFill>
              </a:rPr>
              <a:t>Were </a:t>
            </a:r>
            <a:r>
              <a:rPr lang="en-GB" sz="2590"/>
              <a:t>I </a:t>
            </a:r>
            <a:r>
              <a:rPr lang="en-GB" sz="2590">
                <a:solidFill>
                  <a:srgbClr val="92D050"/>
                </a:solidFill>
              </a:rPr>
              <a:t>to sum up </a:t>
            </a:r>
            <a:r>
              <a:rPr lang="en-GB" sz="2590"/>
              <a:t>this restaurant in one word, it </a:t>
            </a:r>
            <a:r>
              <a:rPr lang="en-GB" sz="2590">
                <a:solidFill>
                  <a:srgbClr val="0070C0"/>
                </a:solidFill>
              </a:rPr>
              <a:t>would be </a:t>
            </a:r>
            <a:r>
              <a:rPr lang="en-GB" sz="2590"/>
              <a:t>exquisite.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i="1" lang="en-GB" sz="2590" u="sng"/>
              <a:t>Adding spice: reviews and articles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Had it not been for </a:t>
            </a:r>
            <a:r>
              <a:rPr lang="en-GB" sz="2590"/>
              <a:t>our tour guide’s enthusiasm, we </a:t>
            </a:r>
            <a:r>
              <a:rPr lang="en-GB" sz="2590">
                <a:solidFill>
                  <a:srgbClr val="C00000"/>
                </a:solidFill>
              </a:rPr>
              <a:t>might have grown </a:t>
            </a:r>
            <a:r>
              <a:rPr lang="en-GB" sz="2590"/>
              <a:t>bored.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But for </a:t>
            </a:r>
            <a:r>
              <a:rPr lang="en-GB" sz="2590"/>
              <a:t>the GPS on my phone, we </a:t>
            </a:r>
            <a:r>
              <a:rPr lang="en-GB" sz="2590">
                <a:solidFill>
                  <a:srgbClr val="C00000"/>
                </a:solidFill>
              </a:rPr>
              <a:t>would have been </a:t>
            </a:r>
            <a:r>
              <a:rPr lang="en-GB" sz="2590"/>
              <a:t>hopelessly lost.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None/>
            </a:pPr>
            <a:r>
              <a:rPr lang="en-GB" sz="2590">
                <a:solidFill>
                  <a:srgbClr val="00B050"/>
                </a:solidFill>
              </a:rPr>
              <a:t>Had it not been for </a:t>
            </a:r>
            <a:r>
              <a:rPr lang="en-GB" sz="2590"/>
              <a:t>the mouth-watering desserts on offer, I </a:t>
            </a:r>
            <a:r>
              <a:rPr lang="en-GB" sz="2590">
                <a:solidFill>
                  <a:srgbClr val="C00000"/>
                </a:solidFill>
              </a:rPr>
              <a:t>would have been </a:t>
            </a:r>
            <a:r>
              <a:rPr lang="en-GB" sz="2590"/>
              <a:t>bitterly disappointed by the quality of the meal.</a:t>
            </a:r>
            <a:endParaRPr sz="259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0c15a379f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Test</a:t>
            </a:r>
            <a:endParaRPr/>
          </a:p>
        </p:txBody>
      </p:sp>
      <p:sp>
        <p:nvSpPr>
          <p:cNvPr id="109" name="Google Shape;109;g230c15a379f_0_15"/>
          <p:cNvSpPr txBox="1"/>
          <p:nvPr>
            <p:ph idx="1" type="body"/>
          </p:nvPr>
        </p:nvSpPr>
        <p:spPr>
          <a:xfrm>
            <a:off x="838200" y="1825625"/>
            <a:ext cx="1079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Should I have</a:t>
            </a:r>
            <a:r>
              <a:rPr lang="en-GB"/>
              <a:t> time tonight, </a:t>
            </a:r>
            <a:r>
              <a:rPr lang="en-GB">
                <a:solidFill>
                  <a:schemeClr val="accent2"/>
                </a:solidFill>
              </a:rPr>
              <a:t>I’ll watch</a:t>
            </a:r>
            <a:r>
              <a:rPr lang="en-GB"/>
              <a:t> another episode of Ted Lasso.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Were I to win</a:t>
            </a:r>
            <a:r>
              <a:rPr lang="en-GB"/>
              <a:t> the lottery, </a:t>
            </a:r>
            <a:r>
              <a:rPr lang="en-GB">
                <a:solidFill>
                  <a:schemeClr val="accent2"/>
                </a:solidFill>
              </a:rPr>
              <a:t>I’d quit</a:t>
            </a:r>
            <a:r>
              <a:rPr lang="en-GB"/>
              <a:t> my job.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…………………….</a:t>
            </a:r>
            <a:r>
              <a:rPr lang="en-GB"/>
              <a:t> in the 1400s, ………………………… an explorer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0c15a379f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Test</a:t>
            </a:r>
            <a:endParaRPr/>
          </a:p>
        </p:txBody>
      </p:sp>
      <p:sp>
        <p:nvSpPr>
          <p:cNvPr id="115" name="Google Shape;115;g230c15a379f_0_25"/>
          <p:cNvSpPr txBox="1"/>
          <p:nvPr>
            <p:ph idx="1" type="body"/>
          </p:nvPr>
        </p:nvSpPr>
        <p:spPr>
          <a:xfrm>
            <a:off x="838200" y="1825625"/>
            <a:ext cx="1079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Should I have</a:t>
            </a:r>
            <a:r>
              <a:rPr lang="en-GB"/>
              <a:t> time tonight, </a:t>
            </a:r>
            <a:r>
              <a:rPr lang="en-GB">
                <a:solidFill>
                  <a:schemeClr val="accent2"/>
                </a:solidFill>
              </a:rPr>
              <a:t>I’ll watch</a:t>
            </a:r>
            <a:r>
              <a:rPr lang="en-GB"/>
              <a:t> another episode of Ted Lasso.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Were I to win</a:t>
            </a:r>
            <a:r>
              <a:rPr lang="en-GB"/>
              <a:t> the lottery, </a:t>
            </a:r>
            <a:r>
              <a:rPr lang="en-GB">
                <a:solidFill>
                  <a:schemeClr val="accent2"/>
                </a:solidFill>
              </a:rPr>
              <a:t>I’d quit</a:t>
            </a:r>
            <a:r>
              <a:rPr lang="en-GB"/>
              <a:t> my job.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Had I been born</a:t>
            </a:r>
            <a:r>
              <a:rPr lang="en-GB"/>
              <a:t> in the 1400s, ………………………… an explorer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0c15a379f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Test</a:t>
            </a:r>
            <a:endParaRPr/>
          </a:p>
        </p:txBody>
      </p:sp>
      <p:sp>
        <p:nvSpPr>
          <p:cNvPr id="121" name="Google Shape;121;g230c15a379f_0_30"/>
          <p:cNvSpPr txBox="1"/>
          <p:nvPr>
            <p:ph idx="1" type="body"/>
          </p:nvPr>
        </p:nvSpPr>
        <p:spPr>
          <a:xfrm>
            <a:off x="838200" y="1825625"/>
            <a:ext cx="1079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Should I have</a:t>
            </a:r>
            <a:r>
              <a:rPr lang="en-GB"/>
              <a:t> time tonight, </a:t>
            </a:r>
            <a:r>
              <a:rPr lang="en-GB">
                <a:solidFill>
                  <a:schemeClr val="accent2"/>
                </a:solidFill>
              </a:rPr>
              <a:t>I’ll watch</a:t>
            </a:r>
            <a:r>
              <a:rPr lang="en-GB"/>
              <a:t> another episode of Ted Lasso.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Were I to win</a:t>
            </a:r>
            <a:r>
              <a:rPr lang="en-GB"/>
              <a:t> the lottery, </a:t>
            </a:r>
            <a:r>
              <a:rPr lang="en-GB">
                <a:solidFill>
                  <a:schemeClr val="accent2"/>
                </a:solidFill>
              </a:rPr>
              <a:t>I’d quit</a:t>
            </a:r>
            <a:r>
              <a:rPr lang="en-GB"/>
              <a:t> my job.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50"/>
                </a:solidFill>
              </a:rPr>
              <a:t>Had I been born</a:t>
            </a:r>
            <a:r>
              <a:rPr lang="en-GB"/>
              <a:t> in the 1400s, </a:t>
            </a:r>
            <a:r>
              <a:rPr lang="en-GB">
                <a:solidFill>
                  <a:schemeClr val="accent2"/>
                </a:solidFill>
              </a:rPr>
              <a:t>I would have been</a:t>
            </a:r>
            <a:r>
              <a:rPr lang="en-GB"/>
              <a:t> an explorer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0c15a379f_0_3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Conditional - Possible Future Events</a:t>
            </a:r>
            <a:endParaRPr/>
          </a:p>
        </p:txBody>
      </p:sp>
      <p:sp>
        <p:nvSpPr>
          <p:cNvPr id="127" name="Google Shape;127;g230c15a379f_0_3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Advanced Conditionals - Revision</a:t>
            </a:r>
            <a:endParaRPr/>
          </a:p>
        </p:txBody>
      </p:sp>
      <p:sp>
        <p:nvSpPr>
          <p:cNvPr id="133" name="Google Shape;133;p1"/>
          <p:cNvSpPr txBox="1"/>
          <p:nvPr>
            <p:ph idx="1" type="body"/>
          </p:nvPr>
        </p:nvSpPr>
        <p:spPr>
          <a:xfrm>
            <a:off x="81643" y="1338942"/>
            <a:ext cx="12025992" cy="5412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1st Conditional – Possible future events.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I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What two words/expressions can I use to make it sound less likely that I’ll see Dave?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I _____/_____ </a:t>
            </a:r>
            <a:r>
              <a:rPr lang="en-GB">
                <a:solidFill>
                  <a:srgbClr val="92D050"/>
                </a:solidFill>
              </a:rPr>
              <a:t>see</a:t>
            </a:r>
            <a:r>
              <a:rPr lang="en-GB"/>
              <a:t> Dave at the party, I’</a:t>
            </a:r>
            <a:r>
              <a:rPr lang="en-GB">
                <a:solidFill>
                  <a:srgbClr val="0070C0"/>
                </a:solidFill>
              </a:rPr>
              <a:t>ll invite </a:t>
            </a:r>
            <a:r>
              <a:rPr lang="en-GB"/>
              <a:t>him over for dinner next week.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l'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2020-12-14T17:51:30Z</dcterms:created>
  <dc:creator>PROFESSOR</dc:creator>
</cp:coreProperties>
</file>