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88883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88883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88883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888883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88883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88883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888883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888883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888883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888883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888883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888883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8888833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8888833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8888833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8888833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88883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88883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888833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88883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888883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888883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88883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88883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8888833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8888833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888883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888883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888883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888883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8888833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8888833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888883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888883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8888833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8888833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888883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888883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888883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888883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Adverb Fun!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69450" y="2750000"/>
            <a:ext cx="70533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Write the number and “C” if the adverb is in the correct place and “W” if the adverb is in the wrong place. 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5. She always packs her backpack at 8 o’clock.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6AA84F"/>
                </a:solidFill>
              </a:rPr>
              <a:t>5. She </a:t>
            </a:r>
            <a:r>
              <a:rPr lang="en" sz="4800" u="sng">
                <a:solidFill>
                  <a:srgbClr val="6AA84F"/>
                </a:solidFill>
              </a:rPr>
              <a:t>always packs</a:t>
            </a:r>
            <a:r>
              <a:rPr lang="en" sz="4800">
                <a:solidFill>
                  <a:srgbClr val="6AA84F"/>
                </a:solidFill>
              </a:rPr>
              <a:t> her backpack at 8 o’clock. *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6. They never eat dinner before it is dark outside.</a:t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6AA84F"/>
                </a:solidFill>
              </a:rPr>
              <a:t>6. They </a:t>
            </a:r>
            <a:r>
              <a:rPr lang="en" sz="4800" u="sng">
                <a:solidFill>
                  <a:srgbClr val="6AA84F"/>
                </a:solidFill>
              </a:rPr>
              <a:t>never eat</a:t>
            </a:r>
            <a:r>
              <a:rPr lang="en" sz="4800">
                <a:solidFill>
                  <a:srgbClr val="6AA84F"/>
                </a:solidFill>
              </a:rPr>
              <a:t> dinner before it is dark outside.*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7. He spends always his afternoons at the library.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96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7. He </a:t>
            </a:r>
            <a:r>
              <a:rPr lang="en" sz="4800" u="sng">
                <a:solidFill>
                  <a:srgbClr val="FF0000"/>
                </a:solidFill>
              </a:rPr>
              <a:t>spends always</a:t>
            </a:r>
            <a:r>
              <a:rPr lang="en" sz="4800">
                <a:solidFill>
                  <a:srgbClr val="FF0000"/>
                </a:solidFill>
              </a:rPr>
              <a:t> his afternoons at the library. X</a:t>
            </a:r>
            <a:endParaRPr sz="4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AA84F"/>
                </a:solidFill>
              </a:rPr>
              <a:t>He </a:t>
            </a:r>
            <a:r>
              <a:rPr lang="en" sz="4800" u="sng">
                <a:solidFill>
                  <a:srgbClr val="6AA84F"/>
                </a:solidFill>
              </a:rPr>
              <a:t>always spends</a:t>
            </a:r>
            <a:r>
              <a:rPr lang="en" sz="4800">
                <a:solidFill>
                  <a:srgbClr val="6AA84F"/>
                </a:solidFill>
              </a:rPr>
              <a:t> his afternoons at the library. </a:t>
            </a:r>
            <a:endParaRPr sz="4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8. She likes never to cook.</a:t>
            </a:r>
            <a:endParaRPr sz="4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</a:rPr>
              <a:t>8. She </a:t>
            </a:r>
            <a:r>
              <a:rPr lang="en" sz="4800" u="sng">
                <a:solidFill>
                  <a:srgbClr val="FF0000"/>
                </a:solidFill>
              </a:rPr>
              <a:t>likes never</a:t>
            </a:r>
            <a:r>
              <a:rPr lang="en" sz="4800">
                <a:solidFill>
                  <a:srgbClr val="FF0000"/>
                </a:solidFill>
              </a:rPr>
              <a:t> to cook. X</a:t>
            </a:r>
            <a:endParaRPr sz="4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6AA84F"/>
                </a:solidFill>
              </a:rPr>
              <a:t>She </a:t>
            </a:r>
            <a:r>
              <a:rPr lang="en" sz="4800" u="sng">
                <a:solidFill>
                  <a:srgbClr val="6AA84F"/>
                </a:solidFill>
              </a:rPr>
              <a:t>never likes</a:t>
            </a:r>
            <a:r>
              <a:rPr lang="en" sz="4800">
                <a:solidFill>
                  <a:srgbClr val="6AA84F"/>
                </a:solidFill>
              </a:rPr>
              <a:t> to cook. *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9. He usually plays football on Saturdays. 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6AA84F"/>
                </a:solidFill>
              </a:rPr>
              <a:t>9. He </a:t>
            </a:r>
            <a:r>
              <a:rPr lang="en" sz="4800" u="sng">
                <a:solidFill>
                  <a:srgbClr val="6AA84F"/>
                </a:solidFill>
              </a:rPr>
              <a:t>usually plays</a:t>
            </a:r>
            <a:r>
              <a:rPr lang="en" sz="4800">
                <a:solidFill>
                  <a:srgbClr val="6AA84F"/>
                </a:solidFill>
              </a:rPr>
              <a:t> football on Saturdays. * 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" sz="4800"/>
              <a:t>I go always to the park after school. </a:t>
            </a:r>
            <a:endParaRPr sz="4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10. He rarely watches T.V. during the week.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6AA84F"/>
                </a:solidFill>
              </a:rPr>
              <a:t>10. He </a:t>
            </a:r>
            <a:r>
              <a:rPr lang="en" sz="4800" u="sng">
                <a:solidFill>
                  <a:srgbClr val="6AA84F"/>
                </a:solidFill>
              </a:rPr>
              <a:t>rarely watches</a:t>
            </a:r>
            <a:r>
              <a:rPr lang="en" sz="4800">
                <a:solidFill>
                  <a:srgbClr val="6AA84F"/>
                </a:solidFill>
              </a:rPr>
              <a:t> T.V. during the week.*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863550"/>
            <a:ext cx="85206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AutoNum type="arabicPeriod"/>
            </a:pPr>
            <a:r>
              <a:rPr lang="en" sz="4800">
                <a:solidFill>
                  <a:srgbClr val="FF0000"/>
                </a:solidFill>
              </a:rPr>
              <a:t>I </a:t>
            </a:r>
            <a:r>
              <a:rPr lang="en" sz="4800" u="sng">
                <a:solidFill>
                  <a:srgbClr val="FF0000"/>
                </a:solidFill>
              </a:rPr>
              <a:t>go always </a:t>
            </a:r>
            <a:r>
              <a:rPr lang="en" sz="4800">
                <a:solidFill>
                  <a:srgbClr val="FF0000"/>
                </a:solidFill>
              </a:rPr>
              <a:t>to the park after school. X</a:t>
            </a:r>
            <a:endParaRPr sz="4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6AA84F"/>
                </a:solidFill>
              </a:rPr>
              <a:t>I </a:t>
            </a:r>
            <a:r>
              <a:rPr lang="en" sz="4800" u="sng">
                <a:solidFill>
                  <a:srgbClr val="6AA84F"/>
                </a:solidFill>
              </a:rPr>
              <a:t>always go </a:t>
            </a:r>
            <a:r>
              <a:rPr lang="en" sz="4800">
                <a:solidFill>
                  <a:srgbClr val="6AA84F"/>
                </a:solidFill>
              </a:rPr>
              <a:t>to the park after school. *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2. She usually eats breakfast in the morning.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6AA84F"/>
                </a:solidFill>
              </a:rPr>
              <a:t>2. She usually eats breakfast in the morning. *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3. Adam is seldom/rarely awake at 6 o’clock in the morning.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rgbClr val="6AA84F"/>
                </a:solidFill>
              </a:rPr>
              <a:t>3. Adam is seldom/rarely awake at 6 o’clock in the morning.*</a:t>
            </a:r>
            <a:endParaRPr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4. Her parents never are on time!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863550"/>
            <a:ext cx="8520600" cy="3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4. </a:t>
            </a:r>
            <a:r>
              <a:rPr lang="en" sz="4800">
                <a:solidFill>
                  <a:srgbClr val="FF0000"/>
                </a:solidFill>
              </a:rPr>
              <a:t>Her parents </a:t>
            </a:r>
            <a:r>
              <a:rPr lang="en" sz="4800" u="sng">
                <a:solidFill>
                  <a:srgbClr val="FF0000"/>
                </a:solidFill>
              </a:rPr>
              <a:t>never are</a:t>
            </a:r>
            <a:r>
              <a:rPr lang="en" sz="4800">
                <a:solidFill>
                  <a:srgbClr val="FF0000"/>
                </a:solidFill>
              </a:rPr>
              <a:t> on time! X</a:t>
            </a:r>
            <a:endParaRPr sz="4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 </a:t>
            </a:r>
            <a:r>
              <a:rPr lang="en" sz="4800">
                <a:solidFill>
                  <a:srgbClr val="6AA84F"/>
                </a:solidFill>
              </a:rPr>
              <a:t>Her parents </a:t>
            </a:r>
            <a:r>
              <a:rPr lang="en" sz="4800" u="sng">
                <a:solidFill>
                  <a:srgbClr val="6AA84F"/>
                </a:solidFill>
              </a:rPr>
              <a:t>are never</a:t>
            </a:r>
            <a:r>
              <a:rPr lang="en" sz="4800">
                <a:solidFill>
                  <a:srgbClr val="6AA84F"/>
                </a:solidFill>
              </a:rPr>
              <a:t> on time! *</a:t>
            </a:r>
            <a:endParaRPr b="1" sz="4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