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692000" cx="7560000"/>
  <p:notesSz cx="6858000" cy="9144000"/>
  <p:embeddedFontLst>
    <p:embeddedFont>
      <p:font typeface="Architects Daughter"/>
      <p:regular r:id="rId9"/>
    </p:embeddedFont>
    <p:embeddedFont>
      <p:font typeface="Shrikhand"/>
      <p:regular r:id="rId10"/>
    </p:embeddedFont>
    <p:embeddedFont>
      <p:font typeface="Archivo Black"/>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368">
          <p15:clr>
            <a:srgbClr val="A4A3A4"/>
          </p15:clr>
        </p15:guide>
        <p15:guide id="2" pos="238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368" orient="horz"/>
        <p:guide pos="238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ArchivoBlack-regular.fntdata"/><Relationship Id="rId10" Type="http://schemas.openxmlformats.org/officeDocument/2006/relationships/font" Target="fonts/Shrikhand-regular.fntdata"/><Relationship Id="rId9" Type="http://schemas.openxmlformats.org/officeDocument/2006/relationships/font" Target="fonts/ArchitectsDaughter-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11998fce17_0_48: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11998fce17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1998fce17_0_0:notes"/>
          <p:cNvSpPr/>
          <p:nvPr>
            <p:ph idx="2" type="sldImg"/>
          </p:nvPr>
        </p:nvSpPr>
        <p:spPr>
          <a:xfrm>
            <a:off x="2217050" y="685800"/>
            <a:ext cx="24246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11998fce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57712" y="1547778"/>
            <a:ext cx="7044600" cy="426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57705" y="5891409"/>
            <a:ext cx="7044600" cy="1647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57705" y="2299346"/>
            <a:ext cx="7044600" cy="4081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57705" y="6552657"/>
            <a:ext cx="7044600" cy="2703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57705" y="4471058"/>
            <a:ext cx="7044600" cy="1749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57705" y="2395696"/>
            <a:ext cx="7044600" cy="7101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57705"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995291" y="2395696"/>
            <a:ext cx="3306900" cy="7101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57705" y="925091"/>
            <a:ext cx="7044600" cy="11904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57705" y="1154948"/>
            <a:ext cx="2321700" cy="1570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57705" y="2888617"/>
            <a:ext cx="2321700" cy="6609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05325" y="935745"/>
            <a:ext cx="5264700" cy="8503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9508" y="2563450"/>
            <a:ext cx="3344400" cy="3081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9508" y="5826865"/>
            <a:ext cx="3344400" cy="2567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083839" y="1505164"/>
            <a:ext cx="3172200" cy="76812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57705" y="8794266"/>
            <a:ext cx="4959600" cy="12579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7004788" y="9693616"/>
            <a:ext cx="453600" cy="8181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7705" y="925091"/>
            <a:ext cx="7044600" cy="1190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57705" y="2395696"/>
            <a:ext cx="7044600" cy="7101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7004788" y="9693616"/>
            <a:ext cx="453600" cy="8181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408050" y="2688275"/>
            <a:ext cx="2975899" cy="2233975"/>
          </a:xfrm>
          <a:prstGeom prst="rect">
            <a:avLst/>
          </a:prstGeom>
          <a:noFill/>
          <a:ln>
            <a:noFill/>
          </a:ln>
        </p:spPr>
      </p:pic>
      <p:pic>
        <p:nvPicPr>
          <p:cNvPr id="55" name="Google Shape;55;p13"/>
          <p:cNvPicPr preferRelativeResize="0"/>
          <p:nvPr/>
        </p:nvPicPr>
        <p:blipFill>
          <a:blip r:embed="rId4">
            <a:alphaModFix/>
          </a:blip>
          <a:stretch>
            <a:fillRect/>
          </a:stretch>
        </p:blipFill>
        <p:spPr>
          <a:xfrm>
            <a:off x="5332050" y="152400"/>
            <a:ext cx="2051899" cy="1366825"/>
          </a:xfrm>
          <a:prstGeom prst="rect">
            <a:avLst/>
          </a:prstGeom>
          <a:noFill/>
          <a:ln>
            <a:noFill/>
          </a:ln>
        </p:spPr>
      </p:pic>
      <p:sp>
        <p:nvSpPr>
          <p:cNvPr id="56" name="Google Shape;56;p13"/>
          <p:cNvSpPr txBox="1"/>
          <p:nvPr/>
        </p:nvSpPr>
        <p:spPr>
          <a:xfrm>
            <a:off x="153900" y="1366825"/>
            <a:ext cx="7230000" cy="12006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SzPts val="1100"/>
              <a:buChar char="-"/>
            </a:pPr>
            <a:r>
              <a:rPr lang="en" sz="1100"/>
              <a:t>TARGET READER - What is the register? </a:t>
            </a:r>
            <a:endParaRPr sz="1100"/>
          </a:p>
          <a:p>
            <a:pPr indent="-298450" lvl="0" marL="457200" rtl="0" algn="just">
              <a:spcBef>
                <a:spcPts val="0"/>
              </a:spcBef>
              <a:spcAft>
                <a:spcPts val="0"/>
              </a:spcAft>
              <a:buSzPts val="1100"/>
              <a:buChar char="-"/>
            </a:pPr>
            <a:r>
              <a:rPr lang="en" sz="1100"/>
              <a:t>FORMAT - What is the traditional way to answer that type of writing? </a:t>
            </a:r>
            <a:endParaRPr sz="1100"/>
          </a:p>
          <a:p>
            <a:pPr indent="-298450" lvl="0" marL="457200" rtl="0" algn="just">
              <a:spcBef>
                <a:spcPts val="0"/>
              </a:spcBef>
              <a:spcAft>
                <a:spcPts val="0"/>
              </a:spcAft>
              <a:buSzPts val="1100"/>
              <a:buChar char="-"/>
            </a:pPr>
            <a:r>
              <a:rPr lang="en" sz="1100"/>
              <a:t>TITLE - Do you need one?</a:t>
            </a:r>
            <a:endParaRPr sz="1100"/>
          </a:p>
          <a:p>
            <a:pPr indent="-298450" lvl="0" marL="457200" rtl="0" algn="just">
              <a:spcBef>
                <a:spcPts val="0"/>
              </a:spcBef>
              <a:spcAft>
                <a:spcPts val="0"/>
              </a:spcAft>
              <a:buSzPts val="1100"/>
              <a:buChar char="-"/>
            </a:pPr>
            <a:r>
              <a:rPr lang="en" sz="1100"/>
              <a:t>PUNCTUATION - Appropriate to the expected format</a:t>
            </a:r>
            <a:endParaRPr sz="1100"/>
          </a:p>
          <a:p>
            <a:pPr indent="-298450" lvl="0" marL="457200" rtl="0" algn="just">
              <a:spcBef>
                <a:spcPts val="0"/>
              </a:spcBef>
              <a:spcAft>
                <a:spcPts val="0"/>
              </a:spcAft>
              <a:buSzPts val="1100"/>
              <a:buChar char="-"/>
            </a:pPr>
            <a:r>
              <a:rPr lang="en" sz="1100"/>
              <a:t>INCLUDE A VARIETY OF LINKING &amp; CONNECTING PHRASES + GRAMMATICAL FORMS</a:t>
            </a:r>
            <a:endParaRPr sz="1100"/>
          </a:p>
          <a:p>
            <a:pPr indent="-298450" lvl="0" marL="457200" rtl="0" algn="just">
              <a:spcBef>
                <a:spcPts val="0"/>
              </a:spcBef>
              <a:spcAft>
                <a:spcPts val="0"/>
              </a:spcAft>
              <a:buSzPts val="1100"/>
              <a:buChar char="-"/>
            </a:pPr>
            <a:r>
              <a:rPr lang="en" sz="1100"/>
              <a:t>BE CONSCIOUS OF WHAT YOU’RE WRITING - CHECK spelling/repetition/upgrades (adding interest)</a:t>
            </a:r>
            <a:endParaRPr sz="1100"/>
          </a:p>
        </p:txBody>
      </p:sp>
      <p:sp>
        <p:nvSpPr>
          <p:cNvPr id="57" name="Google Shape;57;p13"/>
          <p:cNvSpPr txBox="1"/>
          <p:nvPr/>
        </p:nvSpPr>
        <p:spPr>
          <a:xfrm>
            <a:off x="153900" y="526800"/>
            <a:ext cx="5178300" cy="377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250"/>
              <a:t>B2 FCE Writing and Speaking language and grammar masterclass </a:t>
            </a:r>
            <a:endParaRPr b="1" sz="1250"/>
          </a:p>
        </p:txBody>
      </p:sp>
      <p:sp>
        <p:nvSpPr>
          <p:cNvPr id="58" name="Google Shape;58;p13"/>
          <p:cNvSpPr txBox="1"/>
          <p:nvPr/>
        </p:nvSpPr>
        <p:spPr>
          <a:xfrm>
            <a:off x="153900" y="69600"/>
            <a:ext cx="5178300" cy="63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2900">
                <a:latin typeface="Archivo Black"/>
                <a:ea typeface="Archivo Black"/>
                <a:cs typeface="Archivo Black"/>
                <a:sym typeface="Archivo Black"/>
              </a:rPr>
              <a:t>THE BARE NECESSITIES</a:t>
            </a:r>
            <a:endParaRPr b="1" sz="2900">
              <a:latin typeface="Archivo Black"/>
              <a:ea typeface="Archivo Black"/>
              <a:cs typeface="Archivo Black"/>
              <a:sym typeface="Archivo Black"/>
            </a:endParaRPr>
          </a:p>
        </p:txBody>
      </p:sp>
      <p:sp>
        <p:nvSpPr>
          <p:cNvPr id="59" name="Google Shape;59;p13"/>
          <p:cNvSpPr txBox="1"/>
          <p:nvPr/>
        </p:nvSpPr>
        <p:spPr>
          <a:xfrm>
            <a:off x="153900" y="817525"/>
            <a:ext cx="5119800" cy="585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300">
                <a:solidFill>
                  <a:schemeClr val="dk1"/>
                </a:solidFill>
              </a:rPr>
              <a:t>MAKE SURE YOU ARE FAMILIAR WITH WHAT IS EXPECTED </a:t>
            </a:r>
            <a:br>
              <a:rPr lang="en" sz="1300">
                <a:solidFill>
                  <a:schemeClr val="dk1"/>
                </a:solidFill>
              </a:rPr>
            </a:br>
            <a:r>
              <a:rPr lang="en" sz="1300">
                <a:solidFill>
                  <a:schemeClr val="dk1"/>
                </a:solidFill>
              </a:rPr>
              <a:t>FOR EACH TYPE OF TASK. </a:t>
            </a:r>
            <a:endParaRPr/>
          </a:p>
        </p:txBody>
      </p:sp>
      <p:sp>
        <p:nvSpPr>
          <p:cNvPr id="60" name="Google Shape;60;p13"/>
          <p:cNvSpPr txBox="1"/>
          <p:nvPr/>
        </p:nvSpPr>
        <p:spPr>
          <a:xfrm>
            <a:off x="153900" y="2609725"/>
            <a:ext cx="44376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dk1"/>
                </a:solidFill>
              </a:rPr>
              <a:t>ESSAY</a:t>
            </a:r>
            <a:r>
              <a:rPr lang="en" sz="1100">
                <a:solidFill>
                  <a:schemeClr val="dk1"/>
                </a:solidFill>
              </a:rPr>
              <a:t> </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0" lvl="0" marL="0" rtl="0" algn="just">
              <a:spcBef>
                <a:spcPts val="0"/>
              </a:spcBef>
              <a:spcAft>
                <a:spcPts val="0"/>
              </a:spcAft>
              <a:buNone/>
            </a:pPr>
            <a:r>
              <a:rPr lang="en" sz="1100">
                <a:solidFill>
                  <a:schemeClr val="dk1"/>
                </a:solidFill>
              </a:rPr>
              <a:t>I would stick to the 5 paragraph format:</a:t>
            </a:r>
            <a:endParaRPr sz="1100">
              <a:solidFill>
                <a:schemeClr val="dk1"/>
              </a:solidFill>
            </a:endParaRPr>
          </a:p>
        </p:txBody>
      </p:sp>
      <p:sp>
        <p:nvSpPr>
          <p:cNvPr id="61" name="Google Shape;61;p13"/>
          <p:cNvSpPr txBox="1"/>
          <p:nvPr/>
        </p:nvSpPr>
        <p:spPr>
          <a:xfrm>
            <a:off x="153900" y="4190150"/>
            <a:ext cx="4437600" cy="8619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Char char="●"/>
            </a:pPr>
            <a:r>
              <a:rPr lang="en" sz="1100">
                <a:solidFill>
                  <a:schemeClr val="dk1"/>
                </a:solidFill>
              </a:rPr>
              <a:t>INTRODUCTION - Include the question (paraphrased)</a:t>
            </a:r>
            <a:br>
              <a:rPr lang="en" sz="1100">
                <a:solidFill>
                  <a:schemeClr val="dk1"/>
                </a:solidFill>
              </a:rPr>
            </a:br>
            <a:r>
              <a:rPr lang="en" sz="1100">
                <a:solidFill>
                  <a:schemeClr val="dk1"/>
                </a:solidFill>
              </a:rPr>
              <a:t>It helps you stay focused on answering the question.</a:t>
            </a:r>
            <a:br>
              <a:rPr lang="en" sz="1100">
                <a:solidFill>
                  <a:schemeClr val="dk1"/>
                </a:solidFill>
              </a:rPr>
            </a:br>
            <a:br>
              <a:rPr lang="en" sz="1100">
                <a:solidFill>
                  <a:schemeClr val="dk1"/>
                </a:solidFill>
              </a:rPr>
            </a:br>
            <a:r>
              <a:rPr lang="en" sz="1100">
                <a:solidFill>
                  <a:schemeClr val="dk1"/>
                </a:solidFill>
              </a:rPr>
              <a:t>- Make a statement and pose a question:</a:t>
            </a:r>
            <a:endParaRPr i="1" sz="1100">
              <a:solidFill>
                <a:schemeClr val="dk1"/>
              </a:solidFill>
            </a:endParaRPr>
          </a:p>
        </p:txBody>
      </p:sp>
      <p:sp>
        <p:nvSpPr>
          <p:cNvPr id="62" name="Google Shape;62;p13"/>
          <p:cNvSpPr txBox="1"/>
          <p:nvPr/>
        </p:nvSpPr>
        <p:spPr>
          <a:xfrm>
            <a:off x="1365875" y="3302425"/>
            <a:ext cx="322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0000FF"/>
                </a:solidFill>
                <a:latin typeface="Architects Daughter"/>
                <a:ea typeface="Architects Daughter"/>
                <a:cs typeface="Architects Daughter"/>
                <a:sym typeface="Architects Daughter"/>
              </a:rPr>
              <a:t>* </a:t>
            </a:r>
            <a:r>
              <a:rPr i="1" lang="en" sz="1100">
                <a:solidFill>
                  <a:srgbClr val="0000FF"/>
                </a:solidFill>
                <a:latin typeface="Architects Daughter"/>
                <a:ea typeface="Architects Daughter"/>
                <a:cs typeface="Architects Daughter"/>
                <a:sym typeface="Architects Daughter"/>
              </a:rPr>
              <a:t>Always spend 2 minutes brainstorming 3rd IDEAS and then choose the most suitable. </a:t>
            </a:r>
            <a:br>
              <a:rPr i="1" lang="en" sz="1100">
                <a:solidFill>
                  <a:srgbClr val="0000FF"/>
                </a:solidFill>
                <a:latin typeface="Architects Daughter"/>
                <a:ea typeface="Architects Daughter"/>
                <a:cs typeface="Architects Daughter"/>
                <a:sym typeface="Architects Daughter"/>
              </a:rPr>
            </a:br>
            <a:r>
              <a:rPr i="1" lang="en" sz="1100">
                <a:solidFill>
                  <a:srgbClr val="0000FF"/>
                </a:solidFill>
                <a:latin typeface="Architects Daughter"/>
                <a:ea typeface="Architects Daughter"/>
                <a:cs typeface="Architects Daughter"/>
                <a:sym typeface="Architects Daughter"/>
              </a:rPr>
              <a:t>It’s difficult, so that’s why I provide a list.</a:t>
            </a:r>
            <a:endParaRPr i="1" sz="1100">
              <a:solidFill>
                <a:srgbClr val="0000FF"/>
              </a:solidFill>
              <a:latin typeface="Architects Daughter"/>
              <a:ea typeface="Architects Daughter"/>
              <a:cs typeface="Architects Daughter"/>
              <a:sym typeface="Architects Daughter"/>
            </a:endParaRPr>
          </a:p>
          <a:p>
            <a:pPr indent="0" lvl="0" marL="0" rtl="0" algn="l">
              <a:spcBef>
                <a:spcPts val="0"/>
              </a:spcBef>
              <a:spcAft>
                <a:spcPts val="0"/>
              </a:spcAft>
              <a:buNone/>
            </a:pPr>
            <a:r>
              <a:rPr i="1" lang="en" sz="1100">
                <a:solidFill>
                  <a:srgbClr val="0000FF"/>
                </a:solidFill>
                <a:latin typeface="Architects Daughter"/>
                <a:ea typeface="Architects Daughter"/>
                <a:cs typeface="Architects Daughter"/>
                <a:sym typeface="Architects Daughter"/>
              </a:rPr>
              <a:t>It should be relevant &amp; different to first two</a:t>
            </a:r>
            <a:endParaRPr i="1" sz="1100">
              <a:solidFill>
                <a:srgbClr val="0000FF"/>
              </a:solidFill>
              <a:latin typeface="Architects Daughter"/>
              <a:ea typeface="Architects Daughter"/>
              <a:cs typeface="Architects Daughter"/>
              <a:sym typeface="Architects Daughter"/>
            </a:endParaRPr>
          </a:p>
        </p:txBody>
      </p:sp>
      <p:sp>
        <p:nvSpPr>
          <p:cNvPr id="63" name="Google Shape;63;p13"/>
          <p:cNvSpPr txBox="1"/>
          <p:nvPr/>
        </p:nvSpPr>
        <p:spPr>
          <a:xfrm>
            <a:off x="153900" y="3219325"/>
            <a:ext cx="13077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solidFill>
                  <a:schemeClr val="dk1"/>
                </a:solidFill>
              </a:rPr>
              <a:t>INTRODUCTION</a:t>
            </a:r>
            <a:br>
              <a:rPr b="1" lang="en" sz="1100">
                <a:solidFill>
                  <a:schemeClr val="dk1"/>
                </a:solidFill>
              </a:rPr>
            </a:br>
            <a:r>
              <a:rPr b="1" lang="en" sz="1100">
                <a:solidFill>
                  <a:schemeClr val="dk1"/>
                </a:solidFill>
              </a:rPr>
              <a:t>TOPIC 1</a:t>
            </a:r>
            <a:endParaRPr b="1" sz="1100">
              <a:solidFill>
                <a:schemeClr val="dk1"/>
              </a:solidFill>
            </a:endParaRPr>
          </a:p>
          <a:p>
            <a:pPr indent="0" lvl="0" marL="0" rtl="0" algn="just">
              <a:spcBef>
                <a:spcPts val="0"/>
              </a:spcBef>
              <a:spcAft>
                <a:spcPts val="0"/>
              </a:spcAft>
              <a:buNone/>
            </a:pPr>
            <a:r>
              <a:rPr b="1" lang="en" sz="1100">
                <a:solidFill>
                  <a:schemeClr val="dk1"/>
                </a:solidFill>
              </a:rPr>
              <a:t>TOPIC 2</a:t>
            </a:r>
            <a:endParaRPr b="1" sz="1100">
              <a:solidFill>
                <a:schemeClr val="dk1"/>
              </a:solidFill>
            </a:endParaRPr>
          </a:p>
          <a:p>
            <a:pPr indent="0" lvl="0" marL="0" rtl="0" algn="just">
              <a:spcBef>
                <a:spcPts val="0"/>
              </a:spcBef>
              <a:spcAft>
                <a:spcPts val="0"/>
              </a:spcAft>
              <a:buNone/>
            </a:pPr>
            <a:r>
              <a:rPr b="1" lang="en" sz="1100">
                <a:solidFill>
                  <a:schemeClr val="dk1"/>
                </a:solidFill>
              </a:rPr>
              <a:t>TOPIC 3</a:t>
            </a:r>
            <a:endParaRPr b="1" sz="1100">
              <a:solidFill>
                <a:schemeClr val="dk1"/>
              </a:solidFill>
            </a:endParaRPr>
          </a:p>
          <a:p>
            <a:pPr indent="0" lvl="0" marL="0" rtl="0" algn="just">
              <a:spcBef>
                <a:spcPts val="0"/>
              </a:spcBef>
              <a:spcAft>
                <a:spcPts val="0"/>
              </a:spcAft>
              <a:buNone/>
            </a:pPr>
            <a:r>
              <a:rPr b="1" lang="en" sz="1100">
                <a:solidFill>
                  <a:schemeClr val="dk1"/>
                </a:solidFill>
              </a:rPr>
              <a:t>CONCLUSION</a:t>
            </a:r>
            <a:endParaRPr b="1" sz="1100">
              <a:solidFill>
                <a:schemeClr val="dk1"/>
              </a:solidFill>
            </a:endParaRPr>
          </a:p>
        </p:txBody>
      </p:sp>
      <p:sp>
        <p:nvSpPr>
          <p:cNvPr id="64" name="Google Shape;64;p13"/>
          <p:cNvSpPr txBox="1"/>
          <p:nvPr/>
        </p:nvSpPr>
        <p:spPr>
          <a:xfrm>
            <a:off x="153900" y="5637950"/>
            <a:ext cx="4437600" cy="23859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Char char="●"/>
            </a:pPr>
            <a:r>
              <a:rPr lang="en" sz="1100">
                <a:solidFill>
                  <a:schemeClr val="dk1"/>
                </a:solidFill>
              </a:rPr>
              <a:t>MAIN BODY PARAGRAPHS</a:t>
            </a:r>
            <a:r>
              <a:rPr lang="en" sz="1100">
                <a:solidFill>
                  <a:schemeClr val="dk1"/>
                </a:solidFill>
              </a:rPr>
              <a:t> - Make sure they are well organised and linked using words/phrases.</a:t>
            </a:r>
            <a:br>
              <a:rPr lang="en" sz="1100">
                <a:solidFill>
                  <a:schemeClr val="dk1"/>
                </a:solidFill>
              </a:rPr>
            </a:br>
            <a:r>
              <a:rPr lang="en" sz="1100">
                <a:solidFill>
                  <a:schemeClr val="dk1"/>
                </a:solidFill>
              </a:rPr>
              <a:t>- Make a statement and follow up with a </a:t>
            </a:r>
            <a:r>
              <a:rPr lang="en" sz="1100">
                <a:solidFill>
                  <a:schemeClr val="dk1"/>
                </a:solidFill>
              </a:rPr>
              <a:t>reason and / or examples:</a:t>
            </a:r>
            <a:br>
              <a:rPr lang="en" sz="1100">
                <a:solidFill>
                  <a:schemeClr val="dk1"/>
                </a:solidFill>
              </a:rPr>
            </a:br>
            <a:r>
              <a:rPr i="1" lang="en" sz="1100">
                <a:solidFill>
                  <a:schemeClr val="dk1"/>
                </a:solidFill>
              </a:rPr>
              <a:t>“</a:t>
            </a:r>
            <a:r>
              <a:rPr i="1" lang="en" sz="1100">
                <a:solidFill>
                  <a:schemeClr val="dk1"/>
                </a:solidFill>
                <a:highlight>
                  <a:schemeClr val="accent6"/>
                </a:highlight>
              </a:rPr>
              <a:t>To begin with,</a:t>
            </a:r>
            <a:r>
              <a:rPr i="1" lang="en" sz="1100">
                <a:solidFill>
                  <a:schemeClr val="dk1"/>
                </a:solidFill>
              </a:rPr>
              <a:t> transport is an </a:t>
            </a:r>
            <a:r>
              <a:rPr i="1" lang="en" sz="1100">
                <a:solidFill>
                  <a:schemeClr val="dk1"/>
                </a:solidFill>
                <a:highlight>
                  <a:srgbClr val="FCE5CD"/>
                </a:highlight>
              </a:rPr>
              <a:t>essential</a:t>
            </a:r>
            <a:r>
              <a:rPr i="1" lang="en" sz="1100">
                <a:solidFill>
                  <a:schemeClr val="dk1"/>
                </a:solidFill>
              </a:rPr>
              <a:t> part of </a:t>
            </a:r>
            <a:r>
              <a:rPr i="1" lang="en" sz="1100">
                <a:solidFill>
                  <a:schemeClr val="dk1"/>
                </a:solidFill>
                <a:highlight>
                  <a:srgbClr val="FCE5CD"/>
                </a:highlight>
              </a:rPr>
              <a:t>modern </a:t>
            </a:r>
            <a:r>
              <a:rPr i="1" lang="en" sz="1100">
                <a:solidFill>
                  <a:schemeClr val="dk1"/>
                </a:solidFill>
              </a:rPr>
              <a:t>life to move people and the things we need, </a:t>
            </a:r>
            <a:r>
              <a:rPr i="1" lang="en" sz="1100">
                <a:solidFill>
                  <a:schemeClr val="dk1"/>
                </a:solidFill>
                <a:highlight>
                  <a:srgbClr val="FFFF00"/>
                </a:highlight>
              </a:rPr>
              <a:t>such as</a:t>
            </a:r>
            <a:r>
              <a:rPr i="1" lang="en" sz="1100">
                <a:solidFill>
                  <a:schemeClr val="dk1"/>
                </a:solidFill>
              </a:rPr>
              <a:t> clothes, food and materials. </a:t>
            </a:r>
            <a:r>
              <a:rPr i="1" lang="en" sz="1100">
                <a:solidFill>
                  <a:schemeClr val="dk1"/>
                </a:solidFill>
                <a:highlight>
                  <a:srgbClr val="FFFF00"/>
                </a:highlight>
              </a:rPr>
              <a:t>However, </a:t>
            </a:r>
            <a:r>
              <a:rPr i="1" lang="en" sz="1100">
                <a:solidFill>
                  <a:schemeClr val="dk1"/>
                </a:solidFill>
              </a:rPr>
              <a:t>the exhaust fumes pollute the atmosphere, </a:t>
            </a:r>
            <a:r>
              <a:rPr i="1" lang="en" sz="1100">
                <a:solidFill>
                  <a:schemeClr val="dk1"/>
                </a:solidFill>
                <a:highlight>
                  <a:srgbClr val="00FF00"/>
                </a:highlight>
              </a:rPr>
              <a:t>which </a:t>
            </a:r>
            <a:r>
              <a:rPr i="1" lang="en" sz="1100">
                <a:solidFill>
                  <a:schemeClr val="dk1"/>
                </a:solidFill>
              </a:rPr>
              <a:t>leads to </a:t>
            </a:r>
            <a:r>
              <a:rPr i="1" lang="en" sz="1100">
                <a:solidFill>
                  <a:schemeClr val="dk1"/>
                </a:solidFill>
                <a:highlight>
                  <a:srgbClr val="FCE5CD"/>
                </a:highlight>
              </a:rPr>
              <a:t>climate change</a:t>
            </a:r>
            <a:r>
              <a:rPr i="1" lang="en" sz="1100">
                <a:solidFill>
                  <a:schemeClr val="dk1"/>
                </a:solidFill>
              </a:rPr>
              <a:t>. </a:t>
            </a:r>
            <a:r>
              <a:rPr i="1" lang="en" sz="1100">
                <a:solidFill>
                  <a:schemeClr val="dk1"/>
                </a:solidFill>
                <a:highlight>
                  <a:srgbClr val="FFFF00"/>
                </a:highlight>
              </a:rPr>
              <a:t>In order to </a:t>
            </a:r>
            <a:r>
              <a:rPr i="1" lang="en" sz="1100">
                <a:solidFill>
                  <a:schemeClr val="dk1"/>
                </a:solidFill>
              </a:rPr>
              <a:t>reduce the impact we have, we </a:t>
            </a:r>
            <a:r>
              <a:rPr i="1" lang="en" sz="1100">
                <a:solidFill>
                  <a:schemeClr val="dk1"/>
                </a:solidFill>
                <a:highlight>
                  <a:srgbClr val="00FFFF"/>
                </a:highlight>
              </a:rPr>
              <a:t>could</a:t>
            </a:r>
            <a:r>
              <a:rPr i="1" lang="en" sz="1100">
                <a:solidFill>
                  <a:schemeClr val="dk1"/>
                </a:solidFill>
              </a:rPr>
              <a:t>  buy products that are locally produced and use public transport or bikes </a:t>
            </a:r>
            <a:r>
              <a:rPr i="1" lang="en" sz="1100">
                <a:solidFill>
                  <a:schemeClr val="dk1"/>
                </a:solidFill>
                <a:highlight>
                  <a:srgbClr val="FCE5CD"/>
                </a:highlight>
              </a:rPr>
              <a:t>to get from one place to another</a:t>
            </a:r>
            <a:r>
              <a:rPr i="1" lang="en" sz="1100">
                <a:solidFill>
                  <a:schemeClr val="dk1"/>
                </a:solidFill>
              </a:rPr>
              <a:t>. </a:t>
            </a:r>
            <a:r>
              <a:rPr i="1" lang="en" sz="1100">
                <a:solidFill>
                  <a:schemeClr val="dk1"/>
                </a:solidFill>
                <a:highlight>
                  <a:schemeClr val="accent6"/>
                </a:highlight>
              </a:rPr>
              <a:t>Furthermore</a:t>
            </a:r>
            <a:r>
              <a:rPr i="1" lang="en" sz="1100">
                <a:solidFill>
                  <a:schemeClr val="dk1"/>
                </a:solidFill>
              </a:rPr>
              <a:t> the government </a:t>
            </a:r>
            <a:r>
              <a:rPr i="1" lang="en" sz="1100">
                <a:solidFill>
                  <a:schemeClr val="dk1"/>
                </a:solidFill>
                <a:highlight>
                  <a:srgbClr val="00FFFF"/>
                </a:highlight>
              </a:rPr>
              <a:t>could </a:t>
            </a:r>
            <a:r>
              <a:rPr i="1" lang="en" sz="1100">
                <a:solidFill>
                  <a:schemeClr val="dk1"/>
                </a:solidFill>
              </a:rPr>
              <a:t>make it </a:t>
            </a:r>
            <a:r>
              <a:rPr i="1" lang="en" sz="1100">
                <a:solidFill>
                  <a:schemeClr val="dk1"/>
                </a:solidFill>
                <a:highlight>
                  <a:srgbClr val="00FF00"/>
                </a:highlight>
              </a:rPr>
              <a:t>easier and less expensive</a:t>
            </a:r>
            <a:r>
              <a:rPr i="1" lang="en" sz="1100">
                <a:solidFill>
                  <a:schemeClr val="dk1"/>
                </a:solidFill>
              </a:rPr>
              <a:t> to use electric </a:t>
            </a:r>
            <a:r>
              <a:rPr i="1" lang="en" sz="1100">
                <a:solidFill>
                  <a:schemeClr val="dk1"/>
                </a:solidFill>
                <a:highlight>
                  <a:srgbClr val="FCE5CD"/>
                </a:highlight>
              </a:rPr>
              <a:t>vehicles</a:t>
            </a:r>
            <a:r>
              <a:rPr i="1" lang="en" sz="1100">
                <a:solidFill>
                  <a:schemeClr val="dk1"/>
                </a:solidFill>
              </a:rPr>
              <a:t>,</a:t>
            </a:r>
            <a:r>
              <a:rPr i="1" lang="en" sz="1100">
                <a:solidFill>
                  <a:schemeClr val="dk1"/>
                </a:solidFill>
                <a:highlight>
                  <a:schemeClr val="accent6"/>
                </a:highlight>
              </a:rPr>
              <a:t> so</a:t>
            </a:r>
            <a:r>
              <a:rPr i="1" lang="en" sz="1100">
                <a:solidFill>
                  <a:schemeClr val="dk1"/>
                </a:solidFill>
              </a:rPr>
              <a:t> they </a:t>
            </a:r>
            <a:r>
              <a:rPr i="1" lang="en" sz="1100">
                <a:solidFill>
                  <a:schemeClr val="dk1"/>
                </a:solidFill>
                <a:highlight>
                  <a:srgbClr val="00FF00"/>
                </a:highlight>
              </a:rPr>
              <a:t>could</a:t>
            </a:r>
            <a:r>
              <a:rPr i="1" lang="en" sz="1100">
                <a:solidFill>
                  <a:schemeClr val="dk1"/>
                </a:solidFill>
              </a:rPr>
              <a:t> </a:t>
            </a:r>
            <a:r>
              <a:rPr i="1" lang="en" sz="1100">
                <a:solidFill>
                  <a:schemeClr val="dk1"/>
                </a:solidFill>
              </a:rPr>
              <a:t>replace polluting engines</a:t>
            </a:r>
            <a:r>
              <a:rPr i="1" lang="en" sz="1100">
                <a:solidFill>
                  <a:schemeClr val="dk1"/>
                </a:solidFill>
              </a:rPr>
              <a:t>.”</a:t>
            </a:r>
            <a:endParaRPr i="1" sz="1100">
              <a:solidFill>
                <a:schemeClr val="dk1"/>
              </a:solidFill>
            </a:endParaRPr>
          </a:p>
        </p:txBody>
      </p:sp>
      <p:sp>
        <p:nvSpPr>
          <p:cNvPr id="65" name="Google Shape;65;p13"/>
          <p:cNvSpPr txBox="1"/>
          <p:nvPr/>
        </p:nvSpPr>
        <p:spPr>
          <a:xfrm>
            <a:off x="680950" y="4980350"/>
            <a:ext cx="67029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solidFill>
                  <a:schemeClr val="dk1"/>
                </a:solidFill>
              </a:rPr>
              <a:t>“</a:t>
            </a:r>
            <a:r>
              <a:rPr i="1" lang="en" sz="1100">
                <a:solidFill>
                  <a:schemeClr val="dk1"/>
                </a:solidFill>
                <a:highlight>
                  <a:schemeClr val="accent6"/>
                </a:highlight>
              </a:rPr>
              <a:t>It is often claimed that / A recent survey has shown that </a:t>
            </a:r>
            <a:r>
              <a:rPr i="1" lang="en" sz="1100">
                <a:solidFill>
                  <a:schemeClr val="dk1"/>
                </a:solidFill>
              </a:rPr>
              <a:t>every country in the world faces challenges with environmental pollution and damage. But are these problems really solvable / is it really possible to solve these problems?”</a:t>
            </a:r>
            <a:endParaRPr i="1" sz="1100">
              <a:solidFill>
                <a:schemeClr val="dk1"/>
              </a:solidFill>
            </a:endParaRPr>
          </a:p>
        </p:txBody>
      </p:sp>
      <p:sp>
        <p:nvSpPr>
          <p:cNvPr id="66" name="Google Shape;66;p13"/>
          <p:cNvSpPr txBox="1"/>
          <p:nvPr/>
        </p:nvSpPr>
        <p:spPr>
          <a:xfrm>
            <a:off x="153900" y="8228750"/>
            <a:ext cx="4437600" cy="1369800"/>
          </a:xfrm>
          <a:prstGeom prst="rect">
            <a:avLst/>
          </a:prstGeom>
          <a:noFill/>
          <a:ln>
            <a:noFill/>
          </a:ln>
        </p:spPr>
        <p:txBody>
          <a:bodyPr anchorCtr="0" anchor="t" bIns="91425" lIns="91425" spcFirstLastPara="1" rIns="91425" wrap="square" tIns="91425">
            <a:spAutoFit/>
          </a:bodyPr>
          <a:lstStyle/>
          <a:p>
            <a:pPr indent="-298450" lvl="0" marL="457200" rtl="0" algn="just">
              <a:spcBef>
                <a:spcPts val="0"/>
              </a:spcBef>
              <a:spcAft>
                <a:spcPts val="0"/>
              </a:spcAft>
              <a:buClr>
                <a:schemeClr val="dk1"/>
              </a:buClr>
              <a:buSzPts val="1100"/>
              <a:buChar char="●"/>
            </a:pPr>
            <a:r>
              <a:rPr lang="en" sz="1100">
                <a:solidFill>
                  <a:schemeClr val="dk1"/>
                </a:solidFill>
              </a:rPr>
              <a:t>CONCLUSION</a:t>
            </a:r>
            <a:r>
              <a:rPr lang="en" sz="1100">
                <a:solidFill>
                  <a:schemeClr val="dk1"/>
                </a:solidFill>
              </a:rPr>
              <a:t> - Needs to reflect the sentiment of the main body and answer Q. Don’t add new information. </a:t>
            </a:r>
            <a:br>
              <a:rPr lang="en" sz="1100">
                <a:solidFill>
                  <a:schemeClr val="dk1"/>
                </a:solidFill>
              </a:rPr>
            </a:br>
            <a:r>
              <a:rPr lang="en" sz="1100">
                <a:solidFill>
                  <a:schemeClr val="dk1"/>
                </a:solidFill>
              </a:rPr>
              <a:t>- Make sure you answer the question:</a:t>
            </a:r>
            <a:br>
              <a:rPr lang="en" sz="1100">
                <a:solidFill>
                  <a:schemeClr val="dk1"/>
                </a:solidFill>
              </a:rPr>
            </a:br>
            <a:r>
              <a:rPr i="1" lang="en" sz="1100">
                <a:solidFill>
                  <a:schemeClr val="dk1"/>
                </a:solidFill>
              </a:rPr>
              <a:t>“</a:t>
            </a:r>
            <a:r>
              <a:rPr i="1" lang="en" sz="1100">
                <a:solidFill>
                  <a:schemeClr val="dk1"/>
                </a:solidFill>
                <a:highlight>
                  <a:schemeClr val="accent6"/>
                </a:highlight>
              </a:rPr>
              <a:t>It is clear to see that</a:t>
            </a:r>
            <a:r>
              <a:rPr i="1" lang="en" sz="1100">
                <a:solidFill>
                  <a:schemeClr val="dk1"/>
                </a:solidFill>
              </a:rPr>
              <a:t> there are many problems to overcome, </a:t>
            </a:r>
            <a:r>
              <a:rPr i="1" lang="en" sz="1100">
                <a:solidFill>
                  <a:schemeClr val="dk1"/>
                </a:solidFill>
                <a:highlight>
                  <a:schemeClr val="accent6"/>
                </a:highlight>
              </a:rPr>
              <a:t>although</a:t>
            </a:r>
            <a:r>
              <a:rPr i="1" lang="en" sz="1100">
                <a:solidFill>
                  <a:schemeClr val="dk1"/>
                </a:solidFill>
              </a:rPr>
              <a:t> there are many ways to solve them, </a:t>
            </a:r>
            <a:r>
              <a:rPr i="1" lang="en" sz="1100">
                <a:solidFill>
                  <a:schemeClr val="dk1"/>
                </a:solidFill>
                <a:highlight>
                  <a:schemeClr val="accent6"/>
                </a:highlight>
              </a:rPr>
              <a:t>and therefore</a:t>
            </a:r>
            <a:r>
              <a:rPr i="1" lang="en" sz="1100">
                <a:solidFill>
                  <a:schemeClr val="dk1"/>
                </a:solidFill>
              </a:rPr>
              <a:t>, I believe that we can do that and </a:t>
            </a:r>
            <a:r>
              <a:rPr i="1" lang="en" sz="1100">
                <a:solidFill>
                  <a:schemeClr val="dk1"/>
                </a:solidFill>
                <a:highlight>
                  <a:srgbClr val="FFFF00"/>
                </a:highlight>
              </a:rPr>
              <a:t>meanwhile</a:t>
            </a:r>
            <a:r>
              <a:rPr i="1" lang="en" sz="1100">
                <a:solidFill>
                  <a:schemeClr val="dk1"/>
                </a:solidFill>
              </a:rPr>
              <a:t> lessen the damage we cause to the environment”</a:t>
            </a:r>
            <a:endParaRPr i="1" sz="1100">
              <a:solidFill>
                <a:schemeClr val="dk1"/>
              </a:solidFill>
            </a:endParaRPr>
          </a:p>
        </p:txBody>
      </p:sp>
      <p:pic>
        <p:nvPicPr>
          <p:cNvPr id="67" name="Google Shape;67;p13"/>
          <p:cNvPicPr preferRelativeResize="0"/>
          <p:nvPr/>
        </p:nvPicPr>
        <p:blipFill>
          <a:blip r:embed="rId5">
            <a:alphaModFix/>
          </a:blip>
          <a:stretch>
            <a:fillRect/>
          </a:stretch>
        </p:blipFill>
        <p:spPr>
          <a:xfrm>
            <a:off x="4675326" y="5637950"/>
            <a:ext cx="2579873" cy="3873526"/>
          </a:xfrm>
          <a:prstGeom prst="rect">
            <a:avLst/>
          </a:prstGeom>
          <a:noFill/>
          <a:ln>
            <a:noFill/>
          </a:ln>
        </p:spPr>
      </p:pic>
      <p:sp>
        <p:nvSpPr>
          <p:cNvPr id="68" name="Google Shape;68;p13"/>
          <p:cNvSpPr txBox="1"/>
          <p:nvPr/>
        </p:nvSpPr>
        <p:spPr>
          <a:xfrm>
            <a:off x="2981350" y="6971000"/>
            <a:ext cx="1944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t>1</a:t>
            </a:r>
            <a:endParaRPr b="1" sz="400"/>
          </a:p>
        </p:txBody>
      </p:sp>
      <p:sp>
        <p:nvSpPr>
          <p:cNvPr id="69" name="Google Shape;69;p13"/>
          <p:cNvSpPr txBox="1"/>
          <p:nvPr/>
        </p:nvSpPr>
        <p:spPr>
          <a:xfrm>
            <a:off x="4430450" y="7307475"/>
            <a:ext cx="1944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a:t>2</a:t>
            </a:r>
            <a:endParaRPr sz="400"/>
          </a:p>
        </p:txBody>
      </p:sp>
      <p:sp>
        <p:nvSpPr>
          <p:cNvPr id="70" name="Google Shape;70;p13"/>
          <p:cNvSpPr txBox="1"/>
          <p:nvPr/>
        </p:nvSpPr>
        <p:spPr>
          <a:xfrm rot="475279">
            <a:off x="5668531" y="6539828"/>
            <a:ext cx="1804619" cy="64637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rgbClr val="FFFF00"/>
                </a:solidFill>
                <a:highlight>
                  <a:srgbClr val="0000FF"/>
                </a:highlight>
                <a:latin typeface="Shrikhand"/>
                <a:ea typeface="Shrikhand"/>
                <a:cs typeface="Shrikhand"/>
                <a:sym typeface="Shrikhand"/>
              </a:rPr>
              <a:t>Writing</a:t>
            </a:r>
            <a:endParaRPr sz="3000">
              <a:solidFill>
                <a:srgbClr val="FFFF00"/>
              </a:solidFill>
              <a:highlight>
                <a:srgbClr val="0000FF"/>
              </a:highlight>
              <a:latin typeface="Shrikhand"/>
              <a:ea typeface="Shrikhand"/>
              <a:cs typeface="Shrikhand"/>
              <a:sym typeface="Shrikhand"/>
            </a:endParaRPr>
          </a:p>
        </p:txBody>
      </p:sp>
      <p:sp>
        <p:nvSpPr>
          <p:cNvPr id="71" name="Google Shape;71;p13"/>
          <p:cNvSpPr txBox="1"/>
          <p:nvPr/>
        </p:nvSpPr>
        <p:spPr>
          <a:xfrm>
            <a:off x="153900" y="7915800"/>
            <a:ext cx="1000800" cy="354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i="1" lang="en" sz="1100">
                <a:solidFill>
                  <a:schemeClr val="dk1"/>
                </a:solidFill>
                <a:highlight>
                  <a:srgbClr val="00FFFF"/>
                </a:highlight>
              </a:rPr>
              <a:t>c</a:t>
            </a:r>
            <a:r>
              <a:rPr i="1" lang="en" sz="1100">
                <a:solidFill>
                  <a:schemeClr val="dk1"/>
                </a:solidFill>
                <a:highlight>
                  <a:srgbClr val="00FFFF"/>
                </a:highlight>
              </a:rPr>
              <a:t>ould</a:t>
            </a:r>
            <a:endParaRPr/>
          </a:p>
        </p:txBody>
      </p:sp>
      <p:sp>
        <p:nvSpPr>
          <p:cNvPr id="72" name="Google Shape;72;p13"/>
          <p:cNvSpPr txBox="1"/>
          <p:nvPr/>
        </p:nvSpPr>
        <p:spPr>
          <a:xfrm>
            <a:off x="1000150" y="7885400"/>
            <a:ext cx="1944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t>1</a:t>
            </a:r>
            <a:endParaRPr b="1" sz="400"/>
          </a:p>
        </p:txBody>
      </p:sp>
      <p:sp>
        <p:nvSpPr>
          <p:cNvPr id="73" name="Google Shape;73;p13"/>
          <p:cNvSpPr txBox="1"/>
          <p:nvPr/>
        </p:nvSpPr>
        <p:spPr>
          <a:xfrm>
            <a:off x="1906500" y="7915800"/>
            <a:ext cx="1000800" cy="3540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rPr i="1" lang="en" sz="1100">
                <a:solidFill>
                  <a:schemeClr val="dk1"/>
                </a:solidFill>
                <a:highlight>
                  <a:srgbClr val="00FFFF"/>
                </a:highlight>
              </a:rPr>
              <a:t>could</a:t>
            </a:r>
            <a:endParaRPr/>
          </a:p>
        </p:txBody>
      </p:sp>
      <p:sp>
        <p:nvSpPr>
          <p:cNvPr id="74" name="Google Shape;74;p13"/>
          <p:cNvSpPr txBox="1"/>
          <p:nvPr/>
        </p:nvSpPr>
        <p:spPr>
          <a:xfrm>
            <a:off x="2752750" y="7885400"/>
            <a:ext cx="1944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
              <a:t>2</a:t>
            </a:r>
            <a:endParaRPr b="1" sz="400"/>
          </a:p>
        </p:txBody>
      </p:sp>
      <p:sp>
        <p:nvSpPr>
          <p:cNvPr id="75" name="Google Shape;75;p13"/>
          <p:cNvSpPr txBox="1"/>
          <p:nvPr/>
        </p:nvSpPr>
        <p:spPr>
          <a:xfrm>
            <a:off x="1144500" y="7915800"/>
            <a:ext cx="10008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solidFill>
                  <a:schemeClr val="dk1"/>
                </a:solidFill>
                <a:highlight>
                  <a:srgbClr val="00FFFF"/>
                </a:highlight>
              </a:rPr>
              <a:t>~ sh</a:t>
            </a:r>
            <a:r>
              <a:rPr i="1" lang="en" sz="1100">
                <a:solidFill>
                  <a:schemeClr val="dk1"/>
                </a:solidFill>
                <a:highlight>
                  <a:srgbClr val="00FFFF"/>
                </a:highlight>
              </a:rPr>
              <a:t>ould</a:t>
            </a:r>
            <a:endParaRPr/>
          </a:p>
        </p:txBody>
      </p:sp>
      <p:sp>
        <p:nvSpPr>
          <p:cNvPr id="76" name="Google Shape;76;p13"/>
          <p:cNvSpPr txBox="1"/>
          <p:nvPr/>
        </p:nvSpPr>
        <p:spPr>
          <a:xfrm>
            <a:off x="2897100" y="7915800"/>
            <a:ext cx="10008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solidFill>
                  <a:schemeClr val="dk1"/>
                </a:solidFill>
                <a:highlight>
                  <a:srgbClr val="00FFFF"/>
                </a:highlight>
              </a:rPr>
              <a:t>~ ought to</a:t>
            </a:r>
            <a:endParaRPr/>
          </a:p>
        </p:txBody>
      </p:sp>
      <p:sp>
        <p:nvSpPr>
          <p:cNvPr id="77" name="Google Shape;77;p13"/>
          <p:cNvSpPr txBox="1"/>
          <p:nvPr/>
        </p:nvSpPr>
        <p:spPr>
          <a:xfrm>
            <a:off x="153900" y="9525000"/>
            <a:ext cx="7152000" cy="1031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You </a:t>
            </a:r>
            <a:r>
              <a:rPr b="1" lang="en" sz="1100">
                <a:solidFill>
                  <a:schemeClr val="dk1"/>
                </a:solidFill>
              </a:rPr>
              <a:t>HAVE TO</a:t>
            </a:r>
            <a:r>
              <a:rPr lang="en" sz="1100">
                <a:solidFill>
                  <a:schemeClr val="dk1"/>
                </a:solidFill>
              </a:rPr>
              <a:t> write the essay, so you need to learn to do it well. Include a variety of:</a:t>
            </a:r>
            <a:endParaRPr sz="1100">
              <a:solidFill>
                <a:schemeClr val="dk1"/>
              </a:solidFill>
            </a:endParaRPr>
          </a:p>
          <a:p>
            <a:pPr indent="0" lvl="0" marL="0" rtl="0" algn="just">
              <a:spcBef>
                <a:spcPts val="0"/>
              </a:spcBef>
              <a:spcAft>
                <a:spcPts val="0"/>
              </a:spcAft>
              <a:buNone/>
            </a:pPr>
            <a:r>
              <a:rPr lang="en" sz="1100">
                <a:solidFill>
                  <a:schemeClr val="dk1"/>
                </a:solidFill>
              </a:rPr>
              <a:t>MODAL VERBS / PASSIVE / REPORTED SPEECH / CONDITIONAL FORMS / RELATIVE CLAUSES / COMPARATIVE FORMS / INVERSION / PHRASAL VERBS / VERB + PREPOSITION / VERB + -ING / +INF</a:t>
            </a:r>
            <a:endParaRPr sz="1100">
              <a:solidFill>
                <a:schemeClr val="dk1"/>
              </a:solidFill>
            </a:endParaRPr>
          </a:p>
          <a:p>
            <a:pPr indent="0" lvl="0" marL="0" rtl="0" algn="just">
              <a:spcBef>
                <a:spcPts val="0"/>
              </a:spcBef>
              <a:spcAft>
                <a:spcPts val="0"/>
              </a:spcAft>
              <a:buNone/>
            </a:pPr>
            <a:r>
              <a:rPr lang="en" sz="1100">
                <a:solidFill>
                  <a:schemeClr val="dk1"/>
                </a:solidFill>
              </a:rPr>
              <a:t>Check your use of </a:t>
            </a:r>
            <a:r>
              <a:rPr b="1" lang="en" sz="1100">
                <a:solidFill>
                  <a:schemeClr val="dk1"/>
                </a:solidFill>
              </a:rPr>
              <a:t>WILL</a:t>
            </a:r>
            <a:r>
              <a:rPr lang="en" sz="1100">
                <a:solidFill>
                  <a:schemeClr val="dk1"/>
                </a:solidFill>
              </a:rPr>
              <a:t> and </a:t>
            </a:r>
            <a:r>
              <a:rPr b="1" lang="en" sz="1100">
                <a:solidFill>
                  <a:schemeClr val="dk1"/>
                </a:solidFill>
              </a:rPr>
              <a:t>CAN</a:t>
            </a:r>
            <a:r>
              <a:rPr lang="en" sz="1100">
                <a:solidFill>
                  <a:schemeClr val="dk1"/>
                </a:solidFill>
              </a:rPr>
              <a:t> - is that what you mean, or could you use a better verb? Same with adjectives</a:t>
            </a:r>
            <a:endParaRPr sz="1100">
              <a:solidFill>
                <a:schemeClr val="dk1"/>
              </a:solidFill>
            </a:endParaRPr>
          </a:p>
          <a:p>
            <a:pPr indent="0" lvl="0" marL="0" rtl="0" algn="just">
              <a:spcBef>
                <a:spcPts val="0"/>
              </a:spcBef>
              <a:spcAft>
                <a:spcPts val="0"/>
              </a:spcAft>
              <a:buNone/>
            </a:pPr>
            <a:r>
              <a:rPr lang="en" sz="1100">
                <a:solidFill>
                  <a:schemeClr val="dk1"/>
                </a:solidFill>
              </a:rPr>
              <a:t>A minimum of 12 linking and connecting words/phrases.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nvSpPr>
        <p:spPr>
          <a:xfrm>
            <a:off x="153900" y="95125"/>
            <a:ext cx="48135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dk1"/>
                </a:solidFill>
              </a:rPr>
              <a:t>ARTICLE</a:t>
            </a:r>
            <a:r>
              <a:rPr lang="en" sz="1100">
                <a:solidFill>
                  <a:schemeClr val="dk1"/>
                </a:solidFill>
              </a:rPr>
              <a:t> </a:t>
            </a:r>
            <a:endParaRPr sz="1100">
              <a:solidFill>
                <a:schemeClr val="dk1"/>
              </a:solidFill>
            </a:endParaRPr>
          </a:p>
          <a:p>
            <a:pPr indent="0" lvl="0" marL="0" rtl="0" algn="just">
              <a:spcBef>
                <a:spcPts val="0"/>
              </a:spcBef>
              <a:spcAft>
                <a:spcPts val="0"/>
              </a:spcAft>
              <a:buNone/>
            </a:pPr>
            <a:r>
              <a:t/>
            </a:r>
            <a:endParaRPr sz="600">
              <a:solidFill>
                <a:schemeClr val="dk1"/>
              </a:solidFill>
            </a:endParaRPr>
          </a:p>
          <a:p>
            <a:pPr indent="0" lvl="0" marL="0" rtl="0" algn="just">
              <a:spcBef>
                <a:spcPts val="0"/>
              </a:spcBef>
              <a:spcAft>
                <a:spcPts val="0"/>
              </a:spcAft>
              <a:buNone/>
            </a:pPr>
            <a:r>
              <a:rPr lang="en" sz="1100">
                <a:solidFill>
                  <a:schemeClr val="dk1"/>
                </a:solidFill>
              </a:rPr>
              <a:t>Make sure you include a title (</a:t>
            </a:r>
            <a:r>
              <a:rPr b="1" i="1" lang="en" sz="1100">
                <a:solidFill>
                  <a:schemeClr val="dk1"/>
                </a:solidFill>
              </a:rPr>
              <a:t>best to do it at the end, but don’t forget!</a:t>
            </a:r>
            <a:r>
              <a:rPr lang="en" sz="1100">
                <a:solidFill>
                  <a:schemeClr val="dk1"/>
                </a:solidFill>
              </a:rPr>
              <a:t>)</a:t>
            </a:r>
            <a:endParaRPr sz="1100">
              <a:solidFill>
                <a:schemeClr val="dk1"/>
              </a:solidFill>
            </a:endParaRPr>
          </a:p>
          <a:p>
            <a:pPr indent="0" lvl="0" marL="0" rtl="0" algn="just">
              <a:spcBef>
                <a:spcPts val="0"/>
              </a:spcBef>
              <a:spcAft>
                <a:spcPts val="0"/>
              </a:spcAft>
              <a:buNone/>
            </a:pPr>
            <a:r>
              <a:rPr lang="en" sz="1100">
                <a:solidFill>
                  <a:schemeClr val="dk1"/>
                </a:solidFill>
              </a:rPr>
              <a:t>Think about register - who is the target reader? If it’s serious, stay serious.</a:t>
            </a:r>
            <a:endParaRPr sz="1100">
              <a:solidFill>
                <a:schemeClr val="dk1"/>
              </a:solidFill>
            </a:endParaRPr>
          </a:p>
          <a:p>
            <a:pPr indent="0" lvl="0" marL="0" rtl="0" algn="just">
              <a:spcBef>
                <a:spcPts val="0"/>
              </a:spcBef>
              <a:spcAft>
                <a:spcPts val="0"/>
              </a:spcAft>
              <a:buNone/>
            </a:pPr>
            <a:r>
              <a:rPr lang="en" sz="1100">
                <a:solidFill>
                  <a:schemeClr val="dk1"/>
                </a:solidFill>
              </a:rPr>
              <a:t>If it’s more light-hearted or </a:t>
            </a:r>
            <a:r>
              <a:rPr lang="en" sz="1100">
                <a:solidFill>
                  <a:schemeClr val="dk1"/>
                </a:solidFill>
              </a:rPr>
              <a:t>humorous, keep it that way throughout. </a:t>
            </a:r>
            <a:endParaRPr sz="1100">
              <a:solidFill>
                <a:schemeClr val="dk1"/>
              </a:solidFill>
            </a:endParaRPr>
          </a:p>
        </p:txBody>
      </p:sp>
      <p:sp>
        <p:nvSpPr>
          <p:cNvPr id="83" name="Google Shape;83;p14"/>
          <p:cNvSpPr txBox="1"/>
          <p:nvPr/>
        </p:nvSpPr>
        <p:spPr>
          <a:xfrm>
            <a:off x="153900" y="933325"/>
            <a:ext cx="12858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100" u="sng">
                <a:solidFill>
                  <a:schemeClr val="dk1"/>
                </a:solidFill>
              </a:rPr>
              <a:t>Title</a:t>
            </a:r>
            <a:endParaRPr b="1" sz="1100" u="sng">
              <a:solidFill>
                <a:schemeClr val="dk1"/>
              </a:solidFill>
            </a:endParaRPr>
          </a:p>
          <a:p>
            <a:pPr indent="0" lvl="0" marL="0" rtl="0" algn="just">
              <a:lnSpc>
                <a:spcPct val="150000"/>
              </a:lnSpc>
              <a:spcBef>
                <a:spcPts val="0"/>
              </a:spcBef>
              <a:spcAft>
                <a:spcPts val="0"/>
              </a:spcAft>
              <a:buNone/>
            </a:pPr>
            <a:r>
              <a:rPr b="1" lang="en" sz="1100">
                <a:solidFill>
                  <a:schemeClr val="dk1"/>
                </a:solidFill>
              </a:rPr>
              <a:t>INTRODUCTION</a:t>
            </a:r>
            <a:br>
              <a:rPr b="1" lang="en" sz="1100">
                <a:solidFill>
                  <a:schemeClr val="dk1"/>
                </a:solidFill>
              </a:rPr>
            </a:br>
            <a:r>
              <a:rPr b="1" lang="en" sz="1100">
                <a:solidFill>
                  <a:schemeClr val="dk1"/>
                </a:solidFill>
              </a:rPr>
              <a:t>BODY PARA 1</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BODY PARA 2</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CONCLUSION</a:t>
            </a:r>
            <a:endParaRPr b="1" sz="1100">
              <a:solidFill>
                <a:schemeClr val="dk1"/>
              </a:solidFill>
            </a:endParaRPr>
          </a:p>
        </p:txBody>
      </p:sp>
      <p:sp>
        <p:nvSpPr>
          <p:cNvPr id="84" name="Google Shape;84;p14"/>
          <p:cNvSpPr txBox="1"/>
          <p:nvPr/>
        </p:nvSpPr>
        <p:spPr>
          <a:xfrm>
            <a:off x="1439700" y="933325"/>
            <a:ext cx="38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Relevant - 2 to 5 words - eye catching / humourous</a:t>
            </a:r>
            <a:endParaRPr sz="1000"/>
          </a:p>
        </p:txBody>
      </p:sp>
      <p:sp>
        <p:nvSpPr>
          <p:cNvPr id="85" name="Google Shape;85;p14"/>
          <p:cNvSpPr txBox="1"/>
          <p:nvPr/>
        </p:nvSpPr>
        <p:spPr>
          <a:xfrm>
            <a:off x="1439700" y="1185325"/>
            <a:ext cx="456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Ask a (rhetorical) question or make a bold challenging statement / quotation</a:t>
            </a:r>
            <a:endParaRPr sz="1000"/>
          </a:p>
        </p:txBody>
      </p:sp>
      <p:sp>
        <p:nvSpPr>
          <p:cNvPr id="86" name="Google Shape;86;p14"/>
          <p:cNvSpPr txBox="1"/>
          <p:nvPr/>
        </p:nvSpPr>
        <p:spPr>
          <a:xfrm>
            <a:off x="1439700" y="1439050"/>
            <a:ext cx="4813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Describe the first issue / point of interest &amp; why is it important to you/the reader</a:t>
            </a:r>
            <a:endParaRPr sz="1000"/>
          </a:p>
        </p:txBody>
      </p:sp>
      <p:sp>
        <p:nvSpPr>
          <p:cNvPr id="87" name="Google Shape;87;p14"/>
          <p:cNvSpPr txBox="1"/>
          <p:nvPr/>
        </p:nvSpPr>
        <p:spPr>
          <a:xfrm>
            <a:off x="1439700" y="1690950"/>
            <a:ext cx="492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Describe the second issue / point of interest &amp; why is it important to you/the reader</a:t>
            </a:r>
            <a:endParaRPr sz="1000"/>
          </a:p>
        </p:txBody>
      </p:sp>
      <p:sp>
        <p:nvSpPr>
          <p:cNvPr id="88" name="Google Shape;88;p14"/>
          <p:cNvSpPr txBox="1"/>
          <p:nvPr/>
        </p:nvSpPr>
        <p:spPr>
          <a:xfrm>
            <a:off x="1439700" y="1938450"/>
            <a:ext cx="590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State a summary opinion, give the reader something to think about / end with a relevant quotation</a:t>
            </a:r>
            <a:endParaRPr sz="1000"/>
          </a:p>
        </p:txBody>
      </p:sp>
      <p:sp>
        <p:nvSpPr>
          <p:cNvPr id="89" name="Google Shape;89;p14"/>
          <p:cNvSpPr txBox="1"/>
          <p:nvPr/>
        </p:nvSpPr>
        <p:spPr>
          <a:xfrm>
            <a:off x="1439700" y="2243250"/>
            <a:ext cx="4929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 A quotation doesn’t need to be true, but it does need to be believable and relevant</a:t>
            </a:r>
            <a:endParaRPr sz="1000"/>
          </a:p>
        </p:txBody>
      </p:sp>
      <p:sp>
        <p:nvSpPr>
          <p:cNvPr id="90" name="Google Shape;90;p14"/>
          <p:cNvSpPr/>
          <p:nvPr/>
        </p:nvSpPr>
        <p:spPr>
          <a:xfrm>
            <a:off x="5806275" y="1310150"/>
            <a:ext cx="543900" cy="222675"/>
          </a:xfrm>
          <a:custGeom>
            <a:rect b="b" l="l" r="r" t="t"/>
            <a:pathLst>
              <a:path extrusionOk="0" h="8907" w="21756">
                <a:moveTo>
                  <a:pt x="0" y="0"/>
                </a:moveTo>
                <a:cubicBezTo>
                  <a:pt x="7801" y="0"/>
                  <a:pt x="14189" y="10524"/>
                  <a:pt x="21756" y="8627"/>
                </a:cubicBezTo>
              </a:path>
            </a:pathLst>
          </a:custGeom>
          <a:noFill/>
          <a:ln cap="flat" cmpd="sng" w="9525">
            <a:solidFill>
              <a:schemeClr val="dk2"/>
            </a:solidFill>
            <a:prstDash val="solid"/>
            <a:round/>
            <a:headEnd len="med" w="med" type="none"/>
            <a:tailEnd len="med" w="med" type="none"/>
          </a:ln>
        </p:spPr>
      </p:sp>
      <p:sp>
        <p:nvSpPr>
          <p:cNvPr id="91" name="Google Shape;91;p14"/>
          <p:cNvSpPr/>
          <p:nvPr/>
        </p:nvSpPr>
        <p:spPr>
          <a:xfrm>
            <a:off x="6211754" y="1525825"/>
            <a:ext cx="138425" cy="412625"/>
          </a:xfrm>
          <a:custGeom>
            <a:rect b="b" l="l" r="r" t="t"/>
            <a:pathLst>
              <a:path extrusionOk="0" h="16505" w="5537">
                <a:moveTo>
                  <a:pt x="5537" y="0"/>
                </a:moveTo>
                <a:cubicBezTo>
                  <a:pt x="3227" y="770"/>
                  <a:pt x="576" y="2489"/>
                  <a:pt x="98" y="4877"/>
                </a:cubicBezTo>
                <a:cubicBezTo>
                  <a:pt x="-665" y="8690"/>
                  <a:pt x="4514" y="14766"/>
                  <a:pt x="1036" y="16505"/>
                </a:cubicBezTo>
              </a:path>
            </a:pathLst>
          </a:custGeom>
          <a:noFill/>
          <a:ln cap="flat" cmpd="sng" w="9525">
            <a:solidFill>
              <a:schemeClr val="dk2"/>
            </a:solidFill>
            <a:prstDash val="solid"/>
            <a:round/>
            <a:headEnd len="med" w="med" type="none"/>
            <a:tailEnd len="med" w="med" type="none"/>
          </a:ln>
        </p:spPr>
      </p:sp>
      <p:sp>
        <p:nvSpPr>
          <p:cNvPr id="92" name="Google Shape;92;p14"/>
          <p:cNvSpPr txBox="1"/>
          <p:nvPr/>
        </p:nvSpPr>
        <p:spPr>
          <a:xfrm>
            <a:off x="6309400" y="1413925"/>
            <a:ext cx="1203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100">
                <a:solidFill>
                  <a:srgbClr val="0000FF"/>
                </a:solidFill>
                <a:latin typeface="Architects Daughter"/>
                <a:ea typeface="Architects Daughter"/>
                <a:cs typeface="Architects Daughter"/>
                <a:sym typeface="Architects Daughter"/>
              </a:rPr>
              <a:t>* personalise with stories or anecdotes</a:t>
            </a:r>
            <a:endParaRPr i="1" sz="1100">
              <a:solidFill>
                <a:srgbClr val="0000FF"/>
              </a:solidFill>
              <a:latin typeface="Architects Daughter"/>
              <a:ea typeface="Architects Daughter"/>
              <a:cs typeface="Architects Daughter"/>
              <a:sym typeface="Architects Daughter"/>
            </a:endParaRPr>
          </a:p>
        </p:txBody>
      </p:sp>
      <p:sp>
        <p:nvSpPr>
          <p:cNvPr id="93" name="Google Shape;93;p14"/>
          <p:cNvSpPr txBox="1"/>
          <p:nvPr/>
        </p:nvSpPr>
        <p:spPr>
          <a:xfrm>
            <a:off x="4967400" y="273775"/>
            <a:ext cx="20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Swimming</a:t>
            </a:r>
            <a:r>
              <a:rPr lang="en" sz="1200" u="sng"/>
              <a:t> is good for you.</a:t>
            </a:r>
            <a:endParaRPr sz="1200" u="sng"/>
          </a:p>
        </p:txBody>
      </p:sp>
      <p:sp>
        <p:nvSpPr>
          <p:cNvPr id="94" name="Google Shape;94;p14"/>
          <p:cNvSpPr txBox="1"/>
          <p:nvPr/>
        </p:nvSpPr>
        <p:spPr>
          <a:xfrm>
            <a:off x="4967400" y="502375"/>
            <a:ext cx="20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Should you try swimming?</a:t>
            </a:r>
            <a:endParaRPr sz="1200" u="sng"/>
          </a:p>
        </p:txBody>
      </p:sp>
      <p:sp>
        <p:nvSpPr>
          <p:cNvPr id="95" name="Google Shape;95;p14"/>
          <p:cNvSpPr txBox="1"/>
          <p:nvPr/>
        </p:nvSpPr>
        <p:spPr>
          <a:xfrm>
            <a:off x="4967400" y="730975"/>
            <a:ext cx="2033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u="sng"/>
              <a:t>Taking the plunge!</a:t>
            </a:r>
            <a:endParaRPr sz="1200" u="sng"/>
          </a:p>
        </p:txBody>
      </p:sp>
      <p:sp>
        <p:nvSpPr>
          <p:cNvPr id="96" name="Google Shape;96;p14"/>
          <p:cNvSpPr txBox="1"/>
          <p:nvPr/>
        </p:nvSpPr>
        <p:spPr>
          <a:xfrm>
            <a:off x="153900" y="2438400"/>
            <a:ext cx="71928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The main thing with an article is you have to catch the reader’s attention and keep them wanting to read on.</a:t>
            </a:r>
            <a:endParaRPr sz="1100">
              <a:solidFill>
                <a:schemeClr val="dk1"/>
              </a:solidFill>
            </a:endParaRPr>
          </a:p>
          <a:p>
            <a:pPr indent="0" lvl="0" marL="0" rtl="0" algn="just">
              <a:spcBef>
                <a:spcPts val="0"/>
              </a:spcBef>
              <a:spcAft>
                <a:spcPts val="0"/>
              </a:spcAft>
              <a:buNone/>
            </a:pPr>
            <a:r>
              <a:rPr lang="en" sz="1100">
                <a:solidFill>
                  <a:schemeClr val="dk1"/>
                </a:solidFill>
              </a:rPr>
              <a:t>So you need to use interesting advanced vocabulary, challenge them to think, amuse them. </a:t>
            </a:r>
            <a:endParaRPr sz="1100">
              <a:solidFill>
                <a:schemeClr val="dk1"/>
              </a:solidFill>
            </a:endParaRPr>
          </a:p>
        </p:txBody>
      </p:sp>
      <p:sp>
        <p:nvSpPr>
          <p:cNvPr id="97" name="Google Shape;97;p14"/>
          <p:cNvSpPr txBox="1"/>
          <p:nvPr/>
        </p:nvSpPr>
        <p:spPr>
          <a:xfrm>
            <a:off x="153900" y="2914525"/>
            <a:ext cx="4813500" cy="785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dk1"/>
                </a:solidFill>
              </a:rPr>
              <a:t>LETTER</a:t>
            </a:r>
            <a:endParaRPr sz="1100">
              <a:solidFill>
                <a:schemeClr val="dk1"/>
              </a:solidFill>
            </a:endParaRPr>
          </a:p>
          <a:p>
            <a:pPr indent="0" lvl="0" marL="0" rtl="0" algn="just">
              <a:spcBef>
                <a:spcPts val="0"/>
              </a:spcBef>
              <a:spcAft>
                <a:spcPts val="0"/>
              </a:spcAft>
              <a:buNone/>
            </a:pPr>
            <a:r>
              <a:t/>
            </a:r>
            <a:endParaRPr sz="600">
              <a:solidFill>
                <a:schemeClr val="dk1"/>
              </a:solidFill>
            </a:endParaRPr>
          </a:p>
          <a:p>
            <a:pPr indent="0" lvl="0" marL="0" rtl="0" algn="just">
              <a:spcBef>
                <a:spcPts val="0"/>
              </a:spcBef>
              <a:spcAft>
                <a:spcPts val="0"/>
              </a:spcAft>
              <a:buNone/>
            </a:pPr>
            <a:r>
              <a:rPr lang="en" sz="1100">
                <a:solidFill>
                  <a:schemeClr val="dk1"/>
                </a:solidFill>
              </a:rPr>
              <a:t>Double check who you’re writing to - semi-informal or informal register. </a:t>
            </a:r>
            <a:endParaRPr sz="1100">
              <a:solidFill>
                <a:schemeClr val="dk1"/>
              </a:solidFill>
            </a:endParaRPr>
          </a:p>
          <a:p>
            <a:pPr indent="0" lvl="0" marL="0" rtl="0" algn="just">
              <a:spcBef>
                <a:spcPts val="0"/>
              </a:spcBef>
              <a:spcAft>
                <a:spcPts val="0"/>
              </a:spcAft>
              <a:buNone/>
            </a:pPr>
            <a:r>
              <a:rPr lang="en" sz="1100">
                <a:solidFill>
                  <a:schemeClr val="dk1"/>
                </a:solidFill>
              </a:rPr>
              <a:t>As it impacts the conventions of the task. </a:t>
            </a:r>
            <a:endParaRPr sz="1100">
              <a:solidFill>
                <a:schemeClr val="dk1"/>
              </a:solidFill>
            </a:endParaRPr>
          </a:p>
        </p:txBody>
      </p:sp>
      <p:sp>
        <p:nvSpPr>
          <p:cNvPr id="98" name="Google Shape;98;p14"/>
          <p:cNvSpPr txBox="1"/>
          <p:nvPr/>
        </p:nvSpPr>
        <p:spPr>
          <a:xfrm>
            <a:off x="153900" y="3600325"/>
            <a:ext cx="1285800" cy="2131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100">
                <a:solidFill>
                  <a:schemeClr val="dk1"/>
                </a:solidFill>
              </a:rPr>
              <a:t>GREETING</a:t>
            </a:r>
            <a:br>
              <a:rPr b="1" lang="en" sz="1100" u="sng">
                <a:solidFill>
                  <a:schemeClr val="dk1"/>
                </a:solidFill>
              </a:rPr>
            </a:br>
            <a:r>
              <a:rPr b="1" lang="en" sz="1100">
                <a:solidFill>
                  <a:schemeClr val="dk1"/>
                </a:solidFill>
              </a:rPr>
              <a:t>INTRODUCTION</a:t>
            </a:r>
            <a:br>
              <a:rPr b="1" lang="en" sz="1100">
                <a:solidFill>
                  <a:schemeClr val="dk1"/>
                </a:solidFill>
              </a:rPr>
            </a:br>
            <a:r>
              <a:rPr b="1" lang="en" sz="1100">
                <a:solidFill>
                  <a:schemeClr val="dk1"/>
                </a:solidFill>
              </a:rPr>
              <a:t>BODY PARA 1</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BODY PARA 2</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BODY PARA 3</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CONCLUSION</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SIGN OFF</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SIGN </a:t>
            </a:r>
            <a:r>
              <a:rPr b="1" lang="en" sz="900">
                <a:solidFill>
                  <a:schemeClr val="dk1"/>
                </a:solidFill>
              </a:rPr>
              <a:t>(your name)</a:t>
            </a:r>
            <a:endParaRPr b="1" sz="900">
              <a:solidFill>
                <a:schemeClr val="dk1"/>
              </a:solidFill>
            </a:endParaRPr>
          </a:p>
        </p:txBody>
      </p:sp>
      <p:sp>
        <p:nvSpPr>
          <p:cNvPr id="99" name="Google Shape;99;p14"/>
          <p:cNvSpPr txBox="1"/>
          <p:nvPr/>
        </p:nvSpPr>
        <p:spPr>
          <a:xfrm>
            <a:off x="1439700" y="3600325"/>
            <a:ext cx="3885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Hi _____ ! (informal)  Dear _____ , (semi-informal)</a:t>
            </a:r>
            <a:endParaRPr sz="1000"/>
          </a:p>
        </p:txBody>
      </p:sp>
      <p:sp>
        <p:nvSpPr>
          <p:cNvPr id="100" name="Google Shape;100;p14"/>
          <p:cNvSpPr txBox="1"/>
          <p:nvPr/>
        </p:nvSpPr>
        <p:spPr>
          <a:xfrm>
            <a:off x="1439700" y="3852325"/>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Thank them for their letter, and make a general comment about why you’re writing. </a:t>
            </a:r>
            <a:endParaRPr sz="1000"/>
          </a:p>
        </p:txBody>
      </p:sp>
      <p:sp>
        <p:nvSpPr>
          <p:cNvPr id="101" name="Google Shape;101;p14"/>
          <p:cNvSpPr txBox="1"/>
          <p:nvPr/>
        </p:nvSpPr>
        <p:spPr>
          <a:xfrm>
            <a:off x="1439700" y="4106050"/>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Answer the first query/topic. It’s usually </a:t>
            </a:r>
            <a:r>
              <a:rPr lang="en" sz="1000"/>
              <a:t>prescriptive</a:t>
            </a:r>
            <a:r>
              <a:rPr lang="en" sz="1000"/>
              <a:t>, but if not allow for 3 paragraphs.</a:t>
            </a:r>
            <a:endParaRPr sz="1000"/>
          </a:p>
        </p:txBody>
      </p:sp>
      <p:sp>
        <p:nvSpPr>
          <p:cNvPr id="102" name="Google Shape;102;p14"/>
          <p:cNvSpPr txBox="1"/>
          <p:nvPr/>
        </p:nvSpPr>
        <p:spPr>
          <a:xfrm>
            <a:off x="1439700" y="4357950"/>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Answer the second query/topic. </a:t>
            </a:r>
            <a:endParaRPr sz="1000"/>
          </a:p>
        </p:txBody>
      </p:sp>
      <p:sp>
        <p:nvSpPr>
          <p:cNvPr id="103" name="Google Shape;103;p14"/>
          <p:cNvSpPr txBox="1"/>
          <p:nvPr/>
        </p:nvSpPr>
        <p:spPr>
          <a:xfrm>
            <a:off x="1439700" y="4605450"/>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Answer the third query/topic. </a:t>
            </a:r>
            <a:endParaRPr sz="1000"/>
          </a:p>
        </p:txBody>
      </p:sp>
      <p:sp>
        <p:nvSpPr>
          <p:cNvPr id="104" name="Google Shape;104;p14"/>
          <p:cNvSpPr txBox="1"/>
          <p:nvPr/>
        </p:nvSpPr>
        <p:spPr>
          <a:xfrm>
            <a:off x="1439700" y="4834050"/>
            <a:ext cx="590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I hope that … my thoughts are useful for you and you publish my letter / you find my advice helpful. </a:t>
            </a:r>
            <a:endParaRPr sz="1000"/>
          </a:p>
        </p:txBody>
      </p:sp>
      <p:sp>
        <p:nvSpPr>
          <p:cNvPr id="105" name="Google Shape;105;p14"/>
          <p:cNvSpPr txBox="1"/>
          <p:nvPr/>
        </p:nvSpPr>
        <p:spPr>
          <a:xfrm>
            <a:off x="1439700" y="5090725"/>
            <a:ext cx="15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Best wishes, </a:t>
            </a:r>
            <a:endParaRPr sz="1000"/>
          </a:p>
        </p:txBody>
      </p:sp>
      <p:pic>
        <p:nvPicPr>
          <p:cNvPr id="106" name="Google Shape;106;p14"/>
          <p:cNvPicPr preferRelativeResize="0"/>
          <p:nvPr/>
        </p:nvPicPr>
        <p:blipFill>
          <a:blip r:embed="rId3">
            <a:alphaModFix/>
          </a:blip>
          <a:stretch>
            <a:fillRect/>
          </a:stretch>
        </p:blipFill>
        <p:spPr>
          <a:xfrm>
            <a:off x="1510776" y="5358575"/>
            <a:ext cx="712874" cy="475249"/>
          </a:xfrm>
          <a:prstGeom prst="rect">
            <a:avLst/>
          </a:prstGeom>
          <a:noFill/>
          <a:ln>
            <a:noFill/>
          </a:ln>
        </p:spPr>
      </p:pic>
      <p:sp>
        <p:nvSpPr>
          <p:cNvPr id="107" name="Google Shape;107;p14"/>
          <p:cNvSpPr txBox="1"/>
          <p:nvPr/>
        </p:nvSpPr>
        <p:spPr>
          <a:xfrm>
            <a:off x="153900" y="5715000"/>
            <a:ext cx="71928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The tricky thing with the letter, in particular the informal kind, is that you still need to get plenty of linking and connecting phrases in as well as complex grammar. It’s difficult to do that if you’re writing to a friend. </a:t>
            </a:r>
            <a:endParaRPr sz="1100">
              <a:solidFill>
                <a:schemeClr val="dk1"/>
              </a:solidFill>
            </a:endParaRPr>
          </a:p>
        </p:txBody>
      </p:sp>
      <p:sp>
        <p:nvSpPr>
          <p:cNvPr id="108" name="Google Shape;108;p14"/>
          <p:cNvSpPr txBox="1"/>
          <p:nvPr/>
        </p:nvSpPr>
        <p:spPr>
          <a:xfrm>
            <a:off x="153900" y="6191125"/>
            <a:ext cx="55239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dk1"/>
                </a:solidFill>
              </a:rPr>
              <a:t>REVIEW</a:t>
            </a:r>
            <a:endParaRPr sz="1100">
              <a:solidFill>
                <a:schemeClr val="dk1"/>
              </a:solidFill>
            </a:endParaRPr>
          </a:p>
          <a:p>
            <a:pPr indent="0" lvl="0" marL="0" rtl="0" algn="just">
              <a:spcBef>
                <a:spcPts val="0"/>
              </a:spcBef>
              <a:spcAft>
                <a:spcPts val="0"/>
              </a:spcAft>
              <a:buNone/>
            </a:pPr>
            <a:r>
              <a:t/>
            </a:r>
            <a:endParaRPr sz="600">
              <a:solidFill>
                <a:schemeClr val="dk1"/>
              </a:solidFill>
            </a:endParaRPr>
          </a:p>
          <a:p>
            <a:pPr indent="0" lvl="0" marL="0" rtl="0" algn="just">
              <a:spcBef>
                <a:spcPts val="0"/>
              </a:spcBef>
              <a:spcAft>
                <a:spcPts val="0"/>
              </a:spcAft>
              <a:buNone/>
            </a:pPr>
            <a:r>
              <a:rPr lang="en" sz="1100">
                <a:solidFill>
                  <a:schemeClr val="dk1"/>
                </a:solidFill>
              </a:rPr>
              <a:t>This is probably the most formulaic of all the writing types. </a:t>
            </a:r>
            <a:br>
              <a:rPr lang="en" sz="1100">
                <a:solidFill>
                  <a:schemeClr val="dk1"/>
                </a:solidFill>
              </a:rPr>
            </a:br>
            <a:r>
              <a:rPr lang="en" sz="1100">
                <a:solidFill>
                  <a:schemeClr val="dk1"/>
                </a:solidFill>
              </a:rPr>
              <a:t>However you need to tailor it to the subject, and it requires some technical vocabulary.</a:t>
            </a:r>
            <a:endParaRPr sz="1100">
              <a:solidFill>
                <a:schemeClr val="dk1"/>
              </a:solidFill>
            </a:endParaRPr>
          </a:p>
          <a:p>
            <a:pPr indent="0" lvl="0" marL="0" rtl="0" algn="just">
              <a:spcBef>
                <a:spcPts val="0"/>
              </a:spcBef>
              <a:spcAft>
                <a:spcPts val="0"/>
              </a:spcAft>
              <a:buNone/>
            </a:pPr>
            <a:r>
              <a:rPr lang="en" sz="1100">
                <a:solidFill>
                  <a:schemeClr val="dk1"/>
                </a:solidFill>
              </a:rPr>
              <a:t>The key to a good review is to be informative, but not spoil it for the reader though.  </a:t>
            </a:r>
            <a:endParaRPr sz="1100">
              <a:solidFill>
                <a:schemeClr val="dk1"/>
              </a:solidFill>
            </a:endParaRPr>
          </a:p>
        </p:txBody>
      </p:sp>
      <p:sp>
        <p:nvSpPr>
          <p:cNvPr id="109" name="Google Shape;109;p14"/>
          <p:cNvSpPr txBox="1"/>
          <p:nvPr/>
        </p:nvSpPr>
        <p:spPr>
          <a:xfrm>
            <a:off x="153900" y="7029325"/>
            <a:ext cx="12858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100" u="sng">
                <a:solidFill>
                  <a:schemeClr val="dk1"/>
                </a:solidFill>
              </a:rPr>
              <a:t>Title</a:t>
            </a:r>
            <a:br>
              <a:rPr b="1" lang="en" sz="1100" u="sng">
                <a:solidFill>
                  <a:schemeClr val="dk1"/>
                </a:solidFill>
              </a:rPr>
            </a:br>
            <a:r>
              <a:rPr b="1" lang="en" sz="1100">
                <a:solidFill>
                  <a:schemeClr val="dk1"/>
                </a:solidFill>
              </a:rPr>
              <a:t>INTRODUCTION</a:t>
            </a:r>
            <a:br>
              <a:rPr b="1" lang="en" sz="1100">
                <a:solidFill>
                  <a:schemeClr val="dk1"/>
                </a:solidFill>
              </a:rPr>
            </a:br>
            <a:r>
              <a:rPr b="1" lang="en" sz="1100">
                <a:solidFill>
                  <a:schemeClr val="dk1"/>
                </a:solidFill>
              </a:rPr>
              <a:t>BODY PARA 1</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BODY PARA 2</a:t>
            </a:r>
            <a:br>
              <a:rPr b="1" lang="en" sz="400">
                <a:solidFill>
                  <a:schemeClr val="dk1"/>
                </a:solidFill>
              </a:rPr>
            </a:br>
            <a:r>
              <a:rPr b="1" lang="en" sz="1100">
                <a:solidFill>
                  <a:schemeClr val="dk1"/>
                </a:solidFill>
              </a:rPr>
              <a:t>CONCLUSION</a:t>
            </a:r>
            <a:endParaRPr b="1" sz="900">
              <a:solidFill>
                <a:schemeClr val="dk1"/>
              </a:solidFill>
            </a:endParaRPr>
          </a:p>
        </p:txBody>
      </p:sp>
      <p:sp>
        <p:nvSpPr>
          <p:cNvPr id="110" name="Google Shape;110;p14"/>
          <p:cNvSpPr txBox="1"/>
          <p:nvPr/>
        </p:nvSpPr>
        <p:spPr>
          <a:xfrm>
            <a:off x="1439700" y="7029325"/>
            <a:ext cx="607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Like an article, this should catch the reader’s attention. * Don’t make it positive if your review is negative!</a:t>
            </a:r>
            <a:endParaRPr sz="1000"/>
          </a:p>
        </p:txBody>
      </p:sp>
      <p:sp>
        <p:nvSpPr>
          <p:cNvPr id="111" name="Google Shape;111;p14"/>
          <p:cNvSpPr txBox="1"/>
          <p:nvPr/>
        </p:nvSpPr>
        <p:spPr>
          <a:xfrm>
            <a:off x="1439700" y="7281325"/>
            <a:ext cx="5696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Factual information. What, </a:t>
            </a:r>
            <a:r>
              <a:rPr lang="en" sz="1000"/>
              <a:t>who, where, when, headline information. When you experienced it.</a:t>
            </a:r>
            <a:endParaRPr sz="1000"/>
          </a:p>
        </p:txBody>
      </p:sp>
      <p:sp>
        <p:nvSpPr>
          <p:cNvPr id="112" name="Google Shape;112;p14"/>
          <p:cNvSpPr txBox="1"/>
          <p:nvPr/>
        </p:nvSpPr>
        <p:spPr>
          <a:xfrm>
            <a:off x="1439700" y="7535050"/>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General description of what it’s about / to expect (no spoilers!)</a:t>
            </a:r>
            <a:endParaRPr sz="1000"/>
          </a:p>
        </p:txBody>
      </p:sp>
      <p:sp>
        <p:nvSpPr>
          <p:cNvPr id="113" name="Google Shape;113;p14"/>
          <p:cNvSpPr txBox="1"/>
          <p:nvPr/>
        </p:nvSpPr>
        <p:spPr>
          <a:xfrm>
            <a:off x="1439700" y="7786950"/>
            <a:ext cx="607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Specific things that were good and/or could be improved. Use descriptive words and comparative forms!</a:t>
            </a:r>
            <a:endParaRPr sz="1000"/>
          </a:p>
        </p:txBody>
      </p:sp>
      <p:sp>
        <p:nvSpPr>
          <p:cNvPr id="114" name="Google Shape;114;p14"/>
          <p:cNvSpPr txBox="1"/>
          <p:nvPr/>
        </p:nvSpPr>
        <p:spPr>
          <a:xfrm>
            <a:off x="1439700" y="8034450"/>
            <a:ext cx="5038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Your overall view and recommendation</a:t>
            </a:r>
            <a:r>
              <a:rPr lang="en" sz="1000"/>
              <a:t>. </a:t>
            </a:r>
            <a:endParaRPr sz="1000"/>
          </a:p>
        </p:txBody>
      </p:sp>
      <p:sp>
        <p:nvSpPr>
          <p:cNvPr id="115" name="Google Shape;115;p14"/>
          <p:cNvSpPr txBox="1"/>
          <p:nvPr/>
        </p:nvSpPr>
        <p:spPr>
          <a:xfrm>
            <a:off x="153900" y="10134600"/>
            <a:ext cx="71928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rPr>
              <a:t>The key to a successful story is suspense, a hook / surprise and descriptive vocabulary. Missing any = failure.</a:t>
            </a:r>
            <a:endParaRPr sz="1100">
              <a:solidFill>
                <a:schemeClr val="dk1"/>
              </a:solidFill>
            </a:endParaRPr>
          </a:p>
        </p:txBody>
      </p:sp>
      <p:pic>
        <p:nvPicPr>
          <p:cNvPr id="116" name="Google Shape;116;p14"/>
          <p:cNvPicPr preferRelativeResize="0"/>
          <p:nvPr/>
        </p:nvPicPr>
        <p:blipFill>
          <a:blip r:embed="rId4">
            <a:alphaModFix/>
          </a:blip>
          <a:stretch>
            <a:fillRect/>
          </a:stretch>
        </p:blipFill>
        <p:spPr>
          <a:xfrm>
            <a:off x="5677799" y="6229522"/>
            <a:ext cx="1557301" cy="875980"/>
          </a:xfrm>
          <a:prstGeom prst="rect">
            <a:avLst/>
          </a:prstGeom>
          <a:noFill/>
          <a:ln>
            <a:noFill/>
          </a:ln>
        </p:spPr>
      </p:pic>
      <p:sp>
        <p:nvSpPr>
          <p:cNvPr id="117" name="Google Shape;117;p14"/>
          <p:cNvSpPr txBox="1"/>
          <p:nvPr/>
        </p:nvSpPr>
        <p:spPr>
          <a:xfrm>
            <a:off x="153900" y="8324725"/>
            <a:ext cx="7192800" cy="615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u="sng">
                <a:solidFill>
                  <a:schemeClr val="dk1"/>
                </a:solidFill>
              </a:rPr>
              <a:t>STORY</a:t>
            </a:r>
            <a:endParaRPr sz="1100">
              <a:solidFill>
                <a:schemeClr val="dk1"/>
              </a:solidFill>
            </a:endParaRPr>
          </a:p>
          <a:p>
            <a:pPr indent="0" lvl="0" marL="0" rtl="0" algn="just">
              <a:spcBef>
                <a:spcPts val="0"/>
              </a:spcBef>
              <a:spcAft>
                <a:spcPts val="0"/>
              </a:spcAft>
              <a:buNone/>
            </a:pPr>
            <a:r>
              <a:t/>
            </a:r>
            <a:endParaRPr sz="600">
              <a:solidFill>
                <a:schemeClr val="dk1"/>
              </a:solidFill>
            </a:endParaRPr>
          </a:p>
          <a:p>
            <a:pPr indent="0" lvl="0" marL="0" rtl="0" algn="just">
              <a:spcBef>
                <a:spcPts val="0"/>
              </a:spcBef>
              <a:spcAft>
                <a:spcPts val="0"/>
              </a:spcAft>
              <a:buNone/>
            </a:pPr>
            <a:r>
              <a:rPr lang="en" sz="1100">
                <a:solidFill>
                  <a:schemeClr val="dk1"/>
                </a:solidFill>
              </a:rPr>
              <a:t>This is probably the most difficult to do well, especially if you’re not used to creative writing.</a:t>
            </a:r>
            <a:endParaRPr sz="1100">
              <a:solidFill>
                <a:schemeClr val="dk1"/>
              </a:solidFill>
            </a:endParaRPr>
          </a:p>
        </p:txBody>
      </p:sp>
      <p:sp>
        <p:nvSpPr>
          <p:cNvPr id="118" name="Google Shape;118;p14"/>
          <p:cNvSpPr txBox="1"/>
          <p:nvPr/>
        </p:nvSpPr>
        <p:spPr>
          <a:xfrm>
            <a:off x="6005700" y="1142425"/>
            <a:ext cx="14067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i="1" lang="en" sz="1100">
                <a:solidFill>
                  <a:schemeClr val="dk1"/>
                </a:solidFill>
              </a:rPr>
              <a:t>“ </a:t>
            </a:r>
            <a:r>
              <a:rPr i="1" lang="en" sz="1100">
                <a:solidFill>
                  <a:schemeClr val="dk1"/>
                </a:solidFill>
                <a:highlight>
                  <a:schemeClr val="accent6"/>
                </a:highlight>
              </a:rPr>
              <a:t>Have you ever</a:t>
            </a:r>
            <a:r>
              <a:rPr i="1" lang="en" sz="1100">
                <a:solidFill>
                  <a:schemeClr val="dk1"/>
                </a:solidFill>
              </a:rPr>
              <a:t>…”</a:t>
            </a:r>
            <a:endParaRPr/>
          </a:p>
        </p:txBody>
      </p:sp>
      <p:sp>
        <p:nvSpPr>
          <p:cNvPr id="119" name="Google Shape;119;p14"/>
          <p:cNvSpPr txBox="1"/>
          <p:nvPr/>
        </p:nvSpPr>
        <p:spPr>
          <a:xfrm>
            <a:off x="153900" y="8858125"/>
            <a:ext cx="1285800" cy="1369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 sz="1100" u="sng">
                <a:solidFill>
                  <a:schemeClr val="dk1"/>
                </a:solidFill>
              </a:rPr>
              <a:t>Title</a:t>
            </a:r>
            <a:br>
              <a:rPr b="1" lang="en" sz="1100" u="sng">
                <a:solidFill>
                  <a:schemeClr val="dk1"/>
                </a:solidFill>
              </a:rPr>
            </a:br>
            <a:r>
              <a:rPr b="1" lang="en" sz="1100">
                <a:solidFill>
                  <a:schemeClr val="dk1"/>
                </a:solidFill>
              </a:rPr>
              <a:t>INTRODUCTION</a:t>
            </a:r>
            <a:br>
              <a:rPr b="1" lang="en" sz="1100">
                <a:solidFill>
                  <a:schemeClr val="dk1"/>
                </a:solidFill>
              </a:rPr>
            </a:br>
            <a:r>
              <a:rPr b="1" lang="en" sz="1100">
                <a:solidFill>
                  <a:schemeClr val="dk1"/>
                </a:solidFill>
              </a:rPr>
              <a:t>BODY PARA 1</a:t>
            </a:r>
            <a:endParaRPr b="1" sz="1100">
              <a:solidFill>
                <a:schemeClr val="dk1"/>
              </a:solidFill>
            </a:endParaRPr>
          </a:p>
          <a:p>
            <a:pPr indent="0" lvl="0" marL="0" rtl="0" algn="just">
              <a:lnSpc>
                <a:spcPct val="150000"/>
              </a:lnSpc>
              <a:spcBef>
                <a:spcPts val="0"/>
              </a:spcBef>
              <a:spcAft>
                <a:spcPts val="0"/>
              </a:spcAft>
              <a:buNone/>
            </a:pPr>
            <a:r>
              <a:rPr b="1" lang="en" sz="1100">
                <a:solidFill>
                  <a:schemeClr val="dk1"/>
                </a:solidFill>
              </a:rPr>
              <a:t>BODY PARA 2</a:t>
            </a:r>
            <a:br>
              <a:rPr b="1" lang="en" sz="400">
                <a:solidFill>
                  <a:schemeClr val="dk1"/>
                </a:solidFill>
              </a:rPr>
            </a:br>
            <a:r>
              <a:rPr b="1" lang="en" sz="1100">
                <a:solidFill>
                  <a:schemeClr val="dk1"/>
                </a:solidFill>
              </a:rPr>
              <a:t>CONCLUSION</a:t>
            </a:r>
            <a:endParaRPr b="1" sz="900">
              <a:solidFill>
                <a:schemeClr val="dk1"/>
              </a:solidFill>
            </a:endParaRPr>
          </a:p>
        </p:txBody>
      </p:sp>
      <p:sp>
        <p:nvSpPr>
          <p:cNvPr id="120" name="Google Shape;120;p14"/>
          <p:cNvSpPr txBox="1"/>
          <p:nvPr/>
        </p:nvSpPr>
        <p:spPr>
          <a:xfrm>
            <a:off x="1439700" y="8858125"/>
            <a:ext cx="607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This</a:t>
            </a:r>
            <a:r>
              <a:rPr lang="en" sz="1000"/>
              <a:t> should be short, compelling, memorable and catch the reader’s attention.</a:t>
            </a:r>
            <a:endParaRPr sz="1000"/>
          </a:p>
        </p:txBody>
      </p:sp>
      <p:sp>
        <p:nvSpPr>
          <p:cNvPr id="121" name="Google Shape;121;p14"/>
          <p:cNvSpPr txBox="1"/>
          <p:nvPr/>
        </p:nvSpPr>
        <p:spPr>
          <a:xfrm>
            <a:off x="1439700" y="9110125"/>
            <a:ext cx="59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Set the scene (they give you the starting words) - who, what, where, when …so the reader reads on!</a:t>
            </a:r>
            <a:endParaRPr sz="1000"/>
          </a:p>
        </p:txBody>
      </p:sp>
      <p:sp>
        <p:nvSpPr>
          <p:cNvPr id="122" name="Google Shape;122;p14"/>
          <p:cNvSpPr txBox="1"/>
          <p:nvPr/>
        </p:nvSpPr>
        <p:spPr>
          <a:xfrm>
            <a:off x="1439700" y="9363850"/>
            <a:ext cx="59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Before the main event(s) - describe the circumstances / incidents leading up to the main event.</a:t>
            </a:r>
            <a:endParaRPr sz="1000"/>
          </a:p>
        </p:txBody>
      </p:sp>
      <p:sp>
        <p:nvSpPr>
          <p:cNvPr id="123" name="Google Shape;123;p14"/>
          <p:cNvSpPr txBox="1"/>
          <p:nvPr/>
        </p:nvSpPr>
        <p:spPr>
          <a:xfrm>
            <a:off x="1439700" y="9615750"/>
            <a:ext cx="6072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main event(s) - Description of </a:t>
            </a:r>
            <a:r>
              <a:rPr lang="en" sz="1000"/>
              <a:t>what happens, the people involved, emotions, a twist or turning point.</a:t>
            </a:r>
            <a:endParaRPr sz="1000"/>
          </a:p>
        </p:txBody>
      </p:sp>
      <p:sp>
        <p:nvSpPr>
          <p:cNvPr id="124" name="Google Shape;124;p14"/>
          <p:cNvSpPr txBox="1"/>
          <p:nvPr/>
        </p:nvSpPr>
        <p:spPr>
          <a:xfrm>
            <a:off x="1439700" y="9869575"/>
            <a:ext cx="5972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The outcome / impact / resolution - what happened to the people involved? What might happen next.</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5"/>
          <p:cNvSpPr txBox="1"/>
          <p:nvPr/>
        </p:nvSpPr>
        <p:spPr>
          <a:xfrm>
            <a:off x="1296900" y="12819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It is high quality and is priced </a:t>
            </a:r>
            <a:r>
              <a:rPr b="1" i="1" lang="en" sz="800">
                <a:solidFill>
                  <a:schemeClr val="dk1"/>
                </a:solidFill>
                <a:highlight>
                  <a:srgbClr val="FFFFFF"/>
                </a:highlight>
              </a:rPr>
              <a:t>ac</a:t>
            </a:r>
            <a:r>
              <a:rPr b="1" i="1" lang="en" sz="800">
                <a:solidFill>
                  <a:schemeClr val="dk1"/>
                </a:solidFill>
                <a:highlight>
                  <a:srgbClr val="FFFFFF"/>
                </a:highlight>
              </a:rPr>
              <a:t>cordingly</a:t>
            </a:r>
            <a:r>
              <a:rPr i="1" lang="en" sz="800">
                <a:solidFill>
                  <a:schemeClr val="dk1"/>
                </a:solidFill>
                <a:highlight>
                  <a:srgbClr val="FFFFFF"/>
                </a:highlight>
              </a:rPr>
              <a:t>.  </a:t>
            </a:r>
            <a:endParaRPr i="1" sz="800">
              <a:solidFill>
                <a:schemeClr val="dk1"/>
              </a:solidFill>
              <a:highlight>
                <a:srgbClr val="FFFFFF"/>
              </a:highlight>
            </a:endParaRPr>
          </a:p>
        </p:txBody>
      </p:sp>
      <p:sp>
        <p:nvSpPr>
          <p:cNvPr id="130" name="Google Shape;130;p15"/>
          <p:cNvSpPr txBox="1"/>
          <p:nvPr/>
        </p:nvSpPr>
        <p:spPr>
          <a:xfrm>
            <a:off x="153900" y="374400"/>
            <a:ext cx="5775600" cy="354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t>OK, so you need to demonstrate a variety of simple and complex grammatical structures. </a:t>
            </a:r>
            <a:endParaRPr sz="1100"/>
          </a:p>
        </p:txBody>
      </p:sp>
      <p:sp>
        <p:nvSpPr>
          <p:cNvPr id="131" name="Google Shape;131;p15"/>
          <p:cNvSpPr txBox="1"/>
          <p:nvPr/>
        </p:nvSpPr>
        <p:spPr>
          <a:xfrm>
            <a:off x="153900" y="603000"/>
            <a:ext cx="58233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t>Linking</a:t>
            </a:r>
            <a:r>
              <a:rPr b="1" lang="en" u="sng"/>
              <a:t> and connecting words/phrases.</a:t>
            </a:r>
            <a:r>
              <a:rPr lang="en"/>
              <a:t> </a:t>
            </a:r>
            <a:endParaRPr/>
          </a:p>
          <a:p>
            <a:pPr indent="0" lvl="0" marL="0" rtl="0" algn="l">
              <a:spcBef>
                <a:spcPts val="0"/>
              </a:spcBef>
              <a:spcAft>
                <a:spcPts val="0"/>
              </a:spcAft>
              <a:buNone/>
            </a:pPr>
            <a:r>
              <a:rPr lang="en" sz="1200"/>
              <a:t>You will no doubt know how to use </a:t>
            </a:r>
            <a:r>
              <a:rPr b="1" lang="en" sz="1200"/>
              <a:t>FANBOYS </a:t>
            </a:r>
            <a:r>
              <a:rPr lang="en" sz="1200"/>
              <a:t>(</a:t>
            </a:r>
            <a:r>
              <a:rPr i="1" lang="en" sz="1200"/>
              <a:t>for, and, nor, but, or, yet, and so</a:t>
            </a:r>
            <a:r>
              <a:rPr lang="en" sz="1200"/>
              <a:t>) </a:t>
            </a:r>
            <a:endParaRPr sz="1200"/>
          </a:p>
          <a:p>
            <a:pPr indent="0" lvl="0" marL="0" rtl="0" algn="l">
              <a:spcBef>
                <a:spcPts val="0"/>
              </a:spcBef>
              <a:spcAft>
                <a:spcPts val="0"/>
              </a:spcAft>
              <a:buNone/>
            </a:pPr>
            <a:r>
              <a:rPr lang="en" sz="1200"/>
              <a:t>However, you need to include some more ad</a:t>
            </a:r>
            <a:r>
              <a:rPr lang="en" sz="1200"/>
              <a:t>vanced words and phrases. </a:t>
            </a:r>
            <a:endParaRPr sz="1200"/>
          </a:p>
        </p:txBody>
      </p:sp>
      <p:sp>
        <p:nvSpPr>
          <p:cNvPr id="132" name="Google Shape;132;p15"/>
          <p:cNvSpPr txBox="1"/>
          <p:nvPr/>
        </p:nvSpPr>
        <p:spPr>
          <a:xfrm>
            <a:off x="51575" y="1281900"/>
            <a:ext cx="1313400" cy="86391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000">
                <a:solidFill>
                  <a:schemeClr val="dk1"/>
                </a:solidFill>
                <a:highlight>
                  <a:srgbClr val="FFFFFF"/>
                </a:highlight>
              </a:rPr>
              <a:t>Accordingly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Actually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After (a short time)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Afterwards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Although   Also</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And</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Another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950">
                <a:solidFill>
                  <a:schemeClr val="dk1"/>
                </a:solidFill>
                <a:highlight>
                  <a:srgbClr val="FFFFFF"/>
                </a:highlight>
              </a:rPr>
              <a:t>As a consequence of</a:t>
            </a:r>
            <a:endParaRPr sz="95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 = As a result of)</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As soon as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At last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Because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Because of this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Before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Besides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But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Consequently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Conversely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Despite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Equally important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Finally</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First / Firstly (etc)</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For example</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For instance</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For this reason</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From here/then on</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Further to</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Furthermore</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Hence</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However</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In addition</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In conclusion</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In contrast</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In fact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In short</a:t>
            </a:r>
            <a:endParaRPr sz="1000">
              <a:solidFill>
                <a:schemeClr val="dk1"/>
              </a:solidFill>
              <a:highlight>
                <a:srgbClr val="FFFFFF"/>
              </a:highlight>
            </a:endParaRPr>
          </a:p>
          <a:p>
            <a:pPr indent="0" lvl="0" marL="0" rtl="0" algn="r">
              <a:lnSpc>
                <a:spcPct val="150000"/>
              </a:lnSpc>
              <a:spcBef>
                <a:spcPts val="0"/>
              </a:spcBef>
              <a:spcAft>
                <a:spcPts val="0"/>
              </a:spcAft>
              <a:buClr>
                <a:schemeClr val="dk1"/>
              </a:buClr>
              <a:buSzPts val="1100"/>
              <a:buFont typeface="Arial"/>
              <a:buNone/>
            </a:pPr>
            <a:r>
              <a:rPr lang="en" sz="1000">
                <a:solidFill>
                  <a:schemeClr val="dk1"/>
                </a:solidFill>
                <a:highlight>
                  <a:srgbClr val="FFFFFF"/>
                </a:highlight>
              </a:rPr>
              <a:t>In spite of -ing</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In spite of this</a:t>
            </a:r>
            <a:endParaRPr sz="1000">
              <a:solidFill>
                <a:schemeClr val="dk1"/>
              </a:solidFill>
              <a:highlight>
                <a:srgbClr val="FFFFFF"/>
              </a:highlight>
            </a:endParaRPr>
          </a:p>
        </p:txBody>
      </p:sp>
      <p:sp>
        <p:nvSpPr>
          <p:cNvPr id="133" name="Google Shape;133;p15"/>
          <p:cNvSpPr txBox="1"/>
          <p:nvPr/>
        </p:nvSpPr>
        <p:spPr>
          <a:xfrm>
            <a:off x="153900" y="69600"/>
            <a:ext cx="57756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a:t>B2 FCE Writing and Speaking language and grammar masterclass </a:t>
            </a:r>
            <a:endParaRPr b="1"/>
          </a:p>
        </p:txBody>
      </p:sp>
      <p:pic>
        <p:nvPicPr>
          <p:cNvPr id="134" name="Google Shape;134;p15"/>
          <p:cNvPicPr preferRelativeResize="0"/>
          <p:nvPr/>
        </p:nvPicPr>
        <p:blipFill>
          <a:blip r:embed="rId3">
            <a:alphaModFix/>
          </a:blip>
          <a:stretch>
            <a:fillRect/>
          </a:stretch>
        </p:blipFill>
        <p:spPr>
          <a:xfrm>
            <a:off x="6144425" y="156400"/>
            <a:ext cx="1277500" cy="1277475"/>
          </a:xfrm>
          <a:prstGeom prst="rect">
            <a:avLst/>
          </a:prstGeom>
          <a:noFill/>
          <a:ln>
            <a:noFill/>
          </a:ln>
        </p:spPr>
      </p:pic>
      <p:sp>
        <p:nvSpPr>
          <p:cNvPr id="135" name="Google Shape;135;p15"/>
          <p:cNvSpPr txBox="1"/>
          <p:nvPr/>
        </p:nvSpPr>
        <p:spPr>
          <a:xfrm>
            <a:off x="3476700" y="1281900"/>
            <a:ext cx="1428300" cy="8650500"/>
          </a:xfrm>
          <a:prstGeom prst="rect">
            <a:avLst/>
          </a:prstGeom>
          <a:noFill/>
          <a:ln>
            <a:noFill/>
          </a:ln>
        </p:spPr>
        <p:txBody>
          <a:bodyPr anchorCtr="0" anchor="t" bIns="91425" lIns="91425" spcFirstLastPara="1" rIns="91425" wrap="square" tIns="91425">
            <a:spAutoFit/>
          </a:bodyPr>
          <a:lstStyle/>
          <a:p>
            <a:pPr indent="0" lvl="0" marL="0" rtl="0" algn="r">
              <a:lnSpc>
                <a:spcPct val="150000"/>
              </a:lnSpc>
              <a:spcBef>
                <a:spcPts val="0"/>
              </a:spcBef>
              <a:spcAft>
                <a:spcPts val="0"/>
              </a:spcAft>
              <a:buNone/>
            </a:pPr>
            <a:r>
              <a:rPr lang="en" sz="1000">
                <a:solidFill>
                  <a:schemeClr val="dk1"/>
                </a:solidFill>
                <a:highlight>
                  <a:srgbClr val="FFFFFF"/>
                </a:highlight>
              </a:rPr>
              <a:t>In summary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In the meantime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In the same way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Just as important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Least (of all)</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Meanwhile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Moreover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Nevertheless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Nonetheless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Neither…nor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On the contrary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On the other hand</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Other hand</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Or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Similarly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Since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So</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Still</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Subsequently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Such as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Thereafter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Therefore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Thus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 be specific</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 begin with</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 illustrate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 repeat</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 sum up</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Too</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Ultimately</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Whatever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Whoever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Whereas</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Whomever</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While</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With this in mind</a:t>
            </a:r>
            <a:endParaRPr sz="1000">
              <a:solidFill>
                <a:schemeClr val="dk1"/>
              </a:solidFill>
              <a:highlight>
                <a:srgbClr val="FFFFFF"/>
              </a:highlight>
            </a:endParaRPr>
          </a:p>
          <a:p>
            <a:pPr indent="0" lvl="0" marL="0" rtl="0" algn="r">
              <a:lnSpc>
                <a:spcPct val="150000"/>
              </a:lnSpc>
              <a:spcBef>
                <a:spcPts val="0"/>
              </a:spcBef>
              <a:spcAft>
                <a:spcPts val="0"/>
              </a:spcAft>
              <a:buNone/>
            </a:pPr>
            <a:r>
              <a:rPr lang="en" sz="1000">
                <a:solidFill>
                  <a:schemeClr val="dk1"/>
                </a:solidFill>
                <a:highlight>
                  <a:srgbClr val="FFFFFF"/>
                </a:highlight>
              </a:rPr>
              <a:t>Yet</a:t>
            </a:r>
            <a:endParaRPr sz="1000"/>
          </a:p>
        </p:txBody>
      </p:sp>
      <p:sp>
        <p:nvSpPr>
          <p:cNvPr id="136" name="Google Shape;136;p15"/>
          <p:cNvSpPr txBox="1"/>
          <p:nvPr/>
        </p:nvSpPr>
        <p:spPr>
          <a:xfrm>
            <a:off x="1296900" y="1510500"/>
            <a:ext cx="241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Even though</a:t>
            </a:r>
            <a:r>
              <a:rPr i="1" lang="en" sz="800">
                <a:solidFill>
                  <a:schemeClr val="dk1"/>
                </a:solidFill>
                <a:highlight>
                  <a:srgbClr val="FFFFFF"/>
                </a:highlight>
              </a:rPr>
              <a:t> it was cheap, it’s </a:t>
            </a:r>
            <a:r>
              <a:rPr b="1" i="1" lang="en" sz="800">
                <a:solidFill>
                  <a:schemeClr val="dk1"/>
                </a:solidFill>
                <a:highlight>
                  <a:srgbClr val="FFFFFF"/>
                </a:highlight>
              </a:rPr>
              <a:t>actually</a:t>
            </a:r>
            <a:r>
              <a:rPr i="1" lang="en" sz="800">
                <a:solidFill>
                  <a:schemeClr val="dk1"/>
                </a:solidFill>
                <a:highlight>
                  <a:srgbClr val="FFFFFF"/>
                </a:highlight>
              </a:rPr>
              <a:t> good </a:t>
            </a:r>
            <a:endParaRPr i="1" sz="800">
              <a:solidFill>
                <a:schemeClr val="dk1"/>
              </a:solidFill>
              <a:highlight>
                <a:srgbClr val="FFFFFF"/>
              </a:highlight>
            </a:endParaRPr>
          </a:p>
        </p:txBody>
      </p:sp>
      <p:sp>
        <p:nvSpPr>
          <p:cNvPr id="137" name="Google Shape;137;p15"/>
          <p:cNvSpPr txBox="1"/>
          <p:nvPr/>
        </p:nvSpPr>
        <p:spPr>
          <a:xfrm>
            <a:off x="1296900" y="17391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They realised it </a:t>
            </a:r>
            <a:r>
              <a:rPr b="1" i="1" lang="en" sz="800">
                <a:solidFill>
                  <a:schemeClr val="dk1"/>
                </a:solidFill>
                <a:highlight>
                  <a:srgbClr val="FFFFFF"/>
                </a:highlight>
              </a:rPr>
              <a:t>after</a:t>
            </a:r>
            <a:r>
              <a:rPr i="1" lang="en" sz="800">
                <a:solidFill>
                  <a:schemeClr val="dk1"/>
                </a:solidFill>
                <a:highlight>
                  <a:srgbClr val="FFFFFF"/>
                </a:highlight>
              </a:rPr>
              <a:t> a short time.</a:t>
            </a:r>
            <a:endParaRPr i="1" sz="800">
              <a:solidFill>
                <a:schemeClr val="dk1"/>
              </a:solidFill>
              <a:highlight>
                <a:srgbClr val="FFFFFF"/>
              </a:highlight>
            </a:endParaRPr>
          </a:p>
        </p:txBody>
      </p:sp>
      <p:sp>
        <p:nvSpPr>
          <p:cNvPr id="138" name="Google Shape;138;p15"/>
          <p:cNvSpPr txBox="1"/>
          <p:nvPr/>
        </p:nvSpPr>
        <p:spPr>
          <a:xfrm>
            <a:off x="1296900" y="19677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Afterwards</a:t>
            </a:r>
            <a:r>
              <a:rPr i="1" lang="en" sz="800">
                <a:solidFill>
                  <a:schemeClr val="dk1"/>
                </a:solidFill>
                <a:highlight>
                  <a:srgbClr val="FFFFFF"/>
                </a:highlight>
              </a:rPr>
              <a:t>, they took the train home.</a:t>
            </a:r>
            <a:endParaRPr i="1" sz="800">
              <a:solidFill>
                <a:schemeClr val="dk1"/>
              </a:solidFill>
              <a:highlight>
                <a:srgbClr val="FFFFFF"/>
              </a:highlight>
            </a:endParaRPr>
          </a:p>
        </p:txBody>
      </p:sp>
      <p:sp>
        <p:nvSpPr>
          <p:cNvPr id="139" name="Google Shape;139;p15"/>
          <p:cNvSpPr txBox="1"/>
          <p:nvPr/>
        </p:nvSpPr>
        <p:spPr>
          <a:xfrm>
            <a:off x="1296900" y="2196300"/>
            <a:ext cx="241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Although</a:t>
            </a:r>
            <a:r>
              <a:rPr i="1" lang="en" sz="800">
                <a:solidFill>
                  <a:schemeClr val="dk1"/>
                </a:solidFill>
                <a:highlight>
                  <a:srgbClr val="FFFFFF"/>
                </a:highlight>
              </a:rPr>
              <a:t> happy, she was </a:t>
            </a:r>
            <a:r>
              <a:rPr b="1" i="1" lang="en" sz="800">
                <a:solidFill>
                  <a:schemeClr val="dk1"/>
                </a:solidFill>
                <a:highlight>
                  <a:srgbClr val="FFFFFF"/>
                </a:highlight>
              </a:rPr>
              <a:t>also </a:t>
            </a:r>
            <a:r>
              <a:rPr i="1" lang="en" sz="800">
                <a:solidFill>
                  <a:schemeClr val="dk1"/>
                </a:solidFill>
                <a:highlight>
                  <a:srgbClr val="FFFFFF"/>
                </a:highlight>
              </a:rPr>
              <a:t>tired.</a:t>
            </a:r>
            <a:endParaRPr i="1" sz="800">
              <a:solidFill>
                <a:schemeClr val="dk1"/>
              </a:solidFill>
              <a:highlight>
                <a:srgbClr val="FFFFFF"/>
              </a:highlight>
            </a:endParaRPr>
          </a:p>
        </p:txBody>
      </p:sp>
      <p:sp>
        <p:nvSpPr>
          <p:cNvPr id="140" name="Google Shape;140;p15"/>
          <p:cNvSpPr txBox="1"/>
          <p:nvPr/>
        </p:nvSpPr>
        <p:spPr>
          <a:xfrm>
            <a:off x="1296900" y="2424900"/>
            <a:ext cx="2534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She had stamina </a:t>
            </a:r>
            <a:r>
              <a:rPr b="1" i="1" lang="en" sz="800">
                <a:solidFill>
                  <a:schemeClr val="dk1"/>
                </a:solidFill>
                <a:highlight>
                  <a:srgbClr val="FFFFFF"/>
                </a:highlight>
              </a:rPr>
              <a:t>and </a:t>
            </a:r>
            <a:r>
              <a:rPr i="1" lang="en" sz="800">
                <a:solidFill>
                  <a:schemeClr val="dk1"/>
                </a:solidFill>
                <a:highlight>
                  <a:srgbClr val="FFFFFF"/>
                </a:highlight>
              </a:rPr>
              <a:t>could run faster than anyone</a:t>
            </a:r>
            <a:r>
              <a:rPr i="1" lang="en" sz="800">
                <a:solidFill>
                  <a:schemeClr val="dk1"/>
                </a:solidFill>
                <a:highlight>
                  <a:srgbClr val="FFFFFF"/>
                </a:highlight>
              </a:rPr>
              <a:t>.</a:t>
            </a:r>
            <a:endParaRPr i="1" sz="800">
              <a:solidFill>
                <a:schemeClr val="dk1"/>
              </a:solidFill>
              <a:highlight>
                <a:srgbClr val="FFFFFF"/>
              </a:highlight>
            </a:endParaRPr>
          </a:p>
        </p:txBody>
      </p:sp>
      <p:sp>
        <p:nvSpPr>
          <p:cNvPr id="141" name="Google Shape;141;p15"/>
          <p:cNvSpPr txBox="1"/>
          <p:nvPr/>
        </p:nvSpPr>
        <p:spPr>
          <a:xfrm>
            <a:off x="1296900" y="2653500"/>
            <a:ext cx="241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A</a:t>
            </a:r>
            <a:r>
              <a:rPr b="1" i="1" lang="en" sz="800">
                <a:solidFill>
                  <a:schemeClr val="dk1"/>
                </a:solidFill>
                <a:highlight>
                  <a:srgbClr val="FFFFFF"/>
                </a:highlight>
              </a:rPr>
              <a:t>nother </a:t>
            </a:r>
            <a:r>
              <a:rPr i="1" lang="en" sz="800">
                <a:solidFill>
                  <a:schemeClr val="dk1"/>
                </a:solidFill>
                <a:highlight>
                  <a:srgbClr val="FFFFFF"/>
                </a:highlight>
              </a:rPr>
              <a:t>topic to consider is transport</a:t>
            </a:r>
            <a:r>
              <a:rPr i="1" lang="en" sz="800">
                <a:solidFill>
                  <a:schemeClr val="dk1"/>
                </a:solidFill>
                <a:highlight>
                  <a:srgbClr val="FFFFFF"/>
                </a:highlight>
              </a:rPr>
              <a:t>.</a:t>
            </a:r>
            <a:endParaRPr i="1" sz="800">
              <a:solidFill>
                <a:schemeClr val="dk1"/>
              </a:solidFill>
              <a:highlight>
                <a:srgbClr val="FFFFFF"/>
              </a:highlight>
            </a:endParaRPr>
          </a:p>
        </p:txBody>
      </p:sp>
      <p:sp>
        <p:nvSpPr>
          <p:cNvPr id="142" name="Google Shape;142;p15"/>
          <p:cNvSpPr txBox="1"/>
          <p:nvPr/>
        </p:nvSpPr>
        <p:spPr>
          <a:xfrm>
            <a:off x="1296900" y="2882100"/>
            <a:ext cx="2412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As a consequence of </a:t>
            </a:r>
            <a:r>
              <a:rPr i="1" lang="en" sz="800">
                <a:solidFill>
                  <a:schemeClr val="dk1"/>
                </a:solidFill>
                <a:highlight>
                  <a:srgbClr val="FFFFFF"/>
                </a:highlight>
              </a:rPr>
              <a:t>the war </a:t>
            </a:r>
            <a:r>
              <a:rPr i="1" lang="en" sz="800">
                <a:solidFill>
                  <a:schemeClr val="dk1"/>
                </a:solidFill>
                <a:highlight>
                  <a:srgbClr val="FFFFFF"/>
                </a:highlight>
              </a:rPr>
              <a:t>we pay more for energy use</a:t>
            </a:r>
            <a:r>
              <a:rPr i="1" lang="en" sz="800">
                <a:solidFill>
                  <a:schemeClr val="dk1"/>
                </a:solidFill>
                <a:highlight>
                  <a:srgbClr val="FFFFFF"/>
                </a:highlight>
              </a:rPr>
              <a:t>. The war has affected supplies; </a:t>
            </a:r>
            <a:r>
              <a:rPr b="1" i="1" lang="en" sz="800">
                <a:solidFill>
                  <a:schemeClr val="dk1"/>
                </a:solidFill>
                <a:highlight>
                  <a:srgbClr val="FFFFFF"/>
                </a:highlight>
              </a:rPr>
              <a:t>In consequence</a:t>
            </a:r>
            <a:r>
              <a:rPr i="1" lang="en" sz="800">
                <a:solidFill>
                  <a:schemeClr val="dk1"/>
                </a:solidFill>
                <a:highlight>
                  <a:srgbClr val="FFFFFF"/>
                </a:highlight>
              </a:rPr>
              <a:t>, we pay more to use energy.</a:t>
            </a:r>
            <a:endParaRPr i="1" sz="800">
              <a:solidFill>
                <a:schemeClr val="dk1"/>
              </a:solidFill>
              <a:highlight>
                <a:srgbClr val="FFFFFF"/>
              </a:highlight>
            </a:endParaRPr>
          </a:p>
        </p:txBody>
      </p:sp>
      <p:sp>
        <p:nvSpPr>
          <p:cNvPr id="143" name="Google Shape;143;p15"/>
          <p:cNvSpPr txBox="1"/>
          <p:nvPr/>
        </p:nvSpPr>
        <p:spPr>
          <a:xfrm>
            <a:off x="1296900" y="3339300"/>
            <a:ext cx="241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As soon as </a:t>
            </a:r>
            <a:r>
              <a:rPr i="1" lang="en" sz="800">
                <a:solidFill>
                  <a:schemeClr val="dk1"/>
                </a:solidFill>
                <a:highlight>
                  <a:srgbClr val="FFFFFF"/>
                </a:highlight>
              </a:rPr>
              <a:t>he’d eaten he felt much better.</a:t>
            </a:r>
            <a:endParaRPr i="1" sz="800">
              <a:solidFill>
                <a:schemeClr val="dk1"/>
              </a:solidFill>
              <a:highlight>
                <a:srgbClr val="FFFFFF"/>
              </a:highlight>
            </a:endParaRPr>
          </a:p>
        </p:txBody>
      </p:sp>
      <p:sp>
        <p:nvSpPr>
          <p:cNvPr id="144" name="Google Shape;144;p15"/>
          <p:cNvSpPr txBox="1"/>
          <p:nvPr/>
        </p:nvSpPr>
        <p:spPr>
          <a:xfrm>
            <a:off x="1296900" y="35679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He was pleased that he’d passed </a:t>
            </a:r>
            <a:r>
              <a:rPr b="1" i="1" lang="en" sz="800">
                <a:solidFill>
                  <a:schemeClr val="dk1"/>
                </a:solidFill>
                <a:highlight>
                  <a:srgbClr val="FFFFFF"/>
                </a:highlight>
              </a:rPr>
              <a:t>at last</a:t>
            </a:r>
            <a:r>
              <a:rPr i="1" lang="en" sz="800">
                <a:solidFill>
                  <a:schemeClr val="dk1"/>
                </a:solidFill>
                <a:highlight>
                  <a:srgbClr val="FFFFFF"/>
                </a:highlight>
              </a:rPr>
              <a:t>.</a:t>
            </a:r>
            <a:endParaRPr i="1" sz="800">
              <a:solidFill>
                <a:schemeClr val="dk1"/>
              </a:solidFill>
              <a:highlight>
                <a:srgbClr val="FFFFFF"/>
              </a:highlight>
            </a:endParaRPr>
          </a:p>
        </p:txBody>
      </p:sp>
      <p:sp>
        <p:nvSpPr>
          <p:cNvPr id="145" name="Google Shape;145;p15"/>
          <p:cNvSpPr txBox="1"/>
          <p:nvPr/>
        </p:nvSpPr>
        <p:spPr>
          <a:xfrm>
            <a:off x="1296900" y="37965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He felt much better</a:t>
            </a:r>
            <a:r>
              <a:rPr i="1" lang="en" sz="800">
                <a:solidFill>
                  <a:schemeClr val="dk1"/>
                </a:solidFill>
                <a:highlight>
                  <a:srgbClr val="FFFFFF"/>
                </a:highlight>
              </a:rPr>
              <a:t> </a:t>
            </a:r>
            <a:r>
              <a:rPr b="1" i="1" lang="en" sz="800">
                <a:solidFill>
                  <a:schemeClr val="dk1"/>
                </a:solidFill>
                <a:highlight>
                  <a:srgbClr val="FFFFFF"/>
                </a:highlight>
              </a:rPr>
              <a:t>because </a:t>
            </a:r>
            <a:r>
              <a:rPr i="1" lang="en" sz="800">
                <a:solidFill>
                  <a:schemeClr val="dk1"/>
                </a:solidFill>
                <a:highlight>
                  <a:srgbClr val="FFFFFF"/>
                </a:highlight>
              </a:rPr>
              <a:t>he had eaten</a:t>
            </a:r>
            <a:r>
              <a:rPr i="1" lang="en" sz="800">
                <a:solidFill>
                  <a:schemeClr val="dk1"/>
                </a:solidFill>
                <a:highlight>
                  <a:srgbClr val="FFFFFF"/>
                </a:highlight>
              </a:rPr>
              <a:t>.</a:t>
            </a:r>
            <a:endParaRPr i="1" sz="800">
              <a:solidFill>
                <a:schemeClr val="dk1"/>
              </a:solidFill>
              <a:highlight>
                <a:srgbClr val="FFFFFF"/>
              </a:highlight>
            </a:endParaRPr>
          </a:p>
        </p:txBody>
      </p:sp>
      <p:sp>
        <p:nvSpPr>
          <p:cNvPr id="146" name="Google Shape;146;p15"/>
          <p:cNvSpPr txBox="1"/>
          <p:nvPr/>
        </p:nvSpPr>
        <p:spPr>
          <a:xfrm>
            <a:off x="1296900" y="4025100"/>
            <a:ext cx="24831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He finally ate. </a:t>
            </a:r>
            <a:r>
              <a:rPr b="1" i="1" lang="en" sz="800">
                <a:solidFill>
                  <a:schemeClr val="dk1"/>
                </a:solidFill>
                <a:highlight>
                  <a:srgbClr val="FFFFFF"/>
                </a:highlight>
              </a:rPr>
              <a:t>B</a:t>
            </a:r>
            <a:r>
              <a:rPr b="1" i="1" lang="en" sz="800">
                <a:solidFill>
                  <a:schemeClr val="dk1"/>
                </a:solidFill>
                <a:highlight>
                  <a:srgbClr val="FFFFFF"/>
                </a:highlight>
              </a:rPr>
              <a:t>ecause of this </a:t>
            </a:r>
            <a:r>
              <a:rPr i="1" lang="en" sz="800">
                <a:solidFill>
                  <a:schemeClr val="dk1"/>
                </a:solidFill>
                <a:highlight>
                  <a:srgbClr val="FFFFFF"/>
                </a:highlight>
              </a:rPr>
              <a:t>he felt much better.</a:t>
            </a:r>
            <a:endParaRPr i="1" sz="800">
              <a:solidFill>
                <a:schemeClr val="dk1"/>
              </a:solidFill>
              <a:highlight>
                <a:srgbClr val="FFFFFF"/>
              </a:highlight>
            </a:endParaRPr>
          </a:p>
        </p:txBody>
      </p:sp>
      <p:sp>
        <p:nvSpPr>
          <p:cNvPr id="147" name="Google Shape;147;p15"/>
          <p:cNvSpPr txBox="1"/>
          <p:nvPr/>
        </p:nvSpPr>
        <p:spPr>
          <a:xfrm>
            <a:off x="1296900" y="42537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B</a:t>
            </a:r>
            <a:r>
              <a:rPr b="1" i="1" lang="en" sz="800">
                <a:solidFill>
                  <a:schemeClr val="dk1"/>
                </a:solidFill>
                <a:highlight>
                  <a:srgbClr val="FFFFFF"/>
                </a:highlight>
              </a:rPr>
              <a:t>efore that </a:t>
            </a:r>
            <a:r>
              <a:rPr i="1" lang="en" sz="800">
                <a:solidFill>
                  <a:schemeClr val="dk1"/>
                </a:solidFill>
                <a:highlight>
                  <a:srgbClr val="FFFFFF"/>
                </a:highlight>
              </a:rPr>
              <a:t>he had eaten very little.</a:t>
            </a:r>
            <a:endParaRPr i="1" sz="800">
              <a:solidFill>
                <a:schemeClr val="dk1"/>
              </a:solidFill>
              <a:highlight>
                <a:srgbClr val="FFFFFF"/>
              </a:highlight>
            </a:endParaRPr>
          </a:p>
        </p:txBody>
      </p:sp>
      <p:sp>
        <p:nvSpPr>
          <p:cNvPr id="148" name="Google Shape;148;p15"/>
          <p:cNvSpPr txBox="1"/>
          <p:nvPr/>
        </p:nvSpPr>
        <p:spPr>
          <a:xfrm>
            <a:off x="1296900" y="4482300"/>
            <a:ext cx="2330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Besides </a:t>
            </a:r>
            <a:r>
              <a:rPr i="1" lang="en" sz="800">
                <a:solidFill>
                  <a:schemeClr val="dk1"/>
                </a:solidFill>
                <a:highlight>
                  <a:srgbClr val="FFFFFF"/>
                </a:highlight>
              </a:rPr>
              <a:t>his hunger, he also felt exhausted.</a:t>
            </a:r>
            <a:endParaRPr i="1" sz="800">
              <a:solidFill>
                <a:schemeClr val="dk1"/>
              </a:solidFill>
              <a:highlight>
                <a:srgbClr val="FFFFFF"/>
              </a:highlight>
            </a:endParaRPr>
          </a:p>
        </p:txBody>
      </p:sp>
      <p:sp>
        <p:nvSpPr>
          <p:cNvPr id="149" name="Google Shape;149;p15"/>
          <p:cNvSpPr txBox="1"/>
          <p:nvPr/>
        </p:nvSpPr>
        <p:spPr>
          <a:xfrm>
            <a:off x="1296900" y="4710900"/>
            <a:ext cx="24120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There are many opinions, </a:t>
            </a:r>
            <a:r>
              <a:rPr b="1" i="1" lang="en" sz="800">
                <a:solidFill>
                  <a:schemeClr val="dk1"/>
                </a:solidFill>
                <a:highlight>
                  <a:srgbClr val="FFFFFF"/>
                </a:highlight>
              </a:rPr>
              <a:t>but </a:t>
            </a:r>
            <a:r>
              <a:rPr i="1" lang="en" sz="800">
                <a:solidFill>
                  <a:schemeClr val="dk1"/>
                </a:solidFill>
                <a:highlight>
                  <a:srgbClr val="FFFFFF"/>
                </a:highlight>
              </a:rPr>
              <a:t>only one solution.</a:t>
            </a:r>
            <a:endParaRPr i="1" sz="800">
              <a:solidFill>
                <a:schemeClr val="dk1"/>
              </a:solidFill>
              <a:highlight>
                <a:srgbClr val="FFFFFF"/>
              </a:highlight>
            </a:endParaRPr>
          </a:p>
        </p:txBody>
      </p:sp>
      <p:sp>
        <p:nvSpPr>
          <p:cNvPr id="150" name="Google Shape;150;p15"/>
          <p:cNvSpPr txBox="1"/>
          <p:nvPr/>
        </p:nvSpPr>
        <p:spPr>
          <a:xfrm>
            <a:off x="1296900" y="4939500"/>
            <a:ext cx="28047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His alarm didn’t wake him up. </a:t>
            </a:r>
            <a:r>
              <a:rPr b="1" i="1" lang="en" sz="800">
                <a:solidFill>
                  <a:schemeClr val="dk1"/>
                </a:solidFill>
                <a:highlight>
                  <a:srgbClr val="FFFFFF"/>
                </a:highlight>
              </a:rPr>
              <a:t>Consequently </a:t>
            </a:r>
            <a:r>
              <a:rPr i="1" lang="en" sz="800">
                <a:solidFill>
                  <a:schemeClr val="dk1"/>
                </a:solidFill>
                <a:highlight>
                  <a:srgbClr val="FFFFFF"/>
                </a:highlight>
              </a:rPr>
              <a:t>he was late</a:t>
            </a:r>
            <a:r>
              <a:rPr i="1" lang="en" sz="800">
                <a:solidFill>
                  <a:schemeClr val="dk1"/>
                </a:solidFill>
                <a:highlight>
                  <a:srgbClr val="FFFFFF"/>
                </a:highlight>
              </a:rPr>
              <a:t>.</a:t>
            </a:r>
            <a:endParaRPr i="1" sz="800">
              <a:solidFill>
                <a:schemeClr val="dk1"/>
              </a:solidFill>
              <a:highlight>
                <a:srgbClr val="FFFFFF"/>
              </a:highlight>
            </a:endParaRPr>
          </a:p>
        </p:txBody>
      </p:sp>
      <p:sp>
        <p:nvSpPr>
          <p:cNvPr id="151" name="Google Shape;151;p15"/>
          <p:cNvSpPr txBox="1"/>
          <p:nvPr/>
        </p:nvSpPr>
        <p:spPr>
          <a:xfrm>
            <a:off x="1296900" y="5168100"/>
            <a:ext cx="3044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dk1"/>
                </a:solidFill>
                <a:highlight>
                  <a:srgbClr val="FFFFFF"/>
                </a:highlight>
              </a:rPr>
              <a:t>The expert could tell it was fake</a:t>
            </a:r>
            <a:r>
              <a:rPr i="1" lang="en" sz="800">
                <a:solidFill>
                  <a:schemeClr val="dk1"/>
                </a:solidFill>
                <a:highlight>
                  <a:srgbClr val="FFFFFF"/>
                </a:highlight>
              </a:rPr>
              <a:t>. </a:t>
            </a:r>
            <a:r>
              <a:rPr b="1" i="1" lang="en" sz="800">
                <a:solidFill>
                  <a:schemeClr val="dk1"/>
                </a:solidFill>
                <a:highlight>
                  <a:srgbClr val="FFFFFF"/>
                </a:highlight>
              </a:rPr>
              <a:t>Conversely, </a:t>
            </a:r>
            <a:r>
              <a:rPr i="1" lang="en" sz="800">
                <a:solidFill>
                  <a:schemeClr val="dk1"/>
                </a:solidFill>
                <a:highlight>
                  <a:srgbClr val="FFFFFF"/>
                </a:highlight>
              </a:rPr>
              <a:t>the majority of the population believed it to be real.</a:t>
            </a:r>
            <a:endParaRPr i="1" sz="800">
              <a:solidFill>
                <a:schemeClr val="dk1"/>
              </a:solidFill>
              <a:highlight>
                <a:srgbClr val="FFFFFF"/>
              </a:highlight>
            </a:endParaRPr>
          </a:p>
        </p:txBody>
      </p:sp>
      <p:sp>
        <p:nvSpPr>
          <p:cNvPr id="152" name="Google Shape;152;p15"/>
          <p:cNvSpPr txBox="1"/>
          <p:nvPr/>
        </p:nvSpPr>
        <p:spPr>
          <a:xfrm>
            <a:off x="1296900" y="5396700"/>
            <a:ext cx="284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Despite</a:t>
            </a:r>
            <a:r>
              <a:rPr b="1" i="1" lang="en" sz="800">
                <a:solidFill>
                  <a:schemeClr val="dk1"/>
                </a:solidFill>
                <a:highlight>
                  <a:srgbClr val="FFFFFF"/>
                </a:highlight>
              </a:rPr>
              <a:t> </a:t>
            </a:r>
            <a:r>
              <a:rPr i="1" lang="en" sz="800">
                <a:solidFill>
                  <a:schemeClr val="dk1"/>
                </a:solidFill>
                <a:highlight>
                  <a:srgbClr val="FFFFFF"/>
                </a:highlight>
              </a:rPr>
              <a:t>many attempts, they failed to form an agreement</a:t>
            </a:r>
            <a:r>
              <a:rPr i="1" lang="en" sz="800">
                <a:solidFill>
                  <a:schemeClr val="dk1"/>
                </a:solidFill>
                <a:highlight>
                  <a:srgbClr val="FFFFFF"/>
                </a:highlight>
              </a:rPr>
              <a:t>.</a:t>
            </a:r>
            <a:endParaRPr i="1" sz="800">
              <a:solidFill>
                <a:schemeClr val="dk1"/>
              </a:solidFill>
              <a:highlight>
                <a:srgbClr val="FFFFFF"/>
              </a:highlight>
            </a:endParaRPr>
          </a:p>
        </p:txBody>
      </p:sp>
      <p:sp>
        <p:nvSpPr>
          <p:cNvPr id="153" name="Google Shape;153;p15"/>
          <p:cNvSpPr txBox="1"/>
          <p:nvPr/>
        </p:nvSpPr>
        <p:spPr>
          <a:xfrm>
            <a:off x="1296900" y="5625300"/>
            <a:ext cx="284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Equally important</a:t>
            </a:r>
            <a:r>
              <a:rPr b="1" i="1" lang="en" sz="800">
                <a:solidFill>
                  <a:schemeClr val="dk1"/>
                </a:solidFill>
                <a:highlight>
                  <a:srgbClr val="FFFFFF"/>
                </a:highlight>
              </a:rPr>
              <a:t> </a:t>
            </a:r>
            <a:r>
              <a:rPr i="1" lang="en" sz="800">
                <a:solidFill>
                  <a:schemeClr val="dk1"/>
                </a:solidFill>
                <a:highlight>
                  <a:srgbClr val="FFFFFF"/>
                </a:highlight>
              </a:rPr>
              <a:t>was the effort made to agree.</a:t>
            </a:r>
            <a:endParaRPr i="1" sz="800">
              <a:solidFill>
                <a:schemeClr val="dk1"/>
              </a:solidFill>
              <a:highlight>
                <a:srgbClr val="FFFFFF"/>
              </a:highlight>
            </a:endParaRPr>
          </a:p>
        </p:txBody>
      </p:sp>
      <p:sp>
        <p:nvSpPr>
          <p:cNvPr id="154" name="Google Shape;154;p15"/>
          <p:cNvSpPr txBox="1"/>
          <p:nvPr/>
        </p:nvSpPr>
        <p:spPr>
          <a:xfrm>
            <a:off x="1296900" y="5853900"/>
            <a:ext cx="284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Fina</a:t>
            </a:r>
            <a:r>
              <a:rPr b="1" i="1" lang="en" sz="800">
                <a:solidFill>
                  <a:schemeClr val="dk1"/>
                </a:solidFill>
                <a:highlight>
                  <a:srgbClr val="FFFFFF"/>
                </a:highlight>
              </a:rPr>
              <a:t>lly, </a:t>
            </a:r>
            <a:r>
              <a:rPr i="1" lang="en" sz="800">
                <a:solidFill>
                  <a:schemeClr val="dk1"/>
                </a:solidFill>
                <a:highlight>
                  <a:srgbClr val="FFFFFF"/>
                </a:highlight>
              </a:rPr>
              <a:t>they managed to reach an agreement.</a:t>
            </a:r>
            <a:r>
              <a:rPr i="1" lang="en" sz="800">
                <a:solidFill>
                  <a:schemeClr val="dk1"/>
                </a:solidFill>
                <a:highlight>
                  <a:srgbClr val="FFFFFF"/>
                </a:highlight>
              </a:rPr>
              <a:t>.</a:t>
            </a:r>
            <a:endParaRPr i="1" sz="800">
              <a:solidFill>
                <a:schemeClr val="dk1"/>
              </a:solidFill>
              <a:highlight>
                <a:srgbClr val="FFFFFF"/>
              </a:highlight>
            </a:endParaRPr>
          </a:p>
        </p:txBody>
      </p:sp>
      <p:sp>
        <p:nvSpPr>
          <p:cNvPr id="155" name="Google Shape;155;p15"/>
          <p:cNvSpPr txBox="1"/>
          <p:nvPr/>
        </p:nvSpPr>
        <p:spPr>
          <a:xfrm>
            <a:off x="1296900" y="6082500"/>
            <a:ext cx="284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First, </a:t>
            </a:r>
            <a:r>
              <a:rPr i="1" lang="en" sz="800">
                <a:solidFill>
                  <a:schemeClr val="dk1"/>
                </a:solidFill>
                <a:highlight>
                  <a:srgbClr val="FFFFFF"/>
                </a:highlight>
              </a:rPr>
              <a:t>they needed to examine all </a:t>
            </a:r>
            <a:r>
              <a:rPr i="1" lang="en" sz="800">
                <a:solidFill>
                  <a:schemeClr val="dk1"/>
                </a:solidFill>
                <a:highlight>
                  <a:srgbClr val="FFFFFF"/>
                </a:highlight>
              </a:rPr>
              <a:t>the</a:t>
            </a:r>
            <a:r>
              <a:rPr i="1" lang="en" sz="800">
                <a:solidFill>
                  <a:schemeClr val="dk1"/>
                </a:solidFill>
                <a:highlight>
                  <a:srgbClr val="FFFFFF"/>
                </a:highlight>
              </a:rPr>
              <a:t> parameters.</a:t>
            </a:r>
            <a:endParaRPr i="1" sz="800">
              <a:solidFill>
                <a:schemeClr val="dk1"/>
              </a:solidFill>
              <a:highlight>
                <a:srgbClr val="FFFFFF"/>
              </a:highlight>
            </a:endParaRPr>
          </a:p>
        </p:txBody>
      </p:sp>
      <p:sp>
        <p:nvSpPr>
          <p:cNvPr id="156" name="Google Shape;156;p15"/>
          <p:cNvSpPr txBox="1"/>
          <p:nvPr/>
        </p:nvSpPr>
        <p:spPr>
          <a:xfrm>
            <a:off x="1296900" y="6311100"/>
            <a:ext cx="28473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800">
                <a:solidFill>
                  <a:schemeClr val="dk1"/>
                </a:solidFill>
                <a:highlight>
                  <a:srgbClr val="FFFFFF"/>
                </a:highlight>
              </a:rPr>
              <a:t>For example, </a:t>
            </a:r>
            <a:r>
              <a:rPr i="1" lang="en" sz="800">
                <a:solidFill>
                  <a:schemeClr val="dk1"/>
                </a:solidFill>
                <a:highlight>
                  <a:srgbClr val="FFFFFF"/>
                </a:highlight>
              </a:rPr>
              <a:t>all of the ways in which they worked.</a:t>
            </a:r>
            <a:endParaRPr i="1" sz="800">
              <a:solidFill>
                <a:schemeClr val="dk1"/>
              </a:solidFill>
              <a:highlight>
                <a:srgbClr val="FFFFFF"/>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