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Architects Daughter"/>
      <p:regular r:id="rId11"/>
    </p:embeddedFont>
    <p:embeddedFont>
      <p:font typeface="Amatic SC"/>
      <p:regular r:id="rId12"/>
      <p:bold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BF5820-A18A-4F9B-9F8A-95CF64B74CB4}">
  <a:tblStyle styleId="{29BF5820-A18A-4F9B-9F8A-95CF64B74C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font" Target="fonts/ArchitectsDaughter-regular.fntdata"/><Relationship Id="rId10" Type="http://schemas.openxmlformats.org/officeDocument/2006/relationships/slide" Target="slides/slide4.xml"/><Relationship Id="rId21" Type="http://schemas.openxmlformats.org/officeDocument/2006/relationships/font" Target="fonts/SourceCodePro-boldItalic.fntdata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ourceCode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b0b65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b0b65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8ca7c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8ca7c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82764a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82764a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82764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82764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50" y="287113"/>
            <a:ext cx="8300499" cy="45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5"/>
          <p:cNvSpPr txBox="1"/>
          <p:nvPr/>
        </p:nvSpPr>
        <p:spPr>
          <a:xfrm>
            <a:off x="1239875" y="429425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3975450" y="356265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6675100" y="1869225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3975450" y="117750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1239875" y="2735875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6675100" y="356265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1239875" y="1869225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6675100" y="4299375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interesting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6675100" y="117750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3975450" y="2735875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1239875" y="117750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975450" y="1869225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1239875" y="351505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3975450" y="4294250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interesting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5"/>
          <p:cNvSpPr txBox="1"/>
          <p:nvPr/>
        </p:nvSpPr>
        <p:spPr>
          <a:xfrm>
            <a:off x="6675100" y="2738438"/>
            <a:ext cx="1193100" cy="3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6"/>
          <p:cNvGraphicFramePr/>
          <p:nvPr/>
        </p:nvGraphicFramePr>
        <p:xfrm>
          <a:off x="754250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{29BF5820-A18A-4F9B-9F8A-95CF64B74CB4}</a:tableStyleId>
              </a:tblPr>
              <a:tblGrid>
                <a:gridCol w="3619500"/>
                <a:gridCol w="3619500"/>
              </a:tblGrid>
              <a:tr h="44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                           </a:t>
                      </a:r>
                      <a:r>
                        <a:rPr lang="en" sz="2400"/>
                        <a:t>Comparative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Small     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Big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Old 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Young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New 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Fast 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Slow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Smart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Silly*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Funny*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Good**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Bad**</a:t>
                      </a:r>
                      <a:endParaRPr sz="2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                     </a:t>
                      </a:r>
                      <a:r>
                        <a:rPr lang="en" sz="2400"/>
                        <a:t>Superlative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69100" y="-15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chitects Daughter"/>
                <a:ea typeface="Architects Daughter"/>
                <a:cs typeface="Architects Daughter"/>
                <a:sym typeface="Architects Daughter"/>
              </a:rPr>
              <a:t>True or False</a:t>
            </a:r>
            <a:endParaRPr b="1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0" y="29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A giraffe is shorter than an elephant.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An elephant is bigger than a cat.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Iberdrola is the tallest building in the world.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Niamh is the youngest in the class.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The River Amazon is longer than the River Nile.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Spain is smaller than Ireland.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Russia is the largest country in the world.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Chocolate is better than crisps.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latin typeface="Architects Daughter"/>
                <a:ea typeface="Architects Daughter"/>
                <a:cs typeface="Architects Daughter"/>
                <a:sym typeface="Architects Daughter"/>
              </a:rPr>
              <a:t>The rain in Basque Country is worse than the rain in Ireland.</a:t>
            </a:r>
            <a:endParaRPr sz="19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chitects Daughter"/>
                <a:ea typeface="Architects Daughter"/>
                <a:cs typeface="Architects Daughter"/>
                <a:sym typeface="Architects Daughter"/>
              </a:rPr>
              <a:t>True or False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chitects Daughter"/>
                <a:ea typeface="Architects Daughter"/>
                <a:cs typeface="Architects Daughter"/>
                <a:sym typeface="Architects Daughter"/>
              </a:rPr>
              <a:t>The River Nile is longer than the Nervion. </a:t>
            </a:r>
            <a:endParaRPr b="1"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Architects Daughter"/>
                <a:ea typeface="Architects Daughter"/>
                <a:cs typeface="Architects Daughter"/>
                <a:sym typeface="Architects Daughter"/>
              </a:rPr>
              <a:t>The cheetah is the slowest animal.</a:t>
            </a:r>
            <a:endParaRPr b="1"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Architects Daughter"/>
                <a:ea typeface="Architects Daughter"/>
                <a:cs typeface="Architects Daughter"/>
                <a:sym typeface="Architects Daughter"/>
              </a:rPr>
              <a:t>A mouse is bigger than an elephant.</a:t>
            </a:r>
            <a:endParaRPr b="1"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Architects Daughter"/>
                <a:ea typeface="Architects Daughter"/>
                <a:cs typeface="Architects Daughter"/>
                <a:sym typeface="Architects Daughter"/>
              </a:rPr>
              <a:t>The Guggenheim is newer than the Colosseum.</a:t>
            </a:r>
            <a:endParaRPr b="1"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latin typeface="Architects Daughter"/>
                <a:ea typeface="Architects Daughter"/>
                <a:cs typeface="Architects Daughter"/>
                <a:sym typeface="Architects Daughter"/>
              </a:rPr>
              <a:t>Europe is larger than America.</a:t>
            </a:r>
            <a:endParaRPr b="1"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latin typeface="Architects Daughter"/>
                <a:ea typeface="Architects Daughter"/>
                <a:cs typeface="Architects Daughter"/>
                <a:sym typeface="Architects Daughter"/>
              </a:rPr>
              <a:t>A rabbit is faster than a turtle.</a:t>
            </a:r>
            <a:endParaRPr b="1" sz="21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