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7.xml"/><Relationship Id="rId22" Type="http://schemas.openxmlformats.org/officeDocument/2006/relationships/font" Target="fonts/Lato-italic.fntdata"/><Relationship Id="rId10" Type="http://schemas.openxmlformats.org/officeDocument/2006/relationships/slide" Target="slides/slide6.xml"/><Relationship Id="rId21" Type="http://schemas.openxmlformats.org/officeDocument/2006/relationships/font" Target="fonts/La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f58b083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54f58b083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f58b08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54f58b08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f58b08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54f58b08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4f58b08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54f58b08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oviesegmentstoassessgrammargoals.blogspot.com.es/2016/03/tomorrowland-future-with-will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GB"/>
              <a:t>The Future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PRE-FCE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395650" y="1411300"/>
            <a:ext cx="80652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>
                <a:solidFill>
                  <a:srgbClr val="FFFFFF"/>
                </a:solidFill>
              </a:rPr>
              <a:t>Future perfect  			will + have + past participle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</a:rPr>
              <a:t>An activity that will be completed by a certain time in the future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GB" sz="1800">
                <a:solidFill>
                  <a:srgbClr val="00FFFF"/>
                </a:solidFill>
              </a:rPr>
              <a:t>I’ll have finished all my exams by July. 										By the time a child is five it will have seen several thousand commercials.</a:t>
            </a:r>
            <a:endParaRPr b="0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93" name="Google Shape;193;p23"/>
          <p:cNvSpPr txBox="1"/>
          <p:nvPr/>
        </p:nvSpPr>
        <p:spPr>
          <a:xfrm>
            <a:off x="395650" y="1411300"/>
            <a:ext cx="80652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800">
                <a:solidFill>
                  <a:srgbClr val="FFFFFF"/>
                </a:solidFill>
              </a:rPr>
              <a:t>Future continuous 			will + be + -ing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FFFFFF"/>
                </a:solidFill>
              </a:rPr>
              <a:t>An action that will be in progress at a certain time in the future.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en-GB" sz="1800">
                <a:solidFill>
                  <a:srgbClr val="00FFFF"/>
                </a:solidFill>
              </a:rPr>
              <a:t>Don’t come at 3.00. We’ll be studying then. 									This time tomorrow we’ll be driving to the airport. </a:t>
            </a:r>
            <a:endParaRPr b="0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Time Capsule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834000" y="1461700"/>
            <a:ext cx="61503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time capsule?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Write three sentences about yourself in the present and then 3 predictions about the future.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Tomorrowland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173400" y="31533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2400">
                <a:solidFill>
                  <a:srgbClr val="333333"/>
                </a:solidFill>
                <a:highlight>
                  <a:srgbClr val="FFFFE5"/>
                </a:highlight>
                <a:latin typeface="Georgia"/>
                <a:ea typeface="Georgia"/>
                <a:cs typeface="Georgia"/>
                <a:sym typeface="Georgia"/>
              </a:rPr>
              <a:t>Watch the video and make a list of all the things that you managed to see that the director believes are going to be common place in the future.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GB" sz="1800">
                <a:solidFill>
                  <a:srgbClr val="333333"/>
                </a:solidFill>
                <a:highlight>
                  <a:srgbClr val="FFFFE5"/>
                </a:highlight>
                <a:latin typeface="Georgia"/>
                <a:ea typeface="Georgia"/>
                <a:cs typeface="Georgia"/>
                <a:sym typeface="Georgia"/>
              </a:rPr>
              <a:t>Show each other your lists. Then decide which features you believe will come true in the future, why (not), and if they  will be better or worse for the population.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151675" y="1213475"/>
            <a:ext cx="87354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2400"/>
              <a:t>WILL</a:t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Facts  &amp; predictions about the future based on opinions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i="1" lang="en-GB" sz="1800">
                <a:solidFill>
                  <a:srgbClr val="00FFFF"/>
                </a:solidFill>
              </a:rPr>
              <a:t>The sun will rise at 7 am.</a:t>
            </a:r>
            <a:endParaRPr i="1" sz="1800"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Promises/requests/ refusals/offers/warnings/ offers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i="1" lang="en-GB" sz="1800">
                <a:solidFill>
                  <a:srgbClr val="00FFFF"/>
                </a:solidFill>
              </a:rPr>
              <a:t>I’ll help you with your homework			You don’t speak German. I’ll translate for you. </a:t>
            </a:r>
            <a:endParaRPr i="1" sz="1800">
              <a:solidFill>
                <a:srgbClr val="00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decision at the moment of speaking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i="1" lang="en-GB" sz="1800">
                <a:solidFill>
                  <a:srgbClr val="00FFFF"/>
                </a:solidFill>
              </a:rPr>
              <a:t>(The phone rings)  “I’ll get it!”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431275" y="1274350"/>
            <a:ext cx="70860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 + GOING TO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Plans and intentions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A: We’ve run out of milk.</a:t>
            </a:r>
            <a:endParaRPr b="0" i="1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B: I know. I’m going to buy some.</a:t>
            </a:r>
            <a:endParaRPr b="0" i="1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Predictions with evidence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The sky is getting darker and darker. It’s going to rain.</a:t>
            </a:r>
            <a:r>
              <a:rPr b="0" i="1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51675" y="1472150"/>
            <a:ext cx="4702200" cy="3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800"/>
              <a:t>Present continuous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definite personal arrangement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GB" sz="1800">
                <a:solidFill>
                  <a:srgbClr val="00FFFF"/>
                </a:solidFill>
              </a:rPr>
              <a:t>We are driving to Berlin next week. </a:t>
            </a:r>
            <a:endParaRPr sz="18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59100" y="117975"/>
            <a:ext cx="2549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Future Tenses</a:t>
            </a:r>
            <a:endParaRPr/>
          </a:p>
        </p:txBody>
      </p:sp>
      <p:sp>
        <p:nvSpPr>
          <p:cNvPr id="181" name="Google Shape;181;p21"/>
          <p:cNvSpPr txBox="1"/>
          <p:nvPr/>
        </p:nvSpPr>
        <p:spPr>
          <a:xfrm>
            <a:off x="395650" y="1411300"/>
            <a:ext cx="80652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 simple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Timetables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The bus leaves every 20 minutes. </a:t>
            </a:r>
            <a:endParaRPr b="0" i="1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GB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time clause + present tense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After, as soon as, before, by the time, until, when, while</a:t>
            </a:r>
            <a:endParaRPr b="0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As soon as he arrives, we will leave.</a:t>
            </a:r>
            <a:r>
              <a:rPr b="0" i="0" lang="en-GB" sz="18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