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b4cd727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b4cd727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1b4cd727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1b4cd727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1b4cd727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1b4cd727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1b4cd727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1b4cd727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1b4cd727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1b4cd727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1b4cd727d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1b4cd727d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b4cd727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b4cd727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b4cd727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b4cd727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1b4cd727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1b4cd727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b4cd727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b4cd727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b4cd727d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b4cd727d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1b4cd727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1b4cd727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b4cd727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b4cd727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b4cd727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b4cd727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1b4cd727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1b4cd727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1b4cd727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1b4cd727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4081800" y="2161950"/>
            <a:ext cx="9804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GO</a:t>
            </a:r>
            <a:endParaRPr b="1" sz="3600"/>
          </a:p>
        </p:txBody>
      </p:sp>
      <p:sp>
        <p:nvSpPr>
          <p:cNvPr id="129" name="Google Shape;129;p13"/>
          <p:cNvSpPr txBox="1"/>
          <p:nvPr/>
        </p:nvSpPr>
        <p:spPr>
          <a:xfrm>
            <a:off x="1543500" y="10961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AWAY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823875" y="22699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790250" y="7117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AHEAD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5976725" y="21619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3174600" y="35238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DOWN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201450" y="295000"/>
            <a:ext cx="87159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0000"/>
                </a:solidFill>
              </a:rPr>
              <a:t>COME</a:t>
            </a:r>
            <a:r>
              <a:rPr b="1" lang="en" sz="2700">
                <a:solidFill>
                  <a:srgbClr val="FF0000"/>
                </a:solidFill>
              </a:rPr>
              <a:t>:</a:t>
            </a:r>
            <a:r>
              <a:rPr lang="en" sz="2700"/>
              <a:t> UP WITH/ACROSS/OUT/THROUGH/ROUND</a:t>
            </a:r>
            <a:endParaRPr sz="2700"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429750" y="1302650"/>
            <a:ext cx="8447100" cy="31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When I was looking for my wallet, I ________________€20!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 didn’t want to go, but in the end I _____________ to their suggestion.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We need to _______________ some solutions to climate change.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 can’t wait for that new game to _______________!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We will all ______________ this year, and we will have learnt a lot!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809913" y="1866500"/>
            <a:ext cx="1733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LOOK</a:t>
            </a:r>
            <a:endParaRPr b="1" sz="3600"/>
          </a:p>
        </p:txBody>
      </p:sp>
      <p:sp>
        <p:nvSpPr>
          <p:cNvPr id="215" name="Google Shape;215;p23"/>
          <p:cNvSpPr txBox="1"/>
          <p:nvPr/>
        </p:nvSpPr>
        <p:spPr>
          <a:xfrm>
            <a:off x="684875" y="7789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FOR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792525" y="5115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DOWN ON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186925" y="21043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BACK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27700" y="20284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AROUND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556875" y="26861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627700" y="37165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AHEAD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125050" y="5115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AFTER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5148900" y="39875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OUT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561750" y="30123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FORWARD TO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372600" y="39203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188025" y="295000"/>
            <a:ext cx="871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LOOK</a:t>
            </a:r>
            <a:r>
              <a:rPr b="1" lang="en">
                <a:solidFill>
                  <a:srgbClr val="FF0000"/>
                </a:solidFill>
              </a:rPr>
              <a:t>:</a:t>
            </a:r>
            <a:r>
              <a:rPr lang="en"/>
              <a:t> FOR/ DOWN ON SB/ AFTER/ BACK/ FORWARD TO/ OUT/ UP/ AT/ AHEAD/ AROUND</a:t>
            </a:r>
            <a:endParaRPr/>
          </a:p>
        </p:txBody>
      </p:sp>
      <p:sp>
        <p:nvSpPr>
          <p:cNvPr id="230" name="Google Shape;230;p24"/>
          <p:cNvSpPr txBox="1"/>
          <p:nvPr>
            <p:ph idx="1" type="body"/>
          </p:nvPr>
        </p:nvSpPr>
        <p:spPr>
          <a:xfrm>
            <a:off x="362600" y="1396675"/>
            <a:ext cx="8541000" cy="3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I feel happy when I ____________ on my youth.</a:t>
            </a:r>
            <a:br>
              <a:rPr b="1" lang="en" sz="1800"/>
            </a:br>
            <a:r>
              <a:rPr b="1" lang="en" sz="1800"/>
              <a:t>They went to ____________ the house to see if they wanted to buy it.</a:t>
            </a:r>
            <a:br>
              <a:rPr b="1" lang="en" sz="1800"/>
            </a:br>
            <a:r>
              <a:rPr b="1" lang="en" sz="1800"/>
              <a:t>I am ________________ my keys.</a:t>
            </a:r>
            <a:br>
              <a:rPr b="1" lang="en" sz="1800"/>
            </a:br>
            <a:r>
              <a:rPr b="1" lang="en" sz="1800"/>
              <a:t>I’m really _______________ going on holiday next week!</a:t>
            </a:r>
            <a:br>
              <a:rPr b="1" lang="en" sz="1800"/>
            </a:br>
            <a:r>
              <a:rPr b="1" lang="en" sz="1800"/>
              <a:t>_______________! That dog looks very angry!</a:t>
            </a:r>
            <a:br>
              <a:rPr b="1" lang="en" sz="1800"/>
            </a:br>
            <a:r>
              <a:rPr b="1" lang="en" sz="1800"/>
              <a:t>I sometimes ______________ my younger sister when my parents are busy.</a:t>
            </a:r>
            <a:br>
              <a:rPr b="1" lang="en" sz="1800"/>
            </a:br>
            <a:r>
              <a:rPr b="1" lang="en" sz="1800"/>
              <a:t>He always ________________ because he thinks he’s better than me.</a:t>
            </a:r>
            <a:br>
              <a:rPr b="1" lang="en" sz="1800"/>
            </a:br>
            <a:r>
              <a:rPr b="1" lang="en" sz="1800"/>
              <a:t>The weather forecast ______________ at the weather tomorrow.</a:t>
            </a:r>
            <a:br>
              <a:rPr b="1" lang="en" sz="1800"/>
            </a:br>
            <a:r>
              <a:rPr b="1" lang="en" sz="1800"/>
              <a:t>Do you like to _____________ paintings?</a:t>
            </a:r>
            <a:br>
              <a:rPr b="1" lang="en" sz="1800"/>
            </a:br>
            <a:r>
              <a:rPr b="1" lang="en" sz="1800"/>
              <a:t>If you don’t know a word, ______ it _____ in a dictionary.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3397675" y="2161950"/>
            <a:ext cx="19875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MAKE</a:t>
            </a:r>
            <a:endParaRPr b="1" sz="3600"/>
          </a:p>
        </p:txBody>
      </p:sp>
      <p:sp>
        <p:nvSpPr>
          <p:cNvPr id="236" name="Google Shape;236;p25"/>
          <p:cNvSpPr txBox="1"/>
          <p:nvPr/>
        </p:nvSpPr>
        <p:spPr>
          <a:xfrm>
            <a:off x="1906975" y="7252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OUT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1092450" y="27760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STH UP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5139425" y="34876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 FOR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299025" y="17281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4665300" y="6407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FOR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819150" y="295000"/>
            <a:ext cx="81249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MAKE</a:t>
            </a:r>
            <a:r>
              <a:rPr b="1" lang="en">
                <a:solidFill>
                  <a:srgbClr val="FF0000"/>
                </a:solidFill>
              </a:rPr>
              <a:t>:</a:t>
            </a:r>
            <a:r>
              <a:rPr lang="en"/>
              <a:t> OUT/ FOR/ UP/ UP FOR/ STH UP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429750" y="1302650"/>
            <a:ext cx="8447100" cy="31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He bought her flowers to _______________ forgetting her birthday.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She _____________ an excuse for why she was late to class, it wasn’t true!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The fat man quickly _____________ the free food buffet.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After they argued, the friends _____________.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It was too dark to ____________ the writing on the sheet.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3773700" y="2161950"/>
            <a:ext cx="18399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PUT</a:t>
            </a:r>
            <a:endParaRPr b="1" sz="3600"/>
          </a:p>
        </p:txBody>
      </p:sp>
      <p:sp>
        <p:nvSpPr>
          <p:cNvPr id="252" name="Google Shape;252;p27"/>
          <p:cNvSpPr txBox="1"/>
          <p:nvPr/>
        </p:nvSpPr>
        <p:spPr>
          <a:xfrm>
            <a:off x="1047500" y="4969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SB UP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5613600" y="30800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OUT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2252075" y="37201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OFF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578050" y="25717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FORWARD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5994825" y="13213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SB DOWN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341450" y="3049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ASIDE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2123050" y="13294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 WITH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62600" y="295000"/>
            <a:ext cx="8568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PUT</a:t>
            </a:r>
            <a:r>
              <a:rPr b="1" lang="en">
                <a:solidFill>
                  <a:srgbClr val="FF0000"/>
                </a:solidFill>
              </a:rPr>
              <a:t>:</a:t>
            </a:r>
            <a:r>
              <a:rPr lang="en"/>
              <a:t> SB UP/ ASIDE/ UP WITH/ SB DOWN/ FORWARD/ OFF/ OUT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564050" y="1302650"/>
            <a:ext cx="8312700" cy="3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It’s raining, so let’s ___________ the match until tomorrow.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My teacher is always ________________, it’s not fair!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The politician _____________ several ideas to solve the problem.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 ___________ a little money every month so I can go on holiday each summer.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I’m going to ______ my friends ______ when they come for the Euros next summer.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The firefighters ___________ the fire using water.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I don’t like my English teacher, but I have to ______________ him.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19150" y="295000"/>
            <a:ext cx="7505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GO:</a:t>
            </a:r>
            <a:r>
              <a:rPr lang="en"/>
              <a:t> AHEAD/ON/AWAY/IN/DOWN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429750" y="1302650"/>
            <a:ext cx="8447100" cy="31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The number of people who smoke has __________________ in the last few years.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 hope we can ____________ this summer!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What is ____________?! What was that loud noise?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The match will ________________ because the rain has stopped.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When the bell rings it means it’s time to ______________.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3773700" y="2161950"/>
            <a:ext cx="1880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TAKE</a:t>
            </a:r>
            <a:endParaRPr b="1" sz="3600"/>
          </a:p>
        </p:txBody>
      </p:sp>
      <p:sp>
        <p:nvSpPr>
          <p:cNvPr id="145" name="Google Shape;145;p15"/>
          <p:cNvSpPr txBox="1"/>
          <p:nvPr/>
        </p:nvSpPr>
        <p:spPr>
          <a:xfrm>
            <a:off x="2686350" y="8057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007100" y="18601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OVER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1517425" y="33399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OFF (X3)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4512875" y="36261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981400" y="22159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871425" y="8057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AFTER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981400" y="31510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BACK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19150" y="127825"/>
            <a:ext cx="80175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TAKE</a:t>
            </a:r>
            <a:r>
              <a:rPr b="1" lang="en">
                <a:solidFill>
                  <a:srgbClr val="FF0000"/>
                </a:solidFill>
              </a:rPr>
              <a:t>:</a:t>
            </a:r>
            <a:r>
              <a:rPr lang="en"/>
              <a:t> AFTER/ UP/ OVER/ OFF(X3)/ ON/ IN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29750" y="636350"/>
            <a:ext cx="84471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Shops ____________ new employees at Christmas.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The plane ____________ at 11:45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 want to ______________ this jacket because it is too small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When the teacher was ill, someone else ___________ the class.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I ______________ my dad, I have the same big nose!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He _____________ his jumper, the room was so hot!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Last year I _____________ painting, I’m quite good now!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The new product really _____________ when they released a popular advert.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I find it really hard to ____________ all of the information we learn in class.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081800" y="2161950"/>
            <a:ext cx="11826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GET</a:t>
            </a:r>
            <a:endParaRPr b="1" sz="3600"/>
          </a:p>
        </p:txBody>
      </p:sp>
      <p:sp>
        <p:nvSpPr>
          <p:cNvPr id="163" name="Google Shape;163;p17"/>
          <p:cNvSpPr txBox="1"/>
          <p:nvPr/>
        </p:nvSpPr>
        <p:spPr>
          <a:xfrm>
            <a:off x="1168350" y="5459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INTO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6274800" y="25717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636900" y="17908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BY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923000" y="40656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AWAY WITH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196275" y="10426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AROUND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802275" y="40656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ACROSS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Google Shape;169;p17"/>
          <p:cNvSpPr txBox="1"/>
          <p:nvPr/>
        </p:nvSpPr>
        <p:spPr>
          <a:xfrm>
            <a:off x="2977400" y="10426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ON WITH SB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2977400" y="30358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OFF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636900" y="28134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OVER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61150" y="295000"/>
            <a:ext cx="8769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GET:</a:t>
            </a:r>
            <a:r>
              <a:rPr lang="en"/>
              <a:t> INTO/ON WITH SB/AROUND/IN/AWAY WITH/ACROSS/OFF/OVER/BY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29750" y="1471375"/>
            <a:ext cx="8447100" cy="3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The teacher is trying to ____________ the new information.</a:t>
            </a:r>
            <a:br>
              <a:rPr b="1" lang="en" sz="1800"/>
            </a:br>
            <a:r>
              <a:rPr b="1" lang="en" sz="1800"/>
              <a:t>The thieves _____________ the robbery last night.</a:t>
            </a:r>
            <a:br>
              <a:rPr b="1" lang="en" sz="1800"/>
            </a:br>
            <a:r>
              <a:rPr b="1" lang="en" sz="1800"/>
              <a:t>How do you _____________ the city?</a:t>
            </a:r>
            <a:br>
              <a:rPr b="1" lang="en" sz="1800"/>
            </a:br>
            <a:r>
              <a:rPr b="1" lang="en" sz="1800"/>
              <a:t>Recently, I’ve _____________ surfing, it’s great!</a:t>
            </a:r>
            <a:br>
              <a:rPr b="1" lang="en" sz="1800"/>
            </a:br>
            <a:r>
              <a:rPr b="1" lang="en" sz="1800"/>
              <a:t>We have enough money to ____________, but we’re not rich.</a:t>
            </a:r>
            <a:br>
              <a:rPr b="1" lang="en" sz="1800"/>
            </a:br>
            <a:r>
              <a:rPr b="1" lang="en" sz="1800"/>
              <a:t>You should never ___________  a stranger’s car.</a:t>
            </a:r>
            <a:br>
              <a:rPr b="1" lang="en" sz="1800"/>
            </a:br>
            <a:r>
              <a:rPr b="1" lang="en" sz="1800"/>
              <a:t>I’ve never ________________ my sister’s boyfriend.</a:t>
            </a:r>
            <a:br>
              <a:rPr b="1" lang="en" sz="1800"/>
            </a:br>
            <a:r>
              <a:rPr b="1" lang="en" sz="1800"/>
              <a:t>It took me a long time to _____________ my last relationship.</a:t>
            </a:r>
            <a:br>
              <a:rPr b="1" lang="en" sz="1800"/>
            </a:br>
            <a:r>
              <a:rPr b="1" lang="en" sz="1800"/>
              <a:t>I forgot to ___________ the metro in Portugalete and I ended up in Kabiezes!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4081800" y="2161950"/>
            <a:ext cx="17064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GIVE</a:t>
            </a:r>
            <a:endParaRPr b="1" sz="3600"/>
          </a:p>
        </p:txBody>
      </p:sp>
      <p:sp>
        <p:nvSpPr>
          <p:cNvPr id="183" name="Google Shape;183;p19"/>
          <p:cNvSpPr txBox="1"/>
          <p:nvPr/>
        </p:nvSpPr>
        <p:spPr>
          <a:xfrm>
            <a:off x="1195200" y="14503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AWAY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3733500" y="35683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931900" y="298155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BACK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070225" y="18714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OUT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733500" y="8057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IN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819150" y="295000"/>
            <a:ext cx="75057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GIVE:</a:t>
            </a:r>
            <a:r>
              <a:rPr lang="en"/>
              <a:t> OUT/IN/UP/BACK/AWAY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29750" y="1162500"/>
            <a:ext cx="84471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When I see you I can ______ you _______ the jacket you left at my house.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The teacher _______________ worksheets to all the students.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 am going to ____________ chocolate to try and lose weight.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Eventually, his dad ____________ and agreed to buy him a Playstation 4.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The millionaire _____________ money to needy people.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625975" y="2161950"/>
            <a:ext cx="15981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COME</a:t>
            </a:r>
            <a:endParaRPr b="1" sz="3600"/>
          </a:p>
        </p:txBody>
      </p:sp>
      <p:sp>
        <p:nvSpPr>
          <p:cNvPr id="199" name="Google Shape;199;p21"/>
          <p:cNvSpPr txBox="1"/>
          <p:nvPr/>
        </p:nvSpPr>
        <p:spPr>
          <a:xfrm>
            <a:off x="2954500" y="7654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UP WITH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676575" y="3438100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OUT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276400" y="35191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THROUGH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23025" y="198332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ROUND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011025" y="1477075"/>
            <a:ext cx="253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ACROSS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