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E5AF7C5-3156-4F46-87DC-086080CDDFD5}">
  <a:tblStyle styleId="{9E5AF7C5-3156-4F46-87DC-086080CDDF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e122652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e122652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e1226529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e1226529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e1226529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e1226529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e1226529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e1226529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e1226529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e1226529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e1226529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e1226529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Going to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Gold II - Unit 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“going to”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 “going to” to talk about our plans for the future.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we are talking in the </a:t>
            </a:r>
            <a:r>
              <a:rPr lang="en">
                <a:solidFill>
                  <a:srgbClr val="93C47D"/>
                </a:solidFill>
              </a:rPr>
              <a:t>positive</a:t>
            </a:r>
            <a:r>
              <a:rPr lang="en"/>
              <a:t>, we make a sentence as shown below: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example: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am going to play tennis.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2" name="Google Shape;62;p14"/>
          <p:cNvGraphicFramePr/>
          <p:nvPr/>
        </p:nvGraphicFramePr>
        <p:xfrm>
          <a:off x="435600" y="227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{9E5AF7C5-3156-4F46-87DC-086080CDDFD5}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</a:t>
                      </a:r>
                      <a:endParaRPr/>
                    </a:p>
                  </a:txBody>
                  <a:tcPr marT="91425" marB="91425" marR="91425" marL="91425"/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Going to</a:t>
                      </a:r>
                      <a:endParaRPr/>
                    </a:p>
                  </a:txBody>
                  <a:tcPr marT="91425" marB="91425" marR="91425" marL="91425" anchor="ctr"/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Verb (infinitive)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She / He / 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</a:t>
                      </a:r>
                      <a:endParaRPr/>
                    </a:p>
                  </a:txBody>
                  <a:tcPr marT="91425" marB="91425" marR="91425" marL="91425"/>
                </a:tc>
                <a:tc vMerge="1"/>
                <a:tc v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You / We / They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are</a:t>
                      </a:r>
                      <a:endParaRPr/>
                    </a:p>
                  </a:txBody>
                  <a:tcPr marT="91425" marB="91425" marR="91425" marL="91425"/>
                </a:tc>
                <a:tc vMerge="1"/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298475"/>
            <a:ext cx="8520600" cy="42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Look at the pictures and say what they are “going to” do in the future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725" y="668292"/>
            <a:ext cx="2383950" cy="157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 rotWithShape="1">
          <a:blip r:embed="rId4">
            <a:alphaModFix/>
          </a:blip>
          <a:srcRect b="0" l="0" r="80765" t="0"/>
          <a:stretch/>
        </p:blipFill>
        <p:spPr>
          <a:xfrm>
            <a:off x="672650" y="2473325"/>
            <a:ext cx="1159850" cy="23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4225" y="971525"/>
            <a:ext cx="3257550" cy="32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 rotWithShape="1">
          <a:blip r:embed="rId4">
            <a:alphaModFix/>
          </a:blip>
          <a:srcRect b="0" l="44219" r="19296" t="0"/>
          <a:stretch/>
        </p:blipFill>
        <p:spPr>
          <a:xfrm>
            <a:off x="3054175" y="2571750"/>
            <a:ext cx="2200050" cy="23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66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are talking in the </a:t>
            </a:r>
            <a:r>
              <a:rPr lang="en">
                <a:solidFill>
                  <a:srgbClr val="FF0000"/>
                </a:solidFill>
              </a:rPr>
              <a:t>negative</a:t>
            </a:r>
            <a:r>
              <a:rPr lang="en"/>
              <a:t>, we make a sentence as shown below: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Look at the pictures again, what are they not “going to” do?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example: She’s not going to be an architect.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graphicFrame>
        <p:nvGraphicFramePr>
          <p:cNvPr id="77" name="Google Shape;77;p16"/>
          <p:cNvGraphicFramePr/>
          <p:nvPr/>
        </p:nvGraphicFramePr>
        <p:xfrm>
          <a:off x="952500" y="183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{9E5AF7C5-3156-4F46-87DC-086080CDDFD5}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 not / ‘m not</a:t>
                      </a:r>
                      <a:endParaRPr/>
                    </a:p>
                  </a:txBody>
                  <a:tcPr marT="91425" marB="91425" marR="91425" marL="91425"/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Going to</a:t>
                      </a:r>
                      <a:endParaRPr/>
                    </a:p>
                  </a:txBody>
                  <a:tcPr marT="91425" marB="91425" marR="91425" marL="91425" anchor="ctr"/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Verb (infinitive)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She / He / 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Isn’t / ‘s not</a:t>
                      </a:r>
                      <a:endParaRPr/>
                    </a:p>
                  </a:txBody>
                  <a:tcPr marT="91425" marB="91425" marR="91425" marL="91425"/>
                </a:tc>
                <a:tc vMerge="1"/>
                <a:tc v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You / We / They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Aren’t / ‘re not</a:t>
                      </a:r>
                      <a:endParaRPr/>
                    </a:p>
                  </a:txBody>
                  <a:tcPr marT="91425" marB="91425" marR="91425" marL="91425"/>
                </a:tc>
                <a:tc vMerge="1"/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267675"/>
            <a:ext cx="8520600" cy="5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 at the </a:t>
            </a:r>
            <a:r>
              <a:rPr lang="en">
                <a:solidFill>
                  <a:srgbClr val="93C47D"/>
                </a:solidFill>
              </a:rPr>
              <a:t>positive</a:t>
            </a:r>
            <a:r>
              <a:rPr lang="en"/>
              <a:t> table again...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3" name="Google Shape;83;p17"/>
          <p:cNvGraphicFramePr/>
          <p:nvPr/>
        </p:nvGraphicFramePr>
        <p:xfrm>
          <a:off x="952500" y="82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{9E5AF7C5-3156-4F46-87DC-086080CDDFD5}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</a:t>
                      </a:r>
                      <a:endParaRPr/>
                    </a:p>
                  </a:txBody>
                  <a:tcPr marT="91425" marB="91425" marR="91425" marL="91425"/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Going to</a:t>
                      </a:r>
                      <a:endParaRPr/>
                    </a:p>
                  </a:txBody>
                  <a:tcPr marT="91425" marB="91425" marR="91425" marL="91425" anchor="ctr"/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Verb (infinitive)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She / He / 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</a:t>
                      </a:r>
                      <a:endParaRPr/>
                    </a:p>
                  </a:txBody>
                  <a:tcPr marT="91425" marB="91425" marR="91425" marL="91425"/>
                </a:tc>
                <a:tc vMerge="1"/>
                <a:tc v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You / We / They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are</a:t>
                      </a:r>
                      <a:endParaRPr/>
                    </a:p>
                  </a:txBody>
                  <a:tcPr marT="91425" marB="91425" marR="91425" marL="91425"/>
                </a:tc>
                <a:tc vMerge="1"/>
                <a:tc vMerge="1"/>
              </a:tr>
            </a:tbl>
          </a:graphicData>
        </a:graphic>
      </p:graphicFrame>
      <p:graphicFrame>
        <p:nvGraphicFramePr>
          <p:cNvPr id="84" name="Google Shape;84;p17"/>
          <p:cNvGraphicFramePr/>
          <p:nvPr/>
        </p:nvGraphicFramePr>
        <p:xfrm>
          <a:off x="952500" y="287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{9E5AF7C5-3156-4F46-87DC-086080CDDFD5}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</a:t>
                      </a:r>
                      <a:endParaRPr/>
                    </a:p>
                  </a:txBody>
                  <a:tcPr marT="91425" marB="91425" marR="91425" marL="91425"/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Going to</a:t>
                      </a:r>
                      <a:endParaRPr/>
                    </a:p>
                  </a:txBody>
                  <a:tcPr marT="91425" marB="91425" marR="91425" marL="91425" anchor="ctr"/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Verb (infinitive)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She / He / It</a:t>
                      </a:r>
                      <a:endParaRPr/>
                    </a:p>
                  </a:txBody>
                  <a:tcPr marT="91425" marB="91425" marR="91425" marL="91425"/>
                </a:tc>
                <a:tc vMerge="1"/>
                <a:tc v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You / We / They</a:t>
                      </a:r>
                      <a:endParaRPr/>
                    </a:p>
                  </a:txBody>
                  <a:tcPr marT="91425" marB="91425" marR="91425" marL="91425"/>
                </a:tc>
                <a:tc vMerge="1"/>
                <a:tc vMerge="1"/>
              </a:tr>
            </a:tbl>
          </a:graphicData>
        </a:graphic>
      </p:graphicFrame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950" y="2907250"/>
            <a:ext cx="1114049" cy="111404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4287500"/>
            <a:ext cx="85206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Don’t forget the question mark!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2160213"/>
            <a:ext cx="8520600" cy="5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make a </a:t>
            </a:r>
            <a:r>
              <a:rPr lang="en">
                <a:solidFill>
                  <a:srgbClr val="FF9900"/>
                </a:solidFill>
              </a:rPr>
              <a:t>question</a:t>
            </a:r>
            <a:r>
              <a:rPr lang="en"/>
              <a:t> we switch the first two columns…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66150"/>
            <a:ext cx="8520600" cy="3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put question words before to find out more information: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Where - a place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Who - a person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- an object or thing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- a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- because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- a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many - a number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much - a price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Grammar practice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in pairs or small groups.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Ask each other questions using “going to”.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Remember, the questions are about the future.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example: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you going to do at the weekend?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are you going to finish your homework?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Who are you going to see next week?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Where are you going to go on holiday this year?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