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10692000" cx="7560000"/>
  <p:notesSz cx="6858000" cy="9144000"/>
  <p:embeddedFontLst>
    <p:embeddedFont>
      <p:font typeface="Boogaloo"/>
      <p:regular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68">
          <p15:clr>
            <a:srgbClr val="A4A3A4"/>
          </p15:clr>
        </p15:guide>
        <p15:guide id="2" pos="23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368" orient="horz"/>
        <p:guide pos="2381"/>
      </p:guideLst>
    </p:cSldViewPr>
  </p:slideViewPr>
</p:viewPr>
</file>

<file path=ppt/_rels/presentation.xml.rels><?xml version="1.0" encoding="UTF-8" standalone="yes"?><Relationships xmlns="http://schemas.openxmlformats.org/package/2006/relationships"><Relationship Id="rId10" Type="http://schemas.openxmlformats.org/officeDocument/2006/relationships/font" Target="fonts/Boogalo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a9e15771a_0_36: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a9e15771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a9e15771a_0_81: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a9e15771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08f4a5f6d_0_0: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08f4a5f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57712" y="1547778"/>
            <a:ext cx="7044600" cy="426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57705" y="5891409"/>
            <a:ext cx="7044600" cy="1647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7004788" y="9693616"/>
            <a:ext cx="4536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57705" y="2299346"/>
            <a:ext cx="7044600" cy="4081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57705" y="6552657"/>
            <a:ext cx="7044600" cy="2703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7004788" y="9693616"/>
            <a:ext cx="4536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7004788" y="9693616"/>
            <a:ext cx="4536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57705" y="4471058"/>
            <a:ext cx="7044600" cy="17499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7004788" y="9693616"/>
            <a:ext cx="4536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57705" y="925091"/>
            <a:ext cx="7044600" cy="11904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57705" y="2395696"/>
            <a:ext cx="7044600" cy="7101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7004788" y="9693616"/>
            <a:ext cx="4536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57705" y="925091"/>
            <a:ext cx="7044600" cy="11904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57705" y="2395696"/>
            <a:ext cx="3306900" cy="7101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3995291" y="2395696"/>
            <a:ext cx="3306900" cy="7101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7004788" y="9693616"/>
            <a:ext cx="4536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57705" y="925091"/>
            <a:ext cx="7044600" cy="11904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7004788" y="9693616"/>
            <a:ext cx="4536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57705" y="1154948"/>
            <a:ext cx="2321700" cy="15708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57705" y="2888617"/>
            <a:ext cx="2321700" cy="6609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7004788" y="9693616"/>
            <a:ext cx="4536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05325" y="935745"/>
            <a:ext cx="5264700" cy="8503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7004788" y="9693616"/>
            <a:ext cx="4536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780000" y="-260"/>
            <a:ext cx="3780000" cy="10692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19508" y="2563450"/>
            <a:ext cx="3344400" cy="3081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19508" y="5826865"/>
            <a:ext cx="3344400" cy="2567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083839" y="1505164"/>
            <a:ext cx="3172200" cy="76812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7004788" y="9693616"/>
            <a:ext cx="4536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57705" y="8794266"/>
            <a:ext cx="4959600" cy="12579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7004788" y="9693616"/>
            <a:ext cx="4536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57705" y="925091"/>
            <a:ext cx="7044600" cy="1190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57705" y="2395696"/>
            <a:ext cx="7044600" cy="7101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004788" y="9693616"/>
            <a:ext cx="453600" cy="8181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4.png"/><Relationship Id="rId10" Type="http://schemas.openxmlformats.org/officeDocument/2006/relationships/image" Target="../media/image3.png"/><Relationship Id="rId13" Type="http://schemas.openxmlformats.org/officeDocument/2006/relationships/image" Target="../media/image7.png"/><Relationship Id="rId12"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png"/><Relationship Id="rId9" Type="http://schemas.openxmlformats.org/officeDocument/2006/relationships/image" Target="../media/image9.png"/><Relationship Id="rId1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12.png"/><Relationship Id="rId8" Type="http://schemas.openxmlformats.org/officeDocument/2006/relationships/image" Target="../media/image6.png"/></Relationships>
</file>

<file path=ppt/slides/_rels/slide2.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4.png"/><Relationship Id="rId13" Type="http://schemas.openxmlformats.org/officeDocument/2006/relationships/image" Target="../media/image13.png"/><Relationship Id="rId12" Type="http://schemas.openxmlformats.org/officeDocument/2006/relationships/image" Target="../media/image16.png"/><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image" Target="../media/image3.png"/><Relationship Id="rId15" Type="http://schemas.openxmlformats.org/officeDocument/2006/relationships/image" Target="../media/image17.png"/><Relationship Id="rId14"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image" Target="../media/image12.png"/><Relationship Id="rId7" Type="http://schemas.openxmlformats.org/officeDocument/2006/relationships/image" Target="../media/image6.png"/><Relationship Id="rId8"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0.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15.png"/><Relationship Id="rId5" Type="http://schemas.openxmlformats.org/officeDocument/2006/relationships/image" Target="../media/image19.png"/><Relationship Id="rId6"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13117" l="0" r="0" t="14286"/>
          <a:stretch/>
        </p:blipFill>
        <p:spPr>
          <a:xfrm>
            <a:off x="237525" y="500950"/>
            <a:ext cx="7084963" cy="5143500"/>
          </a:xfrm>
          <a:prstGeom prst="rect">
            <a:avLst/>
          </a:prstGeom>
          <a:noFill/>
          <a:ln>
            <a:noFill/>
          </a:ln>
        </p:spPr>
      </p:pic>
      <p:pic>
        <p:nvPicPr>
          <p:cNvPr id="55" name="Google Shape;55;p13"/>
          <p:cNvPicPr preferRelativeResize="0"/>
          <p:nvPr/>
        </p:nvPicPr>
        <p:blipFill>
          <a:blip r:embed="rId4">
            <a:alphaModFix/>
          </a:blip>
          <a:stretch>
            <a:fillRect/>
          </a:stretch>
        </p:blipFill>
        <p:spPr>
          <a:xfrm rot="2">
            <a:off x="261800" y="1246177"/>
            <a:ext cx="7086350" cy="3590421"/>
          </a:xfrm>
          <a:prstGeom prst="rect">
            <a:avLst/>
          </a:prstGeom>
          <a:noFill/>
          <a:ln>
            <a:noFill/>
          </a:ln>
        </p:spPr>
      </p:pic>
      <p:sp>
        <p:nvSpPr>
          <p:cNvPr id="56" name="Google Shape;56;p13"/>
          <p:cNvSpPr/>
          <p:nvPr/>
        </p:nvSpPr>
        <p:spPr>
          <a:xfrm>
            <a:off x="2029350" y="4208700"/>
            <a:ext cx="3780900" cy="1376100"/>
          </a:xfrm>
          <a:prstGeom prst="round2DiagRect">
            <a:avLst>
              <a:gd fmla="val 16667" name="adj1"/>
              <a:gd fmla="val 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solidFill>
                  <a:srgbClr val="0000FF"/>
                </a:solidFill>
                <a:latin typeface="Boogaloo"/>
                <a:ea typeface="Boogaloo"/>
                <a:cs typeface="Boogaloo"/>
                <a:sym typeface="Boogaloo"/>
              </a:rPr>
              <a:t>What problems did the residents have?</a:t>
            </a:r>
            <a:endParaRPr>
              <a:solidFill>
                <a:srgbClr val="0000FF"/>
              </a:solidFill>
              <a:latin typeface="Boogaloo"/>
              <a:ea typeface="Boogaloo"/>
              <a:cs typeface="Boogaloo"/>
              <a:sym typeface="Boogaloo"/>
            </a:endParaRPr>
          </a:p>
          <a:p>
            <a:pPr indent="0" lvl="0" marL="0" rtl="0" algn="l">
              <a:spcBef>
                <a:spcPts val="0"/>
              </a:spcBef>
              <a:spcAft>
                <a:spcPts val="0"/>
              </a:spcAft>
              <a:buClr>
                <a:srgbClr val="000000"/>
              </a:buClr>
              <a:buSzPts val="1100"/>
              <a:buFont typeface="Arial"/>
              <a:buNone/>
            </a:pPr>
            <a:r>
              <a:rPr lang="en">
                <a:solidFill>
                  <a:srgbClr val="0000FF"/>
                </a:solidFill>
                <a:latin typeface="Boogaloo"/>
                <a:ea typeface="Boogaloo"/>
                <a:cs typeface="Boogaloo"/>
                <a:sym typeface="Boogaloo"/>
              </a:rPr>
              <a:t>Why haven't the building management already done something about it?</a:t>
            </a:r>
            <a:endParaRPr>
              <a:solidFill>
                <a:srgbClr val="0000FF"/>
              </a:solidFill>
              <a:latin typeface="Boogaloo"/>
              <a:ea typeface="Boogaloo"/>
              <a:cs typeface="Boogaloo"/>
              <a:sym typeface="Boogaloo"/>
            </a:endParaRPr>
          </a:p>
          <a:p>
            <a:pPr indent="0" lvl="0" marL="0" rtl="0" algn="l">
              <a:spcBef>
                <a:spcPts val="0"/>
              </a:spcBef>
              <a:spcAft>
                <a:spcPts val="0"/>
              </a:spcAft>
              <a:buClr>
                <a:srgbClr val="000000"/>
              </a:buClr>
              <a:buSzPts val="1100"/>
              <a:buFont typeface="Arial"/>
              <a:buNone/>
            </a:pPr>
            <a:r>
              <a:rPr lang="en">
                <a:solidFill>
                  <a:srgbClr val="0000FF"/>
                </a:solidFill>
                <a:latin typeface="Boogaloo"/>
                <a:ea typeface="Boogaloo"/>
                <a:cs typeface="Boogaloo"/>
                <a:sym typeface="Boogaloo"/>
              </a:rPr>
              <a:t>What should residents do?</a:t>
            </a:r>
            <a:endParaRPr>
              <a:solidFill>
                <a:srgbClr val="0000FF"/>
              </a:solidFill>
              <a:latin typeface="Boogaloo"/>
              <a:ea typeface="Boogaloo"/>
              <a:cs typeface="Boogaloo"/>
              <a:sym typeface="Boogaloo"/>
            </a:endParaRPr>
          </a:p>
          <a:p>
            <a:pPr indent="0" lvl="0" marL="0" rtl="0" algn="l">
              <a:spcBef>
                <a:spcPts val="0"/>
              </a:spcBef>
              <a:spcAft>
                <a:spcPts val="0"/>
              </a:spcAft>
              <a:buClr>
                <a:srgbClr val="000000"/>
              </a:buClr>
              <a:buSzPts val="1100"/>
              <a:buFont typeface="Arial"/>
              <a:buNone/>
            </a:pPr>
            <a:r>
              <a:rPr lang="en">
                <a:solidFill>
                  <a:srgbClr val="0000FF"/>
                </a:solidFill>
                <a:latin typeface="Boogaloo"/>
                <a:ea typeface="Boogaloo"/>
                <a:cs typeface="Boogaloo"/>
                <a:sym typeface="Boogaloo"/>
              </a:rPr>
              <a:t>What is the management company's future contingency plan?</a:t>
            </a:r>
            <a:endParaRPr/>
          </a:p>
        </p:txBody>
      </p:sp>
      <p:pic>
        <p:nvPicPr>
          <p:cNvPr id="57" name="Google Shape;57;p13"/>
          <p:cNvPicPr preferRelativeResize="0"/>
          <p:nvPr/>
        </p:nvPicPr>
        <p:blipFill>
          <a:blip r:embed="rId5">
            <a:alphaModFix/>
          </a:blip>
          <a:stretch>
            <a:fillRect/>
          </a:stretch>
        </p:blipFill>
        <p:spPr>
          <a:xfrm>
            <a:off x="130875" y="6513275"/>
            <a:ext cx="5718967" cy="243802"/>
          </a:xfrm>
          <a:prstGeom prst="rect">
            <a:avLst/>
          </a:prstGeom>
          <a:noFill/>
          <a:ln>
            <a:noFill/>
          </a:ln>
        </p:spPr>
      </p:pic>
      <p:pic>
        <p:nvPicPr>
          <p:cNvPr id="58" name="Google Shape;58;p13"/>
          <p:cNvPicPr preferRelativeResize="0"/>
          <p:nvPr/>
        </p:nvPicPr>
        <p:blipFill rotWithShape="1">
          <a:blip r:embed="rId6">
            <a:alphaModFix/>
          </a:blip>
          <a:srcRect b="0" l="1215" r="0" t="0"/>
          <a:stretch/>
        </p:blipFill>
        <p:spPr>
          <a:xfrm>
            <a:off x="213517" y="7225915"/>
            <a:ext cx="6540566" cy="293996"/>
          </a:xfrm>
          <a:prstGeom prst="rect">
            <a:avLst/>
          </a:prstGeom>
          <a:noFill/>
          <a:ln>
            <a:noFill/>
          </a:ln>
        </p:spPr>
      </p:pic>
      <p:pic>
        <p:nvPicPr>
          <p:cNvPr id="59" name="Google Shape;59;p13"/>
          <p:cNvPicPr preferRelativeResize="0"/>
          <p:nvPr/>
        </p:nvPicPr>
        <p:blipFill>
          <a:blip r:embed="rId7">
            <a:alphaModFix/>
          </a:blip>
          <a:stretch>
            <a:fillRect/>
          </a:stretch>
        </p:blipFill>
        <p:spPr>
          <a:xfrm>
            <a:off x="213517" y="6851669"/>
            <a:ext cx="6540565" cy="279655"/>
          </a:xfrm>
          <a:prstGeom prst="rect">
            <a:avLst/>
          </a:prstGeom>
          <a:noFill/>
          <a:ln>
            <a:noFill/>
          </a:ln>
        </p:spPr>
      </p:pic>
      <p:pic>
        <p:nvPicPr>
          <p:cNvPr id="60" name="Google Shape;60;p13"/>
          <p:cNvPicPr preferRelativeResize="0"/>
          <p:nvPr/>
        </p:nvPicPr>
        <p:blipFill>
          <a:blip r:embed="rId8">
            <a:alphaModFix/>
          </a:blip>
          <a:stretch>
            <a:fillRect/>
          </a:stretch>
        </p:blipFill>
        <p:spPr>
          <a:xfrm>
            <a:off x="1647878" y="6921295"/>
            <a:ext cx="146838" cy="140401"/>
          </a:xfrm>
          <a:prstGeom prst="rect">
            <a:avLst/>
          </a:prstGeom>
          <a:noFill/>
          <a:ln>
            <a:noFill/>
          </a:ln>
        </p:spPr>
      </p:pic>
      <p:pic>
        <p:nvPicPr>
          <p:cNvPr id="61" name="Google Shape;61;p13"/>
          <p:cNvPicPr preferRelativeResize="0"/>
          <p:nvPr/>
        </p:nvPicPr>
        <p:blipFill>
          <a:blip r:embed="rId8">
            <a:alphaModFix/>
          </a:blip>
          <a:stretch>
            <a:fillRect/>
          </a:stretch>
        </p:blipFill>
        <p:spPr>
          <a:xfrm>
            <a:off x="1647878" y="7281257"/>
            <a:ext cx="146838" cy="140401"/>
          </a:xfrm>
          <a:prstGeom prst="rect">
            <a:avLst/>
          </a:prstGeom>
          <a:noFill/>
          <a:ln>
            <a:noFill/>
          </a:ln>
        </p:spPr>
      </p:pic>
      <p:pic>
        <p:nvPicPr>
          <p:cNvPr id="62" name="Google Shape;62;p13"/>
          <p:cNvPicPr preferRelativeResize="0"/>
          <p:nvPr/>
        </p:nvPicPr>
        <p:blipFill>
          <a:blip r:embed="rId8">
            <a:alphaModFix/>
          </a:blip>
          <a:stretch>
            <a:fillRect/>
          </a:stretch>
        </p:blipFill>
        <p:spPr>
          <a:xfrm>
            <a:off x="6509835" y="6921286"/>
            <a:ext cx="146838" cy="140401"/>
          </a:xfrm>
          <a:prstGeom prst="rect">
            <a:avLst/>
          </a:prstGeom>
          <a:noFill/>
          <a:ln>
            <a:noFill/>
          </a:ln>
        </p:spPr>
      </p:pic>
      <p:pic>
        <p:nvPicPr>
          <p:cNvPr id="63" name="Google Shape;63;p13"/>
          <p:cNvPicPr preferRelativeResize="0"/>
          <p:nvPr/>
        </p:nvPicPr>
        <p:blipFill>
          <a:blip r:embed="rId8">
            <a:alphaModFix/>
          </a:blip>
          <a:stretch>
            <a:fillRect/>
          </a:stretch>
        </p:blipFill>
        <p:spPr>
          <a:xfrm>
            <a:off x="6509835" y="7302703"/>
            <a:ext cx="146838" cy="140401"/>
          </a:xfrm>
          <a:prstGeom prst="rect">
            <a:avLst/>
          </a:prstGeom>
          <a:noFill/>
          <a:ln>
            <a:noFill/>
          </a:ln>
        </p:spPr>
      </p:pic>
      <p:grpSp>
        <p:nvGrpSpPr>
          <p:cNvPr id="64" name="Google Shape;64;p13"/>
          <p:cNvGrpSpPr/>
          <p:nvPr/>
        </p:nvGrpSpPr>
        <p:grpSpPr>
          <a:xfrm>
            <a:off x="1327324" y="7625888"/>
            <a:ext cx="3731458" cy="415500"/>
            <a:chOff x="1327324" y="6482888"/>
            <a:chExt cx="3731458" cy="415500"/>
          </a:xfrm>
        </p:grpSpPr>
        <p:pic>
          <p:nvPicPr>
            <p:cNvPr id="65" name="Google Shape;65;p13"/>
            <p:cNvPicPr preferRelativeResize="0"/>
            <p:nvPr/>
          </p:nvPicPr>
          <p:blipFill>
            <a:blip r:embed="rId9">
              <a:alphaModFix/>
            </a:blip>
            <a:stretch>
              <a:fillRect/>
            </a:stretch>
          </p:blipFill>
          <p:spPr>
            <a:xfrm>
              <a:off x="1909162" y="6596702"/>
              <a:ext cx="3149619" cy="222283"/>
            </a:xfrm>
            <a:prstGeom prst="rect">
              <a:avLst/>
            </a:prstGeom>
            <a:noFill/>
            <a:ln>
              <a:noFill/>
            </a:ln>
          </p:spPr>
        </p:pic>
        <p:sp>
          <p:nvSpPr>
            <p:cNvPr id="66" name="Google Shape;66;p13"/>
            <p:cNvSpPr txBox="1"/>
            <p:nvPr/>
          </p:nvSpPr>
          <p:spPr>
            <a:xfrm>
              <a:off x="1327324" y="6482888"/>
              <a:ext cx="702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Now</a:t>
              </a:r>
              <a:endParaRPr b="1" sz="1500"/>
            </a:p>
          </p:txBody>
        </p:sp>
      </p:grpSp>
      <p:pic>
        <p:nvPicPr>
          <p:cNvPr id="67" name="Google Shape;67;p13"/>
          <p:cNvPicPr preferRelativeResize="0"/>
          <p:nvPr/>
        </p:nvPicPr>
        <p:blipFill>
          <a:blip r:embed="rId10">
            <a:alphaModFix/>
          </a:blip>
          <a:stretch>
            <a:fillRect/>
          </a:stretch>
        </p:blipFill>
        <p:spPr>
          <a:xfrm>
            <a:off x="213517" y="8111648"/>
            <a:ext cx="451073" cy="243802"/>
          </a:xfrm>
          <a:prstGeom prst="rect">
            <a:avLst/>
          </a:prstGeom>
          <a:noFill/>
          <a:ln>
            <a:noFill/>
          </a:ln>
        </p:spPr>
      </p:pic>
      <p:pic>
        <p:nvPicPr>
          <p:cNvPr id="68" name="Google Shape;68;p13"/>
          <p:cNvPicPr preferRelativeResize="0"/>
          <p:nvPr/>
        </p:nvPicPr>
        <p:blipFill>
          <a:blip r:embed="rId11">
            <a:alphaModFix/>
          </a:blip>
          <a:stretch>
            <a:fillRect/>
          </a:stretch>
        </p:blipFill>
        <p:spPr>
          <a:xfrm>
            <a:off x="793468" y="8111648"/>
            <a:ext cx="2289806" cy="272484"/>
          </a:xfrm>
          <a:prstGeom prst="rect">
            <a:avLst/>
          </a:prstGeom>
          <a:noFill/>
          <a:ln>
            <a:noFill/>
          </a:ln>
        </p:spPr>
      </p:pic>
      <p:pic>
        <p:nvPicPr>
          <p:cNvPr id="69" name="Google Shape;69;p13"/>
          <p:cNvPicPr preferRelativeResize="0"/>
          <p:nvPr/>
        </p:nvPicPr>
        <p:blipFill>
          <a:blip r:embed="rId12">
            <a:alphaModFix/>
          </a:blip>
          <a:stretch>
            <a:fillRect/>
          </a:stretch>
        </p:blipFill>
        <p:spPr>
          <a:xfrm>
            <a:off x="3147207" y="8136746"/>
            <a:ext cx="4277143" cy="193607"/>
          </a:xfrm>
          <a:prstGeom prst="rect">
            <a:avLst/>
          </a:prstGeom>
          <a:noFill/>
          <a:ln>
            <a:noFill/>
          </a:ln>
        </p:spPr>
      </p:pic>
      <p:pic>
        <p:nvPicPr>
          <p:cNvPr id="70" name="Google Shape;70;p13"/>
          <p:cNvPicPr preferRelativeResize="0"/>
          <p:nvPr/>
        </p:nvPicPr>
        <p:blipFill rotWithShape="1">
          <a:blip r:embed="rId13">
            <a:alphaModFix/>
          </a:blip>
          <a:srcRect b="0" l="10201" r="0" t="0"/>
          <a:stretch/>
        </p:blipFill>
        <p:spPr>
          <a:xfrm>
            <a:off x="225673" y="8498863"/>
            <a:ext cx="426761" cy="250972"/>
          </a:xfrm>
          <a:prstGeom prst="rect">
            <a:avLst/>
          </a:prstGeom>
          <a:noFill/>
          <a:ln>
            <a:noFill/>
          </a:ln>
        </p:spPr>
      </p:pic>
      <p:pic>
        <p:nvPicPr>
          <p:cNvPr id="71" name="Google Shape;71;p13"/>
          <p:cNvPicPr preferRelativeResize="0"/>
          <p:nvPr/>
        </p:nvPicPr>
        <p:blipFill>
          <a:blip r:embed="rId11">
            <a:alphaModFix/>
          </a:blip>
          <a:stretch>
            <a:fillRect/>
          </a:stretch>
        </p:blipFill>
        <p:spPr>
          <a:xfrm>
            <a:off x="793468" y="8488116"/>
            <a:ext cx="2706441" cy="272484"/>
          </a:xfrm>
          <a:prstGeom prst="rect">
            <a:avLst/>
          </a:prstGeom>
          <a:noFill/>
          <a:ln>
            <a:noFill/>
          </a:ln>
        </p:spPr>
      </p:pic>
      <p:pic>
        <p:nvPicPr>
          <p:cNvPr id="72" name="Google Shape;72;p13"/>
          <p:cNvPicPr preferRelativeResize="0"/>
          <p:nvPr/>
        </p:nvPicPr>
        <p:blipFill>
          <a:blip r:embed="rId14">
            <a:alphaModFix/>
          </a:blip>
          <a:stretch>
            <a:fillRect/>
          </a:stretch>
        </p:blipFill>
        <p:spPr>
          <a:xfrm>
            <a:off x="3499909" y="8520365"/>
            <a:ext cx="3254173" cy="20794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4"/>
          <p:cNvPicPr preferRelativeResize="0"/>
          <p:nvPr/>
        </p:nvPicPr>
        <p:blipFill rotWithShape="1">
          <a:blip r:embed="rId3">
            <a:alphaModFix/>
          </a:blip>
          <a:srcRect b="13117" l="0" r="0" t="14286"/>
          <a:stretch/>
        </p:blipFill>
        <p:spPr>
          <a:xfrm>
            <a:off x="8925" y="611443"/>
            <a:ext cx="7352600" cy="5337807"/>
          </a:xfrm>
          <a:prstGeom prst="rect">
            <a:avLst/>
          </a:prstGeom>
          <a:noFill/>
          <a:ln>
            <a:noFill/>
          </a:ln>
        </p:spPr>
      </p:pic>
      <p:sp>
        <p:nvSpPr>
          <p:cNvPr id="78" name="Google Shape;78;p14"/>
          <p:cNvSpPr/>
          <p:nvPr/>
        </p:nvSpPr>
        <p:spPr>
          <a:xfrm>
            <a:off x="194824" y="1207900"/>
            <a:ext cx="7166700" cy="4192200"/>
          </a:xfrm>
          <a:prstGeom prst="rect">
            <a:avLst/>
          </a:prstGeom>
          <a:gradFill>
            <a:gsLst>
              <a:gs pos="0">
                <a:srgbClr val="FFF6DB"/>
              </a:gs>
              <a:gs pos="100000">
                <a:srgbClr val="FAD25C"/>
              </a:gs>
            </a:gsLst>
            <a:path path="circle">
              <a:fillToRect b="50%" l="50%" r="50%" t="50%"/>
            </a:path>
            <a:tileRect/>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800"/>
              </a:spcBef>
              <a:spcAft>
                <a:spcPts val="0"/>
              </a:spcAft>
              <a:buClr>
                <a:srgbClr val="000000"/>
              </a:buClr>
              <a:buSzPts val="1100"/>
              <a:buFont typeface="Arial"/>
              <a:buNone/>
            </a:pPr>
            <a:r>
              <a:rPr lang="en" sz="1600">
                <a:solidFill>
                  <a:srgbClr val="222222"/>
                </a:solidFill>
              </a:rPr>
              <a:t>To all employees</a:t>
            </a:r>
            <a:endParaRPr sz="1600">
              <a:solidFill>
                <a:srgbClr val="222222"/>
              </a:solidFill>
            </a:endParaRPr>
          </a:p>
          <a:p>
            <a:pPr indent="0" lvl="0" marL="0" rtl="0" algn="l">
              <a:lnSpc>
                <a:spcPct val="115000"/>
              </a:lnSpc>
              <a:spcBef>
                <a:spcPts val="800"/>
              </a:spcBef>
              <a:spcAft>
                <a:spcPts val="0"/>
              </a:spcAft>
              <a:buClr>
                <a:srgbClr val="000000"/>
              </a:buClr>
              <a:buSzPts val="1100"/>
              <a:buFont typeface="Arial"/>
              <a:buNone/>
            </a:pPr>
            <a:r>
              <a:rPr lang="en" sz="1600">
                <a:solidFill>
                  <a:srgbClr val="222222"/>
                </a:solidFill>
              </a:rPr>
              <a:t>I regret to say that we have recently had to take disciplinary action against two employees for stealing company funds. </a:t>
            </a:r>
            <a:r>
              <a:rPr lang="en" sz="1600">
                <a:solidFill>
                  <a:srgbClr val="222222"/>
                </a:solidFill>
              </a:rPr>
              <a:t>Had it not been for the security cameras, we might never have known who the culprit was</a:t>
            </a:r>
            <a:r>
              <a:rPr lang="en" sz="1600">
                <a:solidFill>
                  <a:srgbClr val="222222"/>
                </a:solidFill>
              </a:rPr>
              <a:t>.</a:t>
            </a:r>
            <a:endParaRPr sz="1600">
              <a:solidFill>
                <a:srgbClr val="222222"/>
              </a:solidFill>
            </a:endParaRPr>
          </a:p>
          <a:p>
            <a:pPr indent="0" lvl="0" marL="0" rtl="0" algn="l">
              <a:lnSpc>
                <a:spcPct val="115000"/>
              </a:lnSpc>
              <a:spcBef>
                <a:spcPts val="800"/>
              </a:spcBef>
              <a:spcAft>
                <a:spcPts val="0"/>
              </a:spcAft>
              <a:buClr>
                <a:srgbClr val="000000"/>
              </a:buClr>
              <a:buSzPts val="1100"/>
              <a:buFont typeface="Arial"/>
              <a:buNone/>
            </a:pPr>
            <a:r>
              <a:rPr lang="en" sz="1600">
                <a:solidFill>
                  <a:srgbClr val="222222"/>
                </a:solidFill>
              </a:rPr>
              <a:t>Unfortunately, it appears as though one of these employees was having some financial difficulties at home. As you know, we have special arrangements to help employees in such situations, and had the person concerned been to see Jennifer in HR, she might well have been able to help.</a:t>
            </a:r>
            <a:endParaRPr sz="1600">
              <a:solidFill>
                <a:srgbClr val="222222"/>
              </a:solidFill>
            </a:endParaRPr>
          </a:p>
          <a:p>
            <a:pPr indent="0" lvl="0" marL="0" rtl="0" algn="l">
              <a:lnSpc>
                <a:spcPct val="115000"/>
              </a:lnSpc>
              <a:spcBef>
                <a:spcPts val="800"/>
              </a:spcBef>
              <a:spcAft>
                <a:spcPts val="0"/>
              </a:spcAft>
              <a:buClr>
                <a:srgbClr val="000000"/>
              </a:buClr>
              <a:buSzPts val="1100"/>
              <a:buFont typeface="Arial"/>
              <a:buNone/>
            </a:pPr>
            <a:r>
              <a:rPr lang="en" sz="1600">
                <a:solidFill>
                  <a:srgbClr val="222222"/>
                </a:solidFill>
              </a:rPr>
              <a:t>I realise that conditions are difficult for many of you at the moment, and were any of you to find yourself in similar circumstances, I would strongly advise you to arrange to see Jennifer as quickly as possible.</a:t>
            </a:r>
            <a:endParaRPr sz="1600">
              <a:solidFill>
                <a:srgbClr val="222222"/>
              </a:solidFill>
            </a:endParaRPr>
          </a:p>
          <a:p>
            <a:pPr indent="0" lvl="0" marL="0" rtl="0" algn="l">
              <a:lnSpc>
                <a:spcPct val="115000"/>
              </a:lnSpc>
              <a:spcBef>
                <a:spcPts val="800"/>
              </a:spcBef>
              <a:spcAft>
                <a:spcPts val="0"/>
              </a:spcAft>
              <a:buClr>
                <a:srgbClr val="000000"/>
              </a:buClr>
              <a:buSzPts val="1100"/>
              <a:buFont typeface="Arial"/>
              <a:buNone/>
            </a:pPr>
            <a:r>
              <a:rPr lang="en" sz="1600">
                <a:solidFill>
                  <a:srgbClr val="222222"/>
                </a:solidFill>
              </a:rPr>
              <a:t>Sincerely</a:t>
            </a:r>
            <a:endParaRPr sz="1600">
              <a:solidFill>
                <a:srgbClr val="222222"/>
              </a:solidFill>
            </a:endParaRPr>
          </a:p>
          <a:p>
            <a:pPr indent="0" lvl="0" marL="0" rtl="0" algn="l">
              <a:spcBef>
                <a:spcPts val="800"/>
              </a:spcBef>
              <a:spcAft>
                <a:spcPts val="0"/>
              </a:spcAft>
              <a:buNone/>
            </a:pPr>
            <a:r>
              <a:rPr lang="en" sz="1600">
                <a:solidFill>
                  <a:srgbClr val="222222"/>
                </a:solidFill>
              </a:rPr>
              <a:t>Peter Parker</a:t>
            </a:r>
            <a:endParaRPr sz="2000"/>
          </a:p>
        </p:txBody>
      </p:sp>
      <p:sp>
        <p:nvSpPr>
          <p:cNvPr id="79" name="Google Shape;79;p14"/>
          <p:cNvSpPr/>
          <p:nvPr/>
        </p:nvSpPr>
        <p:spPr>
          <a:xfrm>
            <a:off x="3410075" y="4833775"/>
            <a:ext cx="3353100" cy="1243500"/>
          </a:xfrm>
          <a:prstGeom prst="round2DiagRect">
            <a:avLst>
              <a:gd fmla="val 16667" name="adj1"/>
              <a:gd fmla="val 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latin typeface="Boogaloo"/>
                <a:ea typeface="Boogaloo"/>
                <a:cs typeface="Boogaloo"/>
                <a:sym typeface="Boogaloo"/>
              </a:rPr>
              <a:t>What did the employees do?</a:t>
            </a:r>
            <a:endParaRPr>
              <a:solidFill>
                <a:srgbClr val="0000FF"/>
              </a:solidFill>
              <a:latin typeface="Boogaloo"/>
              <a:ea typeface="Boogaloo"/>
              <a:cs typeface="Boogaloo"/>
              <a:sym typeface="Boogaloo"/>
            </a:endParaRPr>
          </a:p>
          <a:p>
            <a:pPr indent="0" lvl="0" marL="0" rtl="0" algn="l">
              <a:spcBef>
                <a:spcPts val="0"/>
              </a:spcBef>
              <a:spcAft>
                <a:spcPts val="0"/>
              </a:spcAft>
              <a:buNone/>
            </a:pPr>
            <a:r>
              <a:rPr lang="en">
                <a:solidFill>
                  <a:srgbClr val="0000FF"/>
                </a:solidFill>
                <a:latin typeface="Boogaloo"/>
                <a:ea typeface="Boogaloo"/>
                <a:cs typeface="Boogaloo"/>
                <a:sym typeface="Boogaloo"/>
              </a:rPr>
              <a:t>What are funds?</a:t>
            </a:r>
            <a:endParaRPr>
              <a:solidFill>
                <a:srgbClr val="0000FF"/>
              </a:solidFill>
              <a:latin typeface="Boogaloo"/>
              <a:ea typeface="Boogaloo"/>
              <a:cs typeface="Boogaloo"/>
              <a:sym typeface="Boogaloo"/>
            </a:endParaRPr>
          </a:p>
          <a:p>
            <a:pPr indent="0" lvl="0" marL="0" rtl="0" algn="l">
              <a:spcBef>
                <a:spcPts val="0"/>
              </a:spcBef>
              <a:spcAft>
                <a:spcPts val="0"/>
              </a:spcAft>
              <a:buClr>
                <a:schemeClr val="dk1"/>
              </a:buClr>
              <a:buSzPts val="1100"/>
              <a:buFont typeface="Arial"/>
              <a:buNone/>
            </a:pPr>
            <a:r>
              <a:rPr lang="en">
                <a:solidFill>
                  <a:srgbClr val="0000FF"/>
                </a:solidFill>
                <a:latin typeface="Boogaloo"/>
                <a:ea typeface="Boogaloo"/>
                <a:cs typeface="Boogaloo"/>
                <a:sym typeface="Boogaloo"/>
              </a:rPr>
              <a:t>How did the employer find out?</a:t>
            </a:r>
            <a:endParaRPr>
              <a:solidFill>
                <a:srgbClr val="0000FF"/>
              </a:solidFill>
              <a:latin typeface="Boogaloo"/>
              <a:ea typeface="Boogaloo"/>
              <a:cs typeface="Boogaloo"/>
              <a:sym typeface="Boogaloo"/>
            </a:endParaRPr>
          </a:p>
          <a:p>
            <a:pPr indent="0" lvl="0" marL="0" rtl="0" algn="l">
              <a:spcBef>
                <a:spcPts val="0"/>
              </a:spcBef>
              <a:spcAft>
                <a:spcPts val="0"/>
              </a:spcAft>
              <a:buNone/>
            </a:pPr>
            <a:r>
              <a:rPr lang="en">
                <a:solidFill>
                  <a:srgbClr val="0000FF"/>
                </a:solidFill>
                <a:latin typeface="Boogaloo"/>
                <a:ea typeface="Boogaloo"/>
                <a:cs typeface="Boogaloo"/>
                <a:sym typeface="Boogaloo"/>
              </a:rPr>
              <a:t>What do you think will happen to the employee?</a:t>
            </a:r>
            <a:endParaRPr>
              <a:solidFill>
                <a:srgbClr val="0000FF"/>
              </a:solidFill>
              <a:latin typeface="Boogaloo"/>
              <a:ea typeface="Boogaloo"/>
              <a:cs typeface="Boogaloo"/>
              <a:sym typeface="Boogaloo"/>
            </a:endParaRPr>
          </a:p>
          <a:p>
            <a:pPr indent="0" lvl="0" marL="0" rtl="0" algn="l">
              <a:spcBef>
                <a:spcPts val="0"/>
              </a:spcBef>
              <a:spcAft>
                <a:spcPts val="0"/>
              </a:spcAft>
              <a:buNone/>
            </a:pPr>
            <a:r>
              <a:rPr lang="en">
                <a:solidFill>
                  <a:srgbClr val="0000FF"/>
                </a:solidFill>
                <a:latin typeface="Boogaloo"/>
                <a:ea typeface="Boogaloo"/>
                <a:cs typeface="Boogaloo"/>
                <a:sym typeface="Boogaloo"/>
              </a:rPr>
              <a:t>What should the employee have done?</a:t>
            </a:r>
            <a:endParaRPr>
              <a:solidFill>
                <a:srgbClr val="0000FF"/>
              </a:solidFill>
              <a:latin typeface="Boogaloo"/>
              <a:ea typeface="Boogaloo"/>
              <a:cs typeface="Boogaloo"/>
              <a:sym typeface="Boogaloo"/>
            </a:endParaRPr>
          </a:p>
          <a:p>
            <a:pPr indent="0" lvl="0" marL="0" rtl="0" algn="l">
              <a:spcBef>
                <a:spcPts val="0"/>
              </a:spcBef>
              <a:spcAft>
                <a:spcPts val="0"/>
              </a:spcAft>
              <a:buNone/>
            </a:pPr>
            <a:r>
              <a:t/>
            </a:r>
            <a:endParaRPr/>
          </a:p>
        </p:txBody>
      </p:sp>
      <p:pic>
        <p:nvPicPr>
          <p:cNvPr id="80" name="Google Shape;80;p14"/>
          <p:cNvPicPr preferRelativeResize="0"/>
          <p:nvPr/>
        </p:nvPicPr>
        <p:blipFill>
          <a:blip r:embed="rId4">
            <a:alphaModFix/>
          </a:blip>
          <a:stretch>
            <a:fillRect/>
          </a:stretch>
        </p:blipFill>
        <p:spPr>
          <a:xfrm>
            <a:off x="130875" y="6437075"/>
            <a:ext cx="6309275" cy="298587"/>
          </a:xfrm>
          <a:prstGeom prst="rect">
            <a:avLst/>
          </a:prstGeom>
          <a:noFill/>
          <a:ln>
            <a:noFill/>
          </a:ln>
        </p:spPr>
      </p:pic>
      <p:pic>
        <p:nvPicPr>
          <p:cNvPr id="81" name="Google Shape;81;p14"/>
          <p:cNvPicPr preferRelativeResize="0"/>
          <p:nvPr/>
        </p:nvPicPr>
        <p:blipFill rotWithShape="1">
          <a:blip r:embed="rId5">
            <a:alphaModFix/>
          </a:blip>
          <a:srcRect b="0" l="1215" r="0" t="0"/>
          <a:stretch/>
        </p:blipFill>
        <p:spPr>
          <a:xfrm>
            <a:off x="222047" y="7801644"/>
            <a:ext cx="7215678" cy="360060"/>
          </a:xfrm>
          <a:prstGeom prst="rect">
            <a:avLst/>
          </a:prstGeom>
          <a:noFill/>
          <a:ln>
            <a:noFill/>
          </a:ln>
        </p:spPr>
      </p:pic>
      <p:pic>
        <p:nvPicPr>
          <p:cNvPr id="82" name="Google Shape;82;p14"/>
          <p:cNvPicPr preferRelativeResize="0"/>
          <p:nvPr/>
        </p:nvPicPr>
        <p:blipFill>
          <a:blip r:embed="rId6">
            <a:alphaModFix/>
          </a:blip>
          <a:stretch>
            <a:fillRect/>
          </a:stretch>
        </p:blipFill>
        <p:spPr>
          <a:xfrm>
            <a:off x="222047" y="6851510"/>
            <a:ext cx="7215678" cy="342496"/>
          </a:xfrm>
          <a:prstGeom prst="rect">
            <a:avLst/>
          </a:prstGeom>
          <a:noFill/>
          <a:ln>
            <a:noFill/>
          </a:ln>
        </p:spPr>
      </p:pic>
      <p:pic>
        <p:nvPicPr>
          <p:cNvPr id="83" name="Google Shape;83;p14"/>
          <p:cNvPicPr preferRelativeResize="0"/>
          <p:nvPr/>
        </p:nvPicPr>
        <p:blipFill>
          <a:blip r:embed="rId7">
            <a:alphaModFix/>
          </a:blip>
          <a:stretch>
            <a:fillRect/>
          </a:stretch>
        </p:blipFill>
        <p:spPr>
          <a:xfrm>
            <a:off x="1804462" y="6936782"/>
            <a:ext cx="161995" cy="171951"/>
          </a:xfrm>
          <a:prstGeom prst="rect">
            <a:avLst/>
          </a:prstGeom>
          <a:noFill/>
          <a:ln>
            <a:noFill/>
          </a:ln>
        </p:spPr>
      </p:pic>
      <p:pic>
        <p:nvPicPr>
          <p:cNvPr id="84" name="Google Shape;84;p14"/>
          <p:cNvPicPr preferRelativeResize="0"/>
          <p:nvPr/>
        </p:nvPicPr>
        <p:blipFill>
          <a:blip r:embed="rId7">
            <a:alphaModFix/>
          </a:blip>
          <a:stretch>
            <a:fillRect/>
          </a:stretch>
        </p:blipFill>
        <p:spPr>
          <a:xfrm>
            <a:off x="1804462" y="7869422"/>
            <a:ext cx="161995" cy="171951"/>
          </a:xfrm>
          <a:prstGeom prst="rect">
            <a:avLst/>
          </a:prstGeom>
          <a:noFill/>
          <a:ln>
            <a:noFill/>
          </a:ln>
        </p:spPr>
      </p:pic>
      <p:grpSp>
        <p:nvGrpSpPr>
          <p:cNvPr id="85" name="Google Shape;85;p14"/>
          <p:cNvGrpSpPr/>
          <p:nvPr/>
        </p:nvGrpSpPr>
        <p:grpSpPr>
          <a:xfrm>
            <a:off x="1616656" y="8152068"/>
            <a:ext cx="3950237" cy="415453"/>
            <a:chOff x="1647325" y="2277350"/>
            <a:chExt cx="4234363" cy="450600"/>
          </a:xfrm>
        </p:grpSpPr>
        <p:pic>
          <p:nvPicPr>
            <p:cNvPr id="86" name="Google Shape;86;p14"/>
            <p:cNvPicPr preferRelativeResize="0"/>
            <p:nvPr/>
          </p:nvPicPr>
          <p:blipFill>
            <a:blip r:embed="rId8">
              <a:alphaModFix/>
            </a:blip>
            <a:stretch>
              <a:fillRect/>
            </a:stretch>
          </p:blipFill>
          <p:spPr>
            <a:xfrm>
              <a:off x="2157413" y="2351250"/>
              <a:ext cx="3724275" cy="295275"/>
            </a:xfrm>
            <a:prstGeom prst="rect">
              <a:avLst/>
            </a:prstGeom>
            <a:noFill/>
            <a:ln>
              <a:noFill/>
            </a:ln>
          </p:spPr>
        </p:pic>
        <p:sp>
          <p:nvSpPr>
            <p:cNvPr id="87" name="Google Shape;87;p14"/>
            <p:cNvSpPr txBox="1"/>
            <p:nvPr/>
          </p:nvSpPr>
          <p:spPr>
            <a:xfrm>
              <a:off x="1647325" y="2277350"/>
              <a:ext cx="663000" cy="45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Now</a:t>
              </a:r>
              <a:endParaRPr b="1" sz="1500"/>
            </a:p>
          </p:txBody>
        </p:sp>
      </p:grpSp>
      <p:pic>
        <p:nvPicPr>
          <p:cNvPr id="88" name="Google Shape;88;p14"/>
          <p:cNvPicPr preferRelativeResize="0"/>
          <p:nvPr/>
        </p:nvPicPr>
        <p:blipFill>
          <a:blip r:embed="rId9">
            <a:alphaModFix/>
          </a:blip>
          <a:stretch>
            <a:fillRect/>
          </a:stretch>
        </p:blipFill>
        <p:spPr>
          <a:xfrm>
            <a:off x="222047" y="8675645"/>
            <a:ext cx="497633" cy="298587"/>
          </a:xfrm>
          <a:prstGeom prst="rect">
            <a:avLst/>
          </a:prstGeom>
          <a:noFill/>
          <a:ln>
            <a:noFill/>
          </a:ln>
        </p:spPr>
      </p:pic>
      <p:pic>
        <p:nvPicPr>
          <p:cNvPr id="89" name="Google Shape;89;p14"/>
          <p:cNvPicPr preferRelativeResize="0"/>
          <p:nvPr/>
        </p:nvPicPr>
        <p:blipFill>
          <a:blip r:embed="rId10">
            <a:alphaModFix/>
          </a:blip>
          <a:stretch>
            <a:fillRect/>
          </a:stretch>
        </p:blipFill>
        <p:spPr>
          <a:xfrm>
            <a:off x="861861" y="8668615"/>
            <a:ext cx="2985797" cy="333714"/>
          </a:xfrm>
          <a:prstGeom prst="rect">
            <a:avLst/>
          </a:prstGeom>
          <a:noFill/>
          <a:ln>
            <a:noFill/>
          </a:ln>
        </p:spPr>
      </p:pic>
      <p:pic>
        <p:nvPicPr>
          <p:cNvPr id="90" name="Google Shape;90;p14"/>
          <p:cNvPicPr preferRelativeResize="0"/>
          <p:nvPr/>
        </p:nvPicPr>
        <p:blipFill rotWithShape="1">
          <a:blip r:embed="rId11">
            <a:alphaModFix/>
          </a:blip>
          <a:srcRect b="0" l="10201" r="0" t="0"/>
          <a:stretch/>
        </p:blipFill>
        <p:spPr>
          <a:xfrm>
            <a:off x="235458" y="9430894"/>
            <a:ext cx="470811" cy="307369"/>
          </a:xfrm>
          <a:prstGeom prst="rect">
            <a:avLst/>
          </a:prstGeom>
          <a:noFill/>
          <a:ln>
            <a:noFill/>
          </a:ln>
        </p:spPr>
      </p:pic>
      <p:pic>
        <p:nvPicPr>
          <p:cNvPr id="91" name="Google Shape;91;p14"/>
          <p:cNvPicPr preferRelativeResize="0"/>
          <p:nvPr/>
        </p:nvPicPr>
        <p:blipFill>
          <a:blip r:embed="rId10">
            <a:alphaModFix/>
          </a:blip>
          <a:stretch>
            <a:fillRect/>
          </a:stretch>
        </p:blipFill>
        <p:spPr>
          <a:xfrm>
            <a:off x="861861" y="9417732"/>
            <a:ext cx="2985797" cy="333714"/>
          </a:xfrm>
          <a:prstGeom prst="rect">
            <a:avLst/>
          </a:prstGeom>
          <a:noFill/>
          <a:ln>
            <a:noFill/>
          </a:ln>
        </p:spPr>
      </p:pic>
      <p:pic>
        <p:nvPicPr>
          <p:cNvPr id="92" name="Google Shape;92;p14"/>
          <p:cNvPicPr preferRelativeResize="0"/>
          <p:nvPr/>
        </p:nvPicPr>
        <p:blipFill>
          <a:blip r:embed="rId12">
            <a:alphaModFix/>
          </a:blip>
          <a:stretch>
            <a:fillRect/>
          </a:stretch>
        </p:blipFill>
        <p:spPr>
          <a:xfrm>
            <a:off x="235458" y="7366096"/>
            <a:ext cx="231044" cy="263459"/>
          </a:xfrm>
          <a:prstGeom prst="rect">
            <a:avLst/>
          </a:prstGeom>
          <a:noFill/>
          <a:ln>
            <a:noFill/>
          </a:ln>
        </p:spPr>
      </p:pic>
      <p:pic>
        <p:nvPicPr>
          <p:cNvPr id="93" name="Google Shape;93;p14"/>
          <p:cNvPicPr preferRelativeResize="0"/>
          <p:nvPr/>
        </p:nvPicPr>
        <p:blipFill>
          <a:blip r:embed="rId10">
            <a:alphaModFix/>
          </a:blip>
          <a:stretch>
            <a:fillRect/>
          </a:stretch>
        </p:blipFill>
        <p:spPr>
          <a:xfrm>
            <a:off x="972088" y="7363952"/>
            <a:ext cx="1067919" cy="333714"/>
          </a:xfrm>
          <a:prstGeom prst="rect">
            <a:avLst/>
          </a:prstGeom>
          <a:noFill/>
          <a:ln>
            <a:noFill/>
          </a:ln>
        </p:spPr>
      </p:pic>
      <p:pic>
        <p:nvPicPr>
          <p:cNvPr id="94" name="Google Shape;94;p14"/>
          <p:cNvPicPr preferRelativeResize="0"/>
          <p:nvPr/>
        </p:nvPicPr>
        <p:blipFill>
          <a:blip r:embed="rId10">
            <a:alphaModFix/>
          </a:blip>
          <a:stretch>
            <a:fillRect/>
          </a:stretch>
        </p:blipFill>
        <p:spPr>
          <a:xfrm>
            <a:off x="2123716" y="7368286"/>
            <a:ext cx="1723942" cy="333714"/>
          </a:xfrm>
          <a:prstGeom prst="rect">
            <a:avLst/>
          </a:prstGeom>
          <a:noFill/>
          <a:ln>
            <a:noFill/>
          </a:ln>
        </p:spPr>
      </p:pic>
      <p:pic>
        <p:nvPicPr>
          <p:cNvPr id="95" name="Google Shape;95;p14"/>
          <p:cNvPicPr preferRelativeResize="0"/>
          <p:nvPr/>
        </p:nvPicPr>
        <p:blipFill>
          <a:blip r:embed="rId10">
            <a:alphaModFix/>
          </a:blip>
          <a:stretch>
            <a:fillRect/>
          </a:stretch>
        </p:blipFill>
        <p:spPr>
          <a:xfrm>
            <a:off x="3821606" y="7377978"/>
            <a:ext cx="1497190" cy="333714"/>
          </a:xfrm>
          <a:prstGeom prst="rect">
            <a:avLst/>
          </a:prstGeom>
          <a:noFill/>
          <a:ln>
            <a:noFill/>
          </a:ln>
        </p:spPr>
      </p:pic>
      <p:pic>
        <p:nvPicPr>
          <p:cNvPr id="96" name="Google Shape;96;p14"/>
          <p:cNvPicPr preferRelativeResize="0"/>
          <p:nvPr/>
        </p:nvPicPr>
        <p:blipFill rotWithShape="1">
          <a:blip r:embed="rId10">
            <a:alphaModFix/>
          </a:blip>
          <a:srcRect b="7893" l="0" r="0" t="0"/>
          <a:stretch/>
        </p:blipFill>
        <p:spPr>
          <a:xfrm>
            <a:off x="5318796" y="7374912"/>
            <a:ext cx="2118928" cy="307369"/>
          </a:xfrm>
          <a:prstGeom prst="rect">
            <a:avLst/>
          </a:prstGeom>
          <a:noFill/>
          <a:ln>
            <a:noFill/>
          </a:ln>
        </p:spPr>
      </p:pic>
      <p:pic>
        <p:nvPicPr>
          <p:cNvPr id="97" name="Google Shape;97;p14"/>
          <p:cNvPicPr preferRelativeResize="0"/>
          <p:nvPr/>
        </p:nvPicPr>
        <p:blipFill>
          <a:blip r:embed="rId13">
            <a:alphaModFix/>
          </a:blip>
          <a:stretch>
            <a:fillRect/>
          </a:stretch>
        </p:blipFill>
        <p:spPr>
          <a:xfrm>
            <a:off x="3821594" y="9125242"/>
            <a:ext cx="1892782" cy="210767"/>
          </a:xfrm>
          <a:prstGeom prst="rect">
            <a:avLst/>
          </a:prstGeom>
          <a:noFill/>
          <a:ln>
            <a:noFill/>
          </a:ln>
        </p:spPr>
      </p:pic>
      <p:pic>
        <p:nvPicPr>
          <p:cNvPr id="98" name="Google Shape;98;p14"/>
          <p:cNvPicPr preferRelativeResize="0"/>
          <p:nvPr/>
        </p:nvPicPr>
        <p:blipFill>
          <a:blip r:embed="rId14">
            <a:alphaModFix/>
          </a:blip>
          <a:stretch>
            <a:fillRect/>
          </a:stretch>
        </p:blipFill>
        <p:spPr>
          <a:xfrm>
            <a:off x="3791343" y="9473582"/>
            <a:ext cx="2976911" cy="228331"/>
          </a:xfrm>
          <a:prstGeom prst="rect">
            <a:avLst/>
          </a:prstGeom>
          <a:noFill/>
          <a:ln>
            <a:noFill/>
          </a:ln>
        </p:spPr>
      </p:pic>
      <p:pic>
        <p:nvPicPr>
          <p:cNvPr id="99" name="Google Shape;99;p14"/>
          <p:cNvPicPr preferRelativeResize="0"/>
          <p:nvPr/>
        </p:nvPicPr>
        <p:blipFill>
          <a:blip r:embed="rId10">
            <a:alphaModFix/>
          </a:blip>
          <a:stretch>
            <a:fillRect/>
          </a:stretch>
        </p:blipFill>
        <p:spPr>
          <a:xfrm>
            <a:off x="861861" y="9063780"/>
            <a:ext cx="2985797" cy="333714"/>
          </a:xfrm>
          <a:prstGeom prst="rect">
            <a:avLst/>
          </a:prstGeom>
          <a:noFill/>
          <a:ln>
            <a:noFill/>
          </a:ln>
        </p:spPr>
      </p:pic>
      <p:pic>
        <p:nvPicPr>
          <p:cNvPr id="100" name="Google Shape;100;p14"/>
          <p:cNvPicPr preferRelativeResize="0"/>
          <p:nvPr/>
        </p:nvPicPr>
        <p:blipFill>
          <a:blip r:embed="rId15">
            <a:alphaModFix/>
          </a:blip>
          <a:stretch>
            <a:fillRect/>
          </a:stretch>
        </p:blipFill>
        <p:spPr>
          <a:xfrm>
            <a:off x="226479" y="9103288"/>
            <a:ext cx="488747" cy="254677"/>
          </a:xfrm>
          <a:prstGeom prst="rect">
            <a:avLst/>
          </a:prstGeom>
          <a:noFill/>
          <a:ln>
            <a:noFill/>
          </a:ln>
        </p:spPr>
      </p:pic>
      <p:sp>
        <p:nvSpPr>
          <p:cNvPr id="101" name="Google Shape;101;p14"/>
          <p:cNvSpPr txBox="1"/>
          <p:nvPr/>
        </p:nvSpPr>
        <p:spPr>
          <a:xfrm>
            <a:off x="3745773" y="8645700"/>
            <a:ext cx="326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66666"/>
                </a:solidFill>
              </a:rPr>
              <a:t>stealing from the company,...</a:t>
            </a:r>
            <a:endParaRPr b="1">
              <a:solidFill>
                <a:srgbClr val="666666"/>
              </a:solidFill>
            </a:endParaRPr>
          </a:p>
        </p:txBody>
      </p:sp>
      <p:pic>
        <p:nvPicPr>
          <p:cNvPr id="102" name="Google Shape;102;p14"/>
          <p:cNvPicPr preferRelativeResize="0"/>
          <p:nvPr/>
        </p:nvPicPr>
        <p:blipFill>
          <a:blip r:embed="rId7">
            <a:alphaModFix/>
          </a:blip>
          <a:stretch>
            <a:fillRect/>
          </a:stretch>
        </p:blipFill>
        <p:spPr>
          <a:xfrm>
            <a:off x="7186110" y="6968336"/>
            <a:ext cx="146838" cy="140401"/>
          </a:xfrm>
          <a:prstGeom prst="rect">
            <a:avLst/>
          </a:prstGeom>
          <a:noFill/>
          <a:ln>
            <a:noFill/>
          </a:ln>
        </p:spPr>
      </p:pic>
      <p:pic>
        <p:nvPicPr>
          <p:cNvPr id="103" name="Google Shape;103;p14"/>
          <p:cNvPicPr preferRelativeResize="0"/>
          <p:nvPr/>
        </p:nvPicPr>
        <p:blipFill>
          <a:blip r:embed="rId7">
            <a:alphaModFix/>
          </a:blip>
          <a:stretch>
            <a:fillRect/>
          </a:stretch>
        </p:blipFill>
        <p:spPr>
          <a:xfrm>
            <a:off x="7186110" y="7882736"/>
            <a:ext cx="146838" cy="1404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5"/>
          <p:cNvPicPr preferRelativeResize="0"/>
          <p:nvPr/>
        </p:nvPicPr>
        <p:blipFill>
          <a:blip r:embed="rId3">
            <a:alphaModFix/>
          </a:blip>
          <a:stretch>
            <a:fillRect/>
          </a:stretch>
        </p:blipFill>
        <p:spPr>
          <a:xfrm>
            <a:off x="152400" y="685800"/>
            <a:ext cx="6940763" cy="1471091"/>
          </a:xfrm>
          <a:prstGeom prst="rect">
            <a:avLst/>
          </a:prstGeom>
          <a:noFill/>
          <a:ln>
            <a:noFill/>
          </a:ln>
        </p:spPr>
      </p:pic>
      <p:pic>
        <p:nvPicPr>
          <p:cNvPr id="109" name="Google Shape;109;p15"/>
          <p:cNvPicPr preferRelativeResize="0"/>
          <p:nvPr/>
        </p:nvPicPr>
        <p:blipFill>
          <a:blip r:embed="rId4">
            <a:alphaModFix/>
          </a:blip>
          <a:stretch>
            <a:fillRect/>
          </a:stretch>
        </p:blipFill>
        <p:spPr>
          <a:xfrm>
            <a:off x="152400" y="2472075"/>
            <a:ext cx="7200899" cy="1420972"/>
          </a:xfrm>
          <a:prstGeom prst="rect">
            <a:avLst/>
          </a:prstGeom>
          <a:noFill/>
          <a:ln>
            <a:noFill/>
          </a:ln>
        </p:spPr>
      </p:pic>
      <p:sp>
        <p:nvSpPr>
          <p:cNvPr id="110" name="Google Shape;110;p15"/>
          <p:cNvSpPr txBox="1"/>
          <p:nvPr/>
        </p:nvSpPr>
        <p:spPr>
          <a:xfrm>
            <a:off x="211800" y="4437500"/>
            <a:ext cx="70158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666666"/>
                </a:solidFill>
              </a:rPr>
              <a:t>If he apologised tomorrow, I </a:t>
            </a:r>
            <a:r>
              <a:rPr b="1" lang="en" sz="1900">
                <a:solidFill>
                  <a:srgbClr val="666666"/>
                </a:solidFill>
              </a:rPr>
              <a:t>wouldn't</a:t>
            </a:r>
            <a:r>
              <a:rPr b="1" lang="en" sz="1900">
                <a:solidFill>
                  <a:srgbClr val="666666"/>
                </a:solidFill>
              </a:rPr>
              <a:t> accept it.</a:t>
            </a:r>
            <a:endParaRPr b="1" sz="1900">
              <a:solidFill>
                <a:srgbClr val="666666"/>
              </a:solidFill>
            </a:endParaRPr>
          </a:p>
          <a:p>
            <a:pPr indent="0" lvl="0" marL="0" rtl="0" algn="l">
              <a:spcBef>
                <a:spcPts val="0"/>
              </a:spcBef>
              <a:spcAft>
                <a:spcPts val="0"/>
              </a:spcAft>
              <a:buNone/>
            </a:pPr>
            <a:r>
              <a:rPr b="1" lang="en" sz="1900">
                <a:solidFill>
                  <a:srgbClr val="666666"/>
                </a:solidFill>
              </a:rPr>
              <a:t>TO</a:t>
            </a:r>
            <a:endParaRPr b="1" sz="1900">
              <a:solidFill>
                <a:srgbClr val="666666"/>
              </a:solidFill>
            </a:endParaRPr>
          </a:p>
          <a:p>
            <a:pPr indent="0" lvl="0" marL="0" rtl="0" algn="l">
              <a:spcBef>
                <a:spcPts val="0"/>
              </a:spcBef>
              <a:spcAft>
                <a:spcPts val="0"/>
              </a:spcAft>
              <a:buNone/>
            </a:pPr>
            <a:r>
              <a:rPr b="1" lang="en" sz="1900">
                <a:solidFill>
                  <a:srgbClr val="666666"/>
                </a:solidFill>
              </a:rPr>
              <a:t>Were ……………………….…. Tomorrow, I wouldn’t accept it</a:t>
            </a:r>
            <a:endParaRPr b="1" sz="1900">
              <a:solidFill>
                <a:srgbClr val="666666"/>
              </a:solidFill>
            </a:endParaRPr>
          </a:p>
        </p:txBody>
      </p:sp>
      <p:sp>
        <p:nvSpPr>
          <p:cNvPr id="111" name="Google Shape;111;p15"/>
          <p:cNvSpPr txBox="1"/>
          <p:nvPr/>
        </p:nvSpPr>
        <p:spPr>
          <a:xfrm>
            <a:off x="251925" y="6039300"/>
            <a:ext cx="70158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t>Proposal/Report</a:t>
            </a:r>
            <a:endParaRPr b="1" u="sng"/>
          </a:p>
          <a:p>
            <a:pPr indent="0" lvl="0" marL="0" rtl="0" algn="l">
              <a:spcBef>
                <a:spcPts val="0"/>
              </a:spcBef>
              <a:spcAft>
                <a:spcPts val="0"/>
              </a:spcAft>
              <a:buNone/>
            </a:pPr>
            <a:r>
              <a:t/>
            </a:r>
            <a:endParaRPr u="sng"/>
          </a:p>
          <a:p>
            <a:pPr indent="0" lvl="0" marL="0" rtl="0" algn="l">
              <a:spcBef>
                <a:spcPts val="0"/>
              </a:spcBef>
              <a:spcAft>
                <a:spcPts val="0"/>
              </a:spcAft>
              <a:buNone/>
            </a:pPr>
            <a:r>
              <a:rPr lang="en" u="sng"/>
              <a:t>CONCLUSION</a:t>
            </a:r>
            <a:endParaRPr u="sng"/>
          </a:p>
          <a:p>
            <a:pPr indent="0" lvl="0" marL="0" rtl="0" algn="l">
              <a:spcBef>
                <a:spcPts val="0"/>
              </a:spcBef>
              <a:spcAft>
                <a:spcPts val="0"/>
              </a:spcAft>
              <a:buNone/>
            </a:pPr>
            <a:r>
              <a:t/>
            </a:r>
            <a:endParaRPr u="sng"/>
          </a:p>
          <a:p>
            <a:pPr indent="0" lvl="0" marL="0" rtl="0" algn="l">
              <a:spcBef>
                <a:spcPts val="0"/>
              </a:spcBef>
              <a:spcAft>
                <a:spcPts val="0"/>
              </a:spcAft>
              <a:buNone/>
            </a:pPr>
            <a:r>
              <a:rPr lang="en"/>
              <a:t>If we were to implement these changes, not only would it benefit our clients but it would also in turn provide a conducive working environment.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u="sng"/>
              <a:t>Essay</a:t>
            </a:r>
            <a:endParaRPr b="1" u="sng"/>
          </a:p>
          <a:p>
            <a:pPr indent="0" lvl="0" marL="0" rtl="0" algn="l">
              <a:spcBef>
                <a:spcPts val="0"/>
              </a:spcBef>
              <a:spcAft>
                <a:spcPts val="0"/>
              </a:spcAft>
              <a:buNone/>
            </a:pPr>
            <a:r>
              <a:t/>
            </a:r>
            <a:endParaRPr/>
          </a:p>
          <a:p>
            <a:pPr indent="0" lvl="0" marL="0" rtl="0" algn="l">
              <a:spcBef>
                <a:spcPts val="0"/>
              </a:spcBef>
              <a:spcAft>
                <a:spcPts val="0"/>
              </a:spcAft>
              <a:buNone/>
            </a:pPr>
            <a:r>
              <a:rPr lang="en"/>
              <a:t>If we were to deprive children of stories, not only would this negatively impact their creativity but it would also prevent them from developing morality.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6"/>
          <p:cNvPicPr preferRelativeResize="0"/>
          <p:nvPr/>
        </p:nvPicPr>
        <p:blipFill>
          <a:blip r:embed="rId3">
            <a:alphaModFix/>
          </a:blip>
          <a:stretch>
            <a:fillRect/>
          </a:stretch>
        </p:blipFill>
        <p:spPr>
          <a:xfrm>
            <a:off x="185775" y="244350"/>
            <a:ext cx="3682349" cy="2041550"/>
          </a:xfrm>
          <a:prstGeom prst="rect">
            <a:avLst/>
          </a:prstGeom>
          <a:noFill/>
          <a:ln cap="flat" cmpd="sng" w="9525">
            <a:solidFill>
              <a:srgbClr val="FF0000"/>
            </a:solidFill>
            <a:prstDash val="solid"/>
            <a:round/>
            <a:headEnd len="sm" w="sm" type="none"/>
            <a:tailEnd len="sm" w="sm" type="none"/>
          </a:ln>
        </p:spPr>
      </p:pic>
      <p:pic>
        <p:nvPicPr>
          <p:cNvPr id="117" name="Google Shape;117;p16"/>
          <p:cNvPicPr preferRelativeResize="0"/>
          <p:nvPr/>
        </p:nvPicPr>
        <p:blipFill>
          <a:blip r:embed="rId4">
            <a:alphaModFix/>
          </a:blip>
          <a:stretch>
            <a:fillRect/>
          </a:stretch>
        </p:blipFill>
        <p:spPr>
          <a:xfrm>
            <a:off x="185775" y="7943925"/>
            <a:ext cx="4305178" cy="2041550"/>
          </a:xfrm>
          <a:prstGeom prst="rect">
            <a:avLst/>
          </a:prstGeom>
          <a:noFill/>
          <a:ln cap="flat" cmpd="sng" w="9525">
            <a:solidFill>
              <a:srgbClr val="FF0000"/>
            </a:solidFill>
            <a:prstDash val="solid"/>
            <a:round/>
            <a:headEnd len="sm" w="sm" type="none"/>
            <a:tailEnd len="sm" w="sm" type="none"/>
          </a:ln>
        </p:spPr>
      </p:pic>
      <p:pic>
        <p:nvPicPr>
          <p:cNvPr id="118" name="Google Shape;118;p16"/>
          <p:cNvPicPr preferRelativeResize="0"/>
          <p:nvPr/>
        </p:nvPicPr>
        <p:blipFill>
          <a:blip r:embed="rId5">
            <a:alphaModFix/>
          </a:blip>
          <a:stretch>
            <a:fillRect/>
          </a:stretch>
        </p:blipFill>
        <p:spPr>
          <a:xfrm>
            <a:off x="185775" y="2603425"/>
            <a:ext cx="4305175" cy="2365664"/>
          </a:xfrm>
          <a:prstGeom prst="rect">
            <a:avLst/>
          </a:prstGeom>
          <a:noFill/>
          <a:ln cap="flat" cmpd="sng" w="9525">
            <a:solidFill>
              <a:srgbClr val="FF0000"/>
            </a:solidFill>
            <a:prstDash val="solid"/>
            <a:round/>
            <a:headEnd len="sm" w="sm" type="none"/>
            <a:tailEnd len="sm" w="sm" type="none"/>
          </a:ln>
        </p:spPr>
      </p:pic>
      <p:pic>
        <p:nvPicPr>
          <p:cNvPr id="119" name="Google Shape;119;p16"/>
          <p:cNvPicPr preferRelativeResize="0"/>
          <p:nvPr/>
        </p:nvPicPr>
        <p:blipFill>
          <a:blip r:embed="rId6">
            <a:alphaModFix/>
          </a:blip>
          <a:stretch>
            <a:fillRect/>
          </a:stretch>
        </p:blipFill>
        <p:spPr>
          <a:xfrm>
            <a:off x="185775" y="5286625"/>
            <a:ext cx="4305174" cy="2339771"/>
          </a:xfrm>
          <a:prstGeom prst="rect">
            <a:avLst/>
          </a:prstGeom>
          <a:noFill/>
          <a:ln cap="flat" cmpd="sng" w="9525">
            <a:solidFill>
              <a:srgbClr val="FF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